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4417" r:id="rId2"/>
    <p:sldMasterId id="2147483650" r:id="rId3"/>
    <p:sldMasterId id="2147483653" r:id="rId4"/>
    <p:sldMasterId id="2147483654" r:id="rId5"/>
  </p:sldMasterIdLst>
  <p:notesMasterIdLst>
    <p:notesMasterId r:id="rId18"/>
  </p:notesMasterIdLst>
  <p:sldIdLst>
    <p:sldId id="325" r:id="rId6"/>
    <p:sldId id="347" r:id="rId7"/>
    <p:sldId id="348" r:id="rId8"/>
    <p:sldId id="341" r:id="rId9"/>
    <p:sldId id="331" r:id="rId10"/>
    <p:sldId id="350" r:id="rId11"/>
    <p:sldId id="351" r:id="rId12"/>
    <p:sldId id="355" r:id="rId13"/>
    <p:sldId id="353" r:id="rId14"/>
    <p:sldId id="354" r:id="rId15"/>
    <p:sldId id="357" r:id="rId16"/>
    <p:sldId id="339" r:id="rId17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2523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Wo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B050"/>
    <a:srgbClr val="00B0F0"/>
    <a:srgbClr val="FF00FF"/>
    <a:srgbClr val="003399"/>
    <a:srgbClr val="E5F0CB"/>
    <a:srgbClr val="C9FFE1"/>
    <a:srgbClr val="FF0000"/>
    <a:srgbClr val="FFC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74" autoAdjust="0"/>
    <p:restoredTop sz="96115" autoAdjust="0"/>
  </p:normalViewPr>
  <p:slideViewPr>
    <p:cSldViewPr>
      <p:cViewPr>
        <p:scale>
          <a:sx n="100" d="100"/>
          <a:sy n="100" d="100"/>
        </p:scale>
        <p:origin x="72" y="-72"/>
      </p:cViewPr>
      <p:guideLst>
        <p:guide orient="horz" pos="1344"/>
        <p:guide orient="horz" pos="1888"/>
        <p:guide orient="horz" pos="2523"/>
        <p:guide pos="2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18E2CE3-2FB5-4550-8A92-8968E64B22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43D53B9-F5D7-436D-928B-A9CF566319D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3E3DA88-501C-42B9-A6EC-35F79028589B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15318D4C-EFC9-4A64-8ECB-01081CEF13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FD3F92E1-89A4-4371-827E-8B7BE8203D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26AD442-FFAA-4D3B-852C-03D5FEE613D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6019E7B-20B8-4085-9A6A-738CEB9EAE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B833D3BF-10BA-4452-9274-3F942B05A06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D14DD05-04C0-4AA7-96E0-4804FEAB28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1F32D88-1225-4173-9AD4-67890029C8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3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9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33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286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57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641894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148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4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788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23457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021823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783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9318566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506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501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5040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415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18441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2680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7618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3104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9493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6142315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7240401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2827297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05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551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609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8748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733653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059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212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17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319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29160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15516712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53414851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1599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735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F93D3A8-09A4-424C-BC6D-5E665FBB7A9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6EDE2-2659-4ED7-8E2D-3C7AAE97B1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045068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C4FF66A-48F7-43E1-8E4E-881688FEA05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DB3B3-70B7-4FEA-91BF-A3A8B7D65D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60368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138901-41B3-4521-B5A4-88923CE6959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FD3B1-8480-4516-880E-C99439166A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145979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547D64F-8AFB-448D-A36F-D5A08639F93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33DE6-49E5-41CD-9F37-0DECDC5689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420965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7C3E01-62C8-4682-971E-80A2FB0F116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AE2D5-77BC-4750-860B-A9E875EC74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998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8532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7AE0C921-0AD3-438E-9CA9-3283B8CB5F9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F943A-1520-48FD-9F69-695DFD1674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443818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3B14DBF-A823-4877-AD9C-F0BE741AE6B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  <a:endParaRPr lang="en-US" altLang="zh-TW" sz="32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B269A94E-431A-4522-961E-B812A5D541E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4453E-70C3-4371-A060-178B7E03A1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525531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1DF136B-3ECE-4646-82E0-471E43B4759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5653B-B29C-49B8-9FDD-5FBA563EDE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728475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6B5B27D-A2A8-458E-8AF1-4FA0BA2A312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47B94-B540-4CE1-9D6E-E1E7C3E096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148184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C25DB4D-4EB0-4712-B6AF-C23F7F4DAC9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36079-48A9-4E7A-9ECB-441661FE7B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422951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39597B8-77C6-47B7-92AA-D0C61ECEDFF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48F82-F1B4-4648-B725-886E252C0F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744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78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3414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5418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4037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AD01969C-A447-4EA5-BFBC-F272ABBA7F0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4749800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1AD550C-DD06-43A0-937D-D078E92AF9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6B6C26CD-EDB2-460F-8888-25124FB73D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998" r:id="rId1"/>
    <p:sldLayoutId id="2147485999" r:id="rId2"/>
    <p:sldLayoutId id="2147486000" r:id="rId3"/>
    <p:sldLayoutId id="2147486001" r:id="rId4"/>
    <p:sldLayoutId id="2147486002" r:id="rId5"/>
    <p:sldLayoutId id="2147486003" r:id="rId6"/>
    <p:sldLayoutId id="2147486004" r:id="rId7"/>
    <p:sldLayoutId id="2147486005" r:id="rId8"/>
    <p:sldLayoutId id="2147486006" r:id="rId9"/>
    <p:sldLayoutId id="2147486007" r:id="rId10"/>
    <p:sldLayoutId id="21474860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18E843C-0FBD-4BBF-9149-E6712475FC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9ABD02C5-36E3-46C8-A756-DE77612CE14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331DAA9-4FE9-49FA-9CA2-264F580AD11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9D324C29-A7A7-4432-99FC-E54BDFA0BFA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36588" y="80963"/>
            <a:ext cx="3598862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9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周界和面積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09" r:id="rId1"/>
    <p:sldLayoutId id="2147486010" r:id="rId2"/>
    <p:sldLayoutId id="2147486011" r:id="rId3"/>
    <p:sldLayoutId id="2147486012" r:id="rId4"/>
    <p:sldLayoutId id="2147486013" r:id="rId5"/>
    <p:sldLayoutId id="2147486014" r:id="rId6"/>
    <p:sldLayoutId id="2147486015" r:id="rId7"/>
    <p:sldLayoutId id="2147486016" r:id="rId8"/>
    <p:sldLayoutId id="2147486017" r:id="rId9"/>
    <p:sldLayoutId id="2147486018" r:id="rId10"/>
    <p:sldLayoutId id="21474860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1B959835-2F02-49F1-BA8F-9CFD916E1F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FFA7884D-2873-4C0C-B116-68ED4AC7EC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0DD1239-7D49-417B-A661-CA4F8474C67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4CB31DE-374C-47A9-9A86-E11577F1C3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0912FD15-4AE6-4EBD-908D-343F4A1CF54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36588" y="80963"/>
            <a:ext cx="3598862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9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周界和面積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20" r:id="rId1"/>
    <p:sldLayoutId id="2147486021" r:id="rId2"/>
    <p:sldLayoutId id="2147486022" r:id="rId3"/>
    <p:sldLayoutId id="2147486023" r:id="rId4"/>
    <p:sldLayoutId id="2147486024" r:id="rId5"/>
    <p:sldLayoutId id="2147486025" r:id="rId6"/>
    <p:sldLayoutId id="2147486026" r:id="rId7"/>
    <p:sldLayoutId id="2147486027" r:id="rId8"/>
    <p:sldLayoutId id="2147486028" r:id="rId9"/>
    <p:sldLayoutId id="2147486029" r:id="rId10"/>
    <p:sldLayoutId id="21474860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87723BA7-7743-45EC-B1EA-BDB020ECA5E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A10E448-8247-4D0F-A6CD-7B8740C6D1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4688726-89F1-4FCA-AEF8-058A61F3E6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08252F3D-7FE2-462D-ABE4-C90F3DAEAA3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36588" y="80963"/>
            <a:ext cx="3598862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9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周界和面積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31" r:id="rId1"/>
    <p:sldLayoutId id="2147486032" r:id="rId2"/>
    <p:sldLayoutId id="2147486033" r:id="rId3"/>
    <p:sldLayoutId id="2147486034" r:id="rId4"/>
    <p:sldLayoutId id="2147486035" r:id="rId5"/>
    <p:sldLayoutId id="2147486036" r:id="rId6"/>
    <p:sldLayoutId id="2147486037" r:id="rId7"/>
    <p:sldLayoutId id="2147486038" r:id="rId8"/>
    <p:sldLayoutId id="2147486039" r:id="rId9"/>
    <p:sldLayoutId id="2147486040" r:id="rId10"/>
    <p:sldLayoutId id="214748604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872D8C2E-CAF8-4ADB-9087-6FD9707443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BB2EB6B8-8B4A-4497-A7E9-36DC2DB419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123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369DD56B-35EB-4BA1-A2BA-20E0A1E928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5D1DEFA5-8E6B-4A8F-A41E-8EA4B7CEC9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97330674-9DB9-4224-A1D6-59505D79B0D5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36588" y="80963"/>
            <a:ext cx="3598862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9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周界和面積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42" r:id="rId1"/>
    <p:sldLayoutId id="2147486043" r:id="rId2"/>
    <p:sldLayoutId id="2147486044" r:id="rId3"/>
    <p:sldLayoutId id="2147486045" r:id="rId4"/>
    <p:sldLayoutId id="2147486046" r:id="rId5"/>
    <p:sldLayoutId id="2147486047" r:id="rId6"/>
    <p:sldLayoutId id="2147486052" r:id="rId7"/>
    <p:sldLayoutId id="2147486048" r:id="rId8"/>
    <p:sldLayoutId id="2147486049" r:id="rId9"/>
    <p:sldLayoutId id="2147486050" r:id="rId10"/>
    <p:sldLayoutId id="21474860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image" Target="../media/image8.png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12" Type="http://schemas.openxmlformats.org/officeDocument/2006/relationships/slide" Target="slide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11" Type="http://schemas.openxmlformats.org/officeDocument/2006/relationships/slide" Target="slide10.xml"/><Relationship Id="rId5" Type="http://schemas.openxmlformats.org/officeDocument/2006/relationships/slide" Target="slide5.xml"/><Relationship Id="rId10" Type="http://schemas.openxmlformats.org/officeDocument/2006/relationships/slide" Target="slide9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0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E203C550-25B1-4AB7-87FA-8025F8BA9DC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3E33596B-1E94-4462-88DE-355C037404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4075" y="2781300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id="{EF3A931E-16F0-44A6-9EBF-A63C3527883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3100" y="2781300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894BA0-973C-4F3F-B6C2-E521B70291A7}"/>
              </a:ext>
            </a:extLst>
          </p:cNvPr>
          <p:cNvSpPr txBox="1">
            <a:spLocks noChangeArrowheads="1"/>
          </p:cNvSpPr>
          <p:nvPr/>
        </p:nvSpPr>
        <p:spPr>
          <a:xfrm>
            <a:off x="2771775" y="765175"/>
            <a:ext cx="3517900" cy="576263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9.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周界和面積</a:t>
            </a: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199" name="图片 2">
            <a:hlinkClick r:id="rId6" action="ppaction://hlinksldjump"/>
            <a:extLst>
              <a:ext uri="{FF2B5EF4-FFF2-40B4-BE49-F238E27FC236}">
                <a16:creationId xmlns:a16="http://schemas.microsoft.com/office/drawing/2014/main" id="{9D7E46EE-B039-48EE-BFD8-C48311F3F0C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 descr="icon">
            <a:hlinkClick r:id="rId8" action="ppaction://hlinksldjump"/>
            <a:extLst>
              <a:ext uri="{FF2B5EF4-FFF2-40B4-BE49-F238E27FC236}">
                <a16:creationId xmlns:a16="http://schemas.microsoft.com/office/drawing/2014/main" id="{99A9168E-B549-4C57-9A80-A04D5197AA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70375" y="2789238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11" name="Oval 7" descr="icon">
            <a:hlinkClick r:id="rId9" action="ppaction://hlinksldjump"/>
            <a:extLst>
              <a:ext uri="{FF2B5EF4-FFF2-40B4-BE49-F238E27FC236}">
                <a16:creationId xmlns:a16="http://schemas.microsoft.com/office/drawing/2014/main" id="{1B616DB9-5C5B-4F08-A17D-4DF59A0CDDC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59400" y="2781300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12" name="Oval 7" descr="icon">
            <a:hlinkClick r:id="rId10" action="ppaction://hlinksldjump"/>
            <a:extLst>
              <a:ext uri="{FF2B5EF4-FFF2-40B4-BE49-F238E27FC236}">
                <a16:creationId xmlns:a16="http://schemas.microsoft.com/office/drawing/2014/main" id="{0C985D17-59D1-4B7C-BEC5-28CFCCABA6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0763" y="3868738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  <p:sp>
        <p:nvSpPr>
          <p:cNvPr id="13" name="Oval 7" descr="icon">
            <a:hlinkClick r:id="rId11" action="ppaction://hlinksldjump"/>
            <a:extLst>
              <a:ext uri="{FF2B5EF4-FFF2-40B4-BE49-F238E27FC236}">
                <a16:creationId xmlns:a16="http://schemas.microsoft.com/office/drawing/2014/main" id="{B9BE4344-6072-47AA-BCB0-97B9ABF056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09788" y="3868738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</a:p>
        </p:txBody>
      </p:sp>
      <p:pic>
        <p:nvPicPr>
          <p:cNvPr id="8204" name="图片 1">
            <a:hlinkClick r:id="rId12" action="ppaction://hlinksldjump"/>
            <a:extLst>
              <a:ext uri="{FF2B5EF4-FFF2-40B4-BE49-F238E27FC236}">
                <a16:creationId xmlns:a16="http://schemas.microsoft.com/office/drawing/2014/main" id="{B12B69EA-6935-4A54-8E6D-D868529BC4D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363" y="2724150"/>
            <a:ext cx="4524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组合 39">
            <a:extLst>
              <a:ext uri="{FF2B5EF4-FFF2-40B4-BE49-F238E27FC236}">
                <a16:creationId xmlns:a16="http://schemas.microsoft.com/office/drawing/2014/main" id="{080C3A4C-B38E-41D3-BC6E-149188DDFF49}"/>
              </a:ext>
            </a:extLst>
          </p:cNvPr>
          <p:cNvGrpSpPr>
            <a:grpSpLocks/>
          </p:cNvGrpSpPr>
          <p:nvPr/>
        </p:nvGrpSpPr>
        <p:grpSpPr bwMode="auto">
          <a:xfrm>
            <a:off x="1341438" y="2751138"/>
            <a:ext cx="5011737" cy="1973262"/>
            <a:chOff x="1391440" y="3512521"/>
            <a:chExt cx="5009526" cy="1973725"/>
          </a:xfrm>
        </p:grpSpPr>
        <p:sp>
          <p:nvSpPr>
            <p:cNvPr id="18449" name="矩形 45">
              <a:extLst>
                <a:ext uri="{FF2B5EF4-FFF2-40B4-BE49-F238E27FC236}">
                  <a16:creationId xmlns:a16="http://schemas.microsoft.com/office/drawing/2014/main" id="{94AB9D91-A368-4DA3-8A68-053982A72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5302" y="3685511"/>
              <a:ext cx="4795664" cy="1800735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rgbClr val="5C76B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grpSp>
          <p:nvGrpSpPr>
            <p:cNvPr id="18450" name="组合 48">
              <a:extLst>
                <a:ext uri="{FF2B5EF4-FFF2-40B4-BE49-F238E27FC236}">
                  <a16:creationId xmlns:a16="http://schemas.microsoft.com/office/drawing/2014/main" id="{02A255A4-C157-4D4F-BEA9-934EBB5474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91440" y="3512521"/>
              <a:ext cx="512985" cy="500051"/>
              <a:chOff x="547281" y="3798960"/>
              <a:chExt cx="626694" cy="544505"/>
            </a:xfrm>
          </p:grpSpPr>
          <p:sp>
            <p:nvSpPr>
              <p:cNvPr id="18451" name="六边形 49">
                <a:extLst>
                  <a:ext uri="{FF2B5EF4-FFF2-40B4-BE49-F238E27FC236}">
                    <a16:creationId xmlns:a16="http://schemas.microsoft.com/office/drawing/2014/main" id="{138D07CC-648E-4453-B6E4-D0CFB5822A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002" y="3886805"/>
                <a:ext cx="432000" cy="367828"/>
              </a:xfrm>
              <a:prstGeom prst="hexagon">
                <a:avLst>
                  <a:gd name="adj" fmla="val 25001"/>
                  <a:gd name="vf" fmla="val 115470"/>
                </a:avLst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/>
                <a:endParaRPr lang="zh-CN" altLang="en-US"/>
              </a:p>
            </p:txBody>
          </p:sp>
          <p:pic>
            <p:nvPicPr>
              <p:cNvPr id="18452" name="图片 50">
                <a:extLst>
                  <a:ext uri="{FF2B5EF4-FFF2-40B4-BE49-F238E27FC236}">
                    <a16:creationId xmlns:a16="http://schemas.microsoft.com/office/drawing/2014/main" id="{B0C3C6CD-0517-4FE3-8545-F872115A78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7281" y="3798960"/>
                <a:ext cx="626694" cy="5445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7" name="文本框 6">
            <a:extLst>
              <a:ext uri="{FF2B5EF4-FFF2-40B4-BE49-F238E27FC236}">
                <a16:creationId xmlns:a16="http://schemas.microsoft.com/office/drawing/2014/main" id="{A86CF04F-8D98-44B5-AEA1-26202AB1D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4013" y="3048000"/>
            <a:ext cx="4729162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>
                <a:solidFill>
                  <a:srgbClr val="FF0000"/>
                </a:solidFill>
              </a:rPr>
              <a:t>   (12</a:t>
            </a:r>
            <a:r>
              <a:rPr lang="zh-TW" altLang="en-US" sz="2800">
                <a:solidFill>
                  <a:srgbClr val="FF0000"/>
                </a:solidFill>
              </a:rPr>
              <a:t>＋</a:t>
            </a:r>
            <a:r>
              <a:rPr lang="en-US" altLang="zh-TW" sz="2800">
                <a:solidFill>
                  <a:srgbClr val="FF0000"/>
                </a:solidFill>
              </a:rPr>
              <a:t>12÷4)×2</a:t>
            </a:r>
          </a:p>
          <a:p>
            <a:pPr>
              <a:spcAft>
                <a:spcPts val="600"/>
              </a:spcAft>
            </a:pPr>
            <a:r>
              <a:rPr lang="en-US" altLang="zh-TW" sz="2800">
                <a:solidFill>
                  <a:srgbClr val="FF0000"/>
                </a:solidFill>
              </a:rPr>
              <a:t>= 30</a:t>
            </a:r>
          </a:p>
          <a:p>
            <a:pPr>
              <a:spcAft>
                <a:spcPts val="1200"/>
              </a:spcAft>
            </a:pPr>
            <a:r>
              <a:rPr lang="zh-TW" altLang="en-US" sz="2800">
                <a:solidFill>
                  <a:srgbClr val="FF0000"/>
                </a:solidFill>
              </a:rPr>
              <a:t>每個長方形的周界是</a:t>
            </a:r>
            <a:r>
              <a:rPr lang="en-US" altLang="zh-TW" sz="2800">
                <a:solidFill>
                  <a:srgbClr val="FF0000"/>
                </a:solidFill>
              </a:rPr>
              <a:t>30cm</a:t>
            </a:r>
            <a:r>
              <a:rPr lang="zh-TW" altLang="en-US" sz="2800">
                <a:solidFill>
                  <a:srgbClr val="FF0000"/>
                </a:solidFill>
              </a:rPr>
              <a:t>。</a:t>
            </a:r>
            <a:endParaRPr lang="en-US" altLang="zh-TW" sz="28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60710D5-F3F5-4A39-9A22-3477083D3BCB}"/>
              </a:ext>
            </a:extLst>
          </p:cNvPr>
          <p:cNvSpPr/>
          <p:nvPr/>
        </p:nvSpPr>
        <p:spPr>
          <a:xfrm>
            <a:off x="468313" y="981075"/>
            <a:ext cx="5380037" cy="16160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8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右圖由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個大小和形狀相同的長方形組成</a:t>
            </a:r>
            <a:r>
              <a:rPr lang="zh-TW" altLang="en-US" sz="2800" kern="1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2800" kern="1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(a)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每個長方形的周界是多少？</a:t>
            </a:r>
            <a:endParaRPr lang="zh-CN" altLang="zh-CN" sz="2800" kern="100" dirty="0">
              <a:solidFill>
                <a:srgbClr val="000000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437" name="文本框 4">
            <a:extLst>
              <a:ext uri="{FF2B5EF4-FFF2-40B4-BE49-F238E27FC236}">
                <a16:creationId xmlns:a16="http://schemas.microsoft.com/office/drawing/2014/main" id="{F7108A99-E7F6-43E5-BC81-197EACE91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0075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2021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4DED0C8-43E0-4B1C-A7A2-16E40DB0B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900" y="4922838"/>
            <a:ext cx="4797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</a:rPr>
              <a:t>長方形的長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長方形</a:t>
            </a:r>
            <a:r>
              <a:rPr lang="zh-CN" altLang="en-US" sz="2800">
                <a:solidFill>
                  <a:srgbClr val="0000FF"/>
                </a:solidFill>
              </a:rPr>
              <a:t>的闊</a:t>
            </a:r>
            <a:r>
              <a:rPr lang="en-US" altLang="zh-TW" sz="2800">
                <a:solidFill>
                  <a:srgbClr val="0000FF"/>
                </a:solidFill>
              </a:rPr>
              <a:t>×</a:t>
            </a:r>
            <a:r>
              <a:rPr lang="en-US" altLang="zh-CN" sz="2800">
                <a:solidFill>
                  <a:srgbClr val="0000FF"/>
                </a:solidFill>
              </a:rPr>
              <a:t>4</a:t>
            </a:r>
            <a:endParaRPr lang="zh-CN" altLang="en-US" sz="2800">
              <a:solidFill>
                <a:srgbClr val="0000FF"/>
              </a:solidFill>
            </a:endParaRPr>
          </a:p>
        </p:txBody>
      </p:sp>
      <p:pic>
        <p:nvPicPr>
          <p:cNvPr id="18439" name="图片 3">
            <a:extLst>
              <a:ext uri="{FF2B5EF4-FFF2-40B4-BE49-F238E27FC236}">
                <a16:creationId xmlns:a16="http://schemas.microsoft.com/office/drawing/2014/main" id="{65BABA72-82BB-4DBC-9DFF-5C8D2595C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825" y="1065213"/>
            <a:ext cx="2493963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ED59A3CB-5B20-477F-9FE2-AC068CF2239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100392" y="1576388"/>
            <a:ext cx="0" cy="1189037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B826799C-6615-464D-BCE8-0CF9B68EA43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12360" y="1570038"/>
            <a:ext cx="0" cy="298450"/>
          </a:xfrm>
          <a:prstGeom prst="line">
            <a:avLst/>
          </a:prstGeom>
          <a:noFill/>
          <a:ln w="2540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6FBA65AE-844D-4DC7-A43C-60FB99871EF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12360" y="1868488"/>
            <a:ext cx="0" cy="298450"/>
          </a:xfrm>
          <a:prstGeom prst="line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67B5C24D-FDDB-45B1-AEEC-A04542F761A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12360" y="2166938"/>
            <a:ext cx="0" cy="300037"/>
          </a:xfrm>
          <a:prstGeom prst="line">
            <a:avLst/>
          </a:prstGeom>
          <a:noFill/>
          <a:ln w="2540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2DF64594-073A-441E-98AD-868A15D55DD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12360" y="2466975"/>
            <a:ext cx="0" cy="298450"/>
          </a:xfrm>
          <a:prstGeom prst="line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9B82F7F8-1B60-488C-BCC9-24E99674C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5497513"/>
            <a:ext cx="340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</a:rPr>
              <a:t>長方形的闊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12÷</a:t>
            </a:r>
            <a:r>
              <a:rPr lang="en-US" altLang="zh-CN" sz="2800">
                <a:solidFill>
                  <a:srgbClr val="0000FF"/>
                </a:solidFill>
              </a:rPr>
              <a:t>4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F7742660-B7E4-491A-B799-27785BE9B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7700" y="3046413"/>
            <a:ext cx="1979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(12</a:t>
            </a:r>
            <a:r>
              <a:rPr lang="zh-TW" altLang="en-US" sz="2800">
                <a:solidFill>
                  <a:srgbClr val="0000FF"/>
                </a:solidFill>
              </a:rPr>
              <a:t>＋</a:t>
            </a:r>
            <a:r>
              <a:rPr lang="en-US" altLang="zh-TW" sz="2800">
                <a:solidFill>
                  <a:srgbClr val="0000FF"/>
                </a:solidFill>
              </a:rPr>
              <a:t>        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8BB54EFB-6E6C-45C1-8D73-B989AA480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9238" y="3046413"/>
            <a:ext cx="96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12÷4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B607CD97-957A-40A1-B835-8BF5D5054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0" y="3046413"/>
            <a:ext cx="565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×2</a:t>
            </a:r>
            <a:endParaRPr lang="zh-TW" altLang="en-US" sz="28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DF945C7A-9DFA-475F-84AF-DDF0C687E563}"/>
              </a:ext>
            </a:extLst>
          </p:cNvPr>
          <p:cNvSpPr/>
          <p:nvPr/>
        </p:nvSpPr>
        <p:spPr>
          <a:xfrm>
            <a:off x="468313" y="981075"/>
            <a:ext cx="5380037" cy="20462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8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右圖由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個大小和形狀相同的長方形組成</a:t>
            </a:r>
            <a:r>
              <a:rPr lang="zh-TW" altLang="en-US" sz="2800" kern="1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2800" kern="1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(b)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整個圖形的面積是多少？</a:t>
            </a:r>
            <a:endParaRPr lang="en-US" altLang="zh-TW" sz="2800" kern="100" dirty="0">
              <a:solidFill>
                <a:srgbClr val="000000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         (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zh-CN" sz="2800" kern="100" dirty="0">
              <a:solidFill>
                <a:srgbClr val="000000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459" name="文本框 4">
            <a:extLst>
              <a:ext uri="{FF2B5EF4-FFF2-40B4-BE49-F238E27FC236}">
                <a16:creationId xmlns:a16="http://schemas.microsoft.com/office/drawing/2014/main" id="{8FA85626-3EE7-4449-BD05-DCB49637F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0075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2021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19460" name="图片 3">
            <a:extLst>
              <a:ext uri="{FF2B5EF4-FFF2-40B4-BE49-F238E27FC236}">
                <a16:creationId xmlns:a16="http://schemas.microsoft.com/office/drawing/2014/main" id="{D3A63443-0BDF-43A6-B0C4-1B7331254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825" y="1065213"/>
            <a:ext cx="2493963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461" name="组合 37">
            <a:extLst>
              <a:ext uri="{FF2B5EF4-FFF2-40B4-BE49-F238E27FC236}">
                <a16:creationId xmlns:a16="http://schemas.microsoft.com/office/drawing/2014/main" id="{4EF014E8-60D1-4866-9998-B6E425A53F0F}"/>
              </a:ext>
            </a:extLst>
          </p:cNvPr>
          <p:cNvGrpSpPr>
            <a:grpSpLocks/>
          </p:cNvGrpSpPr>
          <p:nvPr/>
        </p:nvGrpSpPr>
        <p:grpSpPr bwMode="auto">
          <a:xfrm>
            <a:off x="1381125" y="3133725"/>
            <a:ext cx="5711825" cy="893763"/>
            <a:chOff x="1179290" y="3826605"/>
            <a:chExt cx="5710236" cy="892991"/>
          </a:xfrm>
        </p:grpSpPr>
        <p:sp>
          <p:nvSpPr>
            <p:cNvPr id="19472" name="矩形 38">
              <a:extLst>
                <a:ext uri="{FF2B5EF4-FFF2-40B4-BE49-F238E27FC236}">
                  <a16:creationId xmlns:a16="http://schemas.microsoft.com/office/drawing/2014/main" id="{62D44E85-A9CF-43EA-A84D-6F3249A00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3153" y="3999596"/>
              <a:ext cx="5496373" cy="720000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rgbClr val="5C76B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grpSp>
          <p:nvGrpSpPr>
            <p:cNvPr id="19473" name="组合 41">
              <a:extLst>
                <a:ext uri="{FF2B5EF4-FFF2-40B4-BE49-F238E27FC236}">
                  <a16:creationId xmlns:a16="http://schemas.microsoft.com/office/drawing/2014/main" id="{F1E2D12D-9B12-4480-8700-4B06ADC990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79290" y="3826605"/>
              <a:ext cx="512985" cy="500051"/>
              <a:chOff x="547281" y="3798960"/>
              <a:chExt cx="626694" cy="544505"/>
            </a:xfrm>
          </p:grpSpPr>
          <p:sp>
            <p:nvSpPr>
              <p:cNvPr id="19474" name="六边形 42">
                <a:extLst>
                  <a:ext uri="{FF2B5EF4-FFF2-40B4-BE49-F238E27FC236}">
                    <a16:creationId xmlns:a16="http://schemas.microsoft.com/office/drawing/2014/main" id="{5A3EC54E-989E-4C96-97FB-B0957AE416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002" y="3886805"/>
                <a:ext cx="432000" cy="367828"/>
              </a:xfrm>
              <a:prstGeom prst="hexagon">
                <a:avLst>
                  <a:gd name="adj" fmla="val 25001"/>
                  <a:gd name="vf" fmla="val 115470"/>
                </a:avLst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/>
                <a:endParaRPr lang="zh-CN" altLang="en-US"/>
              </a:p>
            </p:txBody>
          </p:sp>
          <p:pic>
            <p:nvPicPr>
              <p:cNvPr id="19475" name="图片 43">
                <a:extLst>
                  <a:ext uri="{FF2B5EF4-FFF2-40B4-BE49-F238E27FC236}">
                    <a16:creationId xmlns:a16="http://schemas.microsoft.com/office/drawing/2014/main" id="{E50A46E4-4970-4AFB-A612-EF14552E70F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7281" y="3798960"/>
                <a:ext cx="626694" cy="5445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1" name="文本框 29">
            <a:extLst>
              <a:ext uri="{FF2B5EF4-FFF2-40B4-BE49-F238E27FC236}">
                <a16:creationId xmlns:a16="http://schemas.microsoft.com/office/drawing/2014/main" id="{D7D0BA5B-D760-4940-900C-E43C1CA84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9888" y="3406775"/>
            <a:ext cx="5910262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整個圖形的面積是</a:t>
            </a:r>
            <a:r>
              <a:rPr lang="zh-TW" altLang="en-US" sz="2800" u="sng" dirty="0">
                <a:solidFill>
                  <a:schemeClr val="tx1"/>
                </a:solidFill>
                <a:latin typeface="Times" panose="02020603060405020304" pitchFamily="18" charset="0"/>
              </a:rPr>
              <a:t>               </a:t>
            </a:r>
            <a:r>
              <a:rPr lang="en-US" altLang="zh-TW" sz="2800" dirty="0">
                <a:solidFill>
                  <a:schemeClr val="tx1"/>
                </a:solidFill>
                <a:latin typeface="+mj-lt"/>
              </a:rPr>
              <a:t>cm</a:t>
            </a:r>
            <a:r>
              <a:rPr lang="en-US" altLang="zh-TW" sz="2800" baseline="30000" dirty="0">
                <a:solidFill>
                  <a:schemeClr val="tx1"/>
                </a:solidFill>
                <a:latin typeface="+mj-lt"/>
              </a:rPr>
              <a:t>2</a:t>
            </a:r>
            <a:r>
              <a:rPr lang="zh-TW" altLang="en-US" sz="2600" dirty="0">
                <a:solidFill>
                  <a:schemeClr val="tx1"/>
                </a:solidFill>
                <a:latin typeface="Times" panose="02020603060405020304" pitchFamily="18" charset="0"/>
              </a:rPr>
              <a:t>。</a:t>
            </a:r>
            <a:endParaRPr lang="en-US" altLang="zh-TW" sz="2600" dirty="0">
              <a:solidFill>
                <a:schemeClr val="tx1"/>
              </a:solidFill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7049AD58-7217-48B8-8FE0-04C1A0469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9613" y="4784725"/>
            <a:ext cx="1739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0000FF"/>
                </a:solidFill>
                <a:cs typeface="Arial" panose="020B0604020202020204" pitchFamily="34" charset="0"/>
              </a:rPr>
              <a:t>= (12×2)×</a:t>
            </a:r>
            <a:endParaRPr lang="zh-CN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6D5EE3D2-4A19-4487-8C1A-29C368F7A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7588" y="3406775"/>
            <a:ext cx="9890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  <a:cs typeface="Arial" panose="020B0604020202020204" pitchFamily="34" charset="0"/>
              </a:rPr>
              <a:t>360</a:t>
            </a:r>
            <a:endParaRPr lang="zh-CN" altLang="en-US" sz="28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FCEFFC15-95E8-43C7-893F-586B24901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9488" y="4791075"/>
            <a:ext cx="20685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0000FF"/>
                </a:solidFill>
                <a:cs typeface="Arial" panose="020B0604020202020204" pitchFamily="34" charset="0"/>
              </a:rPr>
              <a:t>(12÷4</a:t>
            </a:r>
            <a:r>
              <a:rPr lang="zh-CN" altLang="en-US" sz="2800">
                <a:solidFill>
                  <a:srgbClr val="0000FF"/>
                </a:solidFill>
                <a:cs typeface="Arial" panose="020B0604020202020204" pitchFamily="34" charset="0"/>
              </a:rPr>
              <a:t>＋    </a:t>
            </a:r>
            <a:r>
              <a:rPr lang="en-US" altLang="zh-CN" sz="2800">
                <a:solidFill>
                  <a:srgbClr val="0000FF"/>
                </a:solidFill>
                <a:cs typeface="Arial" panose="020B0604020202020204" pitchFamily="34" charset="0"/>
              </a:rPr>
              <a:t>)</a:t>
            </a:r>
            <a:endParaRPr lang="zh-CN" altLang="en-US" sz="280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918C0FA-4DD4-48C8-A432-55EA16C5C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7550" y="5341938"/>
            <a:ext cx="20685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0000FF"/>
                </a:solidFill>
                <a:cs typeface="Arial" panose="020B0604020202020204" pitchFamily="34" charset="0"/>
              </a:rPr>
              <a:t>= 360(cm</a:t>
            </a:r>
            <a:r>
              <a:rPr lang="en-US" altLang="zh-CN" sz="2800" baseline="30000">
                <a:solidFill>
                  <a:srgbClr val="0000FF"/>
                </a:solidFill>
                <a:cs typeface="Arial" panose="020B0604020202020204" pitchFamily="34" charset="0"/>
              </a:rPr>
              <a:t>2</a:t>
            </a:r>
            <a:r>
              <a:rPr lang="en-US" altLang="zh-CN" sz="2800">
                <a:solidFill>
                  <a:srgbClr val="0000FF"/>
                </a:solidFill>
                <a:cs typeface="Arial" panose="020B0604020202020204" pitchFamily="34" charset="0"/>
              </a:rPr>
              <a:t>)</a:t>
            </a:r>
            <a:endParaRPr lang="zh-CN" altLang="en-US" sz="280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652FB75F-7E77-413B-AFE8-D2B1FAF8A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2713" y="4194175"/>
            <a:ext cx="347345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長方形面積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長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闊</a:t>
            </a:r>
            <a:endParaRPr lang="zh-CN" altLang="en-US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EF05A3EB-B04B-4377-AB4D-9FCDBDCEB587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7205663" y="107950"/>
            <a:ext cx="0" cy="2374900"/>
          </a:xfrm>
          <a:prstGeom prst="line">
            <a:avLst/>
          </a:prstGeom>
          <a:noFill/>
          <a:ln w="2540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2E5B87B3-5A7C-4FFA-9D22-E6CF92EE6C2D}"/>
              </a:ext>
            </a:extLst>
          </p:cNvPr>
          <p:cNvCxnSpPr>
            <a:cxnSpLocks/>
          </p:cNvCxnSpPr>
          <p:nvPr/>
        </p:nvCxnSpPr>
        <p:spPr bwMode="auto">
          <a:xfrm rot="10800000">
            <a:off x="8397875" y="1292225"/>
            <a:ext cx="0" cy="1474788"/>
          </a:xfrm>
          <a:prstGeom prst="line">
            <a:avLst/>
          </a:prstGeom>
          <a:noFill/>
          <a:ln w="2540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文本框 18">
            <a:extLst>
              <a:ext uri="{FF2B5EF4-FFF2-40B4-BE49-F238E27FC236}">
                <a16:creationId xmlns:a16="http://schemas.microsoft.com/office/drawing/2014/main" id="{DA0E3E28-C675-43C6-957C-58D2F8AAA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0913" y="4791075"/>
            <a:ext cx="6810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0000FF"/>
                </a:solidFill>
                <a:cs typeface="Arial" panose="020B0604020202020204" pitchFamily="34" charset="0"/>
              </a:rPr>
              <a:t>12</a:t>
            </a:r>
            <a:endParaRPr lang="zh-CN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pic>
        <p:nvPicPr>
          <p:cNvPr id="19471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8BFCF74-CE5A-4F22-B892-3942710A90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  <p:bldP spid="14" grpId="0" build="allAtOnce"/>
      <p:bldP spid="15" grpId="0" build="allAtOnce"/>
      <p:bldP spid="16" grpId="0"/>
      <p:bldP spid="16" grpId="1"/>
      <p:bldP spid="19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id="{A3BA31D8-A110-4066-AE86-C512087AC4A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圆角矩形 8">
            <a:extLst>
              <a:ext uri="{FF2B5EF4-FFF2-40B4-BE49-F238E27FC236}">
                <a16:creationId xmlns:a16="http://schemas.microsoft.com/office/drawing/2014/main" id="{C9252A40-DA33-491F-96AE-49E556F1C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313" y="4235450"/>
            <a:ext cx="7242175" cy="161607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949C23E-8D4E-4720-A680-2B3E79C6D080}"/>
              </a:ext>
            </a:extLst>
          </p:cNvPr>
          <p:cNvSpPr txBox="1"/>
          <p:nvPr/>
        </p:nvSpPr>
        <p:spPr>
          <a:xfrm>
            <a:off x="1428750" y="4264025"/>
            <a:ext cx="5722938" cy="16462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 每個正方形的面積：</a:t>
            </a:r>
            <a:endParaRPr lang="en-US" altLang="zh-TW" sz="24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    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"/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它的周界相當於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10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條正方形的邊長</a:t>
            </a:r>
            <a:r>
              <a:rPr lang="zh-TW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， </a:t>
            </a:r>
            <a:endParaRPr lang="en-US" altLang="zh-TW" sz="24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    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</a:rPr>
              <a:t> 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B90C04D-C305-46CC-B3A2-67930DEE95E5}"/>
              </a:ext>
            </a:extLst>
          </p:cNvPr>
          <p:cNvSpPr/>
          <p:nvPr/>
        </p:nvSpPr>
        <p:spPr>
          <a:xfrm>
            <a:off x="504825" y="1530350"/>
            <a:ext cx="8388350" cy="240030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cs typeface="Arial" panose="020B0604020202020204" pitchFamily="34" charset="0"/>
              </a:rPr>
              <a:t>右圖是由</a:t>
            </a:r>
            <a:r>
              <a:rPr lang="en-US" altLang="zh-TW" sz="2800" kern="100" dirty="0">
                <a:solidFill>
                  <a:srgbClr val="000000"/>
                </a:solidFill>
                <a:cs typeface="Arial" panose="020B0604020202020204" pitchFamily="34" charset="0"/>
              </a:rPr>
              <a:t>4</a:t>
            </a:r>
            <a:r>
              <a:rPr lang="zh-TW" altLang="en-US" sz="2800" kern="100" dirty="0">
                <a:solidFill>
                  <a:srgbClr val="000000"/>
                </a:solidFill>
                <a:cs typeface="Arial" panose="020B0604020202020204" pitchFamily="34" charset="0"/>
              </a:rPr>
              <a:t>個大小相同的正方形組成</a:t>
            </a:r>
            <a:r>
              <a:rPr lang="zh-TW" altLang="zh-CN" sz="2800" kern="100" dirty="0">
                <a:solidFill>
                  <a:srgbClr val="000000"/>
                </a:solidFill>
                <a:cs typeface="Arial" panose="020B0604020202020204" pitchFamily="34" charset="0"/>
              </a:rPr>
              <a:t>，</a:t>
            </a:r>
            <a:endParaRPr lang="en-US" altLang="zh-TW" sz="2800" kern="1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eaLnBrk="1" hangingPunct="1">
              <a:spcAft>
                <a:spcPts val="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cs typeface="Arial" panose="020B0604020202020204" pitchFamily="34" charset="0"/>
              </a:rPr>
              <a:t>面積是</a:t>
            </a:r>
            <a:r>
              <a:rPr lang="en-US" altLang="zh-TW" sz="2800" kern="100" dirty="0">
                <a:solidFill>
                  <a:srgbClr val="000000"/>
                </a:solidFill>
                <a:cs typeface="Arial" panose="020B0604020202020204" pitchFamily="34" charset="0"/>
              </a:rPr>
              <a:t>256cm</a:t>
            </a:r>
            <a:r>
              <a:rPr lang="en-US" altLang="zh-TW" sz="3000" kern="100" baseline="30000" dirty="0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r>
              <a:rPr lang="zh-TW" altLang="zh-CN" sz="2800" kern="100" dirty="0">
                <a:solidFill>
                  <a:srgbClr val="000000"/>
                </a:solidFill>
                <a:cs typeface="Arial" panose="020B0604020202020204" pitchFamily="34" charset="0"/>
              </a:rPr>
              <a:t>，</a:t>
            </a:r>
            <a:r>
              <a:rPr lang="zh-TW" altLang="en-US" sz="2800" kern="100" dirty="0">
                <a:solidFill>
                  <a:srgbClr val="000000"/>
                </a:solidFill>
                <a:cs typeface="Arial" panose="020B0604020202020204" pitchFamily="34" charset="0"/>
              </a:rPr>
              <a:t>它的周界是多少</a:t>
            </a:r>
            <a:r>
              <a:rPr lang="zh-TW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？</a:t>
            </a:r>
            <a:endParaRPr lang="en-US" altLang="zh-TW" sz="2800" kern="100" dirty="0">
              <a:ea typeface="DFKai-SB" panose="03000509000000000000" pitchFamily="65" charset="-120"/>
            </a:endParaRPr>
          </a:p>
          <a:p>
            <a:pPr eaLnBrk="1" hangingPunct="1">
              <a:spcAft>
                <a:spcPts val="0"/>
              </a:spcAft>
              <a:defRPr/>
            </a:pPr>
            <a:endParaRPr lang="en-US" altLang="zh-TW" sz="2800" kern="1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128cm			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96cm     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80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cm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	D. 64cm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0245" name="图片 23">
            <a:extLst>
              <a:ext uri="{FF2B5EF4-FFF2-40B4-BE49-F238E27FC236}">
                <a16:creationId xmlns:a16="http://schemas.microsoft.com/office/drawing/2014/main" id="{52EB3D71-5277-4920-B8B9-64E19DE03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363" y="3246438"/>
            <a:ext cx="7207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图片 14">
            <a:extLst>
              <a:ext uri="{FF2B5EF4-FFF2-40B4-BE49-F238E27FC236}">
                <a16:creationId xmlns:a16="http://schemas.microsoft.com/office/drawing/2014/main" id="{7DB8CDDE-7A15-4E48-BFA7-40B986E97F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105568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文本框 4">
            <a:extLst>
              <a:ext uri="{FF2B5EF4-FFF2-40B4-BE49-F238E27FC236}">
                <a16:creationId xmlns:a16="http://schemas.microsoft.com/office/drawing/2014/main" id="{A76B749E-8EB9-4DA7-9E9C-C2CA9D8F6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4213" y="4138613"/>
            <a:ext cx="230505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B68A283-DC63-4DC6-BCC0-5CA7A6927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7525" y="3341688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pic>
        <p:nvPicPr>
          <p:cNvPr id="8201" name="图片 7">
            <a:extLst>
              <a:ext uri="{FF2B5EF4-FFF2-40B4-BE49-F238E27FC236}">
                <a16:creationId xmlns:a16="http://schemas.microsoft.com/office/drawing/2014/main" id="{917B06B1-B41A-4D57-860D-4045B0EEA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6" t="3622" r="9224"/>
          <a:stretch>
            <a:fillRect/>
          </a:stretch>
        </p:blipFill>
        <p:spPr bwMode="auto">
          <a:xfrm>
            <a:off x="530225" y="4279900"/>
            <a:ext cx="100806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文本框 9">
            <a:extLst>
              <a:ext uri="{FF2B5EF4-FFF2-40B4-BE49-F238E27FC236}">
                <a16:creationId xmlns:a16="http://schemas.microsoft.com/office/drawing/2014/main" id="{6A148255-F863-4F6C-996B-2551626D5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9275" y="250825"/>
            <a:ext cx="1866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TW"/>
              <a:t>2019</a:t>
            </a:r>
            <a:r>
              <a:rPr lang="zh-CN" altLang="zh-TW"/>
              <a:t>、</a:t>
            </a:r>
            <a:r>
              <a:rPr lang="en-US" altLang="zh-CN">
                <a:solidFill>
                  <a:srgbClr val="00B050"/>
                </a:solidFill>
              </a:rPr>
              <a:t>2014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1" name="任意多边形 10">
            <a:extLst>
              <a:ext uri="{FF2B5EF4-FFF2-40B4-BE49-F238E27FC236}">
                <a16:creationId xmlns:a16="http://schemas.microsoft.com/office/drawing/2014/main" id="{0FC6EE4B-A087-4365-9322-9459B0CD38E9}"/>
              </a:ext>
            </a:extLst>
          </p:cNvPr>
          <p:cNvSpPr>
            <a:spLocks/>
          </p:cNvSpPr>
          <p:nvPr/>
        </p:nvSpPr>
        <p:spPr bwMode="auto">
          <a:xfrm>
            <a:off x="3340100" y="2466975"/>
            <a:ext cx="2466975" cy="90488"/>
          </a:xfrm>
          <a:custGeom>
            <a:avLst/>
            <a:gdLst>
              <a:gd name="T0" fmla="*/ 0 w 1632246"/>
              <a:gd name="T1" fmla="*/ 0 h 90275"/>
              <a:gd name="T2" fmla="*/ 2147483646 w 1632246"/>
              <a:gd name="T3" fmla="*/ 0 h 90275"/>
              <a:gd name="T4" fmla="*/ 0 60000 65536"/>
              <a:gd name="T5" fmla="*/ 0 60000 65536"/>
              <a:gd name="T6" fmla="*/ 0 w 1632246"/>
              <a:gd name="T7" fmla="*/ 0 h 90275"/>
              <a:gd name="T8" fmla="*/ 1632246 w 1632246"/>
              <a:gd name="T9" fmla="*/ 90275 h 9027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2246" h="90275">
                <a:moveTo>
                  <a:pt x="0" y="0"/>
                </a:moveTo>
                <a:lnTo>
                  <a:pt x="1632246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任意多边形 11">
            <a:extLst>
              <a:ext uri="{FF2B5EF4-FFF2-40B4-BE49-F238E27FC236}">
                <a16:creationId xmlns:a16="http://schemas.microsoft.com/office/drawing/2014/main" id="{7D1ECCEC-2FB5-4C7A-B776-3C9B4E9DB71A}"/>
              </a:ext>
            </a:extLst>
          </p:cNvPr>
          <p:cNvSpPr>
            <a:spLocks/>
          </p:cNvSpPr>
          <p:nvPr/>
        </p:nvSpPr>
        <p:spPr bwMode="auto">
          <a:xfrm>
            <a:off x="2038350" y="2020888"/>
            <a:ext cx="3313113" cy="46037"/>
          </a:xfrm>
          <a:custGeom>
            <a:avLst/>
            <a:gdLst>
              <a:gd name="T0" fmla="*/ 0 w 1632246"/>
              <a:gd name="T1" fmla="*/ 0 h 45719"/>
              <a:gd name="T2" fmla="*/ 2147483646 w 1632246"/>
              <a:gd name="T3" fmla="*/ 0 h 45719"/>
              <a:gd name="T4" fmla="*/ 0 60000 65536"/>
              <a:gd name="T5" fmla="*/ 0 60000 65536"/>
              <a:gd name="T6" fmla="*/ 0 w 1632246"/>
              <a:gd name="T7" fmla="*/ 0 h 45719"/>
              <a:gd name="T8" fmla="*/ 1632246 w 1632246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2246" h="45719">
                <a:moveTo>
                  <a:pt x="0" y="0"/>
                </a:moveTo>
                <a:lnTo>
                  <a:pt x="1632246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任意多边形 12">
            <a:extLst>
              <a:ext uri="{FF2B5EF4-FFF2-40B4-BE49-F238E27FC236}">
                <a16:creationId xmlns:a16="http://schemas.microsoft.com/office/drawing/2014/main" id="{7245122C-24D7-40D6-9069-489F10E4FC2F}"/>
              </a:ext>
            </a:extLst>
          </p:cNvPr>
          <p:cNvSpPr>
            <a:spLocks/>
          </p:cNvSpPr>
          <p:nvPr/>
        </p:nvSpPr>
        <p:spPr bwMode="auto">
          <a:xfrm flipV="1">
            <a:off x="623888" y="2447925"/>
            <a:ext cx="2232025" cy="44450"/>
          </a:xfrm>
          <a:custGeom>
            <a:avLst/>
            <a:gdLst>
              <a:gd name="T0" fmla="*/ 0 w 1632246"/>
              <a:gd name="T1" fmla="*/ 0 h 45719"/>
              <a:gd name="T2" fmla="*/ 2147483646 w 1632246"/>
              <a:gd name="T3" fmla="*/ 0 h 45719"/>
              <a:gd name="T4" fmla="*/ 0 60000 65536"/>
              <a:gd name="T5" fmla="*/ 0 60000 65536"/>
              <a:gd name="T6" fmla="*/ 0 w 1632246"/>
              <a:gd name="T7" fmla="*/ 0 h 45719"/>
              <a:gd name="T8" fmla="*/ 1632246 w 1632246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2246" h="45719">
                <a:moveTo>
                  <a:pt x="0" y="0"/>
                </a:moveTo>
                <a:lnTo>
                  <a:pt x="1632246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0254" name="组合 13">
            <a:extLst>
              <a:ext uri="{FF2B5EF4-FFF2-40B4-BE49-F238E27FC236}">
                <a16:creationId xmlns:a16="http://schemas.microsoft.com/office/drawing/2014/main" id="{D1CB527A-6733-4082-884E-AC66741AF26C}"/>
              </a:ext>
            </a:extLst>
          </p:cNvPr>
          <p:cNvGrpSpPr>
            <a:grpSpLocks/>
          </p:cNvGrpSpPr>
          <p:nvPr/>
        </p:nvGrpSpPr>
        <p:grpSpPr bwMode="auto">
          <a:xfrm>
            <a:off x="6856413" y="1739900"/>
            <a:ext cx="1524000" cy="992188"/>
            <a:chOff x="5436096" y="419100"/>
            <a:chExt cx="1524000" cy="992053"/>
          </a:xfrm>
        </p:grpSpPr>
        <p:sp>
          <p:nvSpPr>
            <p:cNvPr id="10280" name="任意多边形 14">
              <a:extLst>
                <a:ext uri="{FF2B5EF4-FFF2-40B4-BE49-F238E27FC236}">
                  <a16:creationId xmlns:a16="http://schemas.microsoft.com/office/drawing/2014/main" id="{41E08F95-A372-4570-A2BD-1584799151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6096" y="420553"/>
              <a:ext cx="1524000" cy="990600"/>
            </a:xfrm>
            <a:custGeom>
              <a:avLst/>
              <a:gdLst>
                <a:gd name="T0" fmla="*/ 0 w 1524000"/>
                <a:gd name="T1" fmla="*/ 0 h 990600"/>
                <a:gd name="T2" fmla="*/ 0 w 1524000"/>
                <a:gd name="T3" fmla="*/ 495300 h 990600"/>
                <a:gd name="T4" fmla="*/ 495300 w 1524000"/>
                <a:gd name="T5" fmla="*/ 495300 h 990600"/>
                <a:gd name="T6" fmla="*/ 495300 w 1524000"/>
                <a:gd name="T7" fmla="*/ 990600 h 990600"/>
                <a:gd name="T8" fmla="*/ 1524000 w 1524000"/>
                <a:gd name="T9" fmla="*/ 990600 h 990600"/>
                <a:gd name="T10" fmla="*/ 1524000 w 1524000"/>
                <a:gd name="T11" fmla="*/ 495300 h 990600"/>
                <a:gd name="T12" fmla="*/ 1005840 w 1524000"/>
                <a:gd name="T13" fmla="*/ 495300 h 990600"/>
                <a:gd name="T14" fmla="*/ 1005840 w 1524000"/>
                <a:gd name="T15" fmla="*/ 0 h 990600"/>
                <a:gd name="T16" fmla="*/ 0 w 1524000"/>
                <a:gd name="T17" fmla="*/ 0 h 9906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24000"/>
                <a:gd name="T28" fmla="*/ 0 h 990600"/>
                <a:gd name="T29" fmla="*/ 1524000 w 1524000"/>
                <a:gd name="T30" fmla="*/ 990600 h 9906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24000" h="990600">
                  <a:moveTo>
                    <a:pt x="0" y="0"/>
                  </a:moveTo>
                  <a:lnTo>
                    <a:pt x="0" y="495300"/>
                  </a:lnTo>
                  <a:lnTo>
                    <a:pt x="495300" y="495300"/>
                  </a:lnTo>
                  <a:lnTo>
                    <a:pt x="495300" y="990600"/>
                  </a:lnTo>
                  <a:lnTo>
                    <a:pt x="1524000" y="990600"/>
                  </a:lnTo>
                  <a:lnTo>
                    <a:pt x="1524000" y="495300"/>
                  </a:lnTo>
                  <a:lnTo>
                    <a:pt x="1005840" y="495300"/>
                  </a:lnTo>
                  <a:lnTo>
                    <a:pt x="10058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81" name="任意多边形 15">
              <a:extLst>
                <a:ext uri="{FF2B5EF4-FFF2-40B4-BE49-F238E27FC236}">
                  <a16:creationId xmlns:a16="http://schemas.microsoft.com/office/drawing/2014/main" id="{772D58BA-1812-498E-B799-F1200928AA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1801" y="419100"/>
              <a:ext cx="0" cy="502920"/>
            </a:xfrm>
            <a:custGeom>
              <a:avLst/>
              <a:gdLst>
                <a:gd name="T0" fmla="*/ 502920 h 502920"/>
                <a:gd name="T1" fmla="*/ 0 h 502920"/>
                <a:gd name="T2" fmla="*/ 0 60000 65536"/>
                <a:gd name="T3" fmla="*/ 0 60000 65536"/>
                <a:gd name="T4" fmla="*/ 0 h 502920"/>
                <a:gd name="T5" fmla="*/ 502920 h 502920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T4" r="0" b="T5"/>
              <a:pathLst>
                <a:path h="502920">
                  <a:moveTo>
                    <a:pt x="0" y="502920"/>
                  </a:moveTo>
                  <a:lnTo>
                    <a:pt x="0" y="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82" name="任意多边形 16">
              <a:extLst>
                <a:ext uri="{FF2B5EF4-FFF2-40B4-BE49-F238E27FC236}">
                  <a16:creationId xmlns:a16="http://schemas.microsoft.com/office/drawing/2014/main" id="{F1167030-5F96-4053-9C85-EE96610F877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4208" y="915853"/>
              <a:ext cx="0" cy="495300"/>
            </a:xfrm>
            <a:custGeom>
              <a:avLst/>
              <a:gdLst>
                <a:gd name="T0" fmla="*/ 0 w 2381"/>
                <a:gd name="T1" fmla="*/ 0 h 495300"/>
                <a:gd name="T2" fmla="*/ 0 w 2381"/>
                <a:gd name="T3" fmla="*/ 495300 h 495300"/>
                <a:gd name="T4" fmla="*/ 0 60000 65536"/>
                <a:gd name="T5" fmla="*/ 0 60000 65536"/>
                <a:gd name="T6" fmla="*/ 0 w 2381"/>
                <a:gd name="T7" fmla="*/ 0 h 495300"/>
                <a:gd name="T8" fmla="*/ 0 w 2381"/>
                <a:gd name="T9" fmla="*/ 495300 h 4953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1" h="495300">
                  <a:moveTo>
                    <a:pt x="2381" y="0"/>
                  </a:moveTo>
                  <a:cubicBezTo>
                    <a:pt x="1587" y="165100"/>
                    <a:pt x="794" y="330200"/>
                    <a:pt x="0" y="495300"/>
                  </a:cubicBezTo>
                </a:path>
              </a:pathLst>
            </a:cu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83" name="任意多边形 17">
              <a:extLst>
                <a:ext uri="{FF2B5EF4-FFF2-40B4-BE49-F238E27FC236}">
                  <a16:creationId xmlns:a16="http://schemas.microsoft.com/office/drawing/2014/main" id="{8B3000E8-9D29-4F38-860F-8039008BF26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0849" y="909638"/>
              <a:ext cx="528637" cy="0"/>
            </a:xfrm>
            <a:custGeom>
              <a:avLst/>
              <a:gdLst>
                <a:gd name="T0" fmla="*/ 0 w 528637"/>
                <a:gd name="T1" fmla="*/ 528637 w 528637"/>
                <a:gd name="T2" fmla="*/ 0 60000 65536"/>
                <a:gd name="T3" fmla="*/ 0 60000 65536"/>
                <a:gd name="T4" fmla="*/ 0 w 528637"/>
                <a:gd name="T5" fmla="*/ 528637 w 528637"/>
              </a:gdLst>
              <a:ahLst/>
              <a:cxnLst>
                <a:cxn ang="T2">
                  <a:pos x="T0" y="0"/>
                </a:cxn>
                <a:cxn ang="T3">
                  <a:pos x="T1" y="0"/>
                </a:cxn>
              </a:cxnLst>
              <a:rect l="T4" t="0" r="T5" b="0"/>
              <a:pathLst>
                <a:path w="528637">
                  <a:moveTo>
                    <a:pt x="0" y="0"/>
                  </a:moveTo>
                  <a:lnTo>
                    <a:pt x="528637" y="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9" name="文本框 18">
            <a:extLst>
              <a:ext uri="{FF2B5EF4-FFF2-40B4-BE49-F238E27FC236}">
                <a16:creationId xmlns:a16="http://schemas.microsoft.com/office/drawing/2014/main" id="{826B3957-0351-42B3-AA2A-956FCC363760}"/>
              </a:ext>
            </a:extLst>
          </p:cNvPr>
          <p:cNvSpPr txBox="1"/>
          <p:nvPr/>
        </p:nvSpPr>
        <p:spPr>
          <a:xfrm>
            <a:off x="4500563" y="4267200"/>
            <a:ext cx="27860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256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4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64(</a:t>
            </a:r>
            <a:r>
              <a:rPr lang="en-US" sz="2400" dirty="0">
                <a:solidFill>
                  <a:schemeClr val="tx1"/>
                </a:solidFill>
                <a:latin typeface="Arial" charset="0"/>
              </a:rPr>
              <a:t>cm</a:t>
            </a:r>
            <a:r>
              <a:rPr lang="en-US" sz="2400" baseline="30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)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，</a:t>
            </a:r>
            <a:endParaRPr lang="en-US" altLang="zh-TW" sz="2400" dirty="0">
              <a:solidFill>
                <a:schemeClr val="tx1"/>
              </a:solidFill>
              <a:sym typeface="Symbol" panose="05050102010706020507" pitchFamily="18" charset="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38D45873-7E0E-4B15-B5F0-C0AE3EC5EBC7}"/>
              </a:ext>
            </a:extLst>
          </p:cNvPr>
          <p:cNvSpPr txBox="1"/>
          <p:nvPr/>
        </p:nvSpPr>
        <p:spPr>
          <a:xfrm>
            <a:off x="7072313" y="4286250"/>
            <a:ext cx="17145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64 = 8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×</a:t>
            </a:r>
            <a:r>
              <a:rPr lang="en-US" altLang="zh-TW" sz="24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8</a:t>
            </a:r>
            <a:r>
              <a:rPr lang="zh-TW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，</a:t>
            </a:r>
            <a:endParaRPr lang="en-US" altLang="zh-TW" sz="2400" dirty="0">
              <a:solidFill>
                <a:schemeClr val="tx1"/>
              </a:solidFill>
              <a:sym typeface="Symbol" panose="05050102010706020507" pitchFamily="18" charset="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69D08947-907C-431A-BCC5-19B6AC5A2EA7}"/>
              </a:ext>
            </a:extLst>
          </p:cNvPr>
          <p:cNvSpPr txBox="1"/>
          <p:nvPr/>
        </p:nvSpPr>
        <p:spPr>
          <a:xfrm>
            <a:off x="1739900" y="4633913"/>
            <a:ext cx="385445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所以正方形的邊長是</a:t>
            </a:r>
            <a:r>
              <a:rPr lang="en-US" altLang="zh-TW" sz="2400" dirty="0">
                <a:solidFill>
                  <a:schemeClr val="tx1"/>
                </a:solidFill>
                <a:sym typeface="Symbol" panose="05050102010706020507" pitchFamily="18" charset="2"/>
              </a:rPr>
              <a:t>8cm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</a:rPr>
              <a:t>。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4999B8FA-69C7-4A46-B428-1EC213FE4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4488" y="5070475"/>
            <a:ext cx="1746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400">
                <a:solidFill>
                  <a:schemeClr val="tx1"/>
                </a:solidFill>
                <a:sym typeface="Symbol" panose="05050102010706020507" pitchFamily="18" charset="2"/>
              </a:rPr>
              <a:t>即周界是：</a:t>
            </a:r>
            <a:endParaRPr lang="en-US" altLang="zh-TW" sz="2400">
              <a:solidFill>
                <a:schemeClr val="tx1"/>
              </a:solidFill>
              <a:sym typeface="Symbol" panose="05050102010706020507" pitchFamily="18" charset="2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223569FB-E420-422B-977F-1ECB17659723}"/>
              </a:ext>
            </a:extLst>
          </p:cNvPr>
          <p:cNvSpPr txBox="1"/>
          <p:nvPr/>
        </p:nvSpPr>
        <p:spPr>
          <a:xfrm>
            <a:off x="1814513" y="5437188"/>
            <a:ext cx="2759075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altLang="zh-TW" sz="2400" dirty="0">
                <a:solidFill>
                  <a:schemeClr val="tx1"/>
                </a:solidFill>
                <a:sym typeface="Symbol" panose="05050102010706020507" pitchFamily="18" charset="2"/>
              </a:rPr>
              <a:t>8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×</a:t>
            </a:r>
            <a:r>
              <a:rPr lang="en-US" altLang="zh-TW" sz="24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10</a:t>
            </a:r>
            <a:r>
              <a:rPr lang="zh-TW" altLang="en-US" sz="24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80(cm)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</a:rPr>
              <a:t> 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24" name="任意多边形 23">
            <a:extLst>
              <a:ext uri="{FF2B5EF4-FFF2-40B4-BE49-F238E27FC236}">
                <a16:creationId xmlns:a16="http://schemas.microsoft.com/office/drawing/2014/main" id="{139EB28D-F1ED-48DE-8753-0137A954F303}"/>
              </a:ext>
            </a:extLst>
          </p:cNvPr>
          <p:cNvSpPr/>
          <p:nvPr/>
        </p:nvSpPr>
        <p:spPr bwMode="auto">
          <a:xfrm>
            <a:off x="6851650" y="1739900"/>
            <a:ext cx="503238" cy="0"/>
          </a:xfrm>
          <a:custGeom>
            <a:avLst/>
            <a:gdLst>
              <a:gd name="connsiteX0" fmla="*/ 0 w 552450"/>
              <a:gd name="connsiteY0" fmla="*/ 0 h 9525"/>
              <a:gd name="connsiteX1" fmla="*/ 552450 w 552450"/>
              <a:gd name="connsiteY1" fmla="*/ 952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52450" h="9525">
                <a:moveTo>
                  <a:pt x="0" y="0"/>
                </a:moveTo>
                <a:lnTo>
                  <a:pt x="552450" y="9525"/>
                </a:lnTo>
              </a:path>
            </a:pathLst>
          </a:custGeom>
          <a:noFill/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n>
                <a:solidFill>
                  <a:srgbClr val="FF66FF"/>
                </a:solidFill>
              </a:ln>
              <a:latin typeface="Arial" charset="0"/>
            </a:endParaRPr>
          </a:p>
        </p:txBody>
      </p:sp>
      <p:sp>
        <p:nvSpPr>
          <p:cNvPr id="25" name="任意多边形 24">
            <a:extLst>
              <a:ext uri="{FF2B5EF4-FFF2-40B4-BE49-F238E27FC236}">
                <a16:creationId xmlns:a16="http://schemas.microsoft.com/office/drawing/2014/main" id="{807F3E5A-60BF-4EDB-BD44-8A79B1520C4D}"/>
              </a:ext>
            </a:extLst>
          </p:cNvPr>
          <p:cNvSpPr/>
          <p:nvPr/>
        </p:nvSpPr>
        <p:spPr bwMode="auto">
          <a:xfrm rot="5400000">
            <a:off x="6606381" y="1997869"/>
            <a:ext cx="496888" cy="0"/>
          </a:xfrm>
          <a:custGeom>
            <a:avLst/>
            <a:gdLst>
              <a:gd name="connsiteX0" fmla="*/ 0 w 552450"/>
              <a:gd name="connsiteY0" fmla="*/ 0 h 9525"/>
              <a:gd name="connsiteX1" fmla="*/ 552450 w 552450"/>
              <a:gd name="connsiteY1" fmla="*/ 952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52450" h="9525">
                <a:moveTo>
                  <a:pt x="0" y="0"/>
                </a:moveTo>
                <a:lnTo>
                  <a:pt x="552450" y="9525"/>
                </a:lnTo>
              </a:path>
            </a:pathLst>
          </a:custGeom>
          <a:noFill/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n>
                <a:solidFill>
                  <a:srgbClr val="FF66FF"/>
                </a:solidFill>
              </a:ln>
              <a:latin typeface="Arial" charset="0"/>
            </a:endParaRPr>
          </a:p>
        </p:txBody>
      </p:sp>
      <p:sp>
        <p:nvSpPr>
          <p:cNvPr id="26" name="任意多边形 25">
            <a:extLst>
              <a:ext uri="{FF2B5EF4-FFF2-40B4-BE49-F238E27FC236}">
                <a16:creationId xmlns:a16="http://schemas.microsoft.com/office/drawing/2014/main" id="{B1924BE6-21EB-46E7-A1C7-387E67C86D04}"/>
              </a:ext>
            </a:extLst>
          </p:cNvPr>
          <p:cNvSpPr/>
          <p:nvPr/>
        </p:nvSpPr>
        <p:spPr bwMode="auto">
          <a:xfrm>
            <a:off x="6851650" y="2243138"/>
            <a:ext cx="503238" cy="0"/>
          </a:xfrm>
          <a:custGeom>
            <a:avLst/>
            <a:gdLst>
              <a:gd name="connsiteX0" fmla="*/ 0 w 552450"/>
              <a:gd name="connsiteY0" fmla="*/ 0 h 9525"/>
              <a:gd name="connsiteX1" fmla="*/ 552450 w 552450"/>
              <a:gd name="connsiteY1" fmla="*/ 952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52450" h="9525">
                <a:moveTo>
                  <a:pt x="0" y="0"/>
                </a:moveTo>
                <a:lnTo>
                  <a:pt x="552450" y="9525"/>
                </a:lnTo>
              </a:path>
            </a:pathLst>
          </a:custGeom>
          <a:noFill/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n>
                <a:solidFill>
                  <a:srgbClr val="FF66FF"/>
                </a:solidFill>
              </a:ln>
              <a:latin typeface="Arial" charset="0"/>
            </a:endParaRPr>
          </a:p>
        </p:txBody>
      </p:sp>
      <p:sp>
        <p:nvSpPr>
          <p:cNvPr id="27" name="任意多边形 26">
            <a:extLst>
              <a:ext uri="{FF2B5EF4-FFF2-40B4-BE49-F238E27FC236}">
                <a16:creationId xmlns:a16="http://schemas.microsoft.com/office/drawing/2014/main" id="{3CFA8DC7-47DA-4C85-9F28-716C5C61700E}"/>
              </a:ext>
            </a:extLst>
          </p:cNvPr>
          <p:cNvSpPr/>
          <p:nvPr/>
        </p:nvSpPr>
        <p:spPr bwMode="auto">
          <a:xfrm rot="5400000">
            <a:off x="7104856" y="2483644"/>
            <a:ext cx="496888" cy="0"/>
          </a:xfrm>
          <a:custGeom>
            <a:avLst/>
            <a:gdLst>
              <a:gd name="connsiteX0" fmla="*/ 0 w 552450"/>
              <a:gd name="connsiteY0" fmla="*/ 0 h 9525"/>
              <a:gd name="connsiteX1" fmla="*/ 552450 w 552450"/>
              <a:gd name="connsiteY1" fmla="*/ 952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52450" h="9525">
                <a:moveTo>
                  <a:pt x="0" y="0"/>
                </a:moveTo>
                <a:lnTo>
                  <a:pt x="552450" y="9525"/>
                </a:lnTo>
              </a:path>
            </a:pathLst>
          </a:custGeom>
          <a:noFill/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n>
                <a:solidFill>
                  <a:srgbClr val="FF66FF"/>
                </a:solidFill>
              </a:ln>
              <a:latin typeface="Arial" charset="0"/>
            </a:endParaRPr>
          </a:p>
        </p:txBody>
      </p:sp>
      <p:sp>
        <p:nvSpPr>
          <p:cNvPr id="28" name="任意多边形 27">
            <a:extLst>
              <a:ext uri="{FF2B5EF4-FFF2-40B4-BE49-F238E27FC236}">
                <a16:creationId xmlns:a16="http://schemas.microsoft.com/office/drawing/2014/main" id="{38B6F95E-F2BB-44BE-9C43-18A9306989CC}"/>
              </a:ext>
            </a:extLst>
          </p:cNvPr>
          <p:cNvSpPr/>
          <p:nvPr/>
        </p:nvSpPr>
        <p:spPr bwMode="auto">
          <a:xfrm rot="5400000">
            <a:off x="7611269" y="1988344"/>
            <a:ext cx="496888" cy="0"/>
          </a:xfrm>
          <a:custGeom>
            <a:avLst/>
            <a:gdLst>
              <a:gd name="connsiteX0" fmla="*/ 0 w 552450"/>
              <a:gd name="connsiteY0" fmla="*/ 0 h 9525"/>
              <a:gd name="connsiteX1" fmla="*/ 552450 w 552450"/>
              <a:gd name="connsiteY1" fmla="*/ 952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52450" h="9525">
                <a:moveTo>
                  <a:pt x="0" y="0"/>
                </a:moveTo>
                <a:lnTo>
                  <a:pt x="552450" y="9525"/>
                </a:lnTo>
              </a:path>
            </a:pathLst>
          </a:custGeom>
          <a:noFill/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n>
                <a:solidFill>
                  <a:srgbClr val="FF66FF"/>
                </a:solidFill>
              </a:ln>
              <a:latin typeface="Arial" charset="0"/>
            </a:endParaRPr>
          </a:p>
        </p:txBody>
      </p:sp>
      <p:sp>
        <p:nvSpPr>
          <p:cNvPr id="29" name="任意多边形 28">
            <a:extLst>
              <a:ext uri="{FF2B5EF4-FFF2-40B4-BE49-F238E27FC236}">
                <a16:creationId xmlns:a16="http://schemas.microsoft.com/office/drawing/2014/main" id="{1C045F0A-DDEB-446E-845F-7C4C1A8DE2EB}"/>
              </a:ext>
            </a:extLst>
          </p:cNvPr>
          <p:cNvSpPr/>
          <p:nvPr/>
        </p:nvSpPr>
        <p:spPr bwMode="auto">
          <a:xfrm rot="5400000">
            <a:off x="8135144" y="2491582"/>
            <a:ext cx="496887" cy="0"/>
          </a:xfrm>
          <a:custGeom>
            <a:avLst/>
            <a:gdLst>
              <a:gd name="connsiteX0" fmla="*/ 0 w 552450"/>
              <a:gd name="connsiteY0" fmla="*/ 0 h 9525"/>
              <a:gd name="connsiteX1" fmla="*/ 552450 w 552450"/>
              <a:gd name="connsiteY1" fmla="*/ 952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52450" h="9525">
                <a:moveTo>
                  <a:pt x="0" y="0"/>
                </a:moveTo>
                <a:lnTo>
                  <a:pt x="552450" y="9525"/>
                </a:lnTo>
              </a:path>
            </a:pathLst>
          </a:custGeom>
          <a:noFill/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n>
                <a:solidFill>
                  <a:srgbClr val="FF66FF"/>
                </a:solidFill>
              </a:ln>
              <a:latin typeface="Arial" charset="0"/>
            </a:endParaRPr>
          </a:p>
        </p:txBody>
      </p:sp>
      <p:sp>
        <p:nvSpPr>
          <p:cNvPr id="30" name="任意多边形 29">
            <a:extLst>
              <a:ext uri="{FF2B5EF4-FFF2-40B4-BE49-F238E27FC236}">
                <a16:creationId xmlns:a16="http://schemas.microsoft.com/office/drawing/2014/main" id="{8A07C942-80C2-4538-BDEF-6BA12C0477BA}"/>
              </a:ext>
            </a:extLst>
          </p:cNvPr>
          <p:cNvSpPr/>
          <p:nvPr/>
        </p:nvSpPr>
        <p:spPr bwMode="auto">
          <a:xfrm>
            <a:off x="7345363" y="2732088"/>
            <a:ext cx="504825" cy="0"/>
          </a:xfrm>
          <a:custGeom>
            <a:avLst/>
            <a:gdLst>
              <a:gd name="connsiteX0" fmla="*/ 0 w 552450"/>
              <a:gd name="connsiteY0" fmla="*/ 0 h 9525"/>
              <a:gd name="connsiteX1" fmla="*/ 552450 w 552450"/>
              <a:gd name="connsiteY1" fmla="*/ 952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52450" h="9525">
                <a:moveTo>
                  <a:pt x="0" y="0"/>
                </a:moveTo>
                <a:lnTo>
                  <a:pt x="552450" y="9525"/>
                </a:lnTo>
              </a:path>
            </a:pathLst>
          </a:custGeom>
          <a:noFill/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n>
                <a:solidFill>
                  <a:srgbClr val="FF66FF"/>
                </a:solidFill>
              </a:ln>
              <a:latin typeface="Arial" charset="0"/>
            </a:endParaRPr>
          </a:p>
        </p:txBody>
      </p:sp>
      <p:sp>
        <p:nvSpPr>
          <p:cNvPr id="31" name="任意多边形 30">
            <a:extLst>
              <a:ext uri="{FF2B5EF4-FFF2-40B4-BE49-F238E27FC236}">
                <a16:creationId xmlns:a16="http://schemas.microsoft.com/office/drawing/2014/main" id="{567D68E1-1C8A-45B2-9075-A656B838E8FB}"/>
              </a:ext>
            </a:extLst>
          </p:cNvPr>
          <p:cNvSpPr/>
          <p:nvPr/>
        </p:nvSpPr>
        <p:spPr bwMode="auto">
          <a:xfrm>
            <a:off x="7874000" y="2732088"/>
            <a:ext cx="504825" cy="0"/>
          </a:xfrm>
          <a:custGeom>
            <a:avLst/>
            <a:gdLst>
              <a:gd name="connsiteX0" fmla="*/ 0 w 552450"/>
              <a:gd name="connsiteY0" fmla="*/ 0 h 9525"/>
              <a:gd name="connsiteX1" fmla="*/ 552450 w 552450"/>
              <a:gd name="connsiteY1" fmla="*/ 952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52450" h="9525">
                <a:moveTo>
                  <a:pt x="0" y="0"/>
                </a:moveTo>
                <a:lnTo>
                  <a:pt x="552450" y="9525"/>
                </a:lnTo>
              </a:path>
            </a:pathLst>
          </a:custGeom>
          <a:noFill/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n>
                <a:solidFill>
                  <a:srgbClr val="FF66FF"/>
                </a:solidFill>
              </a:ln>
              <a:latin typeface="Arial" charset="0"/>
            </a:endParaRPr>
          </a:p>
        </p:txBody>
      </p:sp>
      <p:sp>
        <p:nvSpPr>
          <p:cNvPr id="32" name="任意多边形 31">
            <a:extLst>
              <a:ext uri="{FF2B5EF4-FFF2-40B4-BE49-F238E27FC236}">
                <a16:creationId xmlns:a16="http://schemas.microsoft.com/office/drawing/2014/main" id="{BD7DBFC9-9CDE-4D71-AE07-B592376892DD}"/>
              </a:ext>
            </a:extLst>
          </p:cNvPr>
          <p:cNvSpPr/>
          <p:nvPr/>
        </p:nvSpPr>
        <p:spPr bwMode="auto">
          <a:xfrm>
            <a:off x="7870825" y="2243138"/>
            <a:ext cx="504825" cy="0"/>
          </a:xfrm>
          <a:custGeom>
            <a:avLst/>
            <a:gdLst>
              <a:gd name="connsiteX0" fmla="*/ 0 w 552450"/>
              <a:gd name="connsiteY0" fmla="*/ 0 h 9525"/>
              <a:gd name="connsiteX1" fmla="*/ 552450 w 552450"/>
              <a:gd name="connsiteY1" fmla="*/ 952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52450" h="9525">
                <a:moveTo>
                  <a:pt x="0" y="0"/>
                </a:moveTo>
                <a:lnTo>
                  <a:pt x="552450" y="9525"/>
                </a:lnTo>
              </a:path>
            </a:pathLst>
          </a:custGeom>
          <a:noFill/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n>
                <a:solidFill>
                  <a:srgbClr val="FF66FF"/>
                </a:solidFill>
              </a:ln>
              <a:latin typeface="Arial" charset="0"/>
            </a:endParaRPr>
          </a:p>
        </p:txBody>
      </p:sp>
      <p:sp>
        <p:nvSpPr>
          <p:cNvPr id="33" name="任意多边形 32">
            <a:extLst>
              <a:ext uri="{FF2B5EF4-FFF2-40B4-BE49-F238E27FC236}">
                <a16:creationId xmlns:a16="http://schemas.microsoft.com/office/drawing/2014/main" id="{FB7DCAFD-9FE0-4D55-85D7-1B1B667021C1}"/>
              </a:ext>
            </a:extLst>
          </p:cNvPr>
          <p:cNvSpPr/>
          <p:nvPr/>
        </p:nvSpPr>
        <p:spPr bwMode="auto">
          <a:xfrm>
            <a:off x="7354888" y="1739900"/>
            <a:ext cx="504825" cy="0"/>
          </a:xfrm>
          <a:custGeom>
            <a:avLst/>
            <a:gdLst>
              <a:gd name="connsiteX0" fmla="*/ 0 w 552450"/>
              <a:gd name="connsiteY0" fmla="*/ 0 h 9525"/>
              <a:gd name="connsiteX1" fmla="*/ 552450 w 552450"/>
              <a:gd name="connsiteY1" fmla="*/ 952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52450" h="9525">
                <a:moveTo>
                  <a:pt x="0" y="0"/>
                </a:moveTo>
                <a:lnTo>
                  <a:pt x="552450" y="9525"/>
                </a:lnTo>
              </a:path>
            </a:pathLst>
          </a:custGeom>
          <a:noFill/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n>
                <a:solidFill>
                  <a:srgbClr val="FF66FF"/>
                </a:solidFill>
              </a:ln>
              <a:latin typeface="Arial" charset="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1C6F9C85-E065-45BF-8E14-A33AF0C15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1808163"/>
            <a:ext cx="366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00FF"/>
                </a:solidFill>
              </a:rPr>
              <a:t>1</a:t>
            </a:r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EB88B998-CB80-4A6A-A6B0-BF629FCD0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7525" y="2168525"/>
            <a:ext cx="366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00FF"/>
                </a:solidFill>
              </a:rPr>
              <a:t>2</a:t>
            </a:r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B3D0C7C0-AE8A-48E7-9A53-E4AFFC79C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2313" y="2301875"/>
            <a:ext cx="366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00FF"/>
                </a:solidFill>
              </a:rPr>
              <a:t>3</a:t>
            </a:r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7E11F949-E3BC-468D-B2A3-476F88079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2200" y="2665413"/>
            <a:ext cx="366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00FF"/>
                </a:solidFill>
              </a:rPr>
              <a:t>4</a:t>
            </a:r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A05D7655-3714-4412-80A9-7AA272B86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4488" y="2668588"/>
            <a:ext cx="366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00FF"/>
                </a:solidFill>
              </a:rPr>
              <a:t>5</a:t>
            </a:r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71BF6BC6-DBBF-409A-BF3D-D4B8E21D4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2289175"/>
            <a:ext cx="366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00FF"/>
                </a:solidFill>
              </a:rPr>
              <a:t>6</a:t>
            </a:r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F30AC62F-4A61-4171-AC9B-12B72F6D1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3700" y="1890713"/>
            <a:ext cx="366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00FF"/>
                </a:solidFill>
              </a:rPr>
              <a:t>7</a:t>
            </a:r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39079C3D-8280-4D33-AAFE-06D4D1B28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88" y="1778000"/>
            <a:ext cx="366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00FF"/>
                </a:solidFill>
              </a:rPr>
              <a:t>8</a:t>
            </a:r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C6208814-AD19-4BD5-8F46-3B8489612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0775" y="1382713"/>
            <a:ext cx="366713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00FF"/>
                </a:solidFill>
              </a:rPr>
              <a:t>9</a:t>
            </a:r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56F3B869-EC78-433A-9004-C1D309B2D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4350" y="1376363"/>
            <a:ext cx="509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00FF"/>
                </a:solidFill>
              </a:rPr>
              <a:t>10</a:t>
            </a:r>
            <a:endParaRPr lang="zh-CN" alt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0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" grpId="0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矩形 3">
            <a:extLst>
              <a:ext uri="{FF2B5EF4-FFF2-40B4-BE49-F238E27FC236}">
                <a16:creationId xmlns:a16="http://schemas.microsoft.com/office/drawing/2014/main" id="{148603E7-8EAF-48C1-8699-5F93D60FA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49338"/>
            <a:ext cx="8135938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b="1" dirty="0">
                <a:solidFill>
                  <a:srgbClr val="000000"/>
                </a:solidFill>
                <a:cs typeface="Arial" panose="020B0604020202020204" pitchFamily="34" charset="0"/>
              </a:rPr>
              <a:t>1. </a:t>
            </a:r>
          </a:p>
          <a:p>
            <a:pPr eaLnBrk="1" hangingPunct="1">
              <a:spcAft>
                <a:spcPts val="1200"/>
              </a:spcAft>
            </a:pPr>
            <a:endParaRPr lang="en-US" altLang="zh-TW" sz="28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eaLnBrk="1" hangingPunct="1">
              <a:spcAft>
                <a:spcPts val="1200"/>
              </a:spcAft>
            </a:pPr>
            <a:endParaRPr lang="en-US" altLang="zh-TW" sz="28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 b="1" dirty="0">
                <a:solidFill>
                  <a:srgbClr val="000000"/>
                </a:solidFill>
                <a:cs typeface="Arial" panose="020B0604020202020204" pitchFamily="34" charset="0"/>
              </a:rPr>
              <a:t>    </a:t>
            </a:r>
            <a:r>
              <a:rPr lang="zh-TW" altLang="en-US" sz="2800" dirty="0">
                <a:solidFill>
                  <a:srgbClr val="000000"/>
                </a:solidFill>
                <a:cs typeface="Arial" panose="020B0604020202020204" pitchFamily="34" charset="0"/>
              </a:rPr>
              <a:t>以上哪一個圖形的周界是最長的？</a:t>
            </a:r>
            <a:r>
              <a:rPr lang="en-US" altLang="zh-CN" sz="2800" dirty="0">
                <a:solidFill>
                  <a:srgbClr val="000000"/>
                </a:solidFill>
              </a:rPr>
              <a:t>     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 A. </a:t>
            </a:r>
            <a:r>
              <a:rPr lang="en-US" altLang="zh-TW" sz="2800" dirty="0">
                <a:solidFill>
                  <a:srgbClr val="000000"/>
                </a:solidFill>
              </a:rPr>
              <a:t>K</a:t>
            </a:r>
            <a:r>
              <a:rPr lang="en-US" altLang="zh-CN" sz="2800" dirty="0">
                <a:solidFill>
                  <a:srgbClr val="000000"/>
                </a:solidFill>
              </a:rPr>
              <a:t>            B. </a:t>
            </a:r>
            <a:r>
              <a:rPr lang="en-US" altLang="zh-TW" sz="2800" dirty="0">
                <a:solidFill>
                  <a:srgbClr val="000000"/>
                </a:solidFill>
              </a:rPr>
              <a:t>L</a:t>
            </a:r>
            <a:r>
              <a:rPr lang="en-US" altLang="zh-CN" sz="2800" dirty="0">
                <a:solidFill>
                  <a:srgbClr val="000000"/>
                </a:solidFill>
              </a:rPr>
              <a:t>            C. M            D. </a:t>
            </a:r>
            <a:r>
              <a:rPr lang="en-US" altLang="zh-TW" sz="2800" dirty="0">
                <a:solidFill>
                  <a:srgbClr val="000000"/>
                </a:solidFill>
              </a:rPr>
              <a:t>N</a:t>
            </a:r>
            <a:r>
              <a:rPr lang="en-US" altLang="zh-CN" sz="2800" dirty="0">
                <a:solidFill>
                  <a:srgbClr val="000000"/>
                </a:solidFill>
              </a:rPr>
              <a:t> </a:t>
            </a:r>
            <a:endParaRPr lang="zh-CN" altLang="zh-CN" sz="2800" dirty="0"/>
          </a:p>
        </p:txBody>
      </p:sp>
      <p:sp>
        <p:nvSpPr>
          <p:cNvPr id="11267" name="Text Box 22">
            <a:extLst>
              <a:ext uri="{FF2B5EF4-FFF2-40B4-BE49-F238E27FC236}">
                <a16:creationId xmlns:a16="http://schemas.microsoft.com/office/drawing/2014/main" id="{DCC501B3-B680-4669-AD5E-B8507D463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1057275"/>
            <a:ext cx="7583488" cy="17240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endParaRPr lang="zh-TW" altLang="zh-TW"/>
          </a:p>
        </p:txBody>
      </p:sp>
      <p:grpSp>
        <p:nvGrpSpPr>
          <p:cNvPr id="11268" name="Group 23">
            <a:extLst>
              <a:ext uri="{FF2B5EF4-FFF2-40B4-BE49-F238E27FC236}">
                <a16:creationId xmlns:a16="http://schemas.microsoft.com/office/drawing/2014/main" id="{C09EBCB9-6CB8-4A4B-BEA0-B86E63BCB195}"/>
              </a:ext>
            </a:extLst>
          </p:cNvPr>
          <p:cNvGrpSpPr>
            <a:grpSpLocks/>
          </p:cNvGrpSpPr>
          <p:nvPr/>
        </p:nvGrpSpPr>
        <p:grpSpPr bwMode="auto">
          <a:xfrm>
            <a:off x="989013" y="1136650"/>
            <a:ext cx="7212012" cy="1514475"/>
            <a:chOff x="1329" y="1862"/>
            <a:chExt cx="9271" cy="1943"/>
          </a:xfrm>
        </p:grpSpPr>
        <p:pic>
          <p:nvPicPr>
            <p:cNvPr id="11296" name="Picture 24">
              <a:extLst>
                <a:ext uri="{FF2B5EF4-FFF2-40B4-BE49-F238E27FC236}">
                  <a16:creationId xmlns:a16="http://schemas.microsoft.com/office/drawing/2014/main" id="{C094D679-E5F6-40B8-98B7-959A9BFC9D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2834" b="37978"/>
            <a:stretch>
              <a:fillRect/>
            </a:stretch>
          </p:blipFill>
          <p:spPr bwMode="auto">
            <a:xfrm>
              <a:off x="1329" y="1880"/>
              <a:ext cx="2210" cy="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7" name="Picture 25">
              <a:extLst>
                <a:ext uri="{FF2B5EF4-FFF2-40B4-BE49-F238E27FC236}">
                  <a16:creationId xmlns:a16="http://schemas.microsoft.com/office/drawing/2014/main" id="{4900766B-1CF9-49ED-AAE2-709D13A6B1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2834" b="37978"/>
            <a:stretch>
              <a:fillRect/>
            </a:stretch>
          </p:blipFill>
          <p:spPr bwMode="auto">
            <a:xfrm>
              <a:off x="3302" y="1874"/>
              <a:ext cx="2210" cy="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8" name="Picture 26">
              <a:extLst>
                <a:ext uri="{FF2B5EF4-FFF2-40B4-BE49-F238E27FC236}">
                  <a16:creationId xmlns:a16="http://schemas.microsoft.com/office/drawing/2014/main" id="{13B7CA34-F69D-41C5-8D6E-295A7A644C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2834" b="37978"/>
            <a:stretch>
              <a:fillRect/>
            </a:stretch>
          </p:blipFill>
          <p:spPr bwMode="auto">
            <a:xfrm>
              <a:off x="5269" y="1870"/>
              <a:ext cx="2210" cy="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9" name="Picture 27">
              <a:extLst>
                <a:ext uri="{FF2B5EF4-FFF2-40B4-BE49-F238E27FC236}">
                  <a16:creationId xmlns:a16="http://schemas.microsoft.com/office/drawing/2014/main" id="{52018BF0-D4BB-42E3-BC5E-EC8D3D8B86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2834" b="37978"/>
            <a:stretch>
              <a:fillRect/>
            </a:stretch>
          </p:blipFill>
          <p:spPr bwMode="auto">
            <a:xfrm>
              <a:off x="7226" y="1866"/>
              <a:ext cx="2224" cy="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300" name="Picture 28">
              <a:extLst>
                <a:ext uri="{FF2B5EF4-FFF2-40B4-BE49-F238E27FC236}">
                  <a16:creationId xmlns:a16="http://schemas.microsoft.com/office/drawing/2014/main" id="{877D31A8-3DB5-4FEC-9241-480AF603A0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532" b="37978"/>
            <a:stretch>
              <a:fillRect/>
            </a:stretch>
          </p:blipFill>
          <p:spPr bwMode="auto">
            <a:xfrm>
              <a:off x="9204" y="1862"/>
              <a:ext cx="1396" cy="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269" name="任意多边形: 形状 7">
            <a:extLst>
              <a:ext uri="{FF2B5EF4-FFF2-40B4-BE49-F238E27FC236}">
                <a16:creationId xmlns:a16="http://schemas.microsoft.com/office/drawing/2014/main" id="{3BCD469C-9B7A-42FC-8630-8E98211A30F0}"/>
              </a:ext>
            </a:extLst>
          </p:cNvPr>
          <p:cNvSpPr>
            <a:spLocks/>
          </p:cNvSpPr>
          <p:nvPr/>
        </p:nvSpPr>
        <p:spPr bwMode="auto">
          <a:xfrm>
            <a:off x="1320800" y="1471613"/>
            <a:ext cx="1330325" cy="904875"/>
          </a:xfrm>
          <a:custGeom>
            <a:avLst/>
            <a:gdLst>
              <a:gd name="T0" fmla="*/ 0 w 1330037"/>
              <a:gd name="T1" fmla="*/ 889393 h 905163"/>
              <a:gd name="T2" fmla="*/ 0 w 1330037"/>
              <a:gd name="T3" fmla="*/ 0 h 905163"/>
              <a:gd name="T4" fmla="*/ 1336675 w 1330037"/>
              <a:gd name="T5" fmla="*/ 0 h 905163"/>
              <a:gd name="T6" fmla="*/ 1336675 w 1330037"/>
              <a:gd name="T7" fmla="*/ 898562 h 905163"/>
              <a:gd name="T8" fmla="*/ 1104615 w 1330037"/>
              <a:gd name="T9" fmla="*/ 898562 h 905163"/>
              <a:gd name="T10" fmla="*/ 1104615 w 1330037"/>
              <a:gd name="T11" fmla="*/ 669338 h 905163"/>
              <a:gd name="T12" fmla="*/ 222777 w 1330037"/>
              <a:gd name="T13" fmla="*/ 669338 h 905163"/>
              <a:gd name="T14" fmla="*/ 222777 w 1330037"/>
              <a:gd name="T15" fmla="*/ 898562 h 905163"/>
              <a:gd name="T16" fmla="*/ 0 w 1330037"/>
              <a:gd name="T17" fmla="*/ 889393 h 9051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30037" h="905163">
                <a:moveTo>
                  <a:pt x="0" y="895927"/>
                </a:moveTo>
                <a:lnTo>
                  <a:pt x="0" y="0"/>
                </a:lnTo>
                <a:lnTo>
                  <a:pt x="1330037" y="0"/>
                </a:lnTo>
                <a:lnTo>
                  <a:pt x="1330037" y="905163"/>
                </a:lnTo>
                <a:lnTo>
                  <a:pt x="1099128" y="905163"/>
                </a:lnTo>
                <a:lnTo>
                  <a:pt x="1099128" y="674254"/>
                </a:lnTo>
                <a:lnTo>
                  <a:pt x="221673" y="674254"/>
                </a:lnTo>
                <a:lnTo>
                  <a:pt x="221673" y="905163"/>
                </a:lnTo>
                <a:lnTo>
                  <a:pt x="0" y="895927"/>
                </a:lnTo>
                <a:close/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0" name="任意多边形: 形状 8">
            <a:extLst>
              <a:ext uri="{FF2B5EF4-FFF2-40B4-BE49-F238E27FC236}">
                <a16:creationId xmlns:a16="http://schemas.microsoft.com/office/drawing/2014/main" id="{48649E5B-1A6F-400F-85A3-F889FADCDBD3}"/>
              </a:ext>
            </a:extLst>
          </p:cNvPr>
          <p:cNvSpPr>
            <a:spLocks/>
          </p:cNvSpPr>
          <p:nvPr/>
        </p:nvSpPr>
        <p:spPr bwMode="auto">
          <a:xfrm>
            <a:off x="3094038" y="1452563"/>
            <a:ext cx="1311275" cy="914400"/>
          </a:xfrm>
          <a:custGeom>
            <a:avLst/>
            <a:gdLst>
              <a:gd name="T0" fmla="*/ 0 w 1311563"/>
              <a:gd name="T1" fmla="*/ 240146 h 914400"/>
              <a:gd name="T2" fmla="*/ 0 w 1311563"/>
              <a:gd name="T3" fmla="*/ 914400 h 914400"/>
              <a:gd name="T4" fmla="*/ 1304954 w 1311563"/>
              <a:gd name="T5" fmla="*/ 914400 h 914400"/>
              <a:gd name="T6" fmla="*/ 1304954 w 1311563"/>
              <a:gd name="T7" fmla="*/ 0 h 914400"/>
              <a:gd name="T8" fmla="*/ 863844 w 1311563"/>
              <a:gd name="T9" fmla="*/ 0 h 914400"/>
              <a:gd name="T10" fmla="*/ 863844 w 1311563"/>
              <a:gd name="T11" fmla="*/ 230909 h 914400"/>
              <a:gd name="T12" fmla="*/ 0 w 1311563"/>
              <a:gd name="T13" fmla="*/ 240146 h 9144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11563" h="914400">
                <a:moveTo>
                  <a:pt x="0" y="240146"/>
                </a:moveTo>
                <a:lnTo>
                  <a:pt x="0" y="914400"/>
                </a:lnTo>
                <a:lnTo>
                  <a:pt x="1311563" y="914400"/>
                </a:lnTo>
                <a:lnTo>
                  <a:pt x="1311563" y="0"/>
                </a:lnTo>
                <a:lnTo>
                  <a:pt x="868218" y="0"/>
                </a:lnTo>
                <a:lnTo>
                  <a:pt x="868218" y="230909"/>
                </a:lnTo>
                <a:lnTo>
                  <a:pt x="0" y="240146"/>
                </a:lnTo>
                <a:close/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1" name="任意多边形: 形状 11">
            <a:extLst>
              <a:ext uri="{FF2B5EF4-FFF2-40B4-BE49-F238E27FC236}">
                <a16:creationId xmlns:a16="http://schemas.microsoft.com/office/drawing/2014/main" id="{FBB390DF-E7DF-42F8-8F5F-297649AB5546}"/>
              </a:ext>
            </a:extLst>
          </p:cNvPr>
          <p:cNvSpPr>
            <a:spLocks/>
          </p:cNvSpPr>
          <p:nvPr/>
        </p:nvSpPr>
        <p:spPr bwMode="auto">
          <a:xfrm>
            <a:off x="4840288" y="1471613"/>
            <a:ext cx="1338262" cy="877887"/>
          </a:xfrm>
          <a:custGeom>
            <a:avLst/>
            <a:gdLst>
              <a:gd name="T0" fmla="*/ 0 w 1339273"/>
              <a:gd name="T1" fmla="*/ 887444 h 877455"/>
              <a:gd name="T2" fmla="*/ 0 w 1339273"/>
              <a:gd name="T3" fmla="*/ 0 h 877455"/>
              <a:gd name="T4" fmla="*/ 0 w 1339273"/>
              <a:gd name="T5" fmla="*/ 0 h 877455"/>
              <a:gd name="T6" fmla="*/ 1316213 w 1339273"/>
              <a:gd name="T7" fmla="*/ 0 h 877455"/>
              <a:gd name="T8" fmla="*/ 1316213 w 1339273"/>
              <a:gd name="T9" fmla="*/ 887444 h 877455"/>
              <a:gd name="T10" fmla="*/ 1089278 w 1339273"/>
              <a:gd name="T11" fmla="*/ 887444 h 877455"/>
              <a:gd name="T12" fmla="*/ 635413 w 1339273"/>
              <a:gd name="T13" fmla="*/ 653907 h 877455"/>
              <a:gd name="T14" fmla="*/ 217856 w 1339273"/>
              <a:gd name="T15" fmla="*/ 878103 h 877455"/>
              <a:gd name="T16" fmla="*/ 0 w 1339273"/>
              <a:gd name="T17" fmla="*/ 887444 h 87745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39273" h="877455">
                <a:moveTo>
                  <a:pt x="0" y="877455"/>
                </a:moveTo>
                <a:lnTo>
                  <a:pt x="0" y="0"/>
                </a:lnTo>
                <a:lnTo>
                  <a:pt x="1339273" y="0"/>
                </a:lnTo>
                <a:lnTo>
                  <a:pt x="1339273" y="877455"/>
                </a:lnTo>
                <a:lnTo>
                  <a:pt x="1108364" y="877455"/>
                </a:lnTo>
                <a:lnTo>
                  <a:pt x="646545" y="646546"/>
                </a:lnTo>
                <a:lnTo>
                  <a:pt x="221673" y="868218"/>
                </a:lnTo>
                <a:lnTo>
                  <a:pt x="0" y="877455"/>
                </a:lnTo>
                <a:close/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2" name="任意多边形: 形状 21">
            <a:extLst>
              <a:ext uri="{FF2B5EF4-FFF2-40B4-BE49-F238E27FC236}">
                <a16:creationId xmlns:a16="http://schemas.microsoft.com/office/drawing/2014/main" id="{1A0E17DE-ACB8-4652-A8A9-6B1BE1E77D7F}"/>
              </a:ext>
            </a:extLst>
          </p:cNvPr>
          <p:cNvSpPr>
            <a:spLocks/>
          </p:cNvSpPr>
          <p:nvPr/>
        </p:nvSpPr>
        <p:spPr bwMode="auto">
          <a:xfrm>
            <a:off x="6604000" y="1471613"/>
            <a:ext cx="1320800" cy="895350"/>
          </a:xfrm>
          <a:custGeom>
            <a:avLst/>
            <a:gdLst>
              <a:gd name="T0" fmla="*/ 0 w 1320800"/>
              <a:gd name="T1" fmla="*/ 218412 h 895927"/>
              <a:gd name="T2" fmla="*/ 0 w 1320800"/>
              <a:gd name="T3" fmla="*/ 882749 h 895927"/>
              <a:gd name="T4" fmla="*/ 1320800 w 1320800"/>
              <a:gd name="T5" fmla="*/ 882749 h 895927"/>
              <a:gd name="T6" fmla="*/ 1320800 w 1320800"/>
              <a:gd name="T7" fmla="*/ 0 h 895927"/>
              <a:gd name="T8" fmla="*/ 877455 w 1320800"/>
              <a:gd name="T9" fmla="*/ 0 h 895927"/>
              <a:gd name="T10" fmla="*/ 0 w 1320800"/>
              <a:gd name="T11" fmla="*/ 218412 h 89592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20800" h="895927">
                <a:moveTo>
                  <a:pt x="0" y="221672"/>
                </a:moveTo>
                <a:lnTo>
                  <a:pt x="0" y="895927"/>
                </a:lnTo>
                <a:lnTo>
                  <a:pt x="1320800" y="895927"/>
                </a:lnTo>
                <a:lnTo>
                  <a:pt x="1320800" y="0"/>
                </a:lnTo>
                <a:lnTo>
                  <a:pt x="877455" y="0"/>
                </a:lnTo>
                <a:lnTo>
                  <a:pt x="0" y="221672"/>
                </a:lnTo>
                <a:close/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3" name="文本框 23">
            <a:extLst>
              <a:ext uri="{FF2B5EF4-FFF2-40B4-BE49-F238E27FC236}">
                <a16:creationId xmlns:a16="http://schemas.microsoft.com/office/drawing/2014/main" id="{500038A9-7302-4978-8F18-2E0CB6EA6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3400" y="1595438"/>
            <a:ext cx="433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chemeClr val="tx1"/>
                </a:solidFill>
              </a:rPr>
              <a:t>K</a:t>
            </a:r>
            <a:endParaRPr lang="zh-TW" altLang="en-US" sz="2800">
              <a:solidFill>
                <a:schemeClr val="tx1"/>
              </a:solidFill>
            </a:endParaRPr>
          </a:p>
        </p:txBody>
      </p:sp>
      <p:sp>
        <p:nvSpPr>
          <p:cNvPr id="11274" name="文本框 37">
            <a:extLst>
              <a:ext uri="{FF2B5EF4-FFF2-40B4-BE49-F238E27FC236}">
                <a16:creationId xmlns:a16="http://schemas.microsoft.com/office/drawing/2014/main" id="{E4800A3A-FC37-4403-AED0-550929DC5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2675" y="1657350"/>
            <a:ext cx="433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chemeClr val="tx1"/>
                </a:solidFill>
              </a:rPr>
              <a:t>L</a:t>
            </a:r>
            <a:endParaRPr lang="zh-TW" altLang="en-US" sz="2800">
              <a:solidFill>
                <a:schemeClr val="tx1"/>
              </a:solidFill>
            </a:endParaRPr>
          </a:p>
        </p:txBody>
      </p:sp>
      <p:sp>
        <p:nvSpPr>
          <p:cNvPr id="11275" name="文本框 38">
            <a:extLst>
              <a:ext uri="{FF2B5EF4-FFF2-40B4-BE49-F238E27FC236}">
                <a16:creationId xmlns:a16="http://schemas.microsoft.com/office/drawing/2014/main" id="{5AAAD6CA-B2B0-4626-97A3-AD8F8E36D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2088" y="1595438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chemeClr val="tx1"/>
                </a:solidFill>
              </a:rPr>
              <a:t>M</a:t>
            </a:r>
            <a:endParaRPr lang="zh-TW" altLang="en-US" sz="2800">
              <a:solidFill>
                <a:schemeClr val="tx1"/>
              </a:solidFill>
            </a:endParaRPr>
          </a:p>
        </p:txBody>
      </p:sp>
      <p:sp>
        <p:nvSpPr>
          <p:cNvPr id="11276" name="文本框 39">
            <a:extLst>
              <a:ext uri="{FF2B5EF4-FFF2-40B4-BE49-F238E27FC236}">
                <a16:creationId xmlns:a16="http://schemas.microsoft.com/office/drawing/2014/main" id="{E780FBD8-2E00-4781-AA20-589C653CE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1200" y="1604963"/>
            <a:ext cx="431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chemeClr val="tx1"/>
                </a:solidFill>
              </a:rPr>
              <a:t>N</a:t>
            </a:r>
            <a:endParaRPr lang="zh-TW" altLang="en-US" sz="2800">
              <a:solidFill>
                <a:schemeClr val="tx1"/>
              </a:solidFill>
            </a:endParaRPr>
          </a:p>
        </p:txBody>
      </p:sp>
      <p:pic>
        <p:nvPicPr>
          <p:cNvPr id="11277" name="图片 17">
            <a:extLst>
              <a:ext uri="{FF2B5EF4-FFF2-40B4-BE49-F238E27FC236}">
                <a16:creationId xmlns:a16="http://schemas.microsoft.com/office/drawing/2014/main" id="{0644EC5E-0C5A-40F5-A3BA-0041731181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3235325"/>
            <a:ext cx="7191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8" name="文本框 8">
            <a:extLst>
              <a:ext uri="{FF2B5EF4-FFF2-40B4-BE49-F238E27FC236}">
                <a16:creationId xmlns:a16="http://schemas.microsoft.com/office/drawing/2014/main" id="{B7EB4259-307D-4EC8-97B8-1FF367241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2017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15">
            <a:extLst>
              <a:ext uri="{FF2B5EF4-FFF2-40B4-BE49-F238E27FC236}">
                <a16:creationId xmlns:a16="http://schemas.microsoft.com/office/drawing/2014/main" id="{249C4F28-D1BB-429B-8348-BE8053B7C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6088" y="3359150"/>
            <a:ext cx="492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A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1E2D764A-329E-4D4A-A203-1C2C08DCA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954" y="3917950"/>
            <a:ext cx="77866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</a:rPr>
              <a:t>三角形任意兩邊的長度之和大於第三邊的長度。</a:t>
            </a:r>
          </a:p>
        </p:txBody>
      </p:sp>
      <p:sp>
        <p:nvSpPr>
          <p:cNvPr id="27" name="任意多边形: 形状 26">
            <a:extLst>
              <a:ext uri="{FF2B5EF4-FFF2-40B4-BE49-F238E27FC236}">
                <a16:creationId xmlns:a16="http://schemas.microsoft.com/office/drawing/2014/main" id="{6538D602-E5A4-42CE-819B-96D52B648067}"/>
              </a:ext>
            </a:extLst>
          </p:cNvPr>
          <p:cNvSpPr>
            <a:spLocks/>
          </p:cNvSpPr>
          <p:nvPr/>
        </p:nvSpPr>
        <p:spPr bwMode="auto">
          <a:xfrm>
            <a:off x="3076575" y="1471613"/>
            <a:ext cx="887413" cy="211137"/>
          </a:xfrm>
          <a:custGeom>
            <a:avLst/>
            <a:gdLst>
              <a:gd name="T0" fmla="*/ 0 w 886691"/>
              <a:gd name="T1" fmla="*/ 184466 h 212437"/>
              <a:gd name="T2" fmla="*/ 903446 w 886691"/>
              <a:gd name="T3" fmla="*/ 184466 h 212437"/>
              <a:gd name="T4" fmla="*/ 903446 w 886691"/>
              <a:gd name="T5" fmla="*/ 0 h 21243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86691" h="212437">
                <a:moveTo>
                  <a:pt x="0" y="212437"/>
                </a:moveTo>
                <a:lnTo>
                  <a:pt x="886691" y="212437"/>
                </a:lnTo>
                <a:lnTo>
                  <a:pt x="886691" y="0"/>
                </a:lnTo>
              </a:path>
            </a:pathLst>
          </a:custGeom>
          <a:noFill/>
          <a:ln w="28575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06AB0BD0-000B-448E-AEE1-7731517EAA09}"/>
              </a:ext>
            </a:extLst>
          </p:cNvPr>
          <p:cNvCxnSpPr>
            <a:cxnSpLocks/>
          </p:cNvCxnSpPr>
          <p:nvPr/>
        </p:nvCxnSpPr>
        <p:spPr bwMode="auto">
          <a:xfrm flipV="1">
            <a:off x="6604000" y="1471613"/>
            <a:ext cx="885825" cy="215900"/>
          </a:xfrm>
          <a:prstGeom prst="line">
            <a:avLst/>
          </a:prstGeom>
          <a:noFill/>
          <a:ln w="28575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5E7406BB-32C3-463F-B705-4DF83D4F1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367" y="5372100"/>
            <a:ext cx="2149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</a:rPr>
              <a:t>比較</a:t>
            </a:r>
            <a:r>
              <a:rPr lang="en-US" altLang="zh-TW" sz="2800" dirty="0">
                <a:solidFill>
                  <a:srgbClr val="0000FF"/>
                </a:solidFill>
              </a:rPr>
              <a:t>K</a:t>
            </a:r>
            <a:r>
              <a:rPr lang="zh-TW" altLang="en-US" sz="2800" dirty="0">
                <a:solidFill>
                  <a:srgbClr val="0000FF"/>
                </a:solidFill>
              </a:rPr>
              <a:t>和</a:t>
            </a:r>
            <a:r>
              <a:rPr lang="en-US" altLang="zh-TW" sz="2800" dirty="0">
                <a:solidFill>
                  <a:srgbClr val="0000FF"/>
                </a:solidFill>
              </a:rPr>
              <a:t>L</a:t>
            </a:r>
            <a:r>
              <a:rPr lang="zh-TW" altLang="en-US" sz="2800" dirty="0">
                <a:solidFill>
                  <a:srgbClr val="0000FF"/>
                </a:solidFill>
              </a:rPr>
              <a:t>：</a:t>
            </a:r>
          </a:p>
        </p:txBody>
      </p:sp>
      <p:sp>
        <p:nvSpPr>
          <p:cNvPr id="34" name="任意多边形: 形状 33">
            <a:extLst>
              <a:ext uri="{FF2B5EF4-FFF2-40B4-BE49-F238E27FC236}">
                <a16:creationId xmlns:a16="http://schemas.microsoft.com/office/drawing/2014/main" id="{42F6EDA3-3E2B-4EDA-8C44-E9A99A39FB2D}"/>
              </a:ext>
            </a:extLst>
          </p:cNvPr>
          <p:cNvSpPr>
            <a:spLocks/>
          </p:cNvSpPr>
          <p:nvPr/>
        </p:nvSpPr>
        <p:spPr bwMode="auto">
          <a:xfrm>
            <a:off x="5060950" y="2124075"/>
            <a:ext cx="863600" cy="215900"/>
          </a:xfrm>
          <a:custGeom>
            <a:avLst/>
            <a:gdLst>
              <a:gd name="T0" fmla="*/ 0 w 877454"/>
              <a:gd name="T1" fmla="*/ 17241 h 240146"/>
              <a:gd name="T2" fmla="*/ 302734 w 877454"/>
              <a:gd name="T3" fmla="*/ 0 h 240146"/>
              <a:gd name="T4" fmla="*/ 599161 w 877454"/>
              <a:gd name="T5" fmla="*/ 18677 h 24014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77454" h="240146">
                <a:moveTo>
                  <a:pt x="0" y="221673"/>
                </a:moveTo>
                <a:lnTo>
                  <a:pt x="443345" y="0"/>
                </a:lnTo>
                <a:lnTo>
                  <a:pt x="877454" y="240146"/>
                </a:lnTo>
              </a:path>
            </a:pathLst>
          </a:cu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" name="任意多边形: 形状 35">
            <a:extLst>
              <a:ext uri="{FF2B5EF4-FFF2-40B4-BE49-F238E27FC236}">
                <a16:creationId xmlns:a16="http://schemas.microsoft.com/office/drawing/2014/main" id="{DDD6B52E-ECDF-47E0-8956-5B4207DBBEA4}"/>
              </a:ext>
            </a:extLst>
          </p:cNvPr>
          <p:cNvSpPr>
            <a:spLocks/>
          </p:cNvSpPr>
          <p:nvPr/>
        </p:nvSpPr>
        <p:spPr bwMode="auto">
          <a:xfrm>
            <a:off x="1543050" y="2133600"/>
            <a:ext cx="876300" cy="222250"/>
          </a:xfrm>
          <a:custGeom>
            <a:avLst/>
            <a:gdLst>
              <a:gd name="T0" fmla="*/ 0 w 877455"/>
              <a:gd name="T1" fmla="*/ 235333 h 221673"/>
              <a:gd name="T2" fmla="*/ 0 w 877455"/>
              <a:gd name="T3" fmla="*/ 0 h 221673"/>
              <a:gd name="T4" fmla="*/ 851275 w 877455"/>
              <a:gd name="T5" fmla="*/ 0 h 221673"/>
              <a:gd name="T6" fmla="*/ 851275 w 877455"/>
              <a:gd name="T7" fmla="*/ 235333 h 22167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77455" h="221673">
                <a:moveTo>
                  <a:pt x="0" y="221673"/>
                </a:moveTo>
                <a:lnTo>
                  <a:pt x="0" y="0"/>
                </a:lnTo>
                <a:lnTo>
                  <a:pt x="877455" y="0"/>
                </a:lnTo>
                <a:lnTo>
                  <a:pt x="877455" y="221673"/>
                </a:lnTo>
              </a:path>
            </a:pathLst>
          </a:custGeom>
          <a:noFill/>
          <a:ln w="28575" cap="flat" cmpd="sng" algn="ctr">
            <a:solidFill>
              <a:srgbClr val="B686D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C740CEBA-D16E-4CBE-A57A-6766DA7AF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954" y="4422775"/>
            <a:ext cx="41560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</a:rPr>
              <a:t>比較</a:t>
            </a:r>
            <a:r>
              <a:rPr lang="en-US" altLang="zh-TW" sz="2800">
                <a:solidFill>
                  <a:srgbClr val="0000FF"/>
                </a:solidFill>
              </a:rPr>
              <a:t>K</a:t>
            </a:r>
            <a:r>
              <a:rPr lang="zh-TW" altLang="en-US" sz="2800">
                <a:solidFill>
                  <a:srgbClr val="0000FF"/>
                </a:solidFill>
              </a:rPr>
              <a:t>和</a:t>
            </a:r>
            <a:r>
              <a:rPr lang="en-US" altLang="zh-TW" sz="2800">
                <a:solidFill>
                  <a:srgbClr val="0000FF"/>
                </a:solidFill>
              </a:rPr>
              <a:t>M</a:t>
            </a:r>
            <a:r>
              <a:rPr lang="zh-TW" altLang="en-US" sz="2800">
                <a:solidFill>
                  <a:srgbClr val="0000FF"/>
                </a:solidFill>
              </a:rPr>
              <a:t>：</a:t>
            </a: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44AE9930-8890-4B2C-AA67-C80A00C0B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367" y="4906963"/>
            <a:ext cx="4157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</a:rPr>
              <a:t>比較</a:t>
            </a:r>
            <a:r>
              <a:rPr lang="en-US" altLang="zh-TW" sz="2800">
                <a:solidFill>
                  <a:srgbClr val="0000FF"/>
                </a:solidFill>
              </a:rPr>
              <a:t>L</a:t>
            </a:r>
            <a:r>
              <a:rPr lang="zh-TW" altLang="en-US" sz="2800">
                <a:solidFill>
                  <a:srgbClr val="0000FF"/>
                </a:solidFill>
              </a:rPr>
              <a:t>和</a:t>
            </a:r>
            <a:r>
              <a:rPr lang="en-US" altLang="zh-TW" sz="2800">
                <a:solidFill>
                  <a:srgbClr val="0000FF"/>
                </a:solidFill>
              </a:rPr>
              <a:t>N</a:t>
            </a:r>
            <a:r>
              <a:rPr lang="zh-TW" altLang="en-US" sz="2800">
                <a:solidFill>
                  <a:srgbClr val="0000FF"/>
                </a:solidFill>
              </a:rPr>
              <a:t>：</a:t>
            </a: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E2099E4D-7297-4556-9D66-C1F3A8663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5357813"/>
            <a:ext cx="1201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K </a:t>
            </a:r>
            <a:r>
              <a:rPr lang="zh-TW" altLang="en-US" sz="2800">
                <a:solidFill>
                  <a:srgbClr val="0000FF"/>
                </a:solidFill>
              </a:rPr>
              <a:t>＞ </a:t>
            </a:r>
            <a:r>
              <a:rPr lang="en-US" altLang="zh-TW" sz="2800">
                <a:solidFill>
                  <a:srgbClr val="0000FF"/>
                </a:solidFill>
              </a:rPr>
              <a:t>L</a:t>
            </a:r>
            <a:endParaRPr lang="zh-TW" altLang="en-US" sz="2800">
              <a:solidFill>
                <a:srgbClr val="0000FF"/>
              </a:solidFill>
            </a:endParaRPr>
          </a:p>
        </p:txBody>
      </p: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273A8041-617C-4E96-AA1D-E610BBCF439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90354" y="3271838"/>
            <a:ext cx="2119313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任意多边形: 形状 57">
            <a:extLst>
              <a:ext uri="{FF2B5EF4-FFF2-40B4-BE49-F238E27FC236}">
                <a16:creationId xmlns:a16="http://schemas.microsoft.com/office/drawing/2014/main" id="{4B754ACD-78EC-4304-B311-C28D6BBE1A06}"/>
              </a:ext>
            </a:extLst>
          </p:cNvPr>
          <p:cNvSpPr>
            <a:spLocks/>
          </p:cNvSpPr>
          <p:nvPr/>
        </p:nvSpPr>
        <p:spPr bwMode="auto">
          <a:xfrm>
            <a:off x="1322388" y="1458913"/>
            <a:ext cx="1330325" cy="904875"/>
          </a:xfrm>
          <a:custGeom>
            <a:avLst/>
            <a:gdLst>
              <a:gd name="T0" fmla="*/ 0 w 1330037"/>
              <a:gd name="T1" fmla="*/ 889393 h 905163"/>
              <a:gd name="T2" fmla="*/ 0 w 1330037"/>
              <a:gd name="T3" fmla="*/ 0 h 905163"/>
              <a:gd name="T4" fmla="*/ 1336675 w 1330037"/>
              <a:gd name="T5" fmla="*/ 0 h 905163"/>
              <a:gd name="T6" fmla="*/ 1336675 w 1330037"/>
              <a:gd name="T7" fmla="*/ 898562 h 905163"/>
              <a:gd name="T8" fmla="*/ 1104615 w 1330037"/>
              <a:gd name="T9" fmla="*/ 898562 h 905163"/>
              <a:gd name="T10" fmla="*/ 1104615 w 1330037"/>
              <a:gd name="T11" fmla="*/ 669338 h 905163"/>
              <a:gd name="T12" fmla="*/ 222777 w 1330037"/>
              <a:gd name="T13" fmla="*/ 669338 h 905163"/>
              <a:gd name="T14" fmla="*/ 222777 w 1330037"/>
              <a:gd name="T15" fmla="*/ 898562 h 905163"/>
              <a:gd name="T16" fmla="*/ 0 w 1330037"/>
              <a:gd name="T17" fmla="*/ 889393 h 9051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30037" h="905163">
                <a:moveTo>
                  <a:pt x="0" y="895927"/>
                </a:moveTo>
                <a:lnTo>
                  <a:pt x="0" y="0"/>
                </a:lnTo>
                <a:lnTo>
                  <a:pt x="1330037" y="0"/>
                </a:lnTo>
                <a:lnTo>
                  <a:pt x="1330037" y="905163"/>
                </a:lnTo>
                <a:lnTo>
                  <a:pt x="1099128" y="905163"/>
                </a:lnTo>
                <a:lnTo>
                  <a:pt x="1099128" y="674254"/>
                </a:lnTo>
                <a:lnTo>
                  <a:pt x="221673" y="674254"/>
                </a:lnTo>
                <a:lnTo>
                  <a:pt x="221673" y="905163"/>
                </a:lnTo>
                <a:lnTo>
                  <a:pt x="0" y="895927"/>
                </a:lnTo>
                <a:close/>
              </a:path>
            </a:pathLst>
          </a:cu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9" name="任意多边形: 形状 58">
            <a:extLst>
              <a:ext uri="{FF2B5EF4-FFF2-40B4-BE49-F238E27FC236}">
                <a16:creationId xmlns:a16="http://schemas.microsoft.com/office/drawing/2014/main" id="{97497C68-8C3D-4965-8120-C3538950DF25}"/>
              </a:ext>
            </a:extLst>
          </p:cNvPr>
          <p:cNvSpPr>
            <a:spLocks/>
          </p:cNvSpPr>
          <p:nvPr/>
        </p:nvSpPr>
        <p:spPr bwMode="auto">
          <a:xfrm>
            <a:off x="3087688" y="1441450"/>
            <a:ext cx="1311275" cy="914400"/>
          </a:xfrm>
          <a:custGeom>
            <a:avLst/>
            <a:gdLst>
              <a:gd name="T0" fmla="*/ 0 w 1311563"/>
              <a:gd name="T1" fmla="*/ 240146 h 914400"/>
              <a:gd name="T2" fmla="*/ 0 w 1311563"/>
              <a:gd name="T3" fmla="*/ 914400 h 914400"/>
              <a:gd name="T4" fmla="*/ 1304954 w 1311563"/>
              <a:gd name="T5" fmla="*/ 914400 h 914400"/>
              <a:gd name="T6" fmla="*/ 1304954 w 1311563"/>
              <a:gd name="T7" fmla="*/ 0 h 914400"/>
              <a:gd name="T8" fmla="*/ 863844 w 1311563"/>
              <a:gd name="T9" fmla="*/ 0 h 914400"/>
              <a:gd name="T10" fmla="*/ 863844 w 1311563"/>
              <a:gd name="T11" fmla="*/ 230909 h 914400"/>
              <a:gd name="T12" fmla="*/ 0 w 1311563"/>
              <a:gd name="T13" fmla="*/ 240146 h 9144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11563" h="914400">
                <a:moveTo>
                  <a:pt x="0" y="240146"/>
                </a:moveTo>
                <a:lnTo>
                  <a:pt x="0" y="914400"/>
                </a:lnTo>
                <a:lnTo>
                  <a:pt x="1311563" y="914400"/>
                </a:lnTo>
                <a:lnTo>
                  <a:pt x="1311563" y="0"/>
                </a:lnTo>
                <a:lnTo>
                  <a:pt x="868218" y="0"/>
                </a:lnTo>
                <a:lnTo>
                  <a:pt x="868218" y="230909"/>
                </a:lnTo>
                <a:lnTo>
                  <a:pt x="0" y="240146"/>
                </a:lnTo>
                <a:close/>
              </a:path>
            </a:pathLst>
          </a:cu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6AA610B3-CA54-4C0D-9114-66A9DE731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3217" y="5357813"/>
            <a:ext cx="2581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L</a:t>
            </a:r>
            <a:r>
              <a:rPr lang="zh-TW" altLang="en-US" sz="2800">
                <a:solidFill>
                  <a:srgbClr val="0000FF"/>
                </a:solidFill>
              </a:rPr>
              <a:t>長</a:t>
            </a:r>
            <a:r>
              <a:rPr lang="en-US" altLang="zh-TW" sz="2800">
                <a:solidFill>
                  <a:srgbClr val="0000FF"/>
                </a:solidFill>
              </a:rPr>
              <a:t>20</a:t>
            </a:r>
            <a:r>
              <a:rPr lang="zh-TW" altLang="en-US" sz="2800">
                <a:solidFill>
                  <a:srgbClr val="0000FF"/>
                </a:solidFill>
              </a:rPr>
              <a:t>個單位，</a:t>
            </a:r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C4D4032B-C20C-48EC-BCE9-8A090C701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5617" y="5357813"/>
            <a:ext cx="2719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K</a:t>
            </a:r>
            <a:r>
              <a:rPr lang="zh-TW" altLang="en-US" sz="2800">
                <a:solidFill>
                  <a:srgbClr val="0000FF"/>
                </a:solidFill>
              </a:rPr>
              <a:t>長</a:t>
            </a:r>
            <a:r>
              <a:rPr lang="en-US" altLang="zh-TW" sz="2800">
                <a:solidFill>
                  <a:srgbClr val="0000FF"/>
                </a:solidFill>
              </a:rPr>
              <a:t>22</a:t>
            </a:r>
            <a:r>
              <a:rPr lang="zh-TW" altLang="en-US" sz="2800">
                <a:solidFill>
                  <a:srgbClr val="0000FF"/>
                </a:solidFill>
              </a:rPr>
              <a:t>個單位，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FCD07202-8910-45E4-858C-1BCCB63D6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7529" y="4441825"/>
            <a:ext cx="13731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K </a:t>
            </a:r>
            <a:r>
              <a:rPr lang="zh-TW" altLang="en-US" sz="2800">
                <a:solidFill>
                  <a:srgbClr val="0000FF"/>
                </a:solidFill>
              </a:rPr>
              <a:t>＞ </a:t>
            </a:r>
            <a:r>
              <a:rPr lang="en-US" altLang="zh-TW" sz="2800">
                <a:solidFill>
                  <a:srgbClr val="0000FF"/>
                </a:solidFill>
              </a:rPr>
              <a:t>M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582E967F-82D5-41EF-AEEB-EB9741220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7529" y="4914900"/>
            <a:ext cx="1373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L </a:t>
            </a:r>
            <a:r>
              <a:rPr lang="zh-TW" altLang="en-US" sz="2800">
                <a:solidFill>
                  <a:srgbClr val="0000FF"/>
                </a:solidFill>
              </a:rPr>
              <a:t>＞ </a:t>
            </a:r>
            <a:r>
              <a:rPr lang="en-US" altLang="zh-TW" sz="2800">
                <a:solidFill>
                  <a:srgbClr val="0000FF"/>
                </a:solidFill>
              </a:rPr>
              <a:t>N</a:t>
            </a:r>
            <a:endParaRPr lang="zh-TW" altLang="en-US" sz="28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96296E-6 L -0.3842 0.0016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1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07407E-6 L -0.38576 -4.07407E-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8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6" grpId="0"/>
      <p:bldP spid="26" grpId="1"/>
      <p:bldP spid="33" grpId="0"/>
      <p:bldP spid="33" grpId="1"/>
      <p:bldP spid="53" grpId="0"/>
      <p:bldP spid="53" grpId="1"/>
      <p:bldP spid="54" grpId="0"/>
      <p:bldP spid="54" grpId="1"/>
      <p:bldP spid="55" grpId="0"/>
      <p:bldP spid="55" grpId="1"/>
      <p:bldP spid="42" grpId="0"/>
      <p:bldP spid="42" grpId="1"/>
      <p:bldP spid="43" grpId="0"/>
      <p:bldP spid="43" grpId="1"/>
      <p:bldP spid="35" grpId="0"/>
      <p:bldP spid="35" grpId="1"/>
      <p:bldP spid="37" grpId="0"/>
      <p:bldP spid="3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组合 14350">
            <a:extLst>
              <a:ext uri="{FF2B5EF4-FFF2-40B4-BE49-F238E27FC236}">
                <a16:creationId xmlns:a16="http://schemas.microsoft.com/office/drawing/2014/main" id="{30AF2B02-C110-41F7-AA36-75CAD062E4BE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981075"/>
            <a:ext cx="8370888" cy="4616450"/>
            <a:chOff x="533400" y="981075"/>
            <a:chExt cx="8370888" cy="4616178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33BA6DCC-6411-44C5-A223-FF4E5DEEA2BB}"/>
                </a:ext>
              </a:extLst>
            </p:cNvPr>
            <p:cNvSpPr/>
            <p:nvPr/>
          </p:nvSpPr>
          <p:spPr>
            <a:xfrm>
              <a:off x="533400" y="981075"/>
              <a:ext cx="8370888" cy="461617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444500" indent="-444500" eaLnBrk="1" hangingPunct="1">
                <a:spcAft>
                  <a:spcPts val="1200"/>
                </a:spcAft>
                <a:defRPr/>
              </a:pPr>
              <a:r>
                <a:rPr lang="en-US" altLang="zh-TW" sz="2800" b="1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2. </a:t>
              </a:r>
              <a:r>
                <a:rPr lang="zh-TW" altLang="en-US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右圖是由兩個正方形、一個</a:t>
              </a:r>
              <a:endPara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endParaRPr>
            </a:p>
            <a:p>
              <a:pPr marL="444500" indent="-444500" eaLnBrk="1" hangingPunct="1">
                <a:spcAft>
                  <a:spcPts val="1200"/>
                </a:spcAft>
                <a:defRPr/>
              </a:pPr>
              <a:r>
                <a:rPr lang="en-US" altLang="zh-TW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    </a:t>
              </a:r>
              <a:r>
                <a:rPr lang="zh-TW" altLang="en-US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三角形和一個平行四邊形組</a:t>
              </a:r>
              <a:endPara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endParaRPr>
            </a:p>
            <a:p>
              <a:pPr marL="444500" indent="-444500" eaLnBrk="1" hangingPunct="1">
                <a:spcAft>
                  <a:spcPts val="1200"/>
                </a:spcAft>
                <a:defRPr/>
              </a:pPr>
              <a:r>
                <a:rPr lang="en-US" altLang="zh-TW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    </a:t>
              </a:r>
              <a:r>
                <a:rPr lang="zh-TW" altLang="en-US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成。平行四邊形的面積是多</a:t>
              </a:r>
              <a:endPara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endParaRPr>
            </a:p>
            <a:p>
              <a:pPr marL="444500" indent="-444500" eaLnBrk="1" hangingPunct="1">
                <a:spcAft>
                  <a:spcPts val="1200"/>
                </a:spcAft>
                <a:defRPr/>
              </a:pPr>
              <a:r>
                <a:rPr lang="en-US" altLang="zh-TW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    </a:t>
              </a:r>
              <a:r>
                <a:rPr lang="zh-TW" altLang="en-US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少？</a:t>
              </a:r>
            </a:p>
            <a:p>
              <a:pPr marL="444500" indent="4763" eaLnBrk="1" hangingPunct="1">
                <a:spcAft>
                  <a:spcPts val="1200"/>
                </a:spcAft>
                <a:tabLst>
                  <a:tab pos="266700" algn="l"/>
                </a:tabLst>
                <a:defRPr/>
              </a:pPr>
              <a:r>
                <a:rPr lang="en-US" altLang="zh-CN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A. </a:t>
              </a:r>
              <a:r>
                <a:rPr lang="en-US" altLang="zh-TW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100cm</a:t>
              </a:r>
              <a:r>
                <a:rPr lang="en-US" altLang="zh-TW" sz="2800" kern="100" baseline="300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2 </a:t>
              </a:r>
              <a:r>
                <a:rPr lang="en-US" altLang="zh-TW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      </a:t>
              </a:r>
            </a:p>
            <a:p>
              <a:pPr marL="444500" indent="4763" eaLnBrk="1" hangingPunct="1">
                <a:spcAft>
                  <a:spcPts val="1200"/>
                </a:spcAft>
                <a:tabLst>
                  <a:tab pos="266700" algn="l"/>
                </a:tabLst>
                <a:defRPr/>
              </a:pPr>
              <a:r>
                <a:rPr lang="en-US" altLang="zh-CN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B. </a:t>
              </a:r>
              <a:r>
                <a:rPr lang="en-US" altLang="zh-TW" sz="2800" kern="1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80cm</a:t>
              </a:r>
              <a:r>
                <a:rPr lang="en-US" altLang="zh-TW" sz="2800" kern="100" baseline="300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2</a:t>
              </a:r>
              <a:endPara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endParaRPr>
            </a:p>
            <a:p>
              <a:pPr marL="444500" indent="4763" eaLnBrk="1" hangingPunct="1">
                <a:spcAft>
                  <a:spcPts val="1200"/>
                </a:spcAft>
                <a:tabLst>
                  <a:tab pos="266700" algn="l"/>
                </a:tabLst>
                <a:defRPr/>
              </a:pPr>
              <a:r>
                <a:rPr lang="en-US" altLang="zh-CN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C. </a:t>
              </a:r>
              <a:r>
                <a:rPr lang="en-US" altLang="zh-TW" sz="2800" kern="1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56cm</a:t>
              </a:r>
              <a:r>
                <a:rPr lang="en-US" altLang="zh-TW" sz="2800" kern="100" baseline="300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2          </a:t>
              </a:r>
            </a:p>
            <a:p>
              <a:pPr marL="444500" indent="4763" eaLnBrk="1" hangingPunct="1">
                <a:spcAft>
                  <a:spcPts val="1200"/>
                </a:spcAft>
                <a:tabLst>
                  <a:tab pos="266700" algn="l"/>
                </a:tabLst>
                <a:defRPr/>
              </a:pPr>
              <a:r>
                <a:rPr lang="en-US" altLang="zh-CN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D. </a:t>
              </a:r>
              <a:r>
                <a:rPr lang="en-US" altLang="zh-TW" sz="2800" kern="100" dirty="0">
                  <a:solidFill>
                    <a:srgbClr val="000000"/>
                  </a:solidFill>
                  <a:latin typeface="+mj-lt"/>
                  <a:ea typeface="DFKai-SB" panose="03000509000000000000" pitchFamily="65" charset="-120"/>
                </a:rPr>
                <a:t>40</a:t>
              </a:r>
              <a:r>
                <a:rPr lang="en-US" altLang="zh-TW" sz="2800" kern="1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cm</a:t>
              </a:r>
              <a:r>
                <a:rPr lang="en-US" altLang="zh-TW" sz="2800" kern="100" baseline="300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2</a:t>
              </a:r>
              <a:endParaRPr lang="en-US" altLang="zh-CN" sz="2800" kern="100" baseline="30000" dirty="0">
                <a:solidFill>
                  <a:srgbClr val="000000"/>
                </a:solidFill>
                <a:ea typeface="DFKai-SB" panose="03000509000000000000" pitchFamily="65" charset="-120"/>
              </a:endParaRPr>
            </a:p>
          </p:txBody>
        </p:sp>
        <p:pic>
          <p:nvPicPr>
            <p:cNvPr id="13342" name="图片 25">
              <a:extLst>
                <a:ext uri="{FF2B5EF4-FFF2-40B4-BE49-F238E27FC236}">
                  <a16:creationId xmlns:a16="http://schemas.microsoft.com/office/drawing/2014/main" id="{48EB2E25-5942-446E-B180-6ABFDC0233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121"/>
            <a:stretch>
              <a:fillRect/>
            </a:stretch>
          </p:blipFill>
          <p:spPr bwMode="auto">
            <a:xfrm>
              <a:off x="5537874" y="984681"/>
              <a:ext cx="2304257" cy="2501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矩形 7">
            <a:extLst>
              <a:ext uri="{FF2B5EF4-FFF2-40B4-BE49-F238E27FC236}">
                <a16:creationId xmlns:a16="http://schemas.microsoft.com/office/drawing/2014/main" id="{30B8E3B9-E14C-4D3A-AAD4-9AAF5125D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3400" y="1914525"/>
            <a:ext cx="1503363" cy="1498600"/>
          </a:xfrm>
          <a:prstGeom prst="rect">
            <a:avLst/>
          </a:prstGeom>
          <a:solidFill>
            <a:srgbClr val="92D050"/>
          </a:solidFill>
          <a:ln w="2857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pic>
        <p:nvPicPr>
          <p:cNvPr id="13316" name="图片 7">
            <a:extLst>
              <a:ext uri="{FF2B5EF4-FFF2-40B4-BE49-F238E27FC236}">
                <a16:creationId xmlns:a16="http://schemas.microsoft.com/office/drawing/2014/main" id="{7761D751-B0E3-4290-B093-AA61DE224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4675188"/>
            <a:ext cx="7223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4F19046C-0273-498B-BC2C-ED3DCCC7EF8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8059738" y="4799013"/>
            <a:ext cx="433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3318" name="文本框 4">
            <a:extLst>
              <a:ext uri="{FF2B5EF4-FFF2-40B4-BE49-F238E27FC236}">
                <a16:creationId xmlns:a16="http://schemas.microsoft.com/office/drawing/2014/main" id="{958A9F64-F360-4773-B987-25F9B0918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5463" y="260350"/>
            <a:ext cx="18716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TW"/>
              <a:t>2019</a:t>
            </a:r>
            <a:r>
              <a:rPr lang="zh-CN" altLang="zh-TW"/>
              <a:t>、</a:t>
            </a:r>
            <a:r>
              <a:rPr lang="en-US" altLang="zh-CN">
                <a:solidFill>
                  <a:srgbClr val="00B050"/>
                </a:solidFill>
              </a:rPr>
              <a:t>2018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1778EED7-264C-4BE2-82BE-5D1BB2214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5575" y="3957638"/>
            <a:ext cx="64897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100 = 10</a:t>
            </a:r>
            <a:r>
              <a:rPr lang="en-US" altLang="zh-TW" sz="2800" dirty="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10</a:t>
            </a:r>
            <a:r>
              <a:rPr lang="zh-TW" altLang="en-US" sz="2800" dirty="0">
                <a:solidFill>
                  <a:srgbClr val="0000FF"/>
                </a:solidFill>
              </a:rPr>
              <a:t>，大正方形邊長是</a:t>
            </a:r>
            <a:r>
              <a:rPr lang="en-US" altLang="zh-TW" sz="2800" dirty="0">
                <a:solidFill>
                  <a:srgbClr val="0000FF"/>
                </a:solidFill>
              </a:rPr>
              <a:t>10cm</a:t>
            </a:r>
            <a:r>
              <a:rPr lang="zh-TW" altLang="en-US" sz="2800" dirty="0">
                <a:solidFill>
                  <a:srgbClr val="0000FF"/>
                </a:solidFill>
              </a:rPr>
              <a:t>。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511FAF40-B73E-4C23-B2C9-86B6CAB8E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288" y="3951645"/>
            <a:ext cx="6089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16 = 4×4</a:t>
            </a:r>
            <a:r>
              <a:rPr lang="zh-TW" altLang="en-US" sz="2800">
                <a:solidFill>
                  <a:srgbClr val="0000FF"/>
                </a:solidFill>
              </a:rPr>
              <a:t>，小正方形邊長是</a:t>
            </a:r>
            <a:r>
              <a:rPr lang="en-US" altLang="zh-TW" sz="2800">
                <a:solidFill>
                  <a:srgbClr val="0000FF"/>
                </a:solidFill>
              </a:rPr>
              <a:t>4cm</a:t>
            </a:r>
            <a:r>
              <a:rPr lang="zh-TW" altLang="en-US" sz="2800">
                <a:solidFill>
                  <a:srgbClr val="0000FF"/>
                </a:solidFill>
              </a:rPr>
              <a:t>。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70E4AB6-E30A-4DCF-AF67-6C263AE3B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371975"/>
            <a:ext cx="155733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8</a:t>
            </a:r>
            <a:r>
              <a:rPr lang="en-US" altLang="zh-TW" sz="2800" dirty="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2÷4 </a:t>
            </a:r>
          </a:p>
          <a:p>
            <a:r>
              <a:rPr lang="en-US" altLang="zh-TW" sz="2800" dirty="0">
                <a:solidFill>
                  <a:srgbClr val="0000FF"/>
                </a:solidFill>
              </a:rPr>
              <a:t>= 4(cm)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A009AFF1-C17A-4216-9807-CBA698227088}"/>
              </a:ext>
            </a:extLst>
          </p:cNvPr>
          <p:cNvSpPr txBox="1"/>
          <p:nvPr/>
        </p:nvSpPr>
        <p:spPr>
          <a:xfrm>
            <a:off x="7524750" y="2549525"/>
            <a:ext cx="90805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tx1"/>
                </a:solidFill>
              </a:rPr>
              <a:t>16</a:t>
            </a:r>
            <a:r>
              <a:rPr lang="en-US" altLang="zh-TW" kern="100" dirty="0">
                <a:solidFill>
                  <a:schemeClr val="tx1"/>
                </a:solidFill>
                <a:ea typeface="DFKai-SB" panose="03000509000000000000" pitchFamily="65" charset="-120"/>
              </a:rPr>
              <a:t>cm</a:t>
            </a:r>
            <a:r>
              <a:rPr lang="en-US" altLang="zh-TW" kern="100" baseline="30000" dirty="0">
                <a:solidFill>
                  <a:schemeClr val="tx1"/>
                </a:solidFill>
                <a:ea typeface="DFKai-SB" panose="03000509000000000000" pitchFamily="65" charset="-120"/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42597B41-0CDB-42C9-8F17-1BA2E0BB384E}"/>
              </a:ext>
            </a:extLst>
          </p:cNvPr>
          <p:cNvSpPr txBox="1"/>
          <p:nvPr/>
        </p:nvSpPr>
        <p:spPr>
          <a:xfrm>
            <a:off x="7764463" y="1708150"/>
            <a:ext cx="908050" cy="401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kern="100" dirty="0">
                <a:solidFill>
                  <a:schemeClr val="tx1"/>
                </a:solidFill>
                <a:ea typeface="DFKai-SB" panose="03000509000000000000" pitchFamily="65" charset="-120"/>
              </a:rPr>
              <a:t>8cm</a:t>
            </a:r>
            <a:r>
              <a:rPr lang="en-US" altLang="zh-TW" kern="100" baseline="30000" dirty="0">
                <a:solidFill>
                  <a:schemeClr val="tx1"/>
                </a:solidFill>
                <a:ea typeface="DFKai-SB" panose="03000509000000000000" pitchFamily="65" charset="-120"/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A77DA5EA-AD2E-424C-86D0-35BD5731758F}"/>
              </a:ext>
            </a:extLst>
          </p:cNvPr>
          <p:cNvSpPr txBox="1"/>
          <p:nvPr/>
        </p:nvSpPr>
        <p:spPr>
          <a:xfrm>
            <a:off x="5813425" y="2495550"/>
            <a:ext cx="12969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tx1"/>
                </a:solidFill>
              </a:rPr>
              <a:t>100</a:t>
            </a:r>
            <a:r>
              <a:rPr lang="en-US" altLang="zh-TW" kern="100" dirty="0">
                <a:solidFill>
                  <a:schemeClr val="tx1"/>
                </a:solidFill>
                <a:ea typeface="DFKai-SB" panose="03000509000000000000" pitchFamily="65" charset="-120"/>
              </a:rPr>
              <a:t>cm</a:t>
            </a:r>
            <a:r>
              <a:rPr lang="en-US" altLang="zh-TW" kern="100" baseline="30000" dirty="0">
                <a:solidFill>
                  <a:schemeClr val="tx1"/>
                </a:solidFill>
                <a:ea typeface="DFKai-SB" panose="03000509000000000000" pitchFamily="65" charset="-120"/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4352" name="任意多边形: 形状 14351">
            <a:extLst>
              <a:ext uri="{FF2B5EF4-FFF2-40B4-BE49-F238E27FC236}">
                <a16:creationId xmlns:a16="http://schemas.microsoft.com/office/drawing/2014/main" id="{CFCBAA6F-2EFB-43F5-A362-EA885AB1A58B}"/>
              </a:ext>
            </a:extLst>
          </p:cNvPr>
          <p:cNvSpPr>
            <a:spLocks/>
          </p:cNvSpPr>
          <p:nvPr/>
        </p:nvSpPr>
        <p:spPr bwMode="auto">
          <a:xfrm>
            <a:off x="7153275" y="1100138"/>
            <a:ext cx="608013" cy="781050"/>
          </a:xfrm>
          <a:custGeom>
            <a:avLst/>
            <a:gdLst>
              <a:gd name="T0" fmla="*/ 0 w 600363"/>
              <a:gd name="T1" fmla="*/ 617763 h 794327"/>
              <a:gd name="T2" fmla="*/ 725197 w 600363"/>
              <a:gd name="T3" fmla="*/ 0 h 794327"/>
              <a:gd name="T4" fmla="*/ 725197 w 600363"/>
              <a:gd name="T5" fmla="*/ 610577 h 794327"/>
              <a:gd name="T6" fmla="*/ 0 w 600363"/>
              <a:gd name="T7" fmla="*/ 617763 h 79432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00363" h="794327">
                <a:moveTo>
                  <a:pt x="0" y="794327"/>
                </a:moveTo>
                <a:lnTo>
                  <a:pt x="600363" y="0"/>
                </a:lnTo>
                <a:lnTo>
                  <a:pt x="600363" y="785091"/>
                </a:lnTo>
                <a:lnTo>
                  <a:pt x="0" y="794327"/>
                </a:lnTo>
                <a:close/>
              </a:path>
            </a:pathLst>
          </a:cu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F322A50E-AEA6-4133-A371-AFD009E44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8038" y="1909763"/>
            <a:ext cx="595312" cy="593725"/>
          </a:xfrm>
          <a:prstGeom prst="rect">
            <a:avLst/>
          </a:prstGeom>
          <a:solidFill>
            <a:srgbClr val="FFCCFF"/>
          </a:solidFill>
          <a:ln w="28575" algn="ctr">
            <a:solidFill>
              <a:srgbClr val="FFCC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cxnSp>
        <p:nvCxnSpPr>
          <p:cNvPr id="13327" name="连接符: 曲线 47">
            <a:extLst>
              <a:ext uri="{FF2B5EF4-FFF2-40B4-BE49-F238E27FC236}">
                <a16:creationId xmlns:a16="http://schemas.microsoft.com/office/drawing/2014/main" id="{9D1477C4-80C1-4700-994D-7F363380EA48}"/>
              </a:ext>
            </a:extLst>
          </p:cNvPr>
          <p:cNvCxnSpPr>
            <a:cxnSpLocks/>
          </p:cNvCxnSpPr>
          <p:nvPr/>
        </p:nvCxnSpPr>
        <p:spPr bwMode="auto">
          <a:xfrm rot="16200000" flipV="1">
            <a:off x="7689851" y="1387475"/>
            <a:ext cx="215900" cy="504825"/>
          </a:xfrm>
          <a:prstGeom prst="curvedConnector2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8" name="连接符: 曲线 29">
            <a:extLst>
              <a:ext uri="{FF2B5EF4-FFF2-40B4-BE49-F238E27FC236}">
                <a16:creationId xmlns:a16="http://schemas.microsoft.com/office/drawing/2014/main" id="{6DEB0598-E3BC-47C5-ADFE-2DBCC0FED1C8}"/>
              </a:ext>
            </a:extLst>
          </p:cNvPr>
          <p:cNvCxnSpPr>
            <a:cxnSpLocks/>
            <a:stCxn id="32" idx="0"/>
          </p:cNvCxnSpPr>
          <p:nvPr/>
        </p:nvCxnSpPr>
        <p:spPr bwMode="auto">
          <a:xfrm rot="16200000" flipV="1">
            <a:off x="7587456" y="2158207"/>
            <a:ext cx="306387" cy="476250"/>
          </a:xfrm>
          <a:prstGeom prst="curvedConnector2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4" name="直接连接符 14353">
            <a:extLst>
              <a:ext uri="{FF2B5EF4-FFF2-40B4-BE49-F238E27FC236}">
                <a16:creationId xmlns:a16="http://schemas.microsoft.com/office/drawing/2014/main" id="{CF13A484-E513-4BD1-AEE7-BB8B00826C9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05463" y="1874838"/>
            <a:ext cx="151288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6" name="直接连接符 14355">
            <a:extLst>
              <a:ext uri="{FF2B5EF4-FFF2-40B4-BE49-F238E27FC236}">
                <a16:creationId xmlns:a16="http://schemas.microsoft.com/office/drawing/2014/main" id="{9ED27843-964E-49E4-A12A-87284DF2375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37288" y="1079500"/>
            <a:ext cx="0" cy="795338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57" name="文本框 14356">
            <a:extLst>
              <a:ext uri="{FF2B5EF4-FFF2-40B4-BE49-F238E27FC236}">
                <a16:creationId xmlns:a16="http://schemas.microsoft.com/office/drawing/2014/main" id="{CD0972F4-7885-4811-9A66-626CB7B34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844675"/>
            <a:ext cx="908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200" dirty="0">
                <a:solidFill>
                  <a:srgbClr val="0000FF"/>
                </a:solidFill>
              </a:rPr>
              <a:t>10cm</a:t>
            </a:r>
            <a:endParaRPr lang="zh-TW" altLang="en-US" sz="2200" dirty="0">
              <a:solidFill>
                <a:srgbClr val="0000FF"/>
              </a:solidFill>
            </a:endParaRPr>
          </a:p>
        </p:txBody>
      </p:sp>
      <p:sp>
        <p:nvSpPr>
          <p:cNvPr id="14358" name="任意多边形: 形状 14357">
            <a:extLst>
              <a:ext uri="{FF2B5EF4-FFF2-40B4-BE49-F238E27FC236}">
                <a16:creationId xmlns:a16="http://schemas.microsoft.com/office/drawing/2014/main" id="{11073A49-9CED-4118-BABD-E5CB2A87AC28}"/>
              </a:ext>
            </a:extLst>
          </p:cNvPr>
          <p:cNvSpPr>
            <a:spLocks/>
          </p:cNvSpPr>
          <p:nvPr/>
        </p:nvSpPr>
        <p:spPr bwMode="auto">
          <a:xfrm>
            <a:off x="6243638" y="1727200"/>
            <a:ext cx="130175" cy="147638"/>
          </a:xfrm>
          <a:custGeom>
            <a:avLst/>
            <a:gdLst>
              <a:gd name="T0" fmla="*/ 0 w 129309"/>
              <a:gd name="T1" fmla="*/ 0 h 147782"/>
              <a:gd name="T2" fmla="*/ 0 w 129309"/>
              <a:gd name="T3" fmla="*/ 0 h 147782"/>
              <a:gd name="T4" fmla="*/ 150765 w 129309"/>
              <a:gd name="T5" fmla="*/ 0 h 147782"/>
              <a:gd name="T6" fmla="*/ 150765 w 129309"/>
              <a:gd name="T7" fmla="*/ 0 h 147782"/>
              <a:gd name="T8" fmla="*/ 150765 w 129309"/>
              <a:gd name="T9" fmla="*/ 144506 h 1477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9309" h="147782">
                <a:moveTo>
                  <a:pt x="0" y="0"/>
                </a:moveTo>
                <a:lnTo>
                  <a:pt x="0" y="0"/>
                </a:lnTo>
                <a:lnTo>
                  <a:pt x="129309" y="0"/>
                </a:lnTo>
                <a:lnTo>
                  <a:pt x="129309" y="14778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15314CD-9033-4A70-A63C-E60164752B7A}"/>
              </a:ext>
            </a:extLst>
          </p:cNvPr>
          <p:cNvSpPr/>
          <p:nvPr/>
        </p:nvSpPr>
        <p:spPr>
          <a:xfrm>
            <a:off x="5280025" y="3895725"/>
            <a:ext cx="1824038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</a:rPr>
              <a:t>= 10</a:t>
            </a:r>
            <a:r>
              <a:rPr lang="en-US" altLang="zh-TW" sz="2800" dirty="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4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endParaRPr lang="en-US" altLang="zh-TW" sz="2800" dirty="0">
              <a:solidFill>
                <a:srgbClr val="0000FF"/>
              </a:solidFill>
            </a:endParaRPr>
          </a:p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40(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cm</a:t>
            </a:r>
            <a:r>
              <a:rPr lang="en-US" altLang="zh-TW" sz="2800" kern="100" baseline="30000" dirty="0">
                <a:solidFill>
                  <a:srgbClr val="0000FF"/>
                </a:solidFill>
                <a:ea typeface="DFKai-SB" panose="03000509000000000000" pitchFamily="65" charset="-120"/>
              </a:rPr>
              <a:t>2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)</a:t>
            </a:r>
            <a:r>
              <a:rPr lang="zh-TW" altLang="en-US" sz="2800" kern="100" baseline="30000" dirty="0">
                <a:solidFill>
                  <a:srgbClr val="0000FF"/>
                </a:solidFill>
                <a:ea typeface="DFKai-SB" panose="03000509000000000000" pitchFamily="65" charset="-120"/>
              </a:rPr>
              <a:t>  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29" name="文本框 57">
            <a:extLst>
              <a:ext uri="{FF2B5EF4-FFF2-40B4-BE49-F238E27FC236}">
                <a16:creationId xmlns:a16="http://schemas.microsoft.com/office/drawing/2014/main" id="{4109B828-E885-414C-8B94-2D408C463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50" y="1222375"/>
            <a:ext cx="71278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200" dirty="0">
                <a:solidFill>
                  <a:srgbClr val="0000FF"/>
                </a:solidFill>
              </a:rPr>
              <a:t>4cm</a:t>
            </a:r>
            <a:endParaRPr lang="zh-TW" altLang="en-US" sz="2200" dirty="0">
              <a:solidFill>
                <a:srgbClr val="0000FF"/>
              </a:solidFill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025742D0-5526-461B-A40B-CF12F6D7D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0175" y="3482975"/>
            <a:ext cx="407352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正方形面積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邊長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邊長</a:t>
            </a:r>
            <a:endParaRPr lang="zh-TW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F1002BD3-7D0A-46A8-A8CC-332B89C5A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3475038"/>
            <a:ext cx="4075112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三角形面積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底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高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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2</a:t>
            </a:r>
            <a:endParaRPr lang="zh-TW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99DFDD54-38F6-4C55-9CDA-B0ED96FB7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288" y="3960813"/>
            <a:ext cx="4075112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三角形的高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面積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2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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底</a:t>
            </a:r>
            <a:endParaRPr lang="zh-TW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E00C423E-093A-4AAD-BF5B-1F3EE316223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154863" y="1885950"/>
            <a:ext cx="630237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文本框 35">
            <a:extLst>
              <a:ext uri="{FF2B5EF4-FFF2-40B4-BE49-F238E27FC236}">
                <a16:creationId xmlns:a16="http://schemas.microsoft.com/office/drawing/2014/main" id="{3687506B-6F0C-4B6B-9FC6-01C23701E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5338" y="1790700"/>
            <a:ext cx="908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200">
                <a:solidFill>
                  <a:srgbClr val="FF00FF"/>
                </a:solidFill>
              </a:rPr>
              <a:t>4cm</a:t>
            </a:r>
            <a:endParaRPr lang="zh-TW" altLang="en-US" sz="2200">
              <a:solidFill>
                <a:srgbClr val="FF00FF"/>
              </a:solidFill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95835DA8-7956-4D0D-82CE-28B042ACE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2875" y="3492500"/>
            <a:ext cx="517525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平行四邊形面積 </a:t>
            </a:r>
            <a:r>
              <a:rPr lang="en-US" altLang="zh-TW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zh-TW" altLang="en-US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底</a:t>
            </a:r>
            <a:r>
              <a:rPr lang="en-US" altLang="zh-TW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</a:t>
            </a:r>
            <a:r>
              <a:rPr lang="zh-TW" altLang="en-US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高  </a:t>
            </a:r>
            <a:endParaRPr lang="en-US" altLang="zh-TW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3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-0.16909 -7.40741E-7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5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/>
      <p:bldP spid="11" grpId="0"/>
      <p:bldP spid="11" grpId="1"/>
      <p:bldP spid="12" grpId="0"/>
      <p:bldP spid="12" grpId="1"/>
      <p:bldP spid="13" grpId="0" build="allAtOnce"/>
      <p:bldP spid="51" grpId="0" animBg="1"/>
      <p:bldP spid="51" grpId="1" animBg="1"/>
      <p:bldP spid="14357" grpId="0"/>
      <p:bldP spid="14357" grpId="1"/>
      <p:bldP spid="2" grpId="0"/>
      <p:bldP spid="2" grpId="1"/>
      <p:bldP spid="29" grpId="0"/>
      <p:bldP spid="29" grpId="1"/>
      <p:bldP spid="29" grpId="2"/>
      <p:bldP spid="30" grpId="0"/>
      <p:bldP spid="30" grpId="1"/>
      <p:bldP spid="31" grpId="0"/>
      <p:bldP spid="31" grpId="1"/>
      <p:bldP spid="34" grpId="0"/>
      <p:bldP spid="34" grpId="1"/>
      <p:bldP spid="36" grpId="0"/>
      <p:bldP spid="36" grpId="1"/>
      <p:bldP spid="16" grpId="0"/>
      <p:bldP spid="1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02466053-0F20-4BF7-8E85-1B13DA11E578}"/>
              </a:ext>
            </a:extLst>
          </p:cNvPr>
          <p:cNvSpPr/>
          <p:nvPr/>
        </p:nvSpPr>
        <p:spPr>
          <a:xfrm>
            <a:off x="468313" y="1065213"/>
            <a:ext cx="8097838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indent="-444500" eaLnBrk="1" hangingPunct="1">
              <a:spcAft>
                <a:spcPts val="6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3.  </a:t>
            </a:r>
          </a:p>
          <a:p>
            <a:pPr marL="444500" indent="-444500"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            </a:t>
            </a:r>
            <a:r>
              <a:rPr lang="en-US" altLang="zh-TW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                                   </a:t>
            </a:r>
          </a:p>
          <a:p>
            <a:pPr marL="444500" indent="-444500" eaLnBrk="1" hangingPunct="1">
              <a:spcAft>
                <a:spcPts val="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用以上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個大小相同的正方形拼合成一個新的圖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形。新圖形的周界最短是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多少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A. </a:t>
            </a:r>
            <a:r>
              <a:rPr lang="en-US" altLang="zh-TW" sz="2800" dirty="0">
                <a:solidFill>
                  <a:schemeClr val="tx1"/>
                </a:solidFill>
              </a:rPr>
              <a:t>72cm        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81cm     </a:t>
            </a:r>
          </a:p>
          <a:p>
            <a:pPr marL="444500" indent="-444500" eaLnBrk="1" hangingPunct="1">
              <a:spcAft>
                <a:spcPts val="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90cm       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108cm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2292" name="图片 30">
            <a:extLst>
              <a:ext uri="{FF2B5EF4-FFF2-40B4-BE49-F238E27FC236}">
                <a16:creationId xmlns:a16="http://schemas.microsoft.com/office/drawing/2014/main" id="{6AE87465-32B0-4996-97A0-54E816862D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788539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FE583D62-AE50-496C-BAC8-0A10CD66EE7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812807" y="3880614"/>
            <a:ext cx="433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C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2294" name="文本框 4">
            <a:extLst>
              <a:ext uri="{FF2B5EF4-FFF2-40B4-BE49-F238E27FC236}">
                <a16:creationId xmlns:a16="http://schemas.microsoft.com/office/drawing/2014/main" id="{C8BABE96-CAC1-4080-B099-B2D730340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3738" y="26035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0C9BA6E-F3CA-433F-B887-541F7BAB297D}"/>
              </a:ext>
            </a:extLst>
          </p:cNvPr>
          <p:cNvSpPr/>
          <p:nvPr/>
        </p:nvSpPr>
        <p:spPr bwMode="auto">
          <a:xfrm>
            <a:off x="1547664" y="1196752"/>
            <a:ext cx="1080000" cy="1080000"/>
          </a:xfrm>
          <a:prstGeom prst="rect">
            <a:avLst/>
          </a:prstGeom>
          <a:solidFill>
            <a:srgbClr val="E5F0C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CEAF2046-6BDA-4468-BECB-3F626F285AF4}"/>
              </a:ext>
            </a:extLst>
          </p:cNvPr>
          <p:cNvSpPr/>
          <p:nvPr/>
        </p:nvSpPr>
        <p:spPr bwMode="auto">
          <a:xfrm>
            <a:off x="2915816" y="1196752"/>
            <a:ext cx="1080000" cy="1080000"/>
          </a:xfrm>
          <a:prstGeom prst="rect">
            <a:avLst/>
          </a:prstGeom>
          <a:solidFill>
            <a:srgbClr val="E5F0C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76A07E6F-BBB3-4FCF-B948-C217A0769322}"/>
              </a:ext>
            </a:extLst>
          </p:cNvPr>
          <p:cNvSpPr/>
          <p:nvPr/>
        </p:nvSpPr>
        <p:spPr bwMode="auto">
          <a:xfrm>
            <a:off x="4283968" y="1196752"/>
            <a:ext cx="1080000" cy="1080000"/>
          </a:xfrm>
          <a:prstGeom prst="rect">
            <a:avLst/>
          </a:prstGeom>
          <a:solidFill>
            <a:srgbClr val="E5F0C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84383610-4E16-447E-AE33-9CDDB77986E6}"/>
              </a:ext>
            </a:extLst>
          </p:cNvPr>
          <p:cNvSpPr/>
          <p:nvPr/>
        </p:nvSpPr>
        <p:spPr bwMode="auto">
          <a:xfrm>
            <a:off x="5652120" y="1196752"/>
            <a:ext cx="1080000" cy="1080000"/>
          </a:xfrm>
          <a:prstGeom prst="rect">
            <a:avLst/>
          </a:prstGeom>
          <a:solidFill>
            <a:srgbClr val="E5F0C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C59A58C8-C1D9-4EAA-A158-E25143887219}"/>
              </a:ext>
            </a:extLst>
          </p:cNvPr>
          <p:cNvSpPr/>
          <p:nvPr/>
        </p:nvSpPr>
        <p:spPr bwMode="auto">
          <a:xfrm>
            <a:off x="7056336" y="1196752"/>
            <a:ext cx="1080000" cy="1080000"/>
          </a:xfrm>
          <a:prstGeom prst="rect">
            <a:avLst/>
          </a:prstGeom>
          <a:solidFill>
            <a:srgbClr val="E5F0C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F5480984-246B-44C8-A015-A6F126B60F19}"/>
              </a:ext>
            </a:extLst>
          </p:cNvPr>
          <p:cNvGrpSpPr/>
          <p:nvPr/>
        </p:nvGrpSpPr>
        <p:grpSpPr>
          <a:xfrm>
            <a:off x="876195" y="1196752"/>
            <a:ext cx="887493" cy="1080000"/>
            <a:chOff x="876195" y="1196752"/>
            <a:chExt cx="887493" cy="1080000"/>
          </a:xfrm>
        </p:grpSpPr>
        <p:cxnSp>
          <p:nvCxnSpPr>
            <p:cNvPr id="8" name="直接箭头连接符 7">
              <a:extLst>
                <a:ext uri="{FF2B5EF4-FFF2-40B4-BE49-F238E27FC236}">
                  <a16:creationId xmlns:a16="http://schemas.microsoft.com/office/drawing/2014/main" id="{47765FA6-C34F-475A-851C-D6187A0D399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475656" y="1196752"/>
              <a:ext cx="0" cy="1080000"/>
            </a:xfrm>
            <a:prstGeom prst="straightConnector1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sp>
          <p:nvSpPr>
            <p:cNvPr id="58" name="文本框 4">
              <a:extLst>
                <a:ext uri="{FF2B5EF4-FFF2-40B4-BE49-F238E27FC236}">
                  <a16:creationId xmlns:a16="http://schemas.microsoft.com/office/drawing/2014/main" id="{0994CC5A-2D55-4E46-84B3-5EBE67049F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6195" y="1536727"/>
              <a:ext cx="88749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CN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9cm</a:t>
              </a:r>
              <a:endPara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79" name="组合 78">
            <a:extLst>
              <a:ext uri="{FF2B5EF4-FFF2-40B4-BE49-F238E27FC236}">
                <a16:creationId xmlns:a16="http://schemas.microsoft.com/office/drawing/2014/main" id="{983F12C2-F4AC-40E7-AD96-8B859D69244C}"/>
              </a:ext>
            </a:extLst>
          </p:cNvPr>
          <p:cNvGrpSpPr>
            <a:grpSpLocks noChangeAspect="1"/>
          </p:cNvGrpSpPr>
          <p:nvPr/>
        </p:nvGrpSpPr>
        <p:grpSpPr>
          <a:xfrm>
            <a:off x="2915816" y="4293216"/>
            <a:ext cx="2160000" cy="1439129"/>
            <a:chOff x="1286865" y="2273755"/>
            <a:chExt cx="3103446" cy="2067720"/>
          </a:xfrm>
        </p:grpSpPr>
        <p:sp>
          <p:nvSpPr>
            <p:cNvPr id="80" name="矩形 79">
              <a:extLst>
                <a:ext uri="{FF2B5EF4-FFF2-40B4-BE49-F238E27FC236}">
                  <a16:creationId xmlns:a16="http://schemas.microsoft.com/office/drawing/2014/main" id="{5EB7C497-EB7A-499A-9824-A4B88D5DE0A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86865" y="3303290"/>
              <a:ext cx="1034482" cy="1032634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81" name="组合 80">
              <a:extLst>
                <a:ext uri="{FF2B5EF4-FFF2-40B4-BE49-F238E27FC236}">
                  <a16:creationId xmlns:a16="http://schemas.microsoft.com/office/drawing/2014/main" id="{B4F947EC-6676-47DB-9C84-26B1655D65FC}"/>
                </a:ext>
              </a:extLst>
            </p:cNvPr>
            <p:cNvGrpSpPr/>
            <p:nvPr/>
          </p:nvGrpSpPr>
          <p:grpSpPr>
            <a:xfrm>
              <a:off x="1286865" y="2273755"/>
              <a:ext cx="3103446" cy="2067720"/>
              <a:chOff x="1286865" y="2273755"/>
              <a:chExt cx="3103446" cy="2067720"/>
            </a:xfrm>
          </p:grpSpPr>
          <p:sp>
            <p:nvSpPr>
              <p:cNvPr id="82" name="矩形 81">
                <a:extLst>
                  <a:ext uri="{FF2B5EF4-FFF2-40B4-BE49-F238E27FC236}">
                    <a16:creationId xmlns:a16="http://schemas.microsoft.com/office/drawing/2014/main" id="{1EE82A6A-5433-41A0-83D6-161C7E6A48D5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3355829" y="3303289"/>
                <a:ext cx="1034482" cy="1032633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83" name="矩形 82">
                <a:extLst>
                  <a:ext uri="{FF2B5EF4-FFF2-40B4-BE49-F238E27FC236}">
                    <a16:creationId xmlns:a16="http://schemas.microsoft.com/office/drawing/2014/main" id="{E25CD3E4-6A58-4234-9B80-E9D03B188DA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1286865" y="2273756"/>
                <a:ext cx="1034482" cy="1032634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84" name="矩形 83">
                <a:extLst>
                  <a:ext uri="{FF2B5EF4-FFF2-40B4-BE49-F238E27FC236}">
                    <a16:creationId xmlns:a16="http://schemas.microsoft.com/office/drawing/2014/main" id="{530B50EB-EFA4-4A0F-B384-C6FAA5E6BC4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321347" y="2273755"/>
                <a:ext cx="1034482" cy="1032633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85" name="矩形 84">
                <a:extLst>
                  <a:ext uri="{FF2B5EF4-FFF2-40B4-BE49-F238E27FC236}">
                    <a16:creationId xmlns:a16="http://schemas.microsoft.com/office/drawing/2014/main" id="{163D4AD4-BA4F-4583-BE3C-6DC27D6A419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321347" y="3305342"/>
                <a:ext cx="1034482" cy="1036133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</p:grpSp>
      <p:cxnSp>
        <p:nvCxnSpPr>
          <p:cNvPr id="88" name="直線接點 59">
            <a:extLst>
              <a:ext uri="{FF2B5EF4-FFF2-40B4-BE49-F238E27FC236}">
                <a16:creationId xmlns:a16="http://schemas.microsoft.com/office/drawing/2014/main" id="{02A1A0E0-9BA7-4955-89A1-19571CC5EAE6}"/>
              </a:ext>
            </a:extLst>
          </p:cNvPr>
          <p:cNvCxnSpPr/>
          <p:nvPr/>
        </p:nvCxnSpPr>
        <p:spPr bwMode="auto">
          <a:xfrm>
            <a:off x="1691680" y="3312000"/>
            <a:ext cx="280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97" name="文本框 96">
            <a:extLst>
              <a:ext uri="{FF2B5EF4-FFF2-40B4-BE49-F238E27FC236}">
                <a16:creationId xmlns:a16="http://schemas.microsoft.com/office/drawing/2014/main" id="{1BA24E68-DB4D-4313-B33B-653E988833F6}"/>
              </a:ext>
            </a:extLst>
          </p:cNvPr>
          <p:cNvSpPr txBox="1"/>
          <p:nvPr/>
        </p:nvSpPr>
        <p:spPr>
          <a:xfrm>
            <a:off x="5653123" y="4685177"/>
            <a:ext cx="25940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00FF"/>
                </a:solidFill>
              </a:rPr>
              <a:t>周界</a:t>
            </a:r>
            <a:r>
              <a:rPr lang="zh-CN" altLang="en-US" sz="2800" dirty="0">
                <a:solidFill>
                  <a:srgbClr val="0000FF"/>
                </a:solidFill>
              </a:rPr>
              <a:t>最短</a:t>
            </a:r>
            <a:r>
              <a:rPr lang="zh-TW" altLang="en-US" sz="2800" dirty="0">
                <a:solidFill>
                  <a:srgbClr val="0000FF"/>
                </a:solidFill>
              </a:rPr>
              <a:t>是：</a:t>
            </a:r>
            <a:endParaRPr lang="en-US" altLang="zh-TW" sz="2800" dirty="0">
              <a:solidFill>
                <a:srgbClr val="0000FF"/>
              </a:solidFill>
            </a:endParaRPr>
          </a:p>
          <a:p>
            <a:r>
              <a:rPr lang="zh-TW" altLang="en-US" sz="2800" dirty="0">
                <a:solidFill>
                  <a:srgbClr val="0000FF"/>
                </a:solidFill>
              </a:rPr>
              <a:t>   </a:t>
            </a:r>
            <a:r>
              <a:rPr lang="en-US" altLang="zh-TW" sz="2800" dirty="0">
                <a:solidFill>
                  <a:srgbClr val="0000FF"/>
                </a:solidFill>
              </a:rPr>
              <a:t>9×10</a:t>
            </a:r>
          </a:p>
          <a:p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90(cm)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FBA4DE0D-A996-4CCF-BCD5-4C3EFA3128BD}"/>
              </a:ext>
            </a:extLst>
          </p:cNvPr>
          <p:cNvCxnSpPr>
            <a:cxnSpLocks/>
          </p:cNvCxnSpPr>
          <p:nvPr/>
        </p:nvCxnSpPr>
        <p:spPr bwMode="auto">
          <a:xfrm>
            <a:off x="2915816" y="4293216"/>
            <a:ext cx="0" cy="72000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Text Box 110">
            <a:extLst>
              <a:ext uri="{FF2B5EF4-FFF2-40B4-BE49-F238E27FC236}">
                <a16:creationId xmlns:a16="http://schemas.microsoft.com/office/drawing/2014/main" id="{D5D1B209-FACA-48B8-B21E-6CF386671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2033" y="3330875"/>
            <a:ext cx="250756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0000FF"/>
                </a:solidFill>
              </a:rPr>
              <a:t>重合的邊越多，周界越短</a:t>
            </a:r>
            <a:r>
              <a:rPr lang="zh-CN" altLang="en-US" sz="2400" dirty="0">
                <a:solidFill>
                  <a:srgbClr val="0000FF"/>
                </a:solidFill>
              </a:rPr>
              <a:t>。</a:t>
            </a:r>
            <a:endParaRPr lang="en-US" altLang="zh-TW" sz="2400" dirty="0">
              <a:solidFill>
                <a:srgbClr val="0000FF"/>
              </a:solidFill>
            </a:endParaRPr>
          </a:p>
        </p:txBody>
      </p:sp>
      <p:sp>
        <p:nvSpPr>
          <p:cNvPr id="106" name="Text Box 110">
            <a:extLst>
              <a:ext uri="{FF2B5EF4-FFF2-40B4-BE49-F238E27FC236}">
                <a16:creationId xmlns:a16="http://schemas.microsoft.com/office/drawing/2014/main" id="{191ECD7A-052E-48DB-A9BB-6A6A08DE2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0919" y="5758504"/>
            <a:ext cx="17963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en-US" altLang="zh-TW" sz="2400" dirty="0">
                <a:solidFill>
                  <a:srgbClr val="0000FF"/>
                </a:solidFill>
              </a:rPr>
              <a:t>10</a:t>
            </a:r>
            <a:r>
              <a:rPr lang="zh-TW" altLang="en-US" sz="2400" dirty="0">
                <a:solidFill>
                  <a:srgbClr val="0000FF"/>
                </a:solidFill>
              </a:rPr>
              <a:t>條</a:t>
            </a:r>
            <a:r>
              <a:rPr lang="zh-CN" altLang="en-US" sz="2400" dirty="0">
                <a:solidFill>
                  <a:srgbClr val="0000FF"/>
                </a:solidFill>
              </a:rPr>
              <a:t>邊長</a:t>
            </a:r>
            <a:endParaRPr lang="en-US" altLang="zh-TW" sz="2400" dirty="0">
              <a:solidFill>
                <a:srgbClr val="0000FF"/>
              </a:solidFill>
            </a:endParaRPr>
          </a:p>
        </p:txBody>
      </p:sp>
      <p:cxnSp>
        <p:nvCxnSpPr>
          <p:cNvPr id="108" name="直接连接符 107">
            <a:extLst>
              <a:ext uri="{FF2B5EF4-FFF2-40B4-BE49-F238E27FC236}">
                <a16:creationId xmlns:a16="http://schemas.microsoft.com/office/drawing/2014/main" id="{4781CAA3-6CE5-4B7A-A869-36B9EB915B7D}"/>
              </a:ext>
            </a:extLst>
          </p:cNvPr>
          <p:cNvCxnSpPr>
            <a:cxnSpLocks/>
          </p:cNvCxnSpPr>
          <p:nvPr/>
        </p:nvCxnSpPr>
        <p:spPr bwMode="auto">
          <a:xfrm>
            <a:off x="2916000" y="5010849"/>
            <a:ext cx="0" cy="72000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直接连接符 109">
            <a:extLst>
              <a:ext uri="{FF2B5EF4-FFF2-40B4-BE49-F238E27FC236}">
                <a16:creationId xmlns:a16="http://schemas.microsoft.com/office/drawing/2014/main" id="{9B0BBB64-7696-4326-A0E5-92015B081AB2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3285269" y="5367403"/>
            <a:ext cx="0" cy="72000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直接连接符 110">
            <a:extLst>
              <a:ext uri="{FF2B5EF4-FFF2-40B4-BE49-F238E27FC236}">
                <a16:creationId xmlns:a16="http://schemas.microsoft.com/office/drawing/2014/main" id="{23EA4538-A242-4A37-AB8B-A87D4FD68575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3995816" y="5367467"/>
            <a:ext cx="0" cy="72000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直接连接符 113">
            <a:extLst>
              <a:ext uri="{FF2B5EF4-FFF2-40B4-BE49-F238E27FC236}">
                <a16:creationId xmlns:a16="http://schemas.microsoft.com/office/drawing/2014/main" id="{371DF267-5750-403B-ACCB-A5C97B7B0F96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4712370" y="5367403"/>
            <a:ext cx="0" cy="72000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直接连接符 115">
            <a:extLst>
              <a:ext uri="{FF2B5EF4-FFF2-40B4-BE49-F238E27FC236}">
                <a16:creationId xmlns:a16="http://schemas.microsoft.com/office/drawing/2014/main" id="{5583CA7D-71F8-4685-93E8-1D45EF29750B}"/>
              </a:ext>
            </a:extLst>
          </p:cNvPr>
          <p:cNvCxnSpPr>
            <a:cxnSpLocks/>
          </p:cNvCxnSpPr>
          <p:nvPr/>
        </p:nvCxnSpPr>
        <p:spPr bwMode="auto">
          <a:xfrm>
            <a:off x="5072370" y="5010849"/>
            <a:ext cx="0" cy="72000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直接连接符 116">
            <a:extLst>
              <a:ext uri="{FF2B5EF4-FFF2-40B4-BE49-F238E27FC236}">
                <a16:creationId xmlns:a16="http://schemas.microsoft.com/office/drawing/2014/main" id="{509A00FC-4D1D-4783-9D45-C54B3C9EC42F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4717272" y="4649770"/>
            <a:ext cx="0" cy="72000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直接连接符 117">
            <a:extLst>
              <a:ext uri="{FF2B5EF4-FFF2-40B4-BE49-F238E27FC236}">
                <a16:creationId xmlns:a16="http://schemas.microsoft.com/office/drawing/2014/main" id="{7BF1BC82-D71E-4092-92D5-A71400EEDC69}"/>
              </a:ext>
            </a:extLst>
          </p:cNvPr>
          <p:cNvCxnSpPr>
            <a:cxnSpLocks/>
          </p:cNvCxnSpPr>
          <p:nvPr/>
        </p:nvCxnSpPr>
        <p:spPr bwMode="auto">
          <a:xfrm>
            <a:off x="4361823" y="4288169"/>
            <a:ext cx="0" cy="72000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直接连接符 118">
            <a:extLst>
              <a:ext uri="{FF2B5EF4-FFF2-40B4-BE49-F238E27FC236}">
                <a16:creationId xmlns:a16="http://schemas.microsoft.com/office/drawing/2014/main" id="{9C01D243-129D-4437-B284-C99DA9296CD4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3274093" y="3928169"/>
            <a:ext cx="0" cy="72000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直接连接符 119">
            <a:extLst>
              <a:ext uri="{FF2B5EF4-FFF2-40B4-BE49-F238E27FC236}">
                <a16:creationId xmlns:a16="http://schemas.microsoft.com/office/drawing/2014/main" id="{68F55592-0639-4A27-AC26-E63747D61F1F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4001823" y="3928169"/>
            <a:ext cx="0" cy="72000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1" name="矩形 120">
            <a:extLst>
              <a:ext uri="{FF2B5EF4-FFF2-40B4-BE49-F238E27FC236}">
                <a16:creationId xmlns:a16="http://schemas.microsoft.com/office/drawing/2014/main" id="{75904251-49F5-41D6-BA32-980810DF0844}"/>
              </a:ext>
            </a:extLst>
          </p:cNvPr>
          <p:cNvSpPr/>
          <p:nvPr/>
        </p:nvSpPr>
        <p:spPr bwMode="auto">
          <a:xfrm>
            <a:off x="893626" y="1525132"/>
            <a:ext cx="582027" cy="396000"/>
          </a:xfrm>
          <a:prstGeom prst="rect">
            <a:avLst/>
          </a:prstGeom>
          <a:noFill/>
          <a:ln w="3810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119550D-007C-48F1-9717-1775DD53F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1905" y="4504887"/>
            <a:ext cx="2286478" cy="15268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97" grpId="0" build="allAtOnce"/>
      <p:bldP spid="105" grpId="0" build="p"/>
      <p:bldP spid="105" grpId="1" uiExpand="1" build="allAtOnce"/>
      <p:bldP spid="106" grpId="0" build="p"/>
      <p:bldP spid="106" grpId="1" uiExpand="1" build="allAtOnce"/>
      <p:bldP spid="121" grpId="0" animBg="1"/>
      <p:bldP spid="12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图片 2">
            <a:extLst>
              <a:ext uri="{FF2B5EF4-FFF2-40B4-BE49-F238E27FC236}">
                <a16:creationId xmlns:a16="http://schemas.microsoft.com/office/drawing/2014/main" id="{40CC34AC-6CCA-452E-BB8F-0D35CA4B7D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363" y="1698625"/>
            <a:ext cx="2316162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任意多边形: 形状 14338">
            <a:extLst>
              <a:ext uri="{FF2B5EF4-FFF2-40B4-BE49-F238E27FC236}">
                <a16:creationId xmlns:a16="http://schemas.microsoft.com/office/drawing/2014/main" id="{F9EC0223-8277-40DA-8F8B-279BAFB61828}"/>
              </a:ext>
            </a:extLst>
          </p:cNvPr>
          <p:cNvSpPr>
            <a:spLocks/>
          </p:cNvSpPr>
          <p:nvPr/>
        </p:nvSpPr>
        <p:spPr bwMode="auto">
          <a:xfrm>
            <a:off x="4729163" y="1743075"/>
            <a:ext cx="1751012" cy="874713"/>
          </a:xfrm>
          <a:custGeom>
            <a:avLst/>
            <a:gdLst>
              <a:gd name="T0" fmla="*/ 627439 w 1750423"/>
              <a:gd name="T1" fmla="*/ 0 h 875211"/>
              <a:gd name="T2" fmla="*/ 0 w 1750423"/>
              <a:gd name="T3" fmla="*/ 874215 h 875211"/>
              <a:gd name="T4" fmla="*/ 1751601 w 1750423"/>
              <a:gd name="T5" fmla="*/ 874215 h 875211"/>
              <a:gd name="T6" fmla="*/ 627439 w 1750423"/>
              <a:gd name="T7" fmla="*/ 0 h 87521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750423" h="875211">
                <a:moveTo>
                  <a:pt x="627017" y="0"/>
                </a:moveTo>
                <a:lnTo>
                  <a:pt x="0" y="875211"/>
                </a:lnTo>
                <a:lnTo>
                  <a:pt x="1750423" y="875211"/>
                </a:lnTo>
                <a:lnTo>
                  <a:pt x="627017" y="0"/>
                </a:lnTo>
                <a:close/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340" name="矩形 1">
            <a:extLst>
              <a:ext uri="{FF2B5EF4-FFF2-40B4-BE49-F238E27FC236}">
                <a16:creationId xmlns:a16="http://schemas.microsoft.com/office/drawing/2014/main" id="{AB7B8CC0-D25D-4E0D-BF99-B167C3AFE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981075"/>
            <a:ext cx="77946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b="1" dirty="0">
                <a:solidFill>
                  <a:srgbClr val="000000"/>
                </a:solidFill>
              </a:rPr>
              <a:t>4.</a:t>
            </a:r>
            <a:r>
              <a:rPr lang="zh-TW" altLang="en-US" sz="2800" b="1" dirty="0">
                <a:solidFill>
                  <a:srgbClr val="000000"/>
                </a:solidFill>
              </a:rPr>
              <a:t> </a:t>
            </a:r>
            <a:r>
              <a:rPr lang="zh-TW" altLang="en-US" sz="2800" dirty="0">
                <a:solidFill>
                  <a:srgbClr val="000000"/>
                </a:solidFill>
              </a:rPr>
              <a:t>在右圖的正方形中，着色部分的面積是多少？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A. </a:t>
            </a:r>
            <a:r>
              <a:rPr lang="en-US" altLang="zh-TW" sz="2800" dirty="0">
                <a:solidFill>
                  <a:srgbClr val="000000"/>
                </a:solidFill>
              </a:rPr>
              <a:t>100cm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zh-TW" altLang="en-US" sz="2800" baseline="30000" dirty="0">
                <a:solidFill>
                  <a:srgbClr val="000000"/>
                </a:solidFill>
              </a:rPr>
              <a:t> </a:t>
            </a:r>
            <a:r>
              <a:rPr lang="en-US" altLang="zh-TW" sz="2800" baseline="30000" dirty="0">
                <a:solidFill>
                  <a:srgbClr val="000000"/>
                </a:solidFill>
              </a:rPr>
              <a:t>		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B. 50</a:t>
            </a:r>
            <a:r>
              <a:rPr lang="en-US" altLang="zh-TW" sz="2800" dirty="0">
                <a:solidFill>
                  <a:srgbClr val="000000"/>
                </a:solidFill>
              </a:rPr>
              <a:t>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zh-TW" altLang="en-US" sz="2800" dirty="0">
                <a:solidFill>
                  <a:srgbClr val="000000"/>
                </a:solidFill>
              </a:rPr>
              <a:t>   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lvl="1" eaLnBrk="1" hangingPunct="1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C. 25</a:t>
            </a:r>
            <a:r>
              <a:rPr lang="en-US" altLang="zh-TW" sz="2800" dirty="0">
                <a:solidFill>
                  <a:srgbClr val="000000"/>
                </a:solidFill>
              </a:rPr>
              <a:t>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en-US" altLang="zh-TW" sz="2800" dirty="0">
                <a:solidFill>
                  <a:srgbClr val="000000"/>
                </a:solidFill>
              </a:rPr>
              <a:t>		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D. 12.5</a:t>
            </a:r>
            <a:r>
              <a:rPr lang="en-US" altLang="zh-TW" sz="2800" dirty="0">
                <a:solidFill>
                  <a:srgbClr val="000000"/>
                </a:solidFill>
              </a:rPr>
              <a:t>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endParaRPr lang="en-US" altLang="zh-CN" sz="2800" baseline="30000" dirty="0">
              <a:solidFill>
                <a:srgbClr val="000000"/>
              </a:solidFill>
            </a:endParaRPr>
          </a:p>
        </p:txBody>
      </p:sp>
      <p:pic>
        <p:nvPicPr>
          <p:cNvPr id="14341" name="图片 7">
            <a:extLst>
              <a:ext uri="{FF2B5EF4-FFF2-40B4-BE49-F238E27FC236}">
                <a16:creationId xmlns:a16="http://schemas.microsoft.com/office/drawing/2014/main" id="{B3A497C8-FBEB-4D51-B95B-9932669F1F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3235325"/>
            <a:ext cx="7239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3">
            <a:extLst>
              <a:ext uri="{FF2B5EF4-FFF2-40B4-BE49-F238E27FC236}">
                <a16:creationId xmlns:a16="http://schemas.microsoft.com/office/drawing/2014/main" id="{D8E4044E-6696-4991-8A1F-6A47F936F0E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604125" y="3341688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4343" name="文本框 4">
            <a:extLst>
              <a:ext uri="{FF2B5EF4-FFF2-40B4-BE49-F238E27FC236}">
                <a16:creationId xmlns:a16="http://schemas.microsoft.com/office/drawing/2014/main" id="{318A7338-95F4-4FF7-B951-8AD7BCA14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550" y="2794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2020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EB16157-A6E6-4414-8E50-D968BF8E4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454525"/>
            <a:ext cx="6053137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800">
                <a:solidFill>
                  <a:srgbClr val="0000FF"/>
                </a:solidFill>
              </a:rPr>
              <a:t>三角形</a:t>
            </a:r>
            <a:r>
              <a:rPr lang="en-US" altLang="zh-CN" sz="2800">
                <a:solidFill>
                  <a:srgbClr val="0000FF"/>
                </a:solidFill>
              </a:rPr>
              <a:t>X</a:t>
            </a:r>
            <a:r>
              <a:rPr lang="zh-CN" altLang="en-US" sz="2800">
                <a:solidFill>
                  <a:srgbClr val="0000FF"/>
                </a:solidFill>
              </a:rPr>
              <a:t>和</a:t>
            </a:r>
            <a:r>
              <a:rPr lang="en-US" altLang="zh-CN" sz="2800">
                <a:solidFill>
                  <a:srgbClr val="0000FF"/>
                </a:solidFill>
              </a:rPr>
              <a:t>Y</a:t>
            </a:r>
            <a:r>
              <a:rPr lang="zh-CN" altLang="en-US" sz="2800">
                <a:solidFill>
                  <a:srgbClr val="0000FF"/>
                </a:solidFill>
              </a:rPr>
              <a:t>的底相同，</a:t>
            </a:r>
            <a:r>
              <a:rPr lang="zh-TW" altLang="en-US" sz="2800">
                <a:solidFill>
                  <a:srgbClr val="0000FF"/>
                </a:solidFill>
              </a:rPr>
              <a:t>高都是</a:t>
            </a:r>
            <a:r>
              <a:rPr lang="en-US" altLang="zh-TW" sz="2800">
                <a:solidFill>
                  <a:srgbClr val="0000FF"/>
                </a:solidFill>
              </a:rPr>
              <a:t>5cm</a:t>
            </a:r>
            <a:r>
              <a:rPr lang="zh-TW" altLang="en-US" sz="2800">
                <a:solidFill>
                  <a:srgbClr val="0000FF"/>
                </a:solidFill>
              </a:rPr>
              <a:t>，</a:t>
            </a:r>
            <a:endParaRPr lang="en-US" altLang="zh-TW" sz="2800">
              <a:solidFill>
                <a:srgbClr val="0000FF"/>
              </a:solidFill>
            </a:endParaRPr>
          </a:p>
          <a:p>
            <a:r>
              <a:rPr lang="zh-TW" altLang="en-US" sz="2800">
                <a:solidFill>
                  <a:srgbClr val="0000FF"/>
                </a:solidFill>
              </a:rPr>
              <a:t>所以三角形</a:t>
            </a:r>
            <a:r>
              <a:rPr lang="en-US" altLang="zh-TW" sz="2800">
                <a:solidFill>
                  <a:srgbClr val="0000FF"/>
                </a:solidFill>
              </a:rPr>
              <a:t>X</a:t>
            </a:r>
            <a:r>
              <a:rPr lang="zh-TW" altLang="en-US" sz="2800">
                <a:solidFill>
                  <a:srgbClr val="0000FF"/>
                </a:solidFill>
              </a:rPr>
              <a:t>和</a:t>
            </a:r>
            <a:r>
              <a:rPr lang="en-US" altLang="zh-TW" sz="2800">
                <a:solidFill>
                  <a:srgbClr val="0000FF"/>
                </a:solidFill>
              </a:rPr>
              <a:t>Y</a:t>
            </a:r>
            <a:r>
              <a:rPr lang="zh-TW" altLang="en-US" sz="2800">
                <a:solidFill>
                  <a:srgbClr val="0000FF"/>
                </a:solidFill>
              </a:rPr>
              <a:t>的面積相同。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EE30BFFC-2E73-4AD3-B5B9-25B61D2B5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499100"/>
            <a:ext cx="8424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</a:rPr>
              <a:t>着色部分的面積 </a:t>
            </a:r>
            <a:r>
              <a:rPr lang="en-US" altLang="zh-CN" sz="2800">
                <a:solidFill>
                  <a:srgbClr val="0000FF"/>
                </a:solidFill>
              </a:rPr>
              <a:t>= </a:t>
            </a:r>
            <a:r>
              <a:rPr lang="zh-TW" altLang="en-US" sz="2800">
                <a:solidFill>
                  <a:srgbClr val="0000FF"/>
                </a:solidFill>
              </a:rPr>
              <a:t>三角形</a:t>
            </a:r>
            <a:r>
              <a:rPr lang="en-US" altLang="zh-TW" sz="2800">
                <a:solidFill>
                  <a:srgbClr val="0000FF"/>
                </a:solidFill>
              </a:rPr>
              <a:t>X</a:t>
            </a:r>
            <a:r>
              <a:rPr lang="zh-TW" altLang="en-US" sz="2800">
                <a:solidFill>
                  <a:srgbClr val="0000FF"/>
                </a:solidFill>
              </a:rPr>
              <a:t>的面積＋三角形</a:t>
            </a:r>
            <a:r>
              <a:rPr lang="en-US" altLang="zh-CN" sz="2800">
                <a:solidFill>
                  <a:srgbClr val="0000FF"/>
                </a:solidFill>
              </a:rPr>
              <a:t>Z</a:t>
            </a:r>
            <a:r>
              <a:rPr lang="zh-TW" altLang="en-US" sz="2800">
                <a:solidFill>
                  <a:srgbClr val="0000FF"/>
                </a:solidFill>
              </a:rPr>
              <a:t>的面積</a:t>
            </a:r>
          </a:p>
        </p:txBody>
      </p:sp>
      <p:sp>
        <p:nvSpPr>
          <p:cNvPr id="14336" name="文本框 14335">
            <a:extLst>
              <a:ext uri="{FF2B5EF4-FFF2-40B4-BE49-F238E27FC236}">
                <a16:creationId xmlns:a16="http://schemas.microsoft.com/office/drawing/2014/main" id="{C47F1486-527A-4047-99F5-AC746C0F65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7900" y="3865563"/>
            <a:ext cx="3887788" cy="522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三角形面積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底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高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</a:rPr>
              <a:t>÷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zh-TW" altLang="en-US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7" name="矩形 14336">
            <a:extLst>
              <a:ext uri="{FF2B5EF4-FFF2-40B4-BE49-F238E27FC236}">
                <a16:creationId xmlns:a16="http://schemas.microsoft.com/office/drawing/2014/main" id="{D422127C-125C-44EB-A9A8-5E82CBB99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4365625"/>
            <a:ext cx="5826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5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4" name="矩形 14342">
            <a:extLst>
              <a:ext uri="{FF2B5EF4-FFF2-40B4-BE49-F238E27FC236}">
                <a16:creationId xmlns:a16="http://schemas.microsoft.com/office/drawing/2014/main" id="{2BEFAC59-42F5-4515-8AC9-7983529D1A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863" y="4368800"/>
            <a:ext cx="5651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</a:rPr>
              <a:t>2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14344" name="矩形 14343">
            <a:extLst>
              <a:ext uri="{FF2B5EF4-FFF2-40B4-BE49-F238E27FC236}">
                <a16:creationId xmlns:a16="http://schemas.microsoft.com/office/drawing/2014/main" id="{028F0B82-5A0F-4620-8364-8D84D9336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913" y="4894263"/>
            <a:ext cx="17589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 25(cm</a:t>
            </a:r>
            <a:r>
              <a:rPr lang="en-US" altLang="zh-TW" sz="2800" baseline="30000">
                <a:solidFill>
                  <a:srgbClr val="0000FF"/>
                </a:solidFill>
              </a:rPr>
              <a:t>2</a:t>
            </a:r>
            <a:r>
              <a:rPr lang="en-US" altLang="zh-TW" sz="2800">
                <a:solidFill>
                  <a:srgbClr val="0000FF"/>
                </a:solidFill>
              </a:rPr>
              <a:t>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14346" name="矩形 14345">
            <a:extLst>
              <a:ext uri="{FF2B5EF4-FFF2-40B4-BE49-F238E27FC236}">
                <a16:creationId xmlns:a16="http://schemas.microsoft.com/office/drawing/2014/main" id="{682B3D29-39A0-438E-AA81-DD3546802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8613" y="4368800"/>
            <a:ext cx="1493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(5</a:t>
            </a:r>
            <a:r>
              <a:rPr lang="zh-TW" altLang="en-US" sz="2800">
                <a:solidFill>
                  <a:srgbClr val="0000FF"/>
                </a:solidFill>
              </a:rPr>
              <a:t>＋</a:t>
            </a:r>
            <a:r>
              <a:rPr lang="en-US" altLang="zh-TW" sz="2800">
                <a:solidFill>
                  <a:srgbClr val="0000FF"/>
                </a:solidFill>
              </a:rPr>
              <a:t>5)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0938D65A-A7F0-4F95-B3BA-01F688593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" y="3870325"/>
            <a:ext cx="3081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7030A0"/>
                </a:solidFill>
              </a:rPr>
              <a:t>可用</a:t>
            </a:r>
            <a:r>
              <a:rPr lang="zh-CN" altLang="en-US" sz="2800" b="1">
                <a:solidFill>
                  <a:srgbClr val="7030A0"/>
                </a:solidFill>
              </a:rPr>
              <a:t>轉化</a:t>
            </a:r>
            <a:r>
              <a:rPr lang="zh-TW" altLang="en-US" sz="2800" b="1">
                <a:solidFill>
                  <a:srgbClr val="7030A0"/>
                </a:solidFill>
              </a:rPr>
              <a:t>法</a:t>
            </a:r>
            <a:r>
              <a:rPr lang="zh-TW" altLang="en-US" sz="2800">
                <a:solidFill>
                  <a:srgbClr val="7030A0"/>
                </a:solidFill>
              </a:rPr>
              <a:t>解題</a:t>
            </a:r>
            <a:r>
              <a:rPr lang="zh-TW" altLang="en-US" sz="2800">
                <a:solidFill>
                  <a:srgbClr val="7030A0"/>
                </a:solidFill>
                <a:latin typeface="標楷體" panose="03000509000000000000" pitchFamily="65" charset="-120"/>
              </a:rPr>
              <a:t>。</a:t>
            </a:r>
            <a:endParaRPr lang="zh-CN" altLang="en-US" sz="2800">
              <a:solidFill>
                <a:srgbClr val="7030A0"/>
              </a:solidFill>
            </a:endParaRPr>
          </a:p>
        </p:txBody>
      </p:sp>
      <p:pic>
        <p:nvPicPr>
          <p:cNvPr id="52" name="图片 12">
            <a:extLst>
              <a:ext uri="{FF2B5EF4-FFF2-40B4-BE49-F238E27FC236}">
                <a16:creationId xmlns:a16="http://schemas.microsoft.com/office/drawing/2014/main" id="{01C86382-86F0-4FAD-8ABC-A17E104172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1017588"/>
            <a:ext cx="346075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8404FAD0-D3DA-4513-8B31-AE3032E680B9}"/>
              </a:ext>
            </a:extLst>
          </p:cNvPr>
          <p:cNvCxnSpPr>
            <a:cxnSpLocks/>
          </p:cNvCxnSpPr>
          <p:nvPr/>
        </p:nvCxnSpPr>
        <p:spPr bwMode="auto">
          <a:xfrm>
            <a:off x="5368925" y="1738313"/>
            <a:ext cx="1103313" cy="874712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矩形 55">
            <a:extLst>
              <a:ext uri="{FF2B5EF4-FFF2-40B4-BE49-F238E27FC236}">
                <a16:creationId xmlns:a16="http://schemas.microsoft.com/office/drawing/2014/main" id="{CF605D35-45B3-48E2-8DD5-E6C400DDA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7688" y="2119313"/>
            <a:ext cx="390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400">
                <a:solidFill>
                  <a:srgbClr val="FF00FF"/>
                </a:solidFill>
              </a:rPr>
              <a:t>X</a:t>
            </a:r>
            <a:endParaRPr lang="zh-TW" altLang="en-US" sz="2400">
              <a:solidFill>
                <a:srgbClr val="FF00FF"/>
              </a:solidFill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CB6532AB-F9CE-469A-B3F0-A6EDDE13B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4825" y="2670175"/>
            <a:ext cx="390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400">
                <a:solidFill>
                  <a:srgbClr val="FF00FF"/>
                </a:solidFill>
              </a:rPr>
              <a:t>Y</a:t>
            </a:r>
            <a:endParaRPr lang="zh-TW" altLang="en-US" sz="2400">
              <a:solidFill>
                <a:srgbClr val="FF00FF"/>
              </a:solidFill>
            </a:endParaRP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92562AD3-B715-4C38-AC25-C61B786E1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9525" y="2079625"/>
            <a:ext cx="3714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400">
                <a:solidFill>
                  <a:srgbClr val="FF00FF"/>
                </a:solidFill>
              </a:rPr>
              <a:t>Z</a:t>
            </a:r>
            <a:endParaRPr lang="zh-TW" altLang="en-US" sz="2400">
              <a:solidFill>
                <a:srgbClr val="FF00FF"/>
              </a:solidFill>
            </a:endParaRPr>
          </a:p>
        </p:txBody>
      </p:sp>
      <p:cxnSp>
        <p:nvCxnSpPr>
          <p:cNvPr id="14342" name="直接连接符 14341">
            <a:extLst>
              <a:ext uri="{FF2B5EF4-FFF2-40B4-BE49-F238E27FC236}">
                <a16:creationId xmlns:a16="http://schemas.microsoft.com/office/drawing/2014/main" id="{1E47495E-C079-4DE5-95FD-4864DA56829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29163" y="2611438"/>
            <a:ext cx="1751012" cy="4762"/>
          </a:xfrm>
          <a:prstGeom prst="line">
            <a:avLst/>
          </a:prstGeom>
          <a:noFill/>
          <a:ln w="2540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" name="直接连接符 62">
            <a:extLst>
              <a:ext uri="{FF2B5EF4-FFF2-40B4-BE49-F238E27FC236}">
                <a16:creationId xmlns:a16="http://schemas.microsoft.com/office/drawing/2014/main" id="{30656813-75E0-4D94-B5C1-675F9435988D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4937125" y="2181225"/>
            <a:ext cx="863600" cy="0"/>
          </a:xfrm>
          <a:prstGeom prst="line">
            <a:avLst/>
          </a:prstGeom>
          <a:noFill/>
          <a:ln w="2540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14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9" grpId="1"/>
      <p:bldP spid="43" grpId="0"/>
      <p:bldP spid="43" grpId="1"/>
      <p:bldP spid="14336" grpId="0"/>
      <p:bldP spid="14336" grpId="1"/>
      <p:bldP spid="14337" grpId="0"/>
      <p:bldP spid="14337" grpId="1"/>
      <p:bldP spid="4" grpId="0"/>
      <p:bldP spid="4" grpId="1"/>
      <p:bldP spid="14344" grpId="0"/>
      <p:bldP spid="14344" grpId="1"/>
      <p:bldP spid="14346" grpId="0"/>
      <p:bldP spid="14346" grpId="1"/>
      <p:bldP spid="51" grpId="0"/>
      <p:bldP spid="51" grpId="1"/>
      <p:bldP spid="56" grpId="0"/>
      <p:bldP spid="56" grpId="1"/>
      <p:bldP spid="57" grpId="0"/>
      <p:bldP spid="57" grpId="1"/>
      <p:bldP spid="58" grpId="0"/>
      <p:bldP spid="5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矩形 1">
            <a:extLst>
              <a:ext uri="{FF2B5EF4-FFF2-40B4-BE49-F238E27FC236}">
                <a16:creationId xmlns:a16="http://schemas.microsoft.com/office/drawing/2014/main" id="{36D70AA0-0A21-42D5-AC59-A40F03B3B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981075"/>
            <a:ext cx="66421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b="1" dirty="0">
                <a:solidFill>
                  <a:srgbClr val="000000"/>
                </a:solidFill>
              </a:rPr>
              <a:t>5. </a:t>
            </a:r>
            <a:r>
              <a:rPr lang="zh-TW" altLang="en-US" sz="2800" dirty="0">
                <a:solidFill>
                  <a:srgbClr val="000000"/>
                </a:solidFill>
              </a:rPr>
              <a:t>右圖中，着色部分的面積是多少？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	A. </a:t>
            </a:r>
            <a:r>
              <a:rPr lang="en-US" altLang="zh-TW" sz="2800" dirty="0">
                <a:solidFill>
                  <a:srgbClr val="000000"/>
                </a:solidFill>
              </a:rPr>
              <a:t>54cm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zh-TW" altLang="en-US" sz="2800" baseline="30000" dirty="0">
                <a:solidFill>
                  <a:srgbClr val="000000"/>
                </a:solidFill>
              </a:rPr>
              <a:t>                      </a:t>
            </a:r>
            <a:endParaRPr lang="en-US" altLang="zh-TW" sz="2800" baseline="300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CN" sz="2800" baseline="30000" dirty="0">
                <a:solidFill>
                  <a:srgbClr val="000000"/>
                </a:solidFill>
              </a:rPr>
              <a:t>      </a:t>
            </a:r>
            <a:r>
              <a:rPr lang="en-US" altLang="zh-CN" sz="2800" dirty="0">
                <a:solidFill>
                  <a:srgbClr val="000000"/>
                </a:solidFill>
              </a:rPr>
              <a:t>B. </a:t>
            </a:r>
            <a:r>
              <a:rPr lang="en-US" altLang="zh-TW" sz="2800" dirty="0">
                <a:solidFill>
                  <a:srgbClr val="000000"/>
                </a:solidFill>
              </a:rPr>
              <a:t>58cm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zh-TW" altLang="en-US" sz="2800" dirty="0">
                <a:solidFill>
                  <a:srgbClr val="000000"/>
                </a:solidFill>
              </a:rPr>
              <a:t>   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C. </a:t>
            </a:r>
            <a:r>
              <a:rPr lang="en-US" altLang="zh-TW" sz="2800" dirty="0">
                <a:solidFill>
                  <a:srgbClr val="000000"/>
                </a:solidFill>
              </a:rPr>
              <a:t>64cm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zh-TW" altLang="en-US" sz="2800" baseline="30000" dirty="0">
                <a:solidFill>
                  <a:srgbClr val="000000"/>
                </a:solidFill>
              </a:rPr>
              <a:t>  </a:t>
            </a:r>
            <a:r>
              <a:rPr lang="zh-TW" altLang="en-US" sz="2800" dirty="0">
                <a:solidFill>
                  <a:srgbClr val="000000"/>
                </a:solidFill>
              </a:rPr>
              <a:t>         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D. </a:t>
            </a:r>
            <a:r>
              <a:rPr lang="en-US" altLang="zh-TW" sz="2800" dirty="0">
                <a:solidFill>
                  <a:srgbClr val="000000"/>
                </a:solidFill>
              </a:rPr>
              <a:t>72cm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endParaRPr lang="en-US" altLang="zh-CN" sz="2800" baseline="30000" dirty="0">
              <a:solidFill>
                <a:srgbClr val="000000"/>
              </a:solidFill>
            </a:endParaRPr>
          </a:p>
        </p:txBody>
      </p:sp>
      <p:pic>
        <p:nvPicPr>
          <p:cNvPr id="15363" name="图片 5">
            <a:extLst>
              <a:ext uri="{FF2B5EF4-FFF2-40B4-BE49-F238E27FC236}">
                <a16:creationId xmlns:a16="http://schemas.microsoft.com/office/drawing/2014/main" id="{271837C2-FDB6-40E8-9513-BF5239867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300" y="1673225"/>
            <a:ext cx="2409825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图片 7">
            <a:extLst>
              <a:ext uri="{FF2B5EF4-FFF2-40B4-BE49-F238E27FC236}">
                <a16:creationId xmlns:a16="http://schemas.microsoft.com/office/drawing/2014/main" id="{BD82133C-949E-45BD-9755-85B56D5397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211513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本框 5">
            <a:extLst>
              <a:ext uri="{FF2B5EF4-FFF2-40B4-BE49-F238E27FC236}">
                <a16:creationId xmlns:a16="http://schemas.microsoft.com/office/drawing/2014/main" id="{9837553D-84A1-49C7-A30E-723619362D8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332663" y="3306763"/>
            <a:ext cx="433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A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5366" name="文本框 4">
            <a:extLst>
              <a:ext uri="{FF2B5EF4-FFF2-40B4-BE49-F238E27FC236}">
                <a16:creationId xmlns:a16="http://schemas.microsoft.com/office/drawing/2014/main" id="{ACD9B272-9BC6-46BA-B2F7-FC2249A1F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2021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B786C09-1432-4DB0-B27B-218768D53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13" y="4010025"/>
            <a:ext cx="8128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</a:rPr>
              <a:t>三個三角形的底和高都相同，它們的面積亦相同。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107FD22E-8DDB-4C73-8F9A-D218C5176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13" y="4551363"/>
            <a:ext cx="82724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</a:rPr>
              <a:t>着色部分</a:t>
            </a:r>
            <a:r>
              <a:rPr lang="zh-CN" altLang="en-US" sz="2800" dirty="0">
                <a:solidFill>
                  <a:srgbClr val="0000FF"/>
                </a:solidFill>
              </a:rPr>
              <a:t>的面積 </a:t>
            </a:r>
            <a:r>
              <a:rPr lang="en-US" altLang="zh-CN" sz="2800" dirty="0">
                <a:solidFill>
                  <a:srgbClr val="0000FF"/>
                </a:solidFill>
              </a:rPr>
              <a:t>= </a:t>
            </a:r>
            <a:r>
              <a:rPr lang="zh-CN" altLang="en-US" sz="2800" dirty="0">
                <a:solidFill>
                  <a:srgbClr val="0000FF"/>
                </a:solidFill>
              </a:rPr>
              <a:t>三角形面積</a:t>
            </a:r>
            <a:r>
              <a:rPr lang="en-US" altLang="zh-TW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</a:rPr>
              <a:t>3</a:t>
            </a:r>
            <a:r>
              <a:rPr lang="zh-TW" altLang="en-US" sz="2800" dirty="0">
                <a:solidFill>
                  <a:srgbClr val="0000FF"/>
                </a:solidFill>
              </a:rPr>
              <a:t>＋</a:t>
            </a:r>
            <a:r>
              <a:rPr lang="zh-CN" altLang="en-US" sz="2800" dirty="0">
                <a:solidFill>
                  <a:srgbClr val="0000FF"/>
                </a:solidFill>
              </a:rPr>
              <a:t>正方形的面積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483F5F59-C0C9-40B9-AF5A-B5E996F08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81588"/>
            <a:ext cx="250190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= (2</a:t>
            </a:r>
            <a:r>
              <a:rPr lang="en-US" altLang="zh-TW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3)</a:t>
            </a:r>
            <a:r>
              <a:rPr lang="en-US" altLang="zh-TW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2</a:t>
            </a:r>
            <a:r>
              <a:rPr lang="en-US" altLang="zh-CN" sz="2800" dirty="0">
                <a:solidFill>
                  <a:srgbClr val="0000FF"/>
                </a:solidFill>
                <a:latin typeface="+mn-lt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2</a:t>
            </a:r>
            <a:r>
              <a:rPr lang="en-US" altLang="zh-TW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3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ABFD62EC-2634-4B04-A8C8-BF41C8A18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597525"/>
            <a:ext cx="187325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=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 54(cm</a:t>
            </a:r>
            <a:r>
              <a:rPr lang="en-US" altLang="zh-TW" sz="2800" baseline="30000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 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8EBA3CC6-A89B-4BCA-8466-6C3DF6EB441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87900" y="2014538"/>
            <a:ext cx="936625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F9E03918-613D-40B5-8DCC-31A351D079D4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5253037" y="2482851"/>
            <a:ext cx="936625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8DCC7105-7175-4F2D-B676-641D602459F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87900" y="2951163"/>
            <a:ext cx="936625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4A719264-5130-49F5-96F6-E910F405DA1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59388" y="1716088"/>
            <a:ext cx="0" cy="288925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8D318E89-54E9-43E5-8E2F-9F3DCB33D92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37163" y="2951163"/>
            <a:ext cx="0" cy="287337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829AAC8D-26A0-4FEA-B982-77A24BA50ABD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5865019" y="2340769"/>
            <a:ext cx="0" cy="287338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任意多边形: 形状 20">
            <a:extLst>
              <a:ext uri="{FF2B5EF4-FFF2-40B4-BE49-F238E27FC236}">
                <a16:creationId xmlns:a16="http://schemas.microsoft.com/office/drawing/2014/main" id="{E905EA79-6189-438C-BEEE-1108CE2D005F}"/>
              </a:ext>
            </a:extLst>
          </p:cNvPr>
          <p:cNvSpPr>
            <a:spLocks/>
          </p:cNvSpPr>
          <p:nvPr/>
        </p:nvSpPr>
        <p:spPr bwMode="auto">
          <a:xfrm>
            <a:off x="5268913" y="1906588"/>
            <a:ext cx="107950" cy="107950"/>
          </a:xfrm>
          <a:custGeom>
            <a:avLst/>
            <a:gdLst>
              <a:gd name="T0" fmla="*/ 0 w 261257"/>
              <a:gd name="T1" fmla="*/ 0 h 235131"/>
              <a:gd name="T2" fmla="*/ 18439 w 261257"/>
              <a:gd name="T3" fmla="*/ 0 h 235131"/>
              <a:gd name="T4" fmla="*/ 18439 w 261257"/>
              <a:gd name="T5" fmla="*/ 22764 h 23513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1257" h="235131">
                <a:moveTo>
                  <a:pt x="0" y="0"/>
                </a:moveTo>
                <a:lnTo>
                  <a:pt x="261257" y="0"/>
                </a:lnTo>
                <a:lnTo>
                  <a:pt x="261257" y="235131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" name="任意多边形: 形状 34">
            <a:extLst>
              <a:ext uri="{FF2B5EF4-FFF2-40B4-BE49-F238E27FC236}">
                <a16:creationId xmlns:a16="http://schemas.microsoft.com/office/drawing/2014/main" id="{A4776965-EB6A-4560-BE30-7D19CF65E96D}"/>
              </a:ext>
            </a:extLst>
          </p:cNvPr>
          <p:cNvSpPr>
            <a:spLocks/>
          </p:cNvSpPr>
          <p:nvPr/>
        </p:nvSpPr>
        <p:spPr bwMode="auto">
          <a:xfrm rot="5400000">
            <a:off x="5246688" y="2951163"/>
            <a:ext cx="107950" cy="107950"/>
          </a:xfrm>
          <a:custGeom>
            <a:avLst/>
            <a:gdLst>
              <a:gd name="T0" fmla="*/ 0 w 261257"/>
              <a:gd name="T1" fmla="*/ 0 h 235131"/>
              <a:gd name="T2" fmla="*/ 18439 w 261257"/>
              <a:gd name="T3" fmla="*/ 0 h 235131"/>
              <a:gd name="T4" fmla="*/ 18439 w 261257"/>
              <a:gd name="T5" fmla="*/ 22764 h 23513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1257" h="235131">
                <a:moveTo>
                  <a:pt x="0" y="0"/>
                </a:moveTo>
                <a:lnTo>
                  <a:pt x="261257" y="0"/>
                </a:lnTo>
                <a:lnTo>
                  <a:pt x="261257" y="235131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" name="任意多边形: 形状 35">
            <a:extLst>
              <a:ext uri="{FF2B5EF4-FFF2-40B4-BE49-F238E27FC236}">
                <a16:creationId xmlns:a16="http://schemas.microsoft.com/office/drawing/2014/main" id="{94357B15-329B-45B9-B2B4-5CDCAA153F70}"/>
              </a:ext>
            </a:extLst>
          </p:cNvPr>
          <p:cNvSpPr>
            <a:spLocks/>
          </p:cNvSpPr>
          <p:nvPr/>
        </p:nvSpPr>
        <p:spPr bwMode="auto">
          <a:xfrm rot="5400000">
            <a:off x="5734050" y="2487613"/>
            <a:ext cx="107950" cy="107950"/>
          </a:xfrm>
          <a:custGeom>
            <a:avLst/>
            <a:gdLst>
              <a:gd name="T0" fmla="*/ 0 w 261257"/>
              <a:gd name="T1" fmla="*/ 0 h 235131"/>
              <a:gd name="T2" fmla="*/ 18439 w 261257"/>
              <a:gd name="T3" fmla="*/ 0 h 235131"/>
              <a:gd name="T4" fmla="*/ 18439 w 261257"/>
              <a:gd name="T5" fmla="*/ 22764 h 23513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1257" h="235131">
                <a:moveTo>
                  <a:pt x="0" y="0"/>
                </a:moveTo>
                <a:lnTo>
                  <a:pt x="261257" y="0"/>
                </a:lnTo>
                <a:lnTo>
                  <a:pt x="261257" y="235131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任意多边形: 形状 22">
            <a:extLst>
              <a:ext uri="{FF2B5EF4-FFF2-40B4-BE49-F238E27FC236}">
                <a16:creationId xmlns:a16="http://schemas.microsoft.com/office/drawing/2014/main" id="{27842B24-4D4B-4060-BAC7-C9AAEB1BDFAC}"/>
              </a:ext>
            </a:extLst>
          </p:cNvPr>
          <p:cNvSpPr>
            <a:spLocks/>
          </p:cNvSpPr>
          <p:nvPr/>
        </p:nvSpPr>
        <p:spPr bwMode="auto">
          <a:xfrm>
            <a:off x="4787900" y="1706563"/>
            <a:ext cx="935038" cy="300037"/>
          </a:xfrm>
          <a:custGeom>
            <a:avLst/>
            <a:gdLst>
              <a:gd name="T0" fmla="*/ 472449 w 935915"/>
              <a:gd name="T1" fmla="*/ 0 h 301214"/>
              <a:gd name="T2" fmla="*/ 0 w 935915"/>
              <a:gd name="T3" fmla="*/ 298865 h 301214"/>
              <a:gd name="T4" fmla="*/ 934162 w 935915"/>
              <a:gd name="T5" fmla="*/ 298865 h 301214"/>
              <a:gd name="T6" fmla="*/ 472449 w 935915"/>
              <a:gd name="T7" fmla="*/ 0 h 3012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35915" h="301214">
                <a:moveTo>
                  <a:pt x="473336" y="0"/>
                </a:moveTo>
                <a:lnTo>
                  <a:pt x="0" y="301214"/>
                </a:lnTo>
                <a:lnTo>
                  <a:pt x="935915" y="301214"/>
                </a:lnTo>
                <a:lnTo>
                  <a:pt x="473336" y="0"/>
                </a:lnTo>
                <a:close/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8" name="任意多边形: 形状 37">
            <a:extLst>
              <a:ext uri="{FF2B5EF4-FFF2-40B4-BE49-F238E27FC236}">
                <a16:creationId xmlns:a16="http://schemas.microsoft.com/office/drawing/2014/main" id="{17F65136-C68B-4E63-96DC-F15E65D61A65}"/>
              </a:ext>
            </a:extLst>
          </p:cNvPr>
          <p:cNvSpPr>
            <a:spLocks/>
          </p:cNvSpPr>
          <p:nvPr/>
        </p:nvSpPr>
        <p:spPr bwMode="auto">
          <a:xfrm rot="5400000">
            <a:off x="5410200" y="2324100"/>
            <a:ext cx="936625" cy="301625"/>
          </a:xfrm>
          <a:custGeom>
            <a:avLst/>
            <a:gdLst>
              <a:gd name="T0" fmla="*/ 474054 w 935915"/>
              <a:gd name="T1" fmla="*/ 0 h 301214"/>
              <a:gd name="T2" fmla="*/ 0 w 935915"/>
              <a:gd name="T3" fmla="*/ 302037 h 301214"/>
              <a:gd name="T4" fmla="*/ 937336 w 935915"/>
              <a:gd name="T5" fmla="*/ 302037 h 301214"/>
              <a:gd name="T6" fmla="*/ 474054 w 935915"/>
              <a:gd name="T7" fmla="*/ 0 h 3012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35915" h="301214">
                <a:moveTo>
                  <a:pt x="473336" y="0"/>
                </a:moveTo>
                <a:lnTo>
                  <a:pt x="0" y="301214"/>
                </a:lnTo>
                <a:lnTo>
                  <a:pt x="935915" y="301214"/>
                </a:lnTo>
                <a:lnTo>
                  <a:pt x="473336" y="0"/>
                </a:lnTo>
                <a:close/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9" name="任意多边形: 形状 38">
            <a:extLst>
              <a:ext uri="{FF2B5EF4-FFF2-40B4-BE49-F238E27FC236}">
                <a16:creationId xmlns:a16="http://schemas.microsoft.com/office/drawing/2014/main" id="{73E7E711-793A-47A7-BD15-CAAC97B3BA60}"/>
              </a:ext>
            </a:extLst>
          </p:cNvPr>
          <p:cNvSpPr>
            <a:spLocks/>
          </p:cNvSpPr>
          <p:nvPr/>
        </p:nvSpPr>
        <p:spPr bwMode="auto">
          <a:xfrm flipV="1">
            <a:off x="4770438" y="2936875"/>
            <a:ext cx="935037" cy="300038"/>
          </a:xfrm>
          <a:custGeom>
            <a:avLst/>
            <a:gdLst>
              <a:gd name="T0" fmla="*/ 472448 w 935915"/>
              <a:gd name="T1" fmla="*/ 0 h 301214"/>
              <a:gd name="T2" fmla="*/ 0 w 935915"/>
              <a:gd name="T3" fmla="*/ 298867 h 301214"/>
              <a:gd name="T4" fmla="*/ 934160 w 935915"/>
              <a:gd name="T5" fmla="*/ 298867 h 301214"/>
              <a:gd name="T6" fmla="*/ 472448 w 935915"/>
              <a:gd name="T7" fmla="*/ 0 h 3012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35915" h="301214">
                <a:moveTo>
                  <a:pt x="473336" y="0"/>
                </a:moveTo>
                <a:lnTo>
                  <a:pt x="0" y="301214"/>
                </a:lnTo>
                <a:lnTo>
                  <a:pt x="935915" y="301214"/>
                </a:lnTo>
                <a:lnTo>
                  <a:pt x="473336" y="0"/>
                </a:lnTo>
                <a:close/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27A32278-B912-463B-AB2E-8C5B966DF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1475" y="5084763"/>
            <a:ext cx="278765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solidFill>
                  <a:srgbClr val="0000FF"/>
                </a:solidFill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</a:rPr>
              <a:t>(2</a:t>
            </a:r>
            <a:r>
              <a:rPr lang="en-US" altLang="zh-TW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</a:rPr>
              <a:t>3)</a:t>
            </a:r>
            <a:r>
              <a:rPr lang="en-US" altLang="zh-TW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</a:rPr>
              <a:t>(2</a:t>
            </a:r>
            <a:r>
              <a:rPr lang="en-US" altLang="zh-TW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</a:rPr>
              <a:t>3)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144691EA-0752-4F69-8321-509B177C7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2027238"/>
            <a:ext cx="917575" cy="919162"/>
          </a:xfrm>
          <a:prstGeom prst="rect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0" grpId="1"/>
      <p:bldP spid="16" grpId="0"/>
      <p:bldP spid="16" grpId="1"/>
      <p:bldP spid="17" grpId="0"/>
      <p:bldP spid="17" grpId="1"/>
      <p:bldP spid="22" grpId="0"/>
      <p:bldP spid="22" grpId="1"/>
      <p:bldP spid="40" grpId="0"/>
      <p:bldP spid="40" grpId="1"/>
      <p:bldP spid="24" grpId="0" animBg="1"/>
      <p:bldP spid="2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3">
            <a:extLst>
              <a:ext uri="{FF2B5EF4-FFF2-40B4-BE49-F238E27FC236}">
                <a16:creationId xmlns:a16="http://schemas.microsoft.com/office/drawing/2014/main" id="{44381D2B-B5B9-4BA6-8913-12D5389F6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" y="1154113"/>
            <a:ext cx="8201025" cy="3949700"/>
          </a:xfrm>
          <a:prstGeom prst="rect">
            <a:avLst/>
          </a:prstGeom>
          <a:solidFill>
            <a:srgbClr val="FEE1D3"/>
          </a:solidFill>
          <a:ln w="9525" algn="ctr">
            <a:solidFill>
              <a:srgbClr val="F8A88C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endParaRPr lang="zh-CN" altLang="zh-CN" sz="2800">
              <a:solidFill>
                <a:schemeClr val="tx1"/>
              </a:solidFill>
            </a:endParaRPr>
          </a:p>
          <a:p>
            <a:pPr algn="ctr" eaLnBrk="1" hangingPunct="1"/>
            <a:endParaRPr lang="zh-CN" altLang="en-US"/>
          </a:p>
        </p:txBody>
      </p:sp>
      <p:sp>
        <p:nvSpPr>
          <p:cNvPr id="16387" name="文本框 18">
            <a:extLst>
              <a:ext uri="{FF2B5EF4-FFF2-40B4-BE49-F238E27FC236}">
                <a16:creationId xmlns:a16="http://schemas.microsoft.com/office/drawing/2014/main" id="{18232F77-F96D-4D55-B5AC-4D02F14E3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075" y="1223963"/>
            <a:ext cx="771207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000"/>
              </a:spcAft>
            </a:pPr>
            <a:r>
              <a:rPr lang="zh-TW" altLang="en-US" sz="2800">
                <a:solidFill>
                  <a:schemeClr val="tx1"/>
                </a:solidFill>
              </a:rPr>
              <a:t>右圖的長方形是由</a:t>
            </a:r>
            <a:r>
              <a:rPr lang="en-US" altLang="zh-TW" sz="2800">
                <a:solidFill>
                  <a:schemeClr val="tx1"/>
                </a:solidFill>
              </a:rPr>
              <a:t>12</a:t>
            </a:r>
            <a:r>
              <a:rPr lang="zh-TW" altLang="en-US" sz="2800">
                <a:solidFill>
                  <a:schemeClr val="tx1"/>
                </a:solidFill>
              </a:rPr>
              <a:t>個大小相同的正方形組成，該長方形的周界是</a:t>
            </a:r>
            <a:r>
              <a:rPr lang="en-US" altLang="zh-TW" sz="2800">
                <a:solidFill>
                  <a:schemeClr val="tx1"/>
                </a:solidFill>
              </a:rPr>
              <a:t>56cm</a:t>
            </a:r>
            <a:r>
              <a:rPr lang="zh-TW" altLang="en-US" sz="2800">
                <a:solidFill>
                  <a:schemeClr val="tx1"/>
                </a:solidFill>
              </a:rPr>
              <a:t>。着色部分的面積是多少？</a:t>
            </a:r>
            <a:endParaRPr lang="en-US" altLang="zh-TW" sz="2800">
              <a:solidFill>
                <a:schemeClr val="tx1"/>
              </a:solidFill>
            </a:endParaRPr>
          </a:p>
          <a:p>
            <a:pPr>
              <a:spcAft>
                <a:spcPts val="1000"/>
              </a:spcAft>
            </a:pPr>
            <a:r>
              <a:rPr lang="en-US" altLang="zh-TW" sz="2800">
                <a:solidFill>
                  <a:schemeClr val="tx1"/>
                </a:solidFill>
              </a:rPr>
              <a:t>A. 128</a:t>
            </a:r>
            <a:r>
              <a:rPr lang="en-US" altLang="zh-CN" sz="2800">
                <a:solidFill>
                  <a:schemeClr val="tx1"/>
                </a:solidFill>
              </a:rPr>
              <a:t>cm</a:t>
            </a:r>
            <a:r>
              <a:rPr lang="en-US" altLang="zh-CN" sz="2800" baseline="30000">
                <a:solidFill>
                  <a:schemeClr val="tx1"/>
                </a:solidFill>
              </a:rPr>
              <a:t>2</a:t>
            </a:r>
            <a:r>
              <a:rPr lang="en-US" altLang="zh-TW" sz="2800">
                <a:solidFill>
                  <a:schemeClr val="tx1"/>
                </a:solidFill>
              </a:rPr>
              <a:t>		         </a:t>
            </a:r>
          </a:p>
          <a:p>
            <a:pPr>
              <a:spcAft>
                <a:spcPts val="1000"/>
              </a:spcAft>
            </a:pPr>
            <a:r>
              <a:rPr lang="en-US" altLang="zh-TW" sz="2800">
                <a:solidFill>
                  <a:schemeClr val="tx1"/>
                </a:solidFill>
              </a:rPr>
              <a:t>B.</a:t>
            </a:r>
            <a:r>
              <a:rPr lang="zh-TW" altLang="en-US" sz="2800">
                <a:solidFill>
                  <a:schemeClr val="tx1"/>
                </a:solidFill>
              </a:rPr>
              <a:t> </a:t>
            </a:r>
            <a:r>
              <a:rPr lang="en-US" altLang="zh-CN" sz="2800">
                <a:solidFill>
                  <a:schemeClr val="tx1"/>
                </a:solidFill>
              </a:rPr>
              <a:t>96cm</a:t>
            </a:r>
            <a:r>
              <a:rPr lang="en-US" altLang="zh-CN" sz="2800" baseline="30000">
                <a:solidFill>
                  <a:schemeClr val="tx1"/>
                </a:solidFill>
              </a:rPr>
              <a:t>2</a:t>
            </a:r>
            <a:endParaRPr lang="en-US" altLang="zh-TW" sz="2800">
              <a:solidFill>
                <a:schemeClr val="tx1"/>
              </a:solidFill>
            </a:endParaRPr>
          </a:p>
          <a:p>
            <a:pPr>
              <a:spcAft>
                <a:spcPts val="1000"/>
              </a:spcAft>
            </a:pPr>
            <a:r>
              <a:rPr lang="en-US" altLang="zh-TW" sz="2800">
                <a:solidFill>
                  <a:schemeClr val="tx1"/>
                </a:solidFill>
              </a:rPr>
              <a:t>C. </a:t>
            </a:r>
            <a:r>
              <a:rPr lang="en-US" altLang="zh-CN" sz="2800">
                <a:solidFill>
                  <a:schemeClr val="tx1"/>
                </a:solidFill>
              </a:rPr>
              <a:t>64cm</a:t>
            </a:r>
            <a:r>
              <a:rPr lang="en-US" altLang="zh-CN" sz="2800" baseline="30000">
                <a:solidFill>
                  <a:schemeClr val="tx1"/>
                </a:solidFill>
              </a:rPr>
              <a:t>2</a:t>
            </a:r>
            <a:r>
              <a:rPr lang="en-US" altLang="zh-TW" sz="2800">
                <a:solidFill>
                  <a:schemeClr val="tx1"/>
                </a:solidFill>
              </a:rPr>
              <a:t>	         </a:t>
            </a:r>
          </a:p>
          <a:p>
            <a:pPr>
              <a:spcAft>
                <a:spcPts val="600"/>
              </a:spcAft>
            </a:pPr>
            <a:r>
              <a:rPr lang="en-US" altLang="zh-TW" sz="2800">
                <a:solidFill>
                  <a:schemeClr val="tx1"/>
                </a:solidFill>
              </a:rPr>
              <a:t>D.</a:t>
            </a:r>
            <a:r>
              <a:rPr lang="zh-TW" altLang="en-US" sz="2800">
                <a:solidFill>
                  <a:schemeClr val="tx1"/>
                </a:solidFill>
              </a:rPr>
              <a:t> </a:t>
            </a:r>
            <a:r>
              <a:rPr lang="en-US" altLang="zh-CN" sz="2800">
                <a:solidFill>
                  <a:schemeClr val="tx1"/>
                </a:solidFill>
              </a:rPr>
              <a:t>36cm</a:t>
            </a:r>
            <a:r>
              <a:rPr lang="en-US" altLang="zh-CN" sz="2800" baseline="30000">
                <a:solidFill>
                  <a:schemeClr val="tx1"/>
                </a:solidFill>
              </a:rPr>
              <a:t>2</a:t>
            </a:r>
            <a:endParaRPr lang="zh-CN" altLang="en-US" sz="2800">
              <a:solidFill>
                <a:schemeClr val="tx1"/>
              </a:solidFill>
            </a:endParaRPr>
          </a:p>
        </p:txBody>
      </p:sp>
      <p:pic>
        <p:nvPicPr>
          <p:cNvPr id="16388" name="图片 10">
            <a:extLst>
              <a:ext uri="{FF2B5EF4-FFF2-40B4-BE49-F238E27FC236}">
                <a16:creationId xmlns:a16="http://schemas.microsoft.com/office/drawing/2014/main" id="{B0A308CC-E50B-445F-9814-E63A960F938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3" t="861" r="80054" b="44330"/>
          <a:stretch>
            <a:fillRect/>
          </a:stretch>
        </p:blipFill>
        <p:spPr bwMode="auto">
          <a:xfrm>
            <a:off x="477838" y="1052513"/>
            <a:ext cx="6000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任意多边形 10">
            <a:extLst>
              <a:ext uri="{FF2B5EF4-FFF2-40B4-BE49-F238E27FC236}">
                <a16:creationId xmlns:a16="http://schemas.microsoft.com/office/drawing/2014/main" id="{B2A5A497-1D54-4302-BE6C-8154BDFC6AC6}"/>
              </a:ext>
            </a:extLst>
          </p:cNvPr>
          <p:cNvSpPr>
            <a:spLocks/>
          </p:cNvSpPr>
          <p:nvPr/>
        </p:nvSpPr>
        <p:spPr bwMode="auto">
          <a:xfrm>
            <a:off x="4043363" y="1700213"/>
            <a:ext cx="2159000" cy="0"/>
          </a:xfrm>
          <a:custGeom>
            <a:avLst/>
            <a:gdLst>
              <a:gd name="T0" fmla="*/ 0 w 2070100"/>
              <a:gd name="T1" fmla="*/ 0 h 12700"/>
              <a:gd name="T2" fmla="*/ 2349505 w 2070100"/>
              <a:gd name="T3" fmla="*/ 0 h 12700"/>
              <a:gd name="T4" fmla="*/ 0 60000 65536"/>
              <a:gd name="T5" fmla="*/ 0 60000 65536"/>
              <a:gd name="T6" fmla="*/ 0 w 2070100"/>
              <a:gd name="T7" fmla="*/ 0 h 12700"/>
              <a:gd name="T8" fmla="*/ 2070100 w 2070100"/>
              <a:gd name="T9" fmla="*/ 0 h 12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70100" h="12700">
                <a:moveTo>
                  <a:pt x="0" y="12700"/>
                </a:moveTo>
                <a:lnTo>
                  <a:pt x="2070100" y="0"/>
                </a:lnTo>
              </a:path>
            </a:pathLst>
          </a:cu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E557AAE1-95A3-4A9A-AFD9-E8B0EE8C8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5438" y="2386013"/>
            <a:ext cx="342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8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F795D648-ADD3-4AB4-A97C-C13711551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7588" y="2387600"/>
            <a:ext cx="34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9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0448953C-C5CB-4293-8E5F-B02DD9B39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8788" y="2884488"/>
            <a:ext cx="511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12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A3C3DB02-4B21-4867-A05B-9E791E8BE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5613" y="3465513"/>
            <a:ext cx="511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13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53D0DB2D-6C2C-4763-9C6B-AF9CDFC7A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5613" y="4040188"/>
            <a:ext cx="476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14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92576F86-4CD1-45DC-AB0D-32A60B78F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2638" y="2843213"/>
            <a:ext cx="479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7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EEF80E77-7B13-4714-9A2C-9206A886B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2638" y="3479800"/>
            <a:ext cx="311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6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52FCE5D5-AC03-4719-B9A6-4D187B298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2638" y="4033838"/>
            <a:ext cx="311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5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4CD59614-088F-4F2E-89FB-B7DE82B9E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4738" y="4589463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1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C17F7F03-E93D-4800-82B9-BCC6202FC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5288" y="4578350"/>
            <a:ext cx="311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2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6EAB5453-2C50-4F57-A26C-79F33F0E3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7588" y="4578350"/>
            <a:ext cx="311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3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8A87438B-B901-4ADB-996A-2CC463FAD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4013" y="4589463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4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D4140E2F-8BC5-4367-BD83-E6AE68F5D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4963" y="2381250"/>
            <a:ext cx="479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10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F1886253-0C7D-443B-8A92-450A9BA95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3463" y="2381250"/>
            <a:ext cx="482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dirty="0">
                <a:solidFill>
                  <a:srgbClr val="0000FF"/>
                </a:solidFill>
              </a:rPr>
              <a:t>11</a:t>
            </a:r>
            <a:endParaRPr lang="zh-TW" altLang="en-US" dirty="0">
              <a:solidFill>
                <a:srgbClr val="0000FF"/>
              </a:solidFill>
            </a:endParaRPr>
          </a:p>
        </p:txBody>
      </p:sp>
      <p:pic>
        <p:nvPicPr>
          <p:cNvPr id="16404" name="图片 1">
            <a:extLst>
              <a:ext uri="{FF2B5EF4-FFF2-40B4-BE49-F238E27FC236}">
                <a16:creationId xmlns:a16="http://schemas.microsoft.com/office/drawing/2014/main" id="{45F10587-663F-4EA3-B2A8-ACD556F9E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3288" y="2746375"/>
            <a:ext cx="247015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51B06617-0459-4A9F-8870-C816D8275EFA}"/>
              </a:ext>
            </a:extLst>
          </p:cNvPr>
          <p:cNvCxnSpPr>
            <a:cxnSpLocks/>
          </p:cNvCxnSpPr>
          <p:nvPr/>
        </p:nvCxnSpPr>
        <p:spPr bwMode="auto">
          <a:xfrm flipV="1">
            <a:off x="4748213" y="2773363"/>
            <a:ext cx="0" cy="601662"/>
          </a:xfrm>
          <a:prstGeom prst="line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A5471E3A-47F5-4775-9133-C424811BA101}"/>
              </a:ext>
            </a:extLst>
          </p:cNvPr>
          <p:cNvCxnSpPr>
            <a:cxnSpLocks/>
          </p:cNvCxnSpPr>
          <p:nvPr/>
        </p:nvCxnSpPr>
        <p:spPr bwMode="auto">
          <a:xfrm flipV="1">
            <a:off x="4751388" y="3368675"/>
            <a:ext cx="0" cy="601663"/>
          </a:xfrm>
          <a:prstGeom prst="line">
            <a:avLst/>
          </a:prstGeom>
          <a:noFill/>
          <a:ln w="28575" algn="ctr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4172C3C9-F6F5-44EA-9E47-A6A5C39A32BD}"/>
              </a:ext>
            </a:extLst>
          </p:cNvPr>
          <p:cNvCxnSpPr>
            <a:cxnSpLocks/>
          </p:cNvCxnSpPr>
          <p:nvPr/>
        </p:nvCxnSpPr>
        <p:spPr bwMode="auto">
          <a:xfrm flipV="1">
            <a:off x="4751388" y="3954463"/>
            <a:ext cx="0" cy="601662"/>
          </a:xfrm>
          <a:prstGeom prst="line">
            <a:avLst/>
          </a:prstGeom>
          <a:noFill/>
          <a:ln w="28575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直接连接符 49">
            <a:extLst>
              <a:ext uri="{FF2B5EF4-FFF2-40B4-BE49-F238E27FC236}">
                <a16:creationId xmlns:a16="http://schemas.microsoft.com/office/drawing/2014/main" id="{C627A91B-CE0C-44B5-BF9C-5F94DBA4E75C}"/>
              </a:ext>
            </a:extLst>
          </p:cNvPr>
          <p:cNvCxnSpPr>
            <a:cxnSpLocks/>
          </p:cNvCxnSpPr>
          <p:nvPr/>
        </p:nvCxnSpPr>
        <p:spPr bwMode="auto">
          <a:xfrm flipV="1">
            <a:off x="4748213" y="4564063"/>
            <a:ext cx="600075" cy="0"/>
          </a:xfrm>
          <a:prstGeom prst="line">
            <a:avLst/>
          </a:prstGeom>
          <a:noFill/>
          <a:ln w="28575" algn="ctr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644BF17A-2FF9-4C9B-B0D6-E43A29333150}"/>
              </a:ext>
            </a:extLst>
          </p:cNvPr>
          <p:cNvCxnSpPr>
            <a:cxnSpLocks/>
          </p:cNvCxnSpPr>
          <p:nvPr/>
        </p:nvCxnSpPr>
        <p:spPr bwMode="auto">
          <a:xfrm flipV="1">
            <a:off x="5335588" y="4557713"/>
            <a:ext cx="603250" cy="0"/>
          </a:xfrm>
          <a:prstGeom prst="line">
            <a:avLst/>
          </a:prstGeom>
          <a:noFill/>
          <a:ln w="28575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id="{06717619-484C-4CAE-AC59-9AFCABBD10C9}"/>
              </a:ext>
            </a:extLst>
          </p:cNvPr>
          <p:cNvCxnSpPr>
            <a:cxnSpLocks/>
          </p:cNvCxnSpPr>
          <p:nvPr/>
        </p:nvCxnSpPr>
        <p:spPr bwMode="auto">
          <a:xfrm flipV="1">
            <a:off x="5961063" y="4564063"/>
            <a:ext cx="603250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217FB471-1403-4305-80F3-C164BEF57B8D}"/>
              </a:ext>
            </a:extLst>
          </p:cNvPr>
          <p:cNvCxnSpPr>
            <a:cxnSpLocks/>
          </p:cNvCxnSpPr>
          <p:nvPr/>
        </p:nvCxnSpPr>
        <p:spPr bwMode="auto">
          <a:xfrm flipV="1">
            <a:off x="6535738" y="4562475"/>
            <a:ext cx="603250" cy="0"/>
          </a:xfrm>
          <a:prstGeom prst="line">
            <a:avLst/>
          </a:prstGeom>
          <a:noFill/>
          <a:ln w="28575" algn="ctr">
            <a:solidFill>
              <a:srgbClr val="2B955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F2F053DB-2D92-41D6-BBEF-C88DD7AFD7A4}"/>
              </a:ext>
            </a:extLst>
          </p:cNvPr>
          <p:cNvCxnSpPr>
            <a:cxnSpLocks/>
          </p:cNvCxnSpPr>
          <p:nvPr/>
        </p:nvCxnSpPr>
        <p:spPr bwMode="auto">
          <a:xfrm flipV="1">
            <a:off x="4741863" y="2771775"/>
            <a:ext cx="600075" cy="0"/>
          </a:xfrm>
          <a:prstGeom prst="line">
            <a:avLst/>
          </a:prstGeom>
          <a:noFill/>
          <a:ln w="28575" algn="ctr">
            <a:solidFill>
              <a:srgbClr val="8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直接连接符 54">
            <a:extLst>
              <a:ext uri="{FF2B5EF4-FFF2-40B4-BE49-F238E27FC236}">
                <a16:creationId xmlns:a16="http://schemas.microsoft.com/office/drawing/2014/main" id="{359D5767-BA5D-4946-BC97-2A266CF812D3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9238" y="2773363"/>
            <a:ext cx="603250" cy="0"/>
          </a:xfrm>
          <a:prstGeom prst="line">
            <a:avLst/>
          </a:prstGeom>
          <a:noFill/>
          <a:ln w="28575" algn="ctr">
            <a:solidFill>
              <a:srgbClr val="CC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直接连接符 55">
            <a:extLst>
              <a:ext uri="{FF2B5EF4-FFF2-40B4-BE49-F238E27FC236}">
                <a16:creationId xmlns:a16="http://schemas.microsoft.com/office/drawing/2014/main" id="{18802F42-9577-4DD2-BFAF-6507F1B1B4B3}"/>
              </a:ext>
            </a:extLst>
          </p:cNvPr>
          <p:cNvCxnSpPr>
            <a:cxnSpLocks/>
          </p:cNvCxnSpPr>
          <p:nvPr/>
        </p:nvCxnSpPr>
        <p:spPr bwMode="auto">
          <a:xfrm flipV="1">
            <a:off x="5935663" y="2771775"/>
            <a:ext cx="603250" cy="0"/>
          </a:xfrm>
          <a:prstGeom prst="line">
            <a:avLst/>
          </a:prstGeom>
          <a:noFill/>
          <a:ln w="28575" algn="ctr">
            <a:solidFill>
              <a:srgbClr val="FF99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" name="直接连接符 56">
            <a:extLst>
              <a:ext uri="{FF2B5EF4-FFF2-40B4-BE49-F238E27FC236}">
                <a16:creationId xmlns:a16="http://schemas.microsoft.com/office/drawing/2014/main" id="{292028E8-C6BC-466C-A0B5-9640398A3C0D}"/>
              </a:ext>
            </a:extLst>
          </p:cNvPr>
          <p:cNvCxnSpPr>
            <a:cxnSpLocks/>
          </p:cNvCxnSpPr>
          <p:nvPr/>
        </p:nvCxnSpPr>
        <p:spPr bwMode="auto">
          <a:xfrm flipV="1">
            <a:off x="6529388" y="2768600"/>
            <a:ext cx="603250" cy="0"/>
          </a:xfrm>
          <a:prstGeom prst="line">
            <a:avLst/>
          </a:prstGeom>
          <a:noFill/>
          <a:ln w="28575" algn="ctr">
            <a:solidFill>
              <a:srgbClr val="AA6E1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" name="直接连接符 57">
            <a:extLst>
              <a:ext uri="{FF2B5EF4-FFF2-40B4-BE49-F238E27FC236}">
                <a16:creationId xmlns:a16="http://schemas.microsoft.com/office/drawing/2014/main" id="{D112D1AB-36A1-48BF-B805-B8D9307AD629}"/>
              </a:ext>
            </a:extLst>
          </p:cNvPr>
          <p:cNvCxnSpPr>
            <a:cxnSpLocks/>
          </p:cNvCxnSpPr>
          <p:nvPr/>
        </p:nvCxnSpPr>
        <p:spPr bwMode="auto">
          <a:xfrm flipV="1">
            <a:off x="7132638" y="2771775"/>
            <a:ext cx="0" cy="601663"/>
          </a:xfrm>
          <a:prstGeom prst="line">
            <a:avLst/>
          </a:prstGeom>
          <a:noFill/>
          <a:ln w="28575" algn="ctr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E1D399C0-EF3F-49B2-802B-7D4A2F121AE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132638" y="3373438"/>
            <a:ext cx="0" cy="601662"/>
          </a:xfrm>
          <a:prstGeom prst="line">
            <a:avLst/>
          </a:prstGeom>
          <a:noFill/>
          <a:ln w="28575" algn="ctr">
            <a:solidFill>
              <a:srgbClr val="92D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44D5DA5F-AB35-4CF6-9E8B-291DE48914F8}"/>
              </a:ext>
            </a:extLst>
          </p:cNvPr>
          <p:cNvCxnSpPr>
            <a:cxnSpLocks/>
          </p:cNvCxnSpPr>
          <p:nvPr/>
        </p:nvCxnSpPr>
        <p:spPr bwMode="auto">
          <a:xfrm flipV="1">
            <a:off x="7135813" y="3971925"/>
            <a:ext cx="0" cy="601663"/>
          </a:xfrm>
          <a:prstGeom prst="line">
            <a:avLst/>
          </a:prstGeom>
          <a:noFill/>
          <a:ln w="28575" algn="ctr">
            <a:solidFill>
              <a:srgbClr val="CBA9E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" name="文本框 60">
            <a:extLst>
              <a:ext uri="{FF2B5EF4-FFF2-40B4-BE49-F238E27FC236}">
                <a16:creationId xmlns:a16="http://schemas.microsoft.com/office/drawing/2014/main" id="{A4F5B15F-8680-465E-86C2-1BC69CA2A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188" y="5021263"/>
            <a:ext cx="4681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</a:rPr>
              <a:t>每個正方形的邊長相等。</a:t>
            </a: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7500987D-8950-4279-94F6-9095BB2A0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" y="5584825"/>
            <a:ext cx="53006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</a:rPr>
              <a:t>正方形的邊長：</a:t>
            </a:r>
            <a:r>
              <a:rPr lang="en-US" altLang="zh-TW" sz="2800">
                <a:solidFill>
                  <a:srgbClr val="0000FF"/>
                </a:solidFill>
              </a:rPr>
              <a:t>56</a:t>
            </a:r>
            <a:r>
              <a:rPr lang="en-US" altLang="zh-TW" sz="2800">
                <a:solidFill>
                  <a:srgbClr val="0000FF"/>
                </a:solidFill>
                <a:latin typeface="標楷體" panose="03000509000000000000" pitchFamily="65" charset="-120"/>
              </a:rPr>
              <a:t>÷</a:t>
            </a:r>
            <a:r>
              <a:rPr lang="en-US" altLang="zh-TW" sz="2800">
                <a:solidFill>
                  <a:srgbClr val="0000FF"/>
                </a:solidFill>
              </a:rPr>
              <a:t>14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4(cm)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2EA9FAA3-0EDB-42EC-978D-81010F36F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888" y="4732338"/>
            <a:ext cx="4903787" cy="522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三角形面積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底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高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</a:rPr>
              <a:t>÷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zh-TW" altLang="en-US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EF395562-348A-4FD4-B236-C8F1D1B8248E}"/>
              </a:ext>
            </a:extLst>
          </p:cNvPr>
          <p:cNvCxnSpPr>
            <a:cxnSpLocks/>
          </p:cNvCxnSpPr>
          <p:nvPr/>
        </p:nvCxnSpPr>
        <p:spPr bwMode="auto">
          <a:xfrm flipV="1">
            <a:off x="5354638" y="3387725"/>
            <a:ext cx="0" cy="601663"/>
          </a:xfrm>
          <a:prstGeom prst="line">
            <a:avLst/>
          </a:prstGeom>
          <a:noFill/>
          <a:ln w="28575" algn="ctr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77206A1A-D03E-49C9-8A99-ED4553453474}"/>
              </a:ext>
            </a:extLst>
          </p:cNvPr>
          <p:cNvCxnSpPr>
            <a:cxnSpLocks/>
          </p:cNvCxnSpPr>
          <p:nvPr/>
        </p:nvCxnSpPr>
        <p:spPr bwMode="auto">
          <a:xfrm flipV="1">
            <a:off x="5354638" y="3954463"/>
            <a:ext cx="0" cy="601662"/>
          </a:xfrm>
          <a:prstGeom prst="line">
            <a:avLst/>
          </a:prstGeom>
          <a:noFill/>
          <a:ln w="28575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" name="文本框 65">
            <a:extLst>
              <a:ext uri="{FF2B5EF4-FFF2-40B4-BE49-F238E27FC236}">
                <a16:creationId xmlns:a16="http://schemas.microsoft.com/office/drawing/2014/main" id="{004D5172-1A7D-4FBD-9833-192D9C647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0513" y="4051300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2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67" name="文本框 66">
            <a:extLst>
              <a:ext uri="{FF2B5EF4-FFF2-40B4-BE49-F238E27FC236}">
                <a16:creationId xmlns:a16="http://schemas.microsoft.com/office/drawing/2014/main" id="{8C4BEA67-D4DF-46E1-BBBE-0568E364C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3" y="3486150"/>
            <a:ext cx="311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1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07542A2F-6E93-47E7-B417-4D4FC61DD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8125" y="5181600"/>
            <a:ext cx="12207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(4</a:t>
            </a:r>
            <a:r>
              <a:rPr lang="en-US" altLang="zh-TW" sz="2800" dirty="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2)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A1F0C07D-CE44-4172-B2AA-85911E3BB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4763" y="5175250"/>
            <a:ext cx="5651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</a:rPr>
              <a:t>2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3E2870BB-C22B-45CA-A7E1-46ACDE42B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5678488"/>
            <a:ext cx="17589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= 64(cm</a:t>
            </a:r>
            <a:r>
              <a:rPr lang="en-US" altLang="zh-TW" sz="2800" baseline="30000" dirty="0">
                <a:solidFill>
                  <a:srgbClr val="0000FF"/>
                </a:solidFill>
              </a:rPr>
              <a:t>2</a:t>
            </a:r>
            <a:r>
              <a:rPr lang="en-US" altLang="zh-TW" sz="2800" dirty="0">
                <a:solidFill>
                  <a:srgbClr val="0000FF"/>
                </a:solidFill>
              </a:rPr>
              <a:t>)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28F601F6-0487-4EE6-9726-0F2B8FDE0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195888"/>
            <a:ext cx="1331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(4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4)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pic>
        <p:nvPicPr>
          <p:cNvPr id="16430" name="图片 24">
            <a:extLst>
              <a:ext uri="{FF2B5EF4-FFF2-40B4-BE49-F238E27FC236}">
                <a16:creationId xmlns:a16="http://schemas.microsoft.com/office/drawing/2014/main" id="{5EAC3618-61F0-4914-8FF4-176DBB23E73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025" y="4314825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1C561A25-CA0C-44B3-ACCE-27613A5AA6B0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88300" y="4413250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72" name="任意多边形 10">
            <a:extLst>
              <a:ext uri="{FF2B5EF4-FFF2-40B4-BE49-F238E27FC236}">
                <a16:creationId xmlns:a16="http://schemas.microsoft.com/office/drawing/2014/main" id="{ABB32558-B0DA-42FB-87AC-171B70E561EE}"/>
              </a:ext>
            </a:extLst>
          </p:cNvPr>
          <p:cNvSpPr>
            <a:spLocks/>
          </p:cNvSpPr>
          <p:nvPr/>
        </p:nvSpPr>
        <p:spPr bwMode="auto">
          <a:xfrm>
            <a:off x="2962275" y="2139950"/>
            <a:ext cx="2016125" cy="0"/>
          </a:xfrm>
          <a:custGeom>
            <a:avLst/>
            <a:gdLst>
              <a:gd name="T0" fmla="*/ 0 w 2070100"/>
              <a:gd name="T1" fmla="*/ 0 h 12700"/>
              <a:gd name="T2" fmla="*/ 1912242 w 2070100"/>
              <a:gd name="T3" fmla="*/ 0 h 12700"/>
              <a:gd name="T4" fmla="*/ 0 60000 65536"/>
              <a:gd name="T5" fmla="*/ 0 60000 65536"/>
              <a:gd name="T6" fmla="*/ 0 w 2070100"/>
              <a:gd name="T7" fmla="*/ 0 h 12700"/>
              <a:gd name="T8" fmla="*/ 2070100 w 2070100"/>
              <a:gd name="T9" fmla="*/ 0 h 12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70100" h="12700">
                <a:moveTo>
                  <a:pt x="0" y="12700"/>
                </a:moveTo>
                <a:lnTo>
                  <a:pt x="20701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9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0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8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6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64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 nodeType="clickPar">
                      <p:stCondLst>
                        <p:cond delay="indefinite"/>
                      </p:stCondLst>
                      <p:childTnLst>
                        <p:par>
                          <p:cTn id="3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 nodeType="clickPar">
                      <p:stCondLst>
                        <p:cond delay="indefinite"/>
                      </p:stCondLst>
                      <p:childTnLst>
                        <p:par>
                          <p:cTn id="3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0" grpId="2"/>
      <p:bldP spid="40" grpId="3"/>
      <p:bldP spid="41" grpId="0"/>
      <p:bldP spid="41" grpId="1"/>
      <p:bldP spid="41" grpId="2"/>
      <p:bldP spid="41" grpId="3"/>
      <p:bldP spid="42" grpId="0"/>
      <p:bldP spid="42" grpId="1"/>
      <p:bldP spid="42" grpId="2"/>
      <p:bldP spid="42" grpId="3"/>
      <p:bldP spid="43" grpId="0"/>
      <p:bldP spid="43" grpId="1"/>
      <p:bldP spid="43" grpId="2"/>
      <p:bldP spid="43" grpId="3"/>
      <p:bldP spid="44" grpId="0"/>
      <p:bldP spid="44" grpId="1"/>
      <p:bldP spid="45" grpId="0"/>
      <p:bldP spid="45" grpId="1"/>
      <p:bldP spid="61" grpId="0"/>
      <p:bldP spid="61" grpId="1"/>
      <p:bldP spid="61" grpId="2"/>
      <p:bldP spid="62" grpId="0"/>
      <p:bldP spid="62" grpId="1"/>
      <p:bldP spid="62" grpId="2"/>
      <p:bldP spid="63" grpId="0"/>
      <p:bldP spid="63" grpId="1"/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">
            <a:extLst>
              <a:ext uri="{FF2B5EF4-FFF2-40B4-BE49-F238E27FC236}">
                <a16:creationId xmlns:a16="http://schemas.microsoft.com/office/drawing/2014/main" id="{34AB0BC1-C423-43DD-B3CD-5E0CB5EF8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1445" y="2155567"/>
            <a:ext cx="1342286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(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32</a:t>
            </a:r>
            <a:r>
              <a:rPr lang="en-US" altLang="zh-CN" b="0" dirty="0">
                <a:solidFill>
                  <a:srgbClr val="FF00FF"/>
                </a:solidFill>
              </a:rPr>
              <a:t>÷2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)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cm</a:t>
            </a: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C7D4E7E2-CFB7-424E-B851-13EE22690A4E}"/>
              </a:ext>
            </a:extLst>
          </p:cNvPr>
          <p:cNvSpPr/>
          <p:nvPr/>
        </p:nvSpPr>
        <p:spPr bwMode="auto">
          <a:xfrm>
            <a:off x="1043707" y="1074568"/>
            <a:ext cx="756084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文本框 4">
            <a:extLst>
              <a:ext uri="{FF2B5EF4-FFF2-40B4-BE49-F238E27FC236}">
                <a16:creationId xmlns:a16="http://schemas.microsoft.com/office/drawing/2014/main" id="{9A2169C3-22F8-469E-9055-4619266DE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1223" y="3962638"/>
            <a:ext cx="10677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</a:rPr>
              <a:t>22cm</a:t>
            </a:r>
            <a:endParaRPr lang="zh-CN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3" name="文本框 4">
            <a:extLst>
              <a:ext uri="{FF2B5EF4-FFF2-40B4-BE49-F238E27FC236}">
                <a16:creationId xmlns:a16="http://schemas.microsoft.com/office/drawing/2014/main" id="{FB0A1BD5-FC87-4649-B858-9FE7E1738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8732" y="2922338"/>
            <a:ext cx="10677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</a:rPr>
              <a:t>32cm</a:t>
            </a:r>
            <a:endParaRPr lang="zh-CN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410" name="矩形 8">
            <a:extLst>
              <a:ext uri="{FF2B5EF4-FFF2-40B4-BE49-F238E27FC236}">
                <a16:creationId xmlns:a16="http://schemas.microsoft.com/office/drawing/2014/main" id="{5FD08157-AE5A-4DCA-ADBD-6B6A0F8D7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981075"/>
            <a:ext cx="8568754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49263" indent="-449263">
              <a:tabLst>
                <a:tab pos="501015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501015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501015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501015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501015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1015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1015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1015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1015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b="1" dirty="0">
                <a:solidFill>
                  <a:srgbClr val="000000"/>
                </a:solidFill>
              </a:rPr>
              <a:t>6. </a:t>
            </a:r>
            <a:r>
              <a:rPr lang="zh-TW" altLang="en-US" sz="2800" dirty="0">
                <a:solidFill>
                  <a:schemeClr val="tx1"/>
                </a:solidFill>
              </a:rPr>
              <a:t>右圖是由四個大小和形狀相同的直角三角形組成。</a:t>
            </a:r>
          </a:p>
          <a:p>
            <a:pPr>
              <a:spcAft>
                <a:spcPts val="1200"/>
              </a:spcAft>
            </a:pPr>
            <a:r>
              <a:rPr lang="zh-TW" altLang="en-US" sz="2800" dirty="0">
                <a:solidFill>
                  <a:schemeClr val="tx1"/>
                </a:solidFill>
              </a:rPr>
              <a:t>    右圖的面積是多少？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A. </a:t>
            </a:r>
            <a:r>
              <a:rPr lang="en-US" altLang="zh-TW" sz="2800" dirty="0">
                <a:solidFill>
                  <a:srgbClr val="000000"/>
                </a:solidFill>
              </a:rPr>
              <a:t>88cm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zh-TW" altLang="en-US" sz="2800" baseline="30000" dirty="0">
                <a:solidFill>
                  <a:srgbClr val="000000"/>
                </a:solidFill>
              </a:rPr>
              <a:t>                      </a:t>
            </a:r>
            <a:endParaRPr lang="en-US" altLang="zh-TW" sz="2800" baseline="300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CN" sz="2800" baseline="30000" dirty="0">
                <a:solidFill>
                  <a:srgbClr val="000000"/>
                </a:solidFill>
              </a:rPr>
              <a:t>      </a:t>
            </a:r>
            <a:r>
              <a:rPr lang="en-US" altLang="zh-CN" sz="2800" dirty="0">
                <a:solidFill>
                  <a:srgbClr val="000000"/>
                </a:solidFill>
              </a:rPr>
              <a:t>B. </a:t>
            </a:r>
            <a:r>
              <a:rPr lang="en-US" altLang="zh-TW" sz="2800" dirty="0">
                <a:solidFill>
                  <a:srgbClr val="000000"/>
                </a:solidFill>
              </a:rPr>
              <a:t>176cm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zh-TW" altLang="en-US" sz="2800" dirty="0">
                <a:solidFill>
                  <a:srgbClr val="000000"/>
                </a:solidFill>
              </a:rPr>
              <a:t>   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C. </a:t>
            </a:r>
            <a:r>
              <a:rPr lang="en-US" altLang="zh-TW" sz="2800" dirty="0">
                <a:solidFill>
                  <a:srgbClr val="000000"/>
                </a:solidFill>
              </a:rPr>
              <a:t>352cm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zh-TW" altLang="en-US" sz="2800" baseline="30000" dirty="0">
                <a:solidFill>
                  <a:srgbClr val="000000"/>
                </a:solidFill>
              </a:rPr>
              <a:t>  </a:t>
            </a:r>
            <a:r>
              <a:rPr lang="zh-TW" altLang="en-US" sz="2800" dirty="0">
                <a:solidFill>
                  <a:srgbClr val="000000"/>
                </a:solidFill>
              </a:rPr>
              <a:t>         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D. </a:t>
            </a:r>
            <a:r>
              <a:rPr lang="en-US" altLang="zh-TW" sz="2800" dirty="0">
                <a:solidFill>
                  <a:srgbClr val="000000"/>
                </a:solidFill>
              </a:rPr>
              <a:t>704cm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17413" name="文本框 4">
            <a:extLst>
              <a:ext uri="{FF2B5EF4-FFF2-40B4-BE49-F238E27FC236}">
                <a16:creationId xmlns:a16="http://schemas.microsoft.com/office/drawing/2014/main" id="{CE1B7EE5-859C-4AC9-982A-DCFF0D442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2023</a:t>
            </a:r>
            <a:r>
              <a:rPr lang="zh-TW" altLang="en-US">
                <a:solidFill>
                  <a:srgbClr val="00B050"/>
                </a:solidFill>
              </a:rPr>
              <a:t>年</a:t>
            </a:r>
            <a:r>
              <a:rPr lang="zh-TW" altLang="en-US" dirty="0">
                <a:solidFill>
                  <a:srgbClr val="00B050"/>
                </a:solidFill>
              </a:rPr>
              <a:t>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pic>
        <p:nvPicPr>
          <p:cNvPr id="24" name="图片 7">
            <a:extLst>
              <a:ext uri="{FF2B5EF4-FFF2-40B4-BE49-F238E27FC236}">
                <a16:creationId xmlns:a16="http://schemas.microsoft.com/office/drawing/2014/main" id="{F0B96F17-3BCC-4A0B-9FDF-593126391C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805" y="3577670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文本框 5">
            <a:extLst>
              <a:ext uri="{FF2B5EF4-FFF2-40B4-BE49-F238E27FC236}">
                <a16:creationId xmlns:a16="http://schemas.microsoft.com/office/drawing/2014/main" id="{CA16C9A7-381E-4087-B9BD-09B4DEE7BE3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527668" y="3672920"/>
            <a:ext cx="433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C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E68BE60C-B568-45EB-8293-BC3E51A9BB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6212" y="1844824"/>
            <a:ext cx="1625775" cy="2184059"/>
          </a:xfrm>
          <a:prstGeom prst="rect">
            <a:avLst/>
          </a:prstGeom>
        </p:spPr>
      </p:pic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817CDF09-8C7C-4A27-BADB-D5E437F14925}"/>
              </a:ext>
            </a:extLst>
          </p:cNvPr>
          <p:cNvCxnSpPr>
            <a:cxnSpLocks/>
          </p:cNvCxnSpPr>
          <p:nvPr/>
        </p:nvCxnSpPr>
        <p:spPr bwMode="auto">
          <a:xfrm>
            <a:off x="5311223" y="2898000"/>
            <a:ext cx="702000" cy="0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" name="Rectangle 192">
            <a:extLst>
              <a:ext uri="{FF2B5EF4-FFF2-40B4-BE49-F238E27FC236}">
                <a16:creationId xmlns:a16="http://schemas.microsoft.com/office/drawing/2014/main" id="{94944EEF-4AB1-432B-BC78-1078B2C90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820" y="4413396"/>
            <a:ext cx="64381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右圖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的面積 </a:t>
            </a: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= 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一個三角形的面積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endParaRPr lang="zh-CN" altLang="en-US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Rectangle 192">
            <a:extLst>
              <a:ext uri="{FF2B5EF4-FFF2-40B4-BE49-F238E27FC236}">
                <a16:creationId xmlns:a16="http://schemas.microsoft.com/office/drawing/2014/main" id="{D3814910-C123-4ACB-9909-DF44FC796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6097" y="5008852"/>
            <a:ext cx="3568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</a:rPr>
              <a:t>(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22</a:t>
            </a:r>
            <a:r>
              <a:rPr lang="en-US" altLang="zh-CN" sz="2800" dirty="0">
                <a:solidFill>
                  <a:srgbClr val="0000FF"/>
                </a:solidFill>
              </a:rPr>
              <a:t>÷2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</a:rPr>
              <a:t>(</a:t>
            </a:r>
            <a:r>
              <a:rPr lang="en-US" altLang="zh-TW" sz="2800" dirty="0">
                <a:solidFill>
                  <a:srgbClr val="0000FF"/>
                </a:solidFill>
              </a:rPr>
              <a:t>32</a:t>
            </a:r>
            <a:r>
              <a:rPr lang="en-US" altLang="zh-CN" sz="2800" dirty="0">
                <a:solidFill>
                  <a:srgbClr val="0000FF"/>
                </a:solidFill>
              </a:rPr>
              <a:t>÷2</a:t>
            </a:r>
            <a:r>
              <a:rPr lang="en-US" altLang="zh-TW" sz="2800" dirty="0">
                <a:solidFill>
                  <a:srgbClr val="0000FF"/>
                </a:solidFill>
              </a:rPr>
              <a:t>)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</a:rPr>
              <a:t>÷2</a:t>
            </a:r>
            <a:endParaRPr lang="zh-TW" altLang="en-US" sz="2800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34" name="Rectangle 192">
            <a:extLst>
              <a:ext uri="{FF2B5EF4-FFF2-40B4-BE49-F238E27FC236}">
                <a16:creationId xmlns:a16="http://schemas.microsoft.com/office/drawing/2014/main" id="{677F157C-A141-4691-A057-C082442C8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6097" y="5570076"/>
            <a:ext cx="23994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352(cm</a:t>
            </a:r>
            <a:r>
              <a:rPr lang="en-US" altLang="zh-TW" sz="2800" b="0" baseline="300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2</a:t>
            </a: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)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  </a:t>
            </a: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7276E1AD-BC31-4DD1-B9FE-758F7ECA4D43}"/>
              </a:ext>
            </a:extLst>
          </p:cNvPr>
          <p:cNvSpPr/>
          <p:nvPr/>
        </p:nvSpPr>
        <p:spPr bwMode="auto">
          <a:xfrm>
            <a:off x="5683099" y="4011638"/>
            <a:ext cx="792000" cy="288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6" name="直接箭头连接符 35">
            <a:extLst>
              <a:ext uri="{FF2B5EF4-FFF2-40B4-BE49-F238E27FC236}">
                <a16:creationId xmlns:a16="http://schemas.microsoft.com/office/drawing/2014/main" id="{25FBE111-922A-4049-A8C9-D6BAF162C2A7}"/>
              </a:ext>
            </a:extLst>
          </p:cNvPr>
          <p:cNvCxnSpPr>
            <a:cxnSpLocks/>
          </p:cNvCxnSpPr>
          <p:nvPr/>
        </p:nvCxnSpPr>
        <p:spPr bwMode="auto">
          <a:xfrm rot="16200000">
            <a:off x="6354227" y="2548120"/>
            <a:ext cx="0" cy="702000"/>
          </a:xfrm>
          <a:prstGeom prst="straightConnector1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7" name="矩形 36">
            <a:extLst>
              <a:ext uri="{FF2B5EF4-FFF2-40B4-BE49-F238E27FC236}">
                <a16:creationId xmlns:a16="http://schemas.microsoft.com/office/drawing/2014/main" id="{27F91250-B8B1-48CC-8B1A-D132ED0A5577}"/>
              </a:ext>
            </a:extLst>
          </p:cNvPr>
          <p:cNvSpPr/>
          <p:nvPr/>
        </p:nvSpPr>
        <p:spPr bwMode="auto">
          <a:xfrm>
            <a:off x="6859447" y="2972996"/>
            <a:ext cx="792000" cy="288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左大括弧 35">
            <a:extLst>
              <a:ext uri="{FF2B5EF4-FFF2-40B4-BE49-F238E27FC236}">
                <a16:creationId xmlns:a16="http://schemas.microsoft.com/office/drawing/2014/main" id="{8F0D052B-71B3-4C04-B9E0-636DCF024B83}"/>
              </a:ext>
            </a:extLst>
          </p:cNvPr>
          <p:cNvSpPr/>
          <p:nvPr/>
        </p:nvSpPr>
        <p:spPr bwMode="auto">
          <a:xfrm rot="16200000">
            <a:off x="5584727" y="2631319"/>
            <a:ext cx="144000" cy="702000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id="{7EB011B2-C679-43E0-B74D-7899A35BE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7304" y="3005617"/>
            <a:ext cx="1342286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(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22</a:t>
            </a:r>
            <a:r>
              <a:rPr lang="en-US" altLang="zh-CN" b="0" dirty="0">
                <a:solidFill>
                  <a:srgbClr val="FF00FF"/>
                </a:solidFill>
              </a:rPr>
              <a:t>÷2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)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cm</a:t>
            </a: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9C9826C0-CBF7-46E8-B6A4-3AD3E1895FD4}"/>
              </a:ext>
            </a:extLst>
          </p:cNvPr>
          <p:cNvSpPr/>
          <p:nvPr/>
        </p:nvSpPr>
        <p:spPr bwMode="auto">
          <a:xfrm>
            <a:off x="3980300" y="2233149"/>
            <a:ext cx="792000" cy="2880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1C758E4C-94B4-4D1D-A1F5-DC9D4FBEB1FE}"/>
              </a:ext>
            </a:extLst>
          </p:cNvPr>
          <p:cNvSpPr/>
          <p:nvPr/>
        </p:nvSpPr>
        <p:spPr bwMode="auto">
          <a:xfrm>
            <a:off x="3830588" y="3061427"/>
            <a:ext cx="792000" cy="2880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2" name="Rectangle 192">
            <a:extLst>
              <a:ext uri="{FF2B5EF4-FFF2-40B4-BE49-F238E27FC236}">
                <a16:creationId xmlns:a16="http://schemas.microsoft.com/office/drawing/2014/main" id="{5B3AFEC3-80E3-4CDB-92F2-C176127C0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3227" y="4999911"/>
            <a:ext cx="8372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endParaRPr lang="zh-TW" altLang="en-US" sz="2800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5" name="弧形 4">
            <a:extLst>
              <a:ext uri="{FF2B5EF4-FFF2-40B4-BE49-F238E27FC236}">
                <a16:creationId xmlns:a16="http://schemas.microsoft.com/office/drawing/2014/main" id="{A915C693-6BF4-41D6-845C-0AF82B8AC720}"/>
              </a:ext>
            </a:extLst>
          </p:cNvPr>
          <p:cNvSpPr/>
          <p:nvPr/>
        </p:nvSpPr>
        <p:spPr bwMode="auto">
          <a:xfrm>
            <a:off x="4572000" y="2807677"/>
            <a:ext cx="1067767" cy="458938"/>
          </a:xfrm>
          <a:prstGeom prst="arc">
            <a:avLst>
              <a:gd name="adj1" fmla="val 227379"/>
              <a:gd name="adj2" fmla="val 6920481"/>
            </a:avLst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880FF34D-4E6F-46D5-9F0D-A5C2D3C55DEB}"/>
              </a:ext>
            </a:extLst>
          </p:cNvPr>
          <p:cNvCxnSpPr>
            <a:cxnSpLocks/>
          </p:cNvCxnSpPr>
          <p:nvPr/>
        </p:nvCxnSpPr>
        <p:spPr bwMode="auto">
          <a:xfrm rot="16200000">
            <a:off x="5502328" y="3414318"/>
            <a:ext cx="1008000" cy="0"/>
          </a:xfrm>
          <a:prstGeom prst="straightConnector1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5EEBEB36-E196-450B-9F3A-DC69EE8A1CF3}"/>
              </a:ext>
            </a:extLst>
          </p:cNvPr>
          <p:cNvCxnSpPr>
            <a:cxnSpLocks/>
          </p:cNvCxnSpPr>
          <p:nvPr/>
        </p:nvCxnSpPr>
        <p:spPr bwMode="auto">
          <a:xfrm rot="10800000">
            <a:off x="5305727" y="1877573"/>
            <a:ext cx="0" cy="1008000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7" name="左大括弧 35">
            <a:extLst>
              <a:ext uri="{FF2B5EF4-FFF2-40B4-BE49-F238E27FC236}">
                <a16:creationId xmlns:a16="http://schemas.microsoft.com/office/drawing/2014/main" id="{51B8A13F-FCD5-45EC-AA44-30865FE70B78}"/>
              </a:ext>
            </a:extLst>
          </p:cNvPr>
          <p:cNvSpPr/>
          <p:nvPr/>
        </p:nvSpPr>
        <p:spPr bwMode="auto">
          <a:xfrm rot="10800000" flipH="1">
            <a:off x="5151125" y="1891151"/>
            <a:ext cx="135855" cy="1008001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ACBDF36C-B30B-4996-A968-1A5EF79EF6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6727" y="4591020"/>
            <a:ext cx="2832453" cy="1536990"/>
          </a:xfrm>
          <a:prstGeom prst="rect">
            <a:avLst/>
          </a:prstGeom>
        </p:spPr>
      </p:pic>
      <p:cxnSp>
        <p:nvCxnSpPr>
          <p:cNvPr id="49" name="直接箭头连接符 48">
            <a:extLst>
              <a:ext uri="{FF2B5EF4-FFF2-40B4-BE49-F238E27FC236}">
                <a16:creationId xmlns:a16="http://schemas.microsoft.com/office/drawing/2014/main" id="{508BA827-FA96-4407-AF0F-1ABB4D343338}"/>
              </a:ext>
            </a:extLst>
          </p:cNvPr>
          <p:cNvCxnSpPr>
            <a:cxnSpLocks/>
          </p:cNvCxnSpPr>
          <p:nvPr/>
        </p:nvCxnSpPr>
        <p:spPr bwMode="auto">
          <a:xfrm>
            <a:off x="1043707" y="1891151"/>
            <a:ext cx="1800101" cy="0"/>
          </a:xfrm>
          <a:prstGeom prst="straightConnector1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8" grpId="1"/>
      <p:bldP spid="48" grpId="2"/>
      <p:bldP spid="28" grpId="0" animBg="1"/>
      <p:bldP spid="28" grpId="1" animBg="1"/>
      <p:bldP spid="27" grpId="0"/>
      <p:bldP spid="32" grpId="0" build="p"/>
      <p:bldP spid="32" grpId="1" build="allAtOnce"/>
      <p:bldP spid="33" grpId="0" build="p"/>
      <p:bldP spid="33" grpId="1" build="allAtOnce"/>
      <p:bldP spid="34" grpId="0" build="p"/>
      <p:bldP spid="34" grpId="1" build="allAtOnce"/>
      <p:bldP spid="35" grpId="0" animBg="1"/>
      <p:bldP spid="35" grpId="1" animBg="1"/>
      <p:bldP spid="37" grpId="0" animBg="1"/>
      <p:bldP spid="37" grpId="1" animBg="1"/>
      <p:bldP spid="38" grpId="0" animBg="1"/>
      <p:bldP spid="38" grpId="1" animBg="1"/>
      <p:bldP spid="39" grpId="0"/>
      <p:bldP spid="39" grpId="1"/>
      <p:bldP spid="39" grpId="2"/>
      <p:bldP spid="40" grpId="0" animBg="1"/>
      <p:bldP spid="40" grpId="1" animBg="1"/>
      <p:bldP spid="41" grpId="0" animBg="1"/>
      <p:bldP spid="41" grpId="1" animBg="1"/>
      <p:bldP spid="42" grpId="0" build="p"/>
      <p:bldP spid="42" grpId="1" build="allAtOnce"/>
      <p:bldP spid="5" grpId="0" animBg="1"/>
      <p:bldP spid="5" grpId="1" animBg="1"/>
      <p:bldP spid="47" grpId="0" animBg="1"/>
      <p:bldP spid="47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7600</TotalTime>
  <Words>931</Words>
  <Application>Microsoft Office PowerPoint</Application>
  <PresentationFormat>如螢幕大小 (4:3)</PresentationFormat>
  <Paragraphs>194</Paragraphs>
  <Slides>12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12</vt:i4>
      </vt:variant>
    </vt:vector>
  </HeadingPairs>
  <TitlesOfParts>
    <vt:vector size="26" baseType="lpstr">
      <vt:lpstr>微软雅黑</vt:lpstr>
      <vt:lpstr>標楷體</vt:lpstr>
      <vt:lpstr>標楷體</vt:lpstr>
      <vt:lpstr>Arial</vt:lpstr>
      <vt:lpstr>Calibri</vt:lpstr>
      <vt:lpstr>Symbol</vt:lpstr>
      <vt:lpstr>Times</vt:lpstr>
      <vt:lpstr>Times New Roman</vt:lpstr>
      <vt:lpstr>Wingdings</vt:lpstr>
      <vt:lpstr>1_預設簡報設計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1152</cp:revision>
  <dcterms:modified xsi:type="dcterms:W3CDTF">2024-04-11T09:06:44Z</dcterms:modified>
</cp:coreProperties>
</file>