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4417" r:id="rId2"/>
    <p:sldMasterId id="2147483650" r:id="rId3"/>
    <p:sldMasterId id="2147483653" r:id="rId4"/>
    <p:sldMasterId id="2147483654" r:id="rId5"/>
  </p:sldMasterIdLst>
  <p:notesMasterIdLst>
    <p:notesMasterId r:id="rId18"/>
  </p:notesMasterIdLst>
  <p:sldIdLst>
    <p:sldId id="325" r:id="rId6"/>
    <p:sldId id="347" r:id="rId7"/>
    <p:sldId id="348" r:id="rId8"/>
    <p:sldId id="330" r:id="rId9"/>
    <p:sldId id="331" r:id="rId10"/>
    <p:sldId id="355" r:id="rId11"/>
    <p:sldId id="341" r:id="rId12"/>
    <p:sldId id="349" r:id="rId13"/>
    <p:sldId id="350" r:id="rId14"/>
    <p:sldId id="353" r:id="rId15"/>
    <p:sldId id="354" r:id="rId16"/>
    <p:sldId id="339" r:id="rId17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orient="horz" pos="1888">
          <p15:clr>
            <a:srgbClr val="A4A3A4"/>
          </p15:clr>
        </p15:guide>
        <p15:guide id="3" orient="horz" pos="2523">
          <p15:clr>
            <a:srgbClr val="A4A3A4"/>
          </p15:clr>
        </p15:guide>
        <p15:guide id="4" pos="2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FFCCFF"/>
    <a:srgbClr val="2B55AA"/>
    <a:srgbClr val="003399"/>
    <a:srgbClr val="BEE395"/>
    <a:srgbClr val="99CCFF"/>
    <a:srgbClr val="738FC7"/>
    <a:srgbClr val="FAB3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中度样式 1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37" autoAdjust="0"/>
    <p:restoredTop sz="92602" autoAdjust="0"/>
  </p:normalViewPr>
  <p:slideViewPr>
    <p:cSldViewPr>
      <p:cViewPr varScale="1">
        <p:scale>
          <a:sx n="73" d="100"/>
          <a:sy n="73" d="100"/>
        </p:scale>
        <p:origin x="990" y="90"/>
      </p:cViewPr>
      <p:guideLst>
        <p:guide orient="horz" pos="1344"/>
        <p:guide orient="horz" pos="1888"/>
        <p:guide orient="horz" pos="2523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209A79A5-9D34-4D59-9494-6EBE0E091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87617FA-6FC7-407F-910A-C2F6E2B4F96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C67F6F6D-2224-42CE-A637-198686463580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5B39EB78-74AC-4E9F-8434-654BCDB2D4C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32EB333C-11CB-4FB9-9266-07AFAB1277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A1A5527-5EED-41E4-8026-85F1E3BA3EE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FBC7042-8507-4074-B830-B49D84D4EB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A2E237D2-1036-48BC-B5DA-7A9C16B359B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CF50E3D-FF0E-4F26-9BF6-553CC7B492D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0DE92C9-64CB-4BD2-895A-E71E26F7B3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222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9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358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3949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0210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89699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18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6281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15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07028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72754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7883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6636457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6603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280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8654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2350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7481916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3400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4826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0093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0523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085635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7090318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8828340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127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603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0231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2040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76276543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51855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9267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004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3082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843414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170082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79674315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85902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0431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89D989D-BF92-4825-BCC5-E24D61B72E5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3A35E-DA50-48BB-A86B-B1CA45E139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943213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0ED62FB-6490-48BE-B77C-73416727AF9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2F215-74B4-43E0-A189-A2F4B95BA5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068417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8B31B65-B635-4C33-A72F-DE4A11C3AE2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129CE-4B1C-4C64-862E-8D2429C3FA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4214001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A8916A5-AFB6-40D8-A029-F67BC5D1196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D4621-040C-4334-9D3B-DB4FC72658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90627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A83847-2C79-4AB7-8A3F-A4399E7AEF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0FF199-930D-4BF4-BE96-7CBDB6DA25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4605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7845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90A4CE12-3FD2-4ED9-8AFE-2A9DBA62F2D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908D1-3404-470D-BF4D-667E468BBA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89549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40D0284-F1BB-44DF-90E8-4910BD4CE8B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359886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endParaRPr lang="en-US" altLang="zh-TW" sz="32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0504BF8B-CE42-4B85-8256-252BA72C70A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EB36B-B1B9-4F92-8FA8-E74E4AC548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692741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EDA53AF-36FC-429D-B5DC-475E795F702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6ADDF-3C2B-42C8-B88A-3294BF263E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733422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EA5C4AF-F5F5-4778-AE14-C208AD1AF54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F8DD2-1B6D-45B7-8BE1-A2CF2DEC61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774077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F48FBC4-5EFA-4D51-ABDA-F90BE4B4F13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4D7C26-BC09-439D-A85F-CE704F22E1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355182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2E27CE8-9AA4-42B0-9631-5141F069511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1DC88-0B81-4A46-A215-6882D2EA57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3119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0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1522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963462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28517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4DB19C94-DD92-4EF5-A7AB-73C2A3A5FB8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54000" y="-60325"/>
            <a:ext cx="3886200" cy="75247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HKAT </a:t>
            </a:r>
            <a:r>
              <a:rPr lang="zh-TW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題型速練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1027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3C9B7083-6DA6-4E15-B8DB-B0683EF1D11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23813"/>
            <a:ext cx="360362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11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E9E82A99-AAB7-434D-BA40-D3CD7348E9C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886" r:id="rId1"/>
    <p:sldLayoutId id="2147485887" r:id="rId2"/>
    <p:sldLayoutId id="2147485888" r:id="rId3"/>
    <p:sldLayoutId id="2147485889" r:id="rId4"/>
    <p:sldLayoutId id="2147485890" r:id="rId5"/>
    <p:sldLayoutId id="2147485891" r:id="rId6"/>
    <p:sldLayoutId id="2147485892" r:id="rId7"/>
    <p:sldLayoutId id="2147485893" r:id="rId8"/>
    <p:sldLayoutId id="2147485894" r:id="rId9"/>
    <p:sldLayoutId id="2147485895" r:id="rId10"/>
    <p:sldLayoutId id="21474858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2513A8B4-DE71-40D3-8D72-CC68213DF7D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FE539553-74AB-45C4-919E-34A354EAE3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E22CE90-751F-4E5B-BAAB-C10A7F61E63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CC4FCE19-1668-4EA4-B540-BEAC41C99CA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84213" y="80963"/>
            <a:ext cx="3598862" cy="57467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10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容量</a:t>
            </a:r>
            <a:r>
              <a:rPr lang="zh-CN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和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體積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97" r:id="rId1"/>
    <p:sldLayoutId id="2147485898" r:id="rId2"/>
    <p:sldLayoutId id="2147485899" r:id="rId3"/>
    <p:sldLayoutId id="2147485900" r:id="rId4"/>
    <p:sldLayoutId id="2147485901" r:id="rId5"/>
    <p:sldLayoutId id="2147485902" r:id="rId6"/>
    <p:sldLayoutId id="2147485903" r:id="rId7"/>
    <p:sldLayoutId id="2147485904" r:id="rId8"/>
    <p:sldLayoutId id="2147485905" r:id="rId9"/>
    <p:sldLayoutId id="2147485906" r:id="rId10"/>
    <p:sldLayoutId id="21474859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133CFECE-9056-47DC-AF94-935FD31C87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908B6766-037B-4062-9FC0-B1A7B6E20FF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AF436F7F-FEC8-474F-BDC8-9FEBB72AC6E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B29925D-B79A-4102-8759-0A5467C5D4F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4F458E71-BB82-435F-9B59-1EABE34B855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84213" y="80963"/>
            <a:ext cx="3598862" cy="57467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10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容量</a:t>
            </a:r>
            <a:r>
              <a:rPr lang="zh-CN" altLang="en-US" sz="3200" b="1" dirty="0">
                <a:solidFill>
                  <a:schemeClr val="tx1"/>
                </a:solidFill>
                <a:ea typeface="DFKai-SB" panose="03000509000000000000" pitchFamily="65" charset="-120"/>
              </a:rPr>
              <a:t>和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體積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08" r:id="rId1"/>
    <p:sldLayoutId id="2147485909" r:id="rId2"/>
    <p:sldLayoutId id="2147485910" r:id="rId3"/>
    <p:sldLayoutId id="2147485911" r:id="rId4"/>
    <p:sldLayoutId id="2147485912" r:id="rId5"/>
    <p:sldLayoutId id="2147485913" r:id="rId6"/>
    <p:sldLayoutId id="2147485914" r:id="rId7"/>
    <p:sldLayoutId id="2147485915" r:id="rId8"/>
    <p:sldLayoutId id="2147485916" r:id="rId9"/>
    <p:sldLayoutId id="2147485917" r:id="rId10"/>
    <p:sldLayoutId id="21474859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46F2552F-4108-4B9B-BC23-159A3D161A8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4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DE715EB9-2967-4F4E-9A20-97FCAC2E04E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01A8491-2702-4EB2-92D9-713388827F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27083FC9-A994-4C83-95AA-9866F248A0E8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84213" y="80963"/>
            <a:ext cx="3598862" cy="57467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10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容量</a:t>
            </a:r>
            <a:r>
              <a:rPr lang="zh-CN" altLang="en-US" sz="3200" b="1" dirty="0">
                <a:solidFill>
                  <a:schemeClr val="tx1"/>
                </a:solidFill>
                <a:ea typeface="DFKai-SB" panose="03000509000000000000" pitchFamily="65" charset="-120"/>
              </a:rPr>
              <a:t>和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體積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19" r:id="rId1"/>
    <p:sldLayoutId id="2147485920" r:id="rId2"/>
    <p:sldLayoutId id="2147485921" r:id="rId3"/>
    <p:sldLayoutId id="2147485922" r:id="rId4"/>
    <p:sldLayoutId id="2147485923" r:id="rId5"/>
    <p:sldLayoutId id="2147485924" r:id="rId6"/>
    <p:sldLayoutId id="2147485925" r:id="rId7"/>
    <p:sldLayoutId id="2147485926" r:id="rId8"/>
    <p:sldLayoutId id="2147485927" r:id="rId9"/>
    <p:sldLayoutId id="2147485928" r:id="rId10"/>
    <p:sldLayoutId id="214748592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50" name="Rectangle 6">
            <a:extLst>
              <a:ext uri="{FF2B5EF4-FFF2-40B4-BE49-F238E27FC236}">
                <a16:creationId xmlns:a16="http://schemas.microsoft.com/office/drawing/2014/main" id="{8106E9DC-5290-49C6-B20C-AC470BB5ADC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E597F175-5EBA-4DDB-9E6C-2B01764E90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5123" name="Picture 7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92818137-9648-4501-BB5C-AE3CAE3FC4F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C5D7247E-4A14-49D4-BB7C-5DC7A98375B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DABAFAC7-7734-4DCA-AD53-1A278D7977CF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84213" y="80963"/>
            <a:ext cx="3598862" cy="57467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10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容量</a:t>
            </a:r>
            <a:r>
              <a:rPr lang="zh-CN" altLang="en-US" sz="3200" b="1" dirty="0">
                <a:solidFill>
                  <a:schemeClr val="tx1"/>
                </a:solidFill>
                <a:ea typeface="DFKai-SB" panose="03000509000000000000" pitchFamily="65" charset="-120"/>
              </a:rPr>
              <a:t>和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體積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30" r:id="rId1"/>
    <p:sldLayoutId id="2147485931" r:id="rId2"/>
    <p:sldLayoutId id="2147485932" r:id="rId3"/>
    <p:sldLayoutId id="2147485933" r:id="rId4"/>
    <p:sldLayoutId id="2147485934" r:id="rId5"/>
    <p:sldLayoutId id="2147485935" r:id="rId6"/>
    <p:sldLayoutId id="2147485940" r:id="rId7"/>
    <p:sldLayoutId id="2147485936" r:id="rId8"/>
    <p:sldLayoutId id="2147485937" r:id="rId9"/>
    <p:sldLayoutId id="2147485938" r:id="rId10"/>
    <p:sldLayoutId id="214748593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slide" Target="slide9.xml"/><Relationship Id="rId3" Type="http://schemas.openxmlformats.org/officeDocument/2006/relationships/slide" Target="slide3.xml"/><Relationship Id="rId7" Type="http://schemas.openxmlformats.org/officeDocument/2006/relationships/slide" Target="slide2.xml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slide" Target="slide6.xml"/><Relationship Id="rId5" Type="http://schemas.openxmlformats.org/officeDocument/2006/relationships/slide" Target="slide5.xml"/><Relationship Id="rId15" Type="http://schemas.openxmlformats.org/officeDocument/2006/relationships/slide" Target="slide11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Relationship Id="rId14" Type="http://schemas.openxmlformats.org/officeDocument/2006/relationships/slide" Target="slide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5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id="{C8C9D9C6-08D2-46D2-B7B1-6EAE1BAD71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5050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id="{60B7D7F5-1417-4B3B-9628-4F9ABB8F7FB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4075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id="{8A7D4983-DC5F-4CDF-9B78-B4BEB3E9E87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11513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pic>
        <p:nvPicPr>
          <p:cNvPr id="8197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36854EA-CFE4-4DE3-8CCB-0C9B2D2E0DB0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85A2B442-32CC-4B88-BA98-72FA8282E87F}"/>
              </a:ext>
            </a:extLst>
          </p:cNvPr>
          <p:cNvSpPr txBox="1">
            <a:spLocks noChangeArrowheads="1"/>
          </p:cNvSpPr>
          <p:nvPr/>
        </p:nvSpPr>
        <p:spPr>
          <a:xfrm>
            <a:off x="2652713" y="801688"/>
            <a:ext cx="3949700" cy="68262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10.</a:t>
            </a:r>
            <a:r>
              <a:rPr lang="zh-TW" altLang="en-US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容量</a:t>
            </a:r>
            <a:r>
              <a:rPr lang="zh-CN" altLang="en-US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和</a:t>
            </a:r>
            <a:r>
              <a:rPr lang="zh-TW" altLang="en-US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體積</a:t>
            </a:r>
            <a:endParaRPr lang="en-US" altLang="zh-TW" sz="38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8199" name="图片 2">
            <a:hlinkClick r:id="rId7" action="ppaction://hlinksldjump"/>
            <a:extLst>
              <a:ext uri="{FF2B5EF4-FFF2-40B4-BE49-F238E27FC236}">
                <a16:creationId xmlns:a16="http://schemas.microsoft.com/office/drawing/2014/main" id="{39532CE7-AC75-4002-BC12-A5BDFABC364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8" y="2128838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7" descr="icon">
            <a:hlinkClick r:id="rId9" action="ppaction://hlinksldjump"/>
            <a:extLst>
              <a:ext uri="{FF2B5EF4-FFF2-40B4-BE49-F238E27FC236}">
                <a16:creationId xmlns:a16="http://schemas.microsoft.com/office/drawing/2014/main" id="{94A5BA3D-AA35-4AAC-BB26-7BE5612FD70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33950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  <p:sp>
        <p:nvSpPr>
          <p:cNvPr id="11" name="Oval 7" descr="icon">
            <a:hlinkClick r:id="rId10" action="ppaction://hlinksldjump"/>
            <a:extLst>
              <a:ext uri="{FF2B5EF4-FFF2-40B4-BE49-F238E27FC236}">
                <a16:creationId xmlns:a16="http://schemas.microsoft.com/office/drawing/2014/main" id="{B670A558-552F-4EC8-B47C-6F3D8410E5F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24550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pic>
        <p:nvPicPr>
          <p:cNvPr id="8202" name="图片 1">
            <a:hlinkClick r:id="rId11" action="ppaction://hlinksldjump"/>
            <a:extLst>
              <a:ext uri="{FF2B5EF4-FFF2-40B4-BE49-F238E27FC236}">
                <a16:creationId xmlns:a16="http://schemas.microsoft.com/office/drawing/2014/main" id="{45844586-5ED8-4D4B-8377-45AB06D29A1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125" y="2678113"/>
            <a:ext cx="4524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7" descr="icon">
            <a:hlinkClick r:id="rId13" action="ppaction://hlinksldjump"/>
            <a:extLst>
              <a:ext uri="{FF2B5EF4-FFF2-40B4-BE49-F238E27FC236}">
                <a16:creationId xmlns:a16="http://schemas.microsoft.com/office/drawing/2014/main" id="{5C2309BA-D7BE-4FE1-B6D3-CC386F4BB92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56425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</a:p>
        </p:txBody>
      </p:sp>
      <p:sp>
        <p:nvSpPr>
          <p:cNvPr id="13" name="Oval 7" descr="icon">
            <a:hlinkClick r:id="rId14" action="ppaction://hlinksldjump"/>
            <a:extLst>
              <a:ext uri="{FF2B5EF4-FFF2-40B4-BE49-F238E27FC236}">
                <a16:creationId xmlns:a16="http://schemas.microsoft.com/office/drawing/2014/main" id="{D1E37CC2-8AFD-4345-8474-F61D78F3CD2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1875" y="3770313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</a:p>
        </p:txBody>
      </p:sp>
      <p:sp>
        <p:nvSpPr>
          <p:cNvPr id="14" name="Oval 7" descr="icon">
            <a:hlinkClick r:id="rId15" action="ppaction://hlinksldjump"/>
            <a:extLst>
              <a:ext uri="{FF2B5EF4-FFF2-40B4-BE49-F238E27FC236}">
                <a16:creationId xmlns:a16="http://schemas.microsoft.com/office/drawing/2014/main" id="{734FB119-4B60-4897-BA4C-26F8D0C9496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5663" y="3767138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44B0E23A-5614-43E5-968D-B5B2EBA080AC}"/>
              </a:ext>
            </a:extLst>
          </p:cNvPr>
          <p:cNvSpPr/>
          <p:nvPr/>
        </p:nvSpPr>
        <p:spPr>
          <a:xfrm>
            <a:off x="534988" y="960438"/>
            <a:ext cx="8245475" cy="39544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982663" indent="-982663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7. </a:t>
            </a:r>
          </a:p>
          <a:p>
            <a:pPr marL="982663" indent="-982663" eaLnBrk="1" hangingPunct="1">
              <a:spcAft>
                <a:spcPts val="120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982663" indent="-982663" eaLnBrk="1" hangingPunct="1">
              <a:spcAft>
                <a:spcPts val="180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982663" indent="-982663" eaLnBrk="1" hangingPunct="1"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上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圖立體由多個邊長是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4cm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的正方體組成。該立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982663" indent="-982663" eaLnBrk="1" hangingPunct="1">
              <a:spcAft>
                <a:spcPts val="12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體的體積是多少？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982663" indent="-982663"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A. </a:t>
            </a:r>
            <a:r>
              <a:rPr lang="en-US" altLang="zh-CN" sz="2800" kern="100" dirty="0">
                <a:solidFill>
                  <a:schemeClr val="tx1"/>
                </a:solidFill>
                <a:ea typeface="DFKai-SB" panose="03000509000000000000" pitchFamily="65" charset="-120"/>
              </a:rPr>
              <a:t>44</a:t>
            </a:r>
            <a:r>
              <a:rPr lang="en-US" altLang="zh-HK" sz="2800" dirty="0">
                <a:solidFill>
                  <a:schemeClr val="tx1"/>
                </a:solidFill>
              </a:rPr>
              <a:t>8cm</a:t>
            </a:r>
            <a:r>
              <a:rPr lang="en-US" altLang="zh-HK" sz="2800" baseline="30000" dirty="0">
                <a:solidFill>
                  <a:schemeClr val="tx1"/>
                </a:solidFill>
              </a:rPr>
              <a:t>3</a:t>
            </a:r>
            <a:r>
              <a:rPr lang="zh-TW" altLang="en-US" sz="2800" baseline="30000" dirty="0">
                <a:solidFill>
                  <a:schemeClr val="tx1"/>
                </a:solidFill>
              </a:rPr>
              <a:t>                  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B. </a:t>
            </a:r>
            <a:r>
              <a:rPr lang="en-US" altLang="zh-HK" sz="2800" dirty="0">
                <a:solidFill>
                  <a:schemeClr val="tx1"/>
                </a:solidFill>
              </a:rPr>
              <a:t>512cm</a:t>
            </a:r>
            <a:r>
              <a:rPr lang="en-US" altLang="zh-HK" sz="2800" baseline="30000" dirty="0">
                <a:solidFill>
                  <a:schemeClr val="tx1"/>
                </a:solidFill>
              </a:rPr>
              <a:t>3</a:t>
            </a:r>
            <a:r>
              <a:rPr lang="zh-TW" altLang="en-US" sz="2800" baseline="30000" dirty="0">
                <a:solidFill>
                  <a:schemeClr val="tx1"/>
                </a:solidFill>
              </a:rPr>
              <a:t>     </a:t>
            </a:r>
            <a:endParaRPr lang="en-US" altLang="zh-TW" sz="2800" baseline="30000" dirty="0">
              <a:solidFill>
                <a:schemeClr val="tx1"/>
              </a:solidFill>
            </a:endParaRPr>
          </a:p>
          <a:p>
            <a:pPr marL="982663" indent="-982663" eaLnBrk="1" hangingPunct="1">
              <a:spcAft>
                <a:spcPts val="1200"/>
              </a:spcAft>
              <a:defRPr/>
            </a:pPr>
            <a:r>
              <a:rPr lang="zh-TW" altLang="en-US" sz="2800" kern="100" baseline="30000" dirty="0">
                <a:solidFill>
                  <a:schemeClr val="tx1"/>
                </a:solidFill>
                <a:ea typeface="DFKai-SB" panose="03000509000000000000" pitchFamily="65" charset="-120"/>
              </a:rPr>
              <a:t>    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C. </a:t>
            </a:r>
            <a:r>
              <a:rPr lang="en-US" altLang="zh-CN" sz="2800" kern="100" dirty="0">
                <a:solidFill>
                  <a:schemeClr val="tx1"/>
                </a:solidFill>
                <a:ea typeface="DFKai-SB" panose="03000509000000000000" pitchFamily="65" charset="-120"/>
              </a:rPr>
              <a:t>576</a:t>
            </a:r>
            <a:r>
              <a:rPr lang="en-US" altLang="zh-HK" sz="2800" dirty="0">
                <a:solidFill>
                  <a:schemeClr val="tx1"/>
                </a:solidFill>
              </a:rPr>
              <a:t>cm</a:t>
            </a:r>
            <a:r>
              <a:rPr lang="en-US" altLang="zh-HK" sz="2800" baseline="30000" dirty="0">
                <a:solidFill>
                  <a:schemeClr val="tx1"/>
                </a:solidFill>
              </a:rPr>
              <a:t>3</a:t>
            </a:r>
            <a:r>
              <a:rPr lang="zh-TW" altLang="en-US" sz="2800" baseline="30000" dirty="0">
                <a:solidFill>
                  <a:schemeClr val="tx1"/>
                </a:solidFill>
              </a:rPr>
              <a:t>                  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D. </a:t>
            </a:r>
            <a:r>
              <a:rPr lang="en-US" altLang="zh-CN" sz="2800" kern="100" dirty="0">
                <a:solidFill>
                  <a:schemeClr val="tx1"/>
                </a:solidFill>
                <a:ea typeface="DFKai-SB" panose="03000509000000000000" pitchFamily="65" charset="-120"/>
              </a:rPr>
              <a:t>640</a:t>
            </a:r>
            <a:r>
              <a:rPr lang="en-US" altLang="zh-HK" sz="2800" dirty="0">
                <a:solidFill>
                  <a:schemeClr val="tx1"/>
                </a:solidFill>
              </a:rPr>
              <a:t>cm</a:t>
            </a:r>
            <a:r>
              <a:rPr lang="en-US" altLang="zh-HK" sz="2800" baseline="30000" dirty="0">
                <a:solidFill>
                  <a:schemeClr val="tx1"/>
                </a:solidFill>
              </a:rPr>
              <a:t>3</a:t>
            </a:r>
            <a:endParaRPr lang="zh-TW" altLang="en-US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18435" name="文本框 4">
            <a:extLst>
              <a:ext uri="{FF2B5EF4-FFF2-40B4-BE49-F238E27FC236}">
                <a16:creationId xmlns:a16="http://schemas.microsoft.com/office/drawing/2014/main" id="{D79B4F00-9D73-4380-A1F2-1D5E2112E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5488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2021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pic>
        <p:nvPicPr>
          <p:cNvPr id="18436" name="图片 7">
            <a:extLst>
              <a:ext uri="{FF2B5EF4-FFF2-40B4-BE49-F238E27FC236}">
                <a16:creationId xmlns:a16="http://schemas.microsoft.com/office/drawing/2014/main" id="{297E6380-73C7-4073-BC01-236B5C5B83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8913" y="4243388"/>
            <a:ext cx="7239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文本框 6">
            <a:extLst>
              <a:ext uri="{FF2B5EF4-FFF2-40B4-BE49-F238E27FC236}">
                <a16:creationId xmlns:a16="http://schemas.microsoft.com/office/drawing/2014/main" id="{A67A389D-03D1-4810-AE78-85C0D03C8730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983538" y="4354513"/>
            <a:ext cx="4349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cxnSp>
        <p:nvCxnSpPr>
          <p:cNvPr id="43" name="直接连接符 42">
            <a:extLst>
              <a:ext uri="{FF2B5EF4-FFF2-40B4-BE49-F238E27FC236}">
                <a16:creationId xmlns:a16="http://schemas.microsoft.com/office/drawing/2014/main" id="{EE5AB872-9673-430D-A20C-A7596FAD823D}"/>
              </a:ext>
            </a:extLst>
          </p:cNvPr>
          <p:cNvCxnSpPr>
            <a:cxnSpLocks/>
          </p:cNvCxnSpPr>
          <p:nvPr/>
        </p:nvCxnSpPr>
        <p:spPr bwMode="auto">
          <a:xfrm>
            <a:off x="3484563" y="3259138"/>
            <a:ext cx="1808162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8" name="文本框 7">
            <a:extLst>
              <a:ext uri="{FF2B5EF4-FFF2-40B4-BE49-F238E27FC236}">
                <a16:creationId xmlns:a16="http://schemas.microsoft.com/office/drawing/2014/main" id="{E3E0C840-4B04-47E7-8C61-DD66D85FC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4818063"/>
            <a:ext cx="71802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 dirty="0">
                <a:solidFill>
                  <a:srgbClr val="0000FF"/>
                </a:solidFill>
              </a:rPr>
              <a:t>立體</a:t>
            </a:r>
            <a:r>
              <a:rPr lang="zh-TW" altLang="en-US" sz="2800" dirty="0">
                <a:solidFill>
                  <a:srgbClr val="0000FF"/>
                </a:solidFill>
              </a:rPr>
              <a:t>的體積 </a:t>
            </a:r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zh-CN" altLang="en-US" sz="2800" dirty="0">
                <a:solidFill>
                  <a:srgbClr val="0000FF"/>
                </a:solidFill>
              </a:rPr>
              <a:t>正</a:t>
            </a:r>
            <a:r>
              <a:rPr lang="zh-TW" altLang="en-US" sz="2800" dirty="0">
                <a:solidFill>
                  <a:srgbClr val="0000FF"/>
                </a:solidFill>
              </a:rPr>
              <a:t>方體</a:t>
            </a:r>
            <a:r>
              <a:rPr lang="zh-CN" altLang="en-US" sz="2800" dirty="0">
                <a:solidFill>
                  <a:srgbClr val="0000FF"/>
                </a:solidFill>
              </a:rPr>
              <a:t>的</a:t>
            </a:r>
            <a:r>
              <a:rPr lang="zh-TW" altLang="en-US" sz="2800" dirty="0">
                <a:solidFill>
                  <a:srgbClr val="0000FF"/>
                </a:solidFill>
              </a:rPr>
              <a:t>體積</a:t>
            </a:r>
            <a:r>
              <a:rPr lang="en-US" altLang="zh-CN" sz="2800" dirty="0">
                <a:solidFill>
                  <a:srgbClr val="0000FF"/>
                </a:solidFill>
              </a:rPr>
              <a:t>×</a:t>
            </a:r>
            <a:r>
              <a:rPr lang="zh-CN" altLang="en-US" sz="2800" dirty="0">
                <a:solidFill>
                  <a:srgbClr val="0000FF"/>
                </a:solidFill>
              </a:rPr>
              <a:t>正方體的數量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78" name="文本框 7">
            <a:extLst>
              <a:ext uri="{FF2B5EF4-FFF2-40B4-BE49-F238E27FC236}">
                <a16:creationId xmlns:a16="http://schemas.microsoft.com/office/drawing/2014/main" id="{7C9D3A9A-9A60-46DF-BEAB-FC4C824CF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3350" y="5283200"/>
            <a:ext cx="15843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4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4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4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79" name="文本框 7">
            <a:extLst>
              <a:ext uri="{FF2B5EF4-FFF2-40B4-BE49-F238E27FC236}">
                <a16:creationId xmlns:a16="http://schemas.microsoft.com/office/drawing/2014/main" id="{B58EAD19-9C67-4DD5-BB8A-CECE055A2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5100" y="5294313"/>
            <a:ext cx="7207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9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80" name="文本框 7">
            <a:extLst>
              <a:ext uri="{FF2B5EF4-FFF2-40B4-BE49-F238E27FC236}">
                <a16:creationId xmlns:a16="http://schemas.microsoft.com/office/drawing/2014/main" id="{D99CCCA5-8BEF-400A-B254-706703517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3350" y="5756275"/>
            <a:ext cx="2082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576(</a:t>
            </a:r>
            <a:r>
              <a:rPr lang="en-US" altLang="zh-HK" sz="2800">
                <a:solidFill>
                  <a:srgbClr val="0000FF"/>
                </a:solidFill>
              </a:rPr>
              <a:t>cm</a:t>
            </a:r>
            <a:r>
              <a:rPr lang="en-US" altLang="zh-HK" sz="2800" baseline="30000">
                <a:solidFill>
                  <a:srgbClr val="0000FF"/>
                </a:solidFill>
              </a:rPr>
              <a:t>3</a:t>
            </a:r>
            <a:r>
              <a:rPr lang="en-US" altLang="zh-TW" sz="2800">
                <a:solidFill>
                  <a:srgbClr val="0000FF"/>
                </a:solidFill>
              </a:rPr>
              <a:t>)</a:t>
            </a:r>
            <a:endParaRPr lang="zh-TW" altLang="en-US" sz="2800">
              <a:solidFill>
                <a:srgbClr val="0000FF"/>
              </a:solidFill>
            </a:endParaRPr>
          </a:p>
        </p:txBody>
      </p:sp>
      <p:pic>
        <p:nvPicPr>
          <p:cNvPr id="18443" name="图片 1">
            <a:extLst>
              <a:ext uri="{FF2B5EF4-FFF2-40B4-BE49-F238E27FC236}">
                <a16:creationId xmlns:a16="http://schemas.microsoft.com/office/drawing/2014/main" id="{844512C7-1AFC-4D1E-ABF7-A361AB6C8D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1047750"/>
            <a:ext cx="200342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箭头: 右 4">
            <a:extLst>
              <a:ext uri="{FF2B5EF4-FFF2-40B4-BE49-F238E27FC236}">
                <a16:creationId xmlns:a16="http://schemas.microsoft.com/office/drawing/2014/main" id="{322C4F60-81C9-4BA3-8C2E-A81ADA1F0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7525" y="1617663"/>
            <a:ext cx="412750" cy="390525"/>
          </a:xfrm>
          <a:prstGeom prst="rightArrow">
            <a:avLst>
              <a:gd name="adj1" fmla="val 50000"/>
              <a:gd name="adj2" fmla="val 49988"/>
            </a:avLst>
          </a:prstGeom>
          <a:solidFill>
            <a:schemeClr val="bg1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grpSp>
        <p:nvGrpSpPr>
          <p:cNvPr id="8" name="组合 7">
            <a:extLst>
              <a:ext uri="{FF2B5EF4-FFF2-40B4-BE49-F238E27FC236}">
                <a16:creationId xmlns:a16="http://schemas.microsoft.com/office/drawing/2014/main" id="{C465DD6B-1DDE-4039-B1B9-B7C999AFDE49}"/>
              </a:ext>
            </a:extLst>
          </p:cNvPr>
          <p:cNvGrpSpPr>
            <a:grpSpLocks/>
          </p:cNvGrpSpPr>
          <p:nvPr/>
        </p:nvGrpSpPr>
        <p:grpSpPr bwMode="auto">
          <a:xfrm>
            <a:off x="6227763" y="1743075"/>
            <a:ext cx="1169987" cy="776288"/>
            <a:chOff x="6423435" y="1742581"/>
            <a:chExt cx="1170120" cy="776521"/>
          </a:xfrm>
        </p:grpSpPr>
        <p:sp>
          <p:nvSpPr>
            <p:cNvPr id="18450" name="立方体 5">
              <a:extLst>
                <a:ext uri="{FF2B5EF4-FFF2-40B4-BE49-F238E27FC236}">
                  <a16:creationId xmlns:a16="http://schemas.microsoft.com/office/drawing/2014/main" id="{9C78ED94-6286-4629-AABF-B40DC1B041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52571" y="1742581"/>
              <a:ext cx="432048" cy="432048"/>
            </a:xfrm>
            <a:prstGeom prst="cube">
              <a:avLst>
                <a:gd name="adj" fmla="val 25000"/>
              </a:avLst>
            </a:prstGeom>
            <a:solidFill>
              <a:srgbClr val="BEE395"/>
            </a:solidFill>
            <a:ln w="9525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18451" name="立方体 33">
              <a:extLst>
                <a:ext uri="{FF2B5EF4-FFF2-40B4-BE49-F238E27FC236}">
                  <a16:creationId xmlns:a16="http://schemas.microsoft.com/office/drawing/2014/main" id="{79B15EA4-9139-493A-8544-1D8AA0159B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7531" y="1857599"/>
              <a:ext cx="432048" cy="432048"/>
            </a:xfrm>
            <a:prstGeom prst="cube">
              <a:avLst>
                <a:gd name="adj" fmla="val 25000"/>
              </a:avLst>
            </a:prstGeom>
            <a:solidFill>
              <a:srgbClr val="BEE395"/>
            </a:solidFill>
            <a:ln w="9525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18452" name="立方体 34">
              <a:extLst>
                <a:ext uri="{FF2B5EF4-FFF2-40B4-BE49-F238E27FC236}">
                  <a16:creationId xmlns:a16="http://schemas.microsoft.com/office/drawing/2014/main" id="{656AF95E-CF79-4049-A5E8-65C4D0B162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1507" y="1857475"/>
              <a:ext cx="432048" cy="432048"/>
            </a:xfrm>
            <a:prstGeom prst="cube">
              <a:avLst>
                <a:gd name="adj" fmla="val 25000"/>
              </a:avLst>
            </a:prstGeom>
            <a:solidFill>
              <a:srgbClr val="BEE395"/>
            </a:solidFill>
            <a:ln w="9525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18453" name="立方体 36">
              <a:extLst>
                <a:ext uri="{FF2B5EF4-FFF2-40B4-BE49-F238E27FC236}">
                  <a16:creationId xmlns:a16="http://schemas.microsoft.com/office/drawing/2014/main" id="{AC5C5B8C-B854-45BA-A180-0D8A55B18C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3435" y="1972741"/>
              <a:ext cx="432048" cy="432048"/>
            </a:xfrm>
            <a:prstGeom prst="cube">
              <a:avLst>
                <a:gd name="adj" fmla="val 25000"/>
              </a:avLst>
            </a:prstGeom>
            <a:solidFill>
              <a:srgbClr val="BEE395"/>
            </a:solidFill>
            <a:ln w="9525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18454" name="立方体 37">
              <a:extLst>
                <a:ext uri="{FF2B5EF4-FFF2-40B4-BE49-F238E27FC236}">
                  <a16:creationId xmlns:a16="http://schemas.microsoft.com/office/drawing/2014/main" id="{4C12285E-AC13-41E6-97ED-0923DDE02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6043" y="1972617"/>
              <a:ext cx="432048" cy="432048"/>
            </a:xfrm>
            <a:prstGeom prst="cube">
              <a:avLst>
                <a:gd name="adj" fmla="val 25000"/>
              </a:avLst>
            </a:prstGeom>
            <a:solidFill>
              <a:srgbClr val="BEE395"/>
            </a:solidFill>
            <a:ln w="9525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18455" name="立方体 38">
              <a:extLst>
                <a:ext uri="{FF2B5EF4-FFF2-40B4-BE49-F238E27FC236}">
                  <a16:creationId xmlns:a16="http://schemas.microsoft.com/office/drawing/2014/main" id="{93255014-E51F-4B9B-AC0B-2FCDA2C835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6303" y="1971305"/>
              <a:ext cx="432048" cy="432048"/>
            </a:xfrm>
            <a:prstGeom prst="cube">
              <a:avLst>
                <a:gd name="adj" fmla="val 25000"/>
              </a:avLst>
            </a:prstGeom>
            <a:solidFill>
              <a:srgbClr val="BEE395"/>
            </a:solidFill>
            <a:ln w="9525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18456" name="立方体 39">
              <a:extLst>
                <a:ext uri="{FF2B5EF4-FFF2-40B4-BE49-F238E27FC236}">
                  <a16:creationId xmlns:a16="http://schemas.microsoft.com/office/drawing/2014/main" id="{538AF5D1-277B-4690-B0FF-F211E67621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4059" y="2087054"/>
              <a:ext cx="432048" cy="432048"/>
            </a:xfrm>
            <a:prstGeom prst="cube">
              <a:avLst>
                <a:gd name="adj" fmla="val 25000"/>
              </a:avLst>
            </a:prstGeom>
            <a:solidFill>
              <a:srgbClr val="BEE395"/>
            </a:solidFill>
            <a:ln w="9525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</p:grpSp>
      <p:grpSp>
        <p:nvGrpSpPr>
          <p:cNvPr id="7" name="组合 6">
            <a:extLst>
              <a:ext uri="{FF2B5EF4-FFF2-40B4-BE49-F238E27FC236}">
                <a16:creationId xmlns:a16="http://schemas.microsoft.com/office/drawing/2014/main" id="{8FA6F4C0-CEC2-4BD1-8241-47F378B02416}"/>
              </a:ext>
            </a:extLst>
          </p:cNvPr>
          <p:cNvGrpSpPr>
            <a:grpSpLocks/>
          </p:cNvGrpSpPr>
          <p:nvPr/>
        </p:nvGrpSpPr>
        <p:grpSpPr bwMode="auto">
          <a:xfrm>
            <a:off x="6534150" y="1244600"/>
            <a:ext cx="533400" cy="534988"/>
            <a:chOff x="6729159" y="1244873"/>
            <a:chExt cx="532972" cy="534370"/>
          </a:xfrm>
        </p:grpSpPr>
        <p:sp>
          <p:nvSpPr>
            <p:cNvPr id="18448" name="立方体 43">
              <a:extLst>
                <a:ext uri="{FF2B5EF4-FFF2-40B4-BE49-F238E27FC236}">
                  <a16:creationId xmlns:a16="http://schemas.microsoft.com/office/drawing/2014/main" id="{D85A135D-FF9D-4C4A-B4F7-8547DFE63D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0083" y="1244873"/>
              <a:ext cx="432048" cy="432048"/>
            </a:xfrm>
            <a:prstGeom prst="cube">
              <a:avLst>
                <a:gd name="adj" fmla="val 25000"/>
              </a:avLst>
            </a:prstGeom>
            <a:solidFill>
              <a:srgbClr val="BEE395"/>
            </a:solidFill>
            <a:ln w="9525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18449" name="立方体 44">
              <a:extLst>
                <a:ext uri="{FF2B5EF4-FFF2-40B4-BE49-F238E27FC236}">
                  <a16:creationId xmlns:a16="http://schemas.microsoft.com/office/drawing/2014/main" id="{DE13239A-1D7E-4B2B-A8F0-E1C514D271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9159" y="1347195"/>
              <a:ext cx="432048" cy="432048"/>
            </a:xfrm>
            <a:prstGeom prst="cube">
              <a:avLst>
                <a:gd name="adj" fmla="val 25000"/>
              </a:avLst>
            </a:prstGeom>
            <a:solidFill>
              <a:srgbClr val="BEE395"/>
            </a:solidFill>
            <a:ln w="9525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</p:grpSp>
      <p:sp>
        <p:nvSpPr>
          <p:cNvPr id="46" name="文本框 7">
            <a:extLst>
              <a:ext uri="{FF2B5EF4-FFF2-40B4-BE49-F238E27FC236}">
                <a16:creationId xmlns:a16="http://schemas.microsoft.com/office/drawing/2014/main" id="{B24CD0F3-F1C5-4433-910B-8D0C82036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000" y="1644650"/>
            <a:ext cx="11414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>
                <a:solidFill>
                  <a:srgbClr val="0000FF"/>
                </a:solidFill>
              </a:rPr>
              <a:t>共</a:t>
            </a:r>
            <a:r>
              <a:rPr lang="en-US" altLang="zh-CN" sz="2800">
                <a:solidFill>
                  <a:srgbClr val="0000FF"/>
                </a:solidFill>
              </a:rPr>
              <a:t>9</a:t>
            </a:r>
            <a:r>
              <a:rPr lang="zh-CN" altLang="en-US" sz="2800">
                <a:solidFill>
                  <a:srgbClr val="0000FF"/>
                </a:solidFill>
              </a:rPr>
              <a:t>個</a:t>
            </a:r>
            <a:endParaRPr lang="zh-TW" altLang="en-US" sz="28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68" grpId="0"/>
      <p:bldP spid="68" grpId="1"/>
      <p:bldP spid="78" grpId="0"/>
      <p:bldP spid="78" grpId="1"/>
      <p:bldP spid="79" grpId="0"/>
      <p:bldP spid="79" grpId="1"/>
      <p:bldP spid="80" grpId="0"/>
      <p:bldP spid="80" grpId="1"/>
      <p:bldP spid="5" grpId="0" animBg="1"/>
      <p:bldP spid="5" grpId="1" animBg="1"/>
      <p:bldP spid="46" grpId="0"/>
      <p:bldP spid="4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09A5D12-0318-4FDD-BFAF-D3493417CE0A}"/>
              </a:ext>
            </a:extLst>
          </p:cNvPr>
          <p:cNvSpPr/>
          <p:nvPr/>
        </p:nvSpPr>
        <p:spPr>
          <a:xfrm>
            <a:off x="534988" y="960438"/>
            <a:ext cx="8245475" cy="37242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982663" indent="-982663" eaLnBrk="1" hangingPunct="1"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8. </a:t>
            </a: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紫虹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把水杯盛滿水並把水倒入膠盒。她倒了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32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杯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982663" indent="-982663" eaLnBrk="1" hangingPunct="1">
              <a:spcAft>
                <a:spcPts val="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水入膠盒後，水位達至膠盒高度的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80%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，如右圖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982663" indent="-982663" eaLnBrk="1" hangingPunct="1">
              <a:spcAft>
                <a:spcPts val="12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所示。水杯的容量是多少？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982663" indent="-982663"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A. </a:t>
            </a:r>
            <a:r>
              <a:rPr lang="en-US" altLang="zh-HK" sz="2800" dirty="0">
                <a:solidFill>
                  <a:schemeClr val="tx1"/>
                </a:solidFill>
              </a:rPr>
              <a:t>62.5</a:t>
            </a:r>
            <a:r>
              <a:rPr lang="en-US" altLang="zh-CN" sz="2800" dirty="0">
                <a:solidFill>
                  <a:schemeClr val="tx1"/>
                </a:solidFill>
              </a:rPr>
              <a:t>mL</a:t>
            </a:r>
            <a:r>
              <a:rPr lang="zh-TW" altLang="en-US" sz="2800" baseline="30000" dirty="0">
                <a:solidFill>
                  <a:schemeClr val="tx1"/>
                </a:solidFill>
              </a:rPr>
              <a:t>                   </a:t>
            </a:r>
            <a:endParaRPr lang="en-US" altLang="zh-TW" sz="2800" baseline="30000" dirty="0">
              <a:solidFill>
                <a:schemeClr val="tx1"/>
              </a:solidFill>
            </a:endParaRPr>
          </a:p>
          <a:p>
            <a:pPr marL="982663" indent="-982663" eaLnBrk="1" hangingPunct="1">
              <a:spcAft>
                <a:spcPts val="1200"/>
              </a:spcAft>
              <a:defRPr/>
            </a:pPr>
            <a:r>
              <a:rPr lang="en-US" altLang="zh-CN" sz="2800" kern="100" baseline="30000" dirty="0">
                <a:solidFill>
                  <a:schemeClr val="tx1"/>
                </a:solidFill>
                <a:ea typeface="DFKai-SB" panose="03000509000000000000" pitchFamily="65" charset="-120"/>
              </a:rPr>
              <a:t>    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B. </a:t>
            </a:r>
            <a:r>
              <a:rPr lang="en-US" altLang="zh-HK" sz="2800" dirty="0">
                <a:solidFill>
                  <a:schemeClr val="tx1"/>
                </a:solidFill>
              </a:rPr>
              <a:t>250</a:t>
            </a:r>
            <a:r>
              <a:rPr lang="en-US" altLang="zh-CN" sz="2800" dirty="0">
                <a:solidFill>
                  <a:schemeClr val="tx1"/>
                </a:solidFill>
              </a:rPr>
              <a:t>mL</a:t>
            </a:r>
            <a:r>
              <a:rPr lang="zh-TW" altLang="en-US" sz="2800" baseline="30000" dirty="0">
                <a:solidFill>
                  <a:schemeClr val="tx1"/>
                </a:solidFill>
              </a:rPr>
              <a:t>     </a:t>
            </a:r>
            <a:endParaRPr lang="en-US" altLang="zh-TW" sz="2800" baseline="30000" dirty="0">
              <a:solidFill>
                <a:schemeClr val="tx1"/>
              </a:solidFill>
            </a:endParaRPr>
          </a:p>
          <a:p>
            <a:pPr marL="982663" indent="-982663" eaLnBrk="1" hangingPunct="1">
              <a:spcAft>
                <a:spcPts val="1200"/>
              </a:spcAft>
              <a:defRPr/>
            </a:pPr>
            <a:r>
              <a:rPr lang="zh-TW" altLang="en-US" sz="2800" kern="100" baseline="30000" dirty="0">
                <a:solidFill>
                  <a:schemeClr val="tx1"/>
                </a:solidFill>
                <a:ea typeface="DFKai-SB" panose="03000509000000000000" pitchFamily="65" charset="-120"/>
              </a:rPr>
              <a:t>    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C. </a:t>
            </a:r>
            <a:r>
              <a:rPr lang="en-US" altLang="zh-CN" sz="2800" kern="100" dirty="0">
                <a:solidFill>
                  <a:schemeClr val="tx1"/>
                </a:solidFill>
                <a:ea typeface="DFKai-SB" panose="03000509000000000000" pitchFamily="65" charset="-120"/>
              </a:rPr>
              <a:t>312.5mL</a:t>
            </a:r>
            <a:r>
              <a:rPr lang="zh-TW" altLang="en-US" sz="2800" baseline="30000" dirty="0">
                <a:solidFill>
                  <a:schemeClr val="tx1"/>
                </a:solidFill>
              </a:rPr>
              <a:t>                   </a:t>
            </a:r>
            <a:endParaRPr lang="en-US" altLang="zh-TW" sz="2800" baseline="30000" dirty="0">
              <a:solidFill>
                <a:schemeClr val="tx1"/>
              </a:solidFill>
            </a:endParaRPr>
          </a:p>
          <a:p>
            <a:pPr marL="982663" indent="-982663" eaLnBrk="1" hangingPunct="1">
              <a:spcAft>
                <a:spcPts val="12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  D. </a:t>
            </a:r>
            <a:r>
              <a:rPr lang="en-US" altLang="zh-CN" sz="2800" kern="100" dirty="0">
                <a:solidFill>
                  <a:schemeClr val="tx1"/>
                </a:solidFill>
                <a:ea typeface="DFKai-SB" panose="03000509000000000000" pitchFamily="65" charset="-120"/>
              </a:rPr>
              <a:t>8000mL</a:t>
            </a:r>
            <a:endParaRPr lang="zh-TW" altLang="en-US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19459" name="文本框 4">
            <a:extLst>
              <a:ext uri="{FF2B5EF4-FFF2-40B4-BE49-F238E27FC236}">
                <a16:creationId xmlns:a16="http://schemas.microsoft.com/office/drawing/2014/main" id="{1125F793-88F8-46E1-AE53-D7EC6ED3B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5488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2020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pic>
        <p:nvPicPr>
          <p:cNvPr id="19460" name="图片 7">
            <a:extLst>
              <a:ext uri="{FF2B5EF4-FFF2-40B4-BE49-F238E27FC236}">
                <a16:creationId xmlns:a16="http://schemas.microsoft.com/office/drawing/2014/main" id="{DDA361BF-F2C4-4802-A887-50F80FE29C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8913" y="4086225"/>
            <a:ext cx="7239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本框 6">
            <a:extLst>
              <a:ext uri="{FF2B5EF4-FFF2-40B4-BE49-F238E27FC236}">
                <a16:creationId xmlns:a16="http://schemas.microsoft.com/office/drawing/2014/main" id="{A37628C6-F7ED-49EC-ACD8-ACEA83E9EE27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983538" y="4197350"/>
            <a:ext cx="4349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  <a:endParaRPr lang="zh-CN" altLang="en-US" sz="2800">
              <a:solidFill>
                <a:srgbClr val="FF0000"/>
              </a:solidFill>
            </a:endParaRP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EF3F00EC-44B8-4CE6-B4D0-5590E9DF0844}"/>
              </a:ext>
            </a:extLst>
          </p:cNvPr>
          <p:cNvCxnSpPr>
            <a:cxnSpLocks/>
          </p:cNvCxnSpPr>
          <p:nvPr/>
        </p:nvCxnSpPr>
        <p:spPr bwMode="auto">
          <a:xfrm>
            <a:off x="3113088" y="1882775"/>
            <a:ext cx="39624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文本框 6">
            <a:extLst>
              <a:ext uri="{FF2B5EF4-FFF2-40B4-BE49-F238E27FC236}">
                <a16:creationId xmlns:a16="http://schemas.microsoft.com/office/drawing/2014/main" id="{F694B668-A394-4686-93F4-700A94CFD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738" y="4622800"/>
            <a:ext cx="6988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>
                <a:solidFill>
                  <a:srgbClr val="0000FF"/>
                </a:solidFill>
              </a:rPr>
              <a:t>膠盒內有水</a:t>
            </a:r>
            <a:r>
              <a:rPr lang="zh-TW" altLang="en-US" sz="2800">
                <a:solidFill>
                  <a:srgbClr val="0000FF"/>
                </a:solidFill>
              </a:rPr>
              <a:t>：</a:t>
            </a:r>
            <a:r>
              <a:rPr lang="en-US" altLang="zh-TW" sz="2800">
                <a:solidFill>
                  <a:srgbClr val="0000FF"/>
                </a:solidFill>
              </a:rPr>
              <a:t>20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20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25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80</a:t>
            </a:r>
            <a:r>
              <a:rPr lang="en-US" altLang="zh-CN" sz="2800">
                <a:solidFill>
                  <a:srgbClr val="0000FF"/>
                </a:solidFill>
              </a:rPr>
              <a:t>%</a:t>
            </a:r>
            <a:r>
              <a:rPr lang="en-US" altLang="zh-TW" sz="2800">
                <a:solidFill>
                  <a:srgbClr val="0000FF"/>
                </a:solidFill>
              </a:rPr>
              <a:t> = 8000(</a:t>
            </a:r>
            <a:r>
              <a:rPr lang="en-US" altLang="zh-CN" sz="2800">
                <a:solidFill>
                  <a:srgbClr val="0000FF"/>
                </a:solidFill>
              </a:rPr>
              <a:t>mL</a:t>
            </a:r>
            <a:r>
              <a:rPr lang="en-US" altLang="zh-TW" sz="2800">
                <a:solidFill>
                  <a:srgbClr val="0000FF"/>
                </a:solidFill>
              </a:rPr>
              <a:t>)</a:t>
            </a:r>
            <a:endParaRPr lang="zh-TW" altLang="en-US" sz="2800">
              <a:solidFill>
                <a:srgbClr val="0000FF"/>
              </a:solidFill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93D8E4A1-B2F4-4C6C-879A-F6F7DCDD07E9}"/>
              </a:ext>
            </a:extLst>
          </p:cNvPr>
          <p:cNvCxnSpPr>
            <a:cxnSpLocks/>
          </p:cNvCxnSpPr>
          <p:nvPr/>
        </p:nvCxnSpPr>
        <p:spPr bwMode="auto">
          <a:xfrm>
            <a:off x="7693025" y="1450975"/>
            <a:ext cx="86518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文本框 7">
            <a:extLst>
              <a:ext uri="{FF2B5EF4-FFF2-40B4-BE49-F238E27FC236}">
                <a16:creationId xmlns:a16="http://schemas.microsoft.com/office/drawing/2014/main" id="{C9A9E32A-CB93-4382-BBA2-E1C586DC6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738" y="5173663"/>
            <a:ext cx="55514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>
                <a:solidFill>
                  <a:srgbClr val="0000FF"/>
                </a:solidFill>
              </a:rPr>
              <a:t>即</a:t>
            </a:r>
            <a:r>
              <a:rPr lang="en-US" altLang="zh-CN" sz="2800">
                <a:solidFill>
                  <a:srgbClr val="0000FF"/>
                </a:solidFill>
              </a:rPr>
              <a:t>32</a:t>
            </a:r>
            <a:r>
              <a:rPr lang="zh-CN" altLang="en-US" sz="2800">
                <a:solidFill>
                  <a:srgbClr val="0000FF"/>
                </a:solidFill>
              </a:rPr>
              <a:t>個水杯的總容量是</a:t>
            </a:r>
            <a:r>
              <a:rPr lang="en-US" altLang="zh-CN" sz="2800">
                <a:solidFill>
                  <a:srgbClr val="0000FF"/>
                </a:solidFill>
              </a:rPr>
              <a:t>8000mL</a:t>
            </a:r>
            <a:r>
              <a:rPr lang="zh-CN" altLang="en-US" sz="2800">
                <a:solidFill>
                  <a:srgbClr val="0000FF"/>
                </a:solidFill>
              </a:rPr>
              <a:t>。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10" name="文本框 7">
            <a:extLst>
              <a:ext uri="{FF2B5EF4-FFF2-40B4-BE49-F238E27FC236}">
                <a16:creationId xmlns:a16="http://schemas.microsoft.com/office/drawing/2014/main" id="{665E1B49-B8C9-4A61-888A-971811597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975" y="5711825"/>
            <a:ext cx="6988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>
                <a:solidFill>
                  <a:srgbClr val="0000FF"/>
                </a:solidFill>
              </a:rPr>
              <a:t>每個水杯的容量是：</a:t>
            </a:r>
            <a:r>
              <a:rPr lang="en-US" altLang="zh-CN" sz="2800">
                <a:solidFill>
                  <a:srgbClr val="0000FF"/>
                </a:solidFill>
              </a:rPr>
              <a:t>8000÷32 </a:t>
            </a:r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250(</a:t>
            </a:r>
            <a:r>
              <a:rPr lang="en-US" altLang="zh-CN" sz="2800">
                <a:solidFill>
                  <a:srgbClr val="0000FF"/>
                </a:solidFill>
              </a:rPr>
              <a:t>mL</a:t>
            </a:r>
            <a:r>
              <a:rPr lang="en-US" altLang="zh-TW" sz="2800">
                <a:solidFill>
                  <a:srgbClr val="0000FF"/>
                </a:solidFill>
              </a:rPr>
              <a:t>)</a:t>
            </a:r>
            <a:endParaRPr lang="zh-TW" altLang="en-US" sz="2800">
              <a:solidFill>
                <a:srgbClr val="0000FF"/>
              </a:solidFill>
            </a:endParaRPr>
          </a:p>
        </p:txBody>
      </p:sp>
      <p:pic>
        <p:nvPicPr>
          <p:cNvPr id="19467" name="图片 1">
            <a:extLst>
              <a:ext uri="{FF2B5EF4-FFF2-40B4-BE49-F238E27FC236}">
                <a16:creationId xmlns:a16="http://schemas.microsoft.com/office/drawing/2014/main" id="{CC788139-95F7-4476-A2CC-3C3355603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414588"/>
            <a:ext cx="2351087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右大括号 11">
            <a:extLst>
              <a:ext uri="{FF2B5EF4-FFF2-40B4-BE49-F238E27FC236}">
                <a16:creationId xmlns:a16="http://schemas.microsoft.com/office/drawing/2014/main" id="{1793157E-4618-4D39-8619-830ADA82A3CA}"/>
              </a:ext>
            </a:extLst>
          </p:cNvPr>
          <p:cNvSpPr>
            <a:spLocks/>
          </p:cNvSpPr>
          <p:nvPr/>
        </p:nvSpPr>
        <p:spPr bwMode="auto">
          <a:xfrm>
            <a:off x="6397625" y="3176588"/>
            <a:ext cx="215900" cy="900112"/>
          </a:xfrm>
          <a:prstGeom prst="rightBrace">
            <a:avLst>
              <a:gd name="adj1" fmla="val 8338"/>
              <a:gd name="adj2" fmla="val 50000"/>
            </a:avLst>
          </a:prstGeom>
          <a:solidFill>
            <a:schemeClr val="bg1"/>
          </a:solidFill>
          <a:ln w="19050" algn="ctr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13" name="文本框 7">
            <a:extLst>
              <a:ext uri="{FF2B5EF4-FFF2-40B4-BE49-F238E27FC236}">
                <a16:creationId xmlns:a16="http://schemas.microsoft.com/office/drawing/2014/main" id="{68DFB272-0907-4AA9-9D73-EEF8282AD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8925" y="3148013"/>
            <a:ext cx="170021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>
                <a:solidFill>
                  <a:srgbClr val="0000FF"/>
                </a:solidFill>
              </a:rPr>
              <a:t>水位高：</a:t>
            </a:r>
            <a:endParaRPr lang="en-US" altLang="zh-CN" sz="2800">
              <a:solidFill>
                <a:srgbClr val="0000FF"/>
              </a:solidFill>
            </a:endParaRPr>
          </a:p>
          <a:p>
            <a:r>
              <a:rPr lang="en-US" altLang="zh-TW" sz="2800">
                <a:solidFill>
                  <a:srgbClr val="0000FF"/>
                </a:solidFill>
              </a:rPr>
              <a:t>25</a:t>
            </a:r>
            <a:r>
              <a:rPr lang="en-US" altLang="zh-CN" sz="2800">
                <a:solidFill>
                  <a:srgbClr val="0000FF"/>
                </a:solidFill>
              </a:rPr>
              <a:t>×</a:t>
            </a:r>
            <a:r>
              <a:rPr lang="en-US" altLang="zh-TW" sz="2800">
                <a:solidFill>
                  <a:srgbClr val="0000FF"/>
                </a:solidFill>
              </a:rPr>
              <a:t>80</a:t>
            </a:r>
            <a:r>
              <a:rPr lang="en-US" altLang="zh-CN" sz="2800">
                <a:solidFill>
                  <a:srgbClr val="0000FF"/>
                </a:solidFill>
              </a:rPr>
              <a:t>%</a:t>
            </a:r>
            <a:endParaRPr lang="zh-TW" altLang="en-US" sz="2800">
              <a:solidFill>
                <a:srgbClr val="0000FF"/>
              </a:solidFill>
            </a:endParaRPr>
          </a:p>
        </p:txBody>
      </p: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B995A966-12C8-44D1-BF9A-AD70F1784AD4}"/>
              </a:ext>
            </a:extLst>
          </p:cNvPr>
          <p:cNvCxnSpPr>
            <a:cxnSpLocks/>
          </p:cNvCxnSpPr>
          <p:nvPr/>
        </p:nvCxnSpPr>
        <p:spPr bwMode="auto">
          <a:xfrm>
            <a:off x="971550" y="1873250"/>
            <a:ext cx="4318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9471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4A8D7C0E-BA1D-4916-8718-CE3F408C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7" grpId="1"/>
      <p:bldP spid="9" grpId="0"/>
      <p:bldP spid="9" grpId="1"/>
      <p:bldP spid="10" grpId="0"/>
      <p:bldP spid="10" grpId="1"/>
      <p:bldP spid="12" grpId="0" animBg="1"/>
      <p:bldP spid="12" grpId="1" animBg="1"/>
      <p:bldP spid="13" grpId="0"/>
      <p:bldP spid="1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id="{36C74027-677F-4FC3-9C2B-FC686A4A3E2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2743200"/>
            <a:ext cx="36576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</a:rPr>
              <a:t>全特訓完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14937ACB-1FB2-4C17-9C4C-0B634BE02378}"/>
              </a:ext>
            </a:extLst>
          </p:cNvPr>
          <p:cNvSpPr/>
          <p:nvPr/>
        </p:nvSpPr>
        <p:spPr>
          <a:xfrm>
            <a:off x="690563" y="1530350"/>
            <a:ext cx="7840662" cy="2786063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水缸的容量是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4500mL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，盛載了     缸水</a:t>
            </a:r>
            <a:r>
              <a:rPr lang="zh-TW" altLang="en-US" sz="2800" dirty="0">
                <a:solidFill>
                  <a:schemeClr val="tx1"/>
                </a:solidFill>
                <a:ea typeface="DFKai-SB" panose="03000509000000000000" pitchFamily="65" charset="-120"/>
              </a:rPr>
              <a:t>。把一塊</a:t>
            </a:r>
            <a:endParaRPr lang="en-US" altLang="zh-TW" sz="2800" dirty="0">
              <a:solidFill>
                <a:schemeClr val="tx1"/>
              </a:solidFill>
              <a:ea typeface="DFKai-SB" panose="03000509000000000000" pitchFamily="65" charset="-12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zh-TW" altLang="en-US" sz="2800" dirty="0">
                <a:solidFill>
                  <a:schemeClr val="tx1"/>
                </a:solidFill>
                <a:ea typeface="DFKai-SB" panose="03000509000000000000" pitchFamily="65" charset="-120"/>
              </a:rPr>
              <a:t>石頭完全放入水中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，溢出水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800mL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，石頭的體積</a:t>
            </a:r>
            <a:endParaRPr lang="en-US" altLang="zh-TW" sz="2800" kern="100" dirty="0">
              <a:solidFill>
                <a:srgbClr val="000000"/>
              </a:solidFill>
              <a:ea typeface="DFKai-SB" panose="03000509000000000000" pitchFamily="65" charset="-120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是多少</a:t>
            </a:r>
            <a:r>
              <a:rPr lang="zh-TW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？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  <a:p>
            <a:pPr marL="514350" indent="-514350" eaLnBrk="1" hangingPunct="1">
              <a:spcAft>
                <a:spcPts val="600"/>
              </a:spcAft>
              <a:buFontTx/>
              <a:buAutoNum type="alphaUcPeriod"/>
              <a:defRPr/>
            </a:pP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3500cm</a:t>
            </a:r>
            <a:r>
              <a:rPr lang="en-US" altLang="zh-TW" sz="2800" kern="100" baseline="300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		B. 26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00cm</a:t>
            </a:r>
            <a:r>
              <a:rPr lang="en-US" altLang="zh-TW" sz="2800" kern="100" baseline="300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   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C. 19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00cm</a:t>
            </a:r>
            <a:r>
              <a:rPr lang="en-US" altLang="zh-TW" sz="2800" kern="100" baseline="300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		D. 800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cm</a:t>
            </a:r>
            <a:r>
              <a:rPr lang="en-US" altLang="zh-TW" sz="2800" kern="100" baseline="300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   </a:t>
            </a:r>
          </a:p>
        </p:txBody>
      </p:sp>
      <p:pic>
        <p:nvPicPr>
          <p:cNvPr id="10243" name="图片 23">
            <a:extLst>
              <a:ext uri="{FF2B5EF4-FFF2-40B4-BE49-F238E27FC236}">
                <a16:creationId xmlns:a16="http://schemas.microsoft.com/office/drawing/2014/main" id="{2DFB24C5-15CB-41F7-AFD9-48F2581C4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250" y="3384550"/>
            <a:ext cx="7207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圆角矩形 5">
            <a:extLst>
              <a:ext uri="{FF2B5EF4-FFF2-40B4-BE49-F238E27FC236}">
                <a16:creationId xmlns:a16="http://schemas.microsoft.com/office/drawing/2014/main" id="{4F096FD4-645D-4971-B840-E983E1A29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3075" y="4249738"/>
            <a:ext cx="6802438" cy="177165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pic>
        <p:nvPicPr>
          <p:cNvPr id="10245" name="图片 14">
            <a:extLst>
              <a:ext uri="{FF2B5EF4-FFF2-40B4-BE49-F238E27FC236}">
                <a16:creationId xmlns:a16="http://schemas.microsoft.com/office/drawing/2014/main" id="{63FFFF49-2D95-4604-95F0-F2736BC2D4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1052513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文本框 5">
            <a:extLst>
              <a:ext uri="{FF2B5EF4-FFF2-40B4-BE49-F238E27FC236}">
                <a16:creationId xmlns:a16="http://schemas.microsoft.com/office/drawing/2014/main" id="{A370D70C-25FF-4068-9315-B6885AFBE2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3502025"/>
            <a:ext cx="492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A</a:t>
            </a:r>
            <a:endParaRPr lang="zh-CN" altLang="en-US" sz="2800">
              <a:solidFill>
                <a:srgbClr val="FF0000"/>
              </a:solidFill>
            </a:endParaRPr>
          </a:p>
        </p:txBody>
      </p:sp>
      <p:pic>
        <p:nvPicPr>
          <p:cNvPr id="9" name="图片 7">
            <a:extLst>
              <a:ext uri="{FF2B5EF4-FFF2-40B4-BE49-F238E27FC236}">
                <a16:creationId xmlns:a16="http://schemas.microsoft.com/office/drawing/2014/main" id="{2B83BCBC-8D1E-411E-B33E-3E45DF5A6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6" t="3622" r="9224"/>
          <a:stretch>
            <a:fillRect/>
          </a:stretch>
        </p:blipFill>
        <p:spPr bwMode="auto">
          <a:xfrm>
            <a:off x="854075" y="4324350"/>
            <a:ext cx="100806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文本框 9">
            <a:extLst>
              <a:ext uri="{FF2B5EF4-FFF2-40B4-BE49-F238E27FC236}">
                <a16:creationId xmlns:a16="http://schemas.microsoft.com/office/drawing/2014/main" id="{E663F0C7-49E3-416D-9B76-A0DB0C499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063" y="311150"/>
            <a:ext cx="1571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</a:t>
            </a:r>
            <a:r>
              <a:rPr lang="en-US" altLang="zh-TW">
                <a:solidFill>
                  <a:srgbClr val="00B050"/>
                </a:solidFill>
              </a:rPr>
              <a:t>5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grpSp>
        <p:nvGrpSpPr>
          <p:cNvPr id="10249" name="组合 9">
            <a:extLst>
              <a:ext uri="{FF2B5EF4-FFF2-40B4-BE49-F238E27FC236}">
                <a16:creationId xmlns:a16="http://schemas.microsoft.com/office/drawing/2014/main" id="{0250DE6C-88B5-4D15-A87F-AC05EEB4D4BD}"/>
              </a:ext>
            </a:extLst>
          </p:cNvPr>
          <p:cNvGrpSpPr>
            <a:grpSpLocks/>
          </p:cNvGrpSpPr>
          <p:nvPr/>
        </p:nvGrpSpPr>
        <p:grpSpPr bwMode="auto">
          <a:xfrm>
            <a:off x="5653088" y="1374775"/>
            <a:ext cx="431800" cy="892175"/>
            <a:chOff x="7219252" y="5114839"/>
            <a:chExt cx="432048" cy="892348"/>
          </a:xfrm>
        </p:grpSpPr>
        <p:sp>
          <p:nvSpPr>
            <p:cNvPr id="10261" name="文本框 3">
              <a:extLst>
                <a:ext uri="{FF2B5EF4-FFF2-40B4-BE49-F238E27FC236}">
                  <a16:creationId xmlns:a16="http://schemas.microsoft.com/office/drawing/2014/main" id="{B869ADCA-8E0D-4454-B603-8948EFB8EB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19252" y="5114839"/>
              <a:ext cx="43204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chemeClr val="tx2"/>
                  </a:solidFill>
                </a:rPr>
                <a:t>2</a:t>
              </a:r>
              <a:endParaRPr lang="zh-CN" altLang="en-US" sz="2800">
                <a:solidFill>
                  <a:schemeClr val="tx2"/>
                </a:solidFill>
              </a:endParaRPr>
            </a:p>
          </p:txBody>
        </p:sp>
        <p:sp>
          <p:nvSpPr>
            <p:cNvPr id="10262" name="文本框 16">
              <a:extLst>
                <a:ext uri="{FF2B5EF4-FFF2-40B4-BE49-F238E27FC236}">
                  <a16:creationId xmlns:a16="http://schemas.microsoft.com/office/drawing/2014/main" id="{CF4F5BFF-EB02-4EAC-9992-12F18DB13A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19252" y="5483967"/>
              <a:ext cx="43204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chemeClr val="tx2"/>
                  </a:solidFill>
                </a:rPr>
                <a:t>5</a:t>
              </a:r>
              <a:endParaRPr lang="zh-CN" altLang="en-US" sz="2800">
                <a:solidFill>
                  <a:schemeClr val="tx2"/>
                </a:solidFill>
              </a:endParaRPr>
            </a:p>
          </p:txBody>
        </p:sp>
        <p:sp>
          <p:nvSpPr>
            <p:cNvPr id="10263" name="任意多边形 4">
              <a:extLst>
                <a:ext uri="{FF2B5EF4-FFF2-40B4-BE49-F238E27FC236}">
                  <a16:creationId xmlns:a16="http://schemas.microsoft.com/office/drawing/2014/main" id="{01A63E99-908C-4E89-9BFD-6AD766C9B9CE}"/>
                </a:ext>
              </a:extLst>
            </p:cNvPr>
            <p:cNvSpPr>
              <a:spLocks/>
            </p:cNvSpPr>
            <p:nvPr/>
          </p:nvSpPr>
          <p:spPr bwMode="auto">
            <a:xfrm>
              <a:off x="7219252" y="5554733"/>
              <a:ext cx="365760" cy="0"/>
            </a:xfrm>
            <a:custGeom>
              <a:avLst/>
              <a:gdLst>
                <a:gd name="T0" fmla="*/ 0 w 401653"/>
                <a:gd name="T1" fmla="*/ 22057 w 401653"/>
                <a:gd name="T2" fmla="*/ 0 60000 65536"/>
                <a:gd name="T3" fmla="*/ 0 60000 65536"/>
                <a:gd name="T4" fmla="*/ 0 w 401653"/>
                <a:gd name="T5" fmla="*/ 401653 w 401653"/>
              </a:gdLst>
              <a:ahLst/>
              <a:cxnLst>
                <a:cxn ang="T2">
                  <a:pos x="T0" y="0"/>
                </a:cxn>
                <a:cxn ang="T3">
                  <a:pos x="T1" y="0"/>
                </a:cxn>
              </a:cxnLst>
              <a:rect l="T4" t="0" r="T5" b="0"/>
              <a:pathLst>
                <a:path w="401653">
                  <a:moveTo>
                    <a:pt x="0" y="0"/>
                  </a:moveTo>
                  <a:lnTo>
                    <a:pt x="401653" y="0"/>
                  </a:lnTo>
                </a:path>
              </a:pathLst>
            </a:cu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5" name="任意多边形 14">
            <a:extLst>
              <a:ext uri="{FF2B5EF4-FFF2-40B4-BE49-F238E27FC236}">
                <a16:creationId xmlns:a16="http://schemas.microsoft.com/office/drawing/2014/main" id="{BF2C3286-6FDA-4AB6-B15C-8413F9037740}"/>
              </a:ext>
            </a:extLst>
          </p:cNvPr>
          <p:cNvSpPr>
            <a:spLocks/>
          </p:cNvSpPr>
          <p:nvPr/>
        </p:nvSpPr>
        <p:spPr bwMode="auto">
          <a:xfrm>
            <a:off x="792163" y="2160588"/>
            <a:ext cx="6011862" cy="0"/>
          </a:xfrm>
          <a:custGeom>
            <a:avLst/>
            <a:gdLst>
              <a:gd name="T0" fmla="*/ 0 w 5972783"/>
              <a:gd name="T1" fmla="*/ 6843312 w 5972783"/>
              <a:gd name="T2" fmla="*/ 0 60000 65536"/>
              <a:gd name="T3" fmla="*/ 0 60000 65536"/>
              <a:gd name="T4" fmla="*/ 0 w 5972783"/>
              <a:gd name="T5" fmla="*/ 5972783 w 5972783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5972783">
                <a:moveTo>
                  <a:pt x="0" y="0"/>
                </a:moveTo>
                <a:lnTo>
                  <a:pt x="5972783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任意多边形 15">
            <a:extLst>
              <a:ext uri="{FF2B5EF4-FFF2-40B4-BE49-F238E27FC236}">
                <a16:creationId xmlns:a16="http://schemas.microsoft.com/office/drawing/2014/main" id="{A07C55D5-D6AF-410C-92D9-173932F3190B}"/>
              </a:ext>
            </a:extLst>
          </p:cNvPr>
          <p:cNvSpPr>
            <a:spLocks/>
          </p:cNvSpPr>
          <p:nvPr/>
        </p:nvSpPr>
        <p:spPr bwMode="auto">
          <a:xfrm flipV="1">
            <a:off x="785813" y="2547938"/>
            <a:ext cx="5400675" cy="71437"/>
          </a:xfrm>
          <a:custGeom>
            <a:avLst/>
            <a:gdLst>
              <a:gd name="T0" fmla="*/ 0 w 1313234"/>
              <a:gd name="T1" fmla="*/ 0 h 45719"/>
              <a:gd name="T2" fmla="*/ 2147483646 w 1313234"/>
              <a:gd name="T3" fmla="*/ 0 h 45719"/>
              <a:gd name="T4" fmla="*/ 0 60000 65536"/>
              <a:gd name="T5" fmla="*/ 0 60000 65536"/>
              <a:gd name="T6" fmla="*/ 0 w 1313234"/>
              <a:gd name="T7" fmla="*/ 0 h 45719"/>
              <a:gd name="T8" fmla="*/ 1313234 w 1313234"/>
              <a:gd name="T9" fmla="*/ 45719 h 4571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13234" h="45719">
                <a:moveTo>
                  <a:pt x="0" y="0"/>
                </a:moveTo>
                <a:lnTo>
                  <a:pt x="1313234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文本框 28">
            <a:extLst>
              <a:ext uri="{FF2B5EF4-FFF2-40B4-BE49-F238E27FC236}">
                <a16:creationId xmlns:a16="http://schemas.microsoft.com/office/drawing/2014/main" id="{B6FA4DBB-50D1-4853-ABB8-51D310F5C933}"/>
              </a:ext>
            </a:extLst>
          </p:cNvPr>
          <p:cNvSpPr txBox="1"/>
          <p:nvPr/>
        </p:nvSpPr>
        <p:spPr>
          <a:xfrm>
            <a:off x="1751013" y="4919663"/>
            <a:ext cx="6853237" cy="984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"/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石頭的體積 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=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水缸還可盛水＋溢出水</a:t>
            </a:r>
            <a:endParaRPr lang="en-US" altLang="zh-TW" sz="2400" dirty="0">
              <a:solidFill>
                <a:schemeClr val="tx1"/>
              </a:solidFill>
              <a:latin typeface="+mn-lt"/>
              <a:sym typeface="Wingdings" panose="05000000000000000000" pitchFamily="2" charset="2"/>
            </a:endParaRPr>
          </a:p>
          <a:p>
            <a:pPr>
              <a:spcAft>
                <a:spcPts val="1200"/>
              </a:spcAft>
              <a:defRPr/>
            </a:pP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		 =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2700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＋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ea typeface="DFKai-SB" panose="03000509000000000000" pitchFamily="65" charset="-120"/>
                <a:sym typeface="Wingdings" panose="05000000000000000000" pitchFamily="2" charset="2"/>
              </a:rPr>
              <a:t>800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ea typeface="DFKai-SB" panose="03000509000000000000" pitchFamily="65" charset="-120"/>
                <a:sym typeface="Wingdings" panose="05000000000000000000" pitchFamily="2" charset="2"/>
              </a:rPr>
              <a:t>=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ea typeface="DFKai-SB" panose="03000509000000000000" pitchFamily="65" charset="-120"/>
                <a:sym typeface="Wingdings" panose="05000000000000000000" pitchFamily="2" charset="2"/>
              </a:rPr>
              <a:t>3500(</a:t>
            </a:r>
            <a:r>
              <a:rPr lang="en-US" altLang="zh-TW" sz="2400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cm</a:t>
            </a:r>
            <a:r>
              <a:rPr lang="en-US" altLang="zh-TW" sz="2400" kern="100" baseline="300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sz="2400" kern="100" dirty="0">
                <a:solidFill>
                  <a:srgbClr val="00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en-US" altLang="zh-TW" sz="2400" dirty="0">
              <a:solidFill>
                <a:schemeClr val="tx1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18" name="文本框 28">
            <a:extLst>
              <a:ext uri="{FF2B5EF4-FFF2-40B4-BE49-F238E27FC236}">
                <a16:creationId xmlns:a16="http://schemas.microsoft.com/office/drawing/2014/main" id="{015A42B5-201F-45E2-922E-19CBF3FBB89E}"/>
              </a:ext>
            </a:extLst>
          </p:cNvPr>
          <p:cNvSpPr txBox="1"/>
          <p:nvPr/>
        </p:nvSpPr>
        <p:spPr>
          <a:xfrm>
            <a:off x="773113" y="4217988"/>
            <a:ext cx="6221412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defRPr/>
            </a:pPr>
            <a:r>
              <a:rPr lang="zh-TW" altLang="en-US" sz="2800" dirty="0">
                <a:solidFill>
                  <a:srgbClr val="0000FF"/>
                </a:solidFill>
                <a:latin typeface="+mn-lt"/>
                <a:sym typeface="Wingdings" panose="05000000000000000000" pitchFamily="2" charset="2"/>
              </a:rPr>
              <a:t>石頭的體積 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sym typeface="Wingdings" panose="05000000000000000000" pitchFamily="2" charset="2"/>
              </a:rPr>
              <a:t>=</a:t>
            </a:r>
            <a:r>
              <a:rPr lang="zh-TW" altLang="en-US" sz="2800" dirty="0">
                <a:solidFill>
                  <a:srgbClr val="0000FF"/>
                </a:solidFill>
                <a:latin typeface="+mn-lt"/>
                <a:sym typeface="Wingdings" panose="05000000000000000000" pitchFamily="2" charset="2"/>
              </a:rPr>
              <a:t> 水缸還可盛水＋溢出水</a:t>
            </a:r>
            <a:endParaRPr lang="en-US" altLang="zh-TW" sz="2800" dirty="0">
              <a:solidFill>
                <a:srgbClr val="0000FF"/>
              </a:solidFill>
              <a:latin typeface="+mn-lt"/>
              <a:sym typeface="Wingdings" panose="05000000000000000000" pitchFamily="2" charset="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392CD7D-A2A2-428D-B3C4-6970EE6F5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0538" y="4333875"/>
            <a:ext cx="28511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</a:t>
            </a:r>
            <a:r>
              <a:rPr lang="en-US" altLang="zh-TW" sz="240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zh-TW" altLang="en-US" sz="2400" dirty="0">
                <a:solidFill>
                  <a:schemeClr val="tx1"/>
                </a:solidFill>
                <a:sym typeface="Wingdings" panose="05000000000000000000" pitchFamily="2" charset="2"/>
              </a:rPr>
              <a:t>水缸還可盛水：</a:t>
            </a:r>
            <a:endParaRPr lang="en-US" altLang="zh-TW" sz="2400" dirty="0">
              <a:solidFill>
                <a:schemeClr val="tx1"/>
              </a:solidFill>
            </a:endParaRPr>
          </a:p>
        </p:txBody>
      </p:sp>
      <p:grpSp>
        <p:nvGrpSpPr>
          <p:cNvPr id="3" name="组合 19">
            <a:extLst>
              <a:ext uri="{FF2B5EF4-FFF2-40B4-BE49-F238E27FC236}">
                <a16:creationId xmlns:a16="http://schemas.microsoft.com/office/drawing/2014/main" id="{C04AC9EB-2A87-4FD9-820A-36E1A471AE2E}"/>
              </a:ext>
            </a:extLst>
          </p:cNvPr>
          <p:cNvGrpSpPr>
            <a:grpSpLocks/>
          </p:cNvGrpSpPr>
          <p:nvPr/>
        </p:nvGrpSpPr>
        <p:grpSpPr bwMode="auto">
          <a:xfrm>
            <a:off x="4214813" y="4214813"/>
            <a:ext cx="3887787" cy="765175"/>
            <a:chOff x="4548991" y="4232063"/>
            <a:chExt cx="3888538" cy="766029"/>
          </a:xfrm>
        </p:grpSpPr>
        <p:grpSp>
          <p:nvGrpSpPr>
            <p:cNvPr id="10256" name="组合 20">
              <a:extLst>
                <a:ext uri="{FF2B5EF4-FFF2-40B4-BE49-F238E27FC236}">
                  <a16:creationId xmlns:a16="http://schemas.microsoft.com/office/drawing/2014/main" id="{7D12D06F-277B-4B53-B7FD-BF9A73DC88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12521" y="4232063"/>
              <a:ext cx="437215" cy="766029"/>
              <a:chOff x="7946316" y="5409959"/>
              <a:chExt cx="437215" cy="766562"/>
            </a:xfrm>
          </p:grpSpPr>
          <p:sp>
            <p:nvSpPr>
              <p:cNvPr id="10258" name="文本框 21">
                <a:extLst>
                  <a:ext uri="{FF2B5EF4-FFF2-40B4-BE49-F238E27FC236}">
                    <a16:creationId xmlns:a16="http://schemas.microsoft.com/office/drawing/2014/main" id="{F272126C-6A48-458D-9777-046CA91EC43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951483" y="5409959"/>
                <a:ext cx="43204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r>
                  <a:rPr lang="en-US" altLang="zh-TW" sz="2400">
                    <a:solidFill>
                      <a:schemeClr val="tx2"/>
                    </a:solidFill>
                  </a:rPr>
                  <a:t>2</a:t>
                </a:r>
                <a:endParaRPr lang="zh-CN" altLang="en-US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0259" name="文本框 22">
                <a:extLst>
                  <a:ext uri="{FF2B5EF4-FFF2-40B4-BE49-F238E27FC236}">
                    <a16:creationId xmlns:a16="http://schemas.microsoft.com/office/drawing/2014/main" id="{253B1DE7-1BF4-4FE6-8551-6529DF01806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951483" y="5714856"/>
                <a:ext cx="43204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r>
                  <a:rPr lang="en-US" altLang="zh-TW" sz="2400">
                    <a:solidFill>
                      <a:schemeClr val="tx2"/>
                    </a:solidFill>
                  </a:rPr>
                  <a:t>5</a:t>
                </a:r>
                <a:endParaRPr lang="zh-CN" altLang="en-US" sz="2400">
                  <a:solidFill>
                    <a:schemeClr val="tx2"/>
                  </a:solidFill>
                </a:endParaRPr>
              </a:p>
            </p:txBody>
          </p:sp>
          <p:sp>
            <p:nvSpPr>
              <p:cNvPr id="10260" name="任意多边形 23">
                <a:extLst>
                  <a:ext uri="{FF2B5EF4-FFF2-40B4-BE49-F238E27FC236}">
                    <a16:creationId xmlns:a16="http://schemas.microsoft.com/office/drawing/2014/main" id="{43D8EA78-ED1D-4F69-8637-698A0F31D5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46316" y="5786750"/>
                <a:ext cx="365760" cy="0"/>
              </a:xfrm>
              <a:custGeom>
                <a:avLst/>
                <a:gdLst>
                  <a:gd name="T0" fmla="*/ 0 w 401653"/>
                  <a:gd name="T1" fmla="*/ 22057 w 401653"/>
                  <a:gd name="T2" fmla="*/ 0 60000 65536"/>
                  <a:gd name="T3" fmla="*/ 0 60000 65536"/>
                  <a:gd name="T4" fmla="*/ 0 w 401653"/>
                  <a:gd name="T5" fmla="*/ 401653 w 401653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401653">
                    <a:moveTo>
                      <a:pt x="0" y="0"/>
                    </a:moveTo>
                    <a:lnTo>
                      <a:pt x="401653" y="0"/>
                    </a:lnTo>
                  </a:path>
                </a:pathLst>
              </a:cu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0257" name="矩形 21">
              <a:extLst>
                <a:ext uri="{FF2B5EF4-FFF2-40B4-BE49-F238E27FC236}">
                  <a16:creationId xmlns:a16="http://schemas.microsoft.com/office/drawing/2014/main" id="{B1FE3EEF-3D53-4E1B-829C-97031A928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8991" y="4375098"/>
              <a:ext cx="3888538" cy="462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400">
                  <a:solidFill>
                    <a:schemeClr val="tx1"/>
                  </a:solidFill>
                  <a:cs typeface="Arial" panose="020B0604020202020204" pitchFamily="34" charset="0"/>
                  <a:sym typeface="Wingdings" panose="05000000000000000000" pitchFamily="2" charset="2"/>
                </a:rPr>
                <a:t>4500×(1</a:t>
              </a:r>
              <a:r>
                <a:rPr lang="zh-TW" altLang="en-US" sz="2400">
                  <a:solidFill>
                    <a:schemeClr val="tx1"/>
                  </a:solidFill>
                  <a:cs typeface="Arial" panose="020B0604020202020204" pitchFamily="34" charset="0"/>
                  <a:sym typeface="Wingdings" panose="05000000000000000000" pitchFamily="2" charset="2"/>
                </a:rPr>
                <a:t>－      </a:t>
              </a:r>
              <a:r>
                <a:rPr lang="en-US" altLang="zh-TW" sz="2400">
                  <a:solidFill>
                    <a:schemeClr val="tx1"/>
                  </a:solidFill>
                  <a:cs typeface="Arial" panose="020B0604020202020204" pitchFamily="34" charset="0"/>
                  <a:sym typeface="Wingdings" panose="05000000000000000000" pitchFamily="2" charset="2"/>
                </a:rPr>
                <a:t>)</a:t>
              </a:r>
              <a:r>
                <a:rPr lang="zh-TW" altLang="en-US" sz="2400">
                  <a:solidFill>
                    <a:schemeClr val="tx1"/>
                  </a:solidFill>
                  <a:cs typeface="Arial" panose="020B0604020202020204" pitchFamily="34" charset="0"/>
                  <a:sym typeface="Wingdings" panose="05000000000000000000" pitchFamily="2" charset="2"/>
                </a:rPr>
                <a:t> </a:t>
              </a:r>
              <a:r>
                <a:rPr lang="en-US" altLang="zh-TW" sz="2400">
                  <a:solidFill>
                    <a:schemeClr val="tx1"/>
                  </a:solidFill>
                  <a:cs typeface="Arial" panose="020B0604020202020204" pitchFamily="34" charset="0"/>
                  <a:sym typeface="Wingdings" panose="05000000000000000000" pitchFamily="2" charset="2"/>
                </a:rPr>
                <a:t>=</a:t>
              </a:r>
              <a:r>
                <a:rPr lang="zh-TW" altLang="en-US" sz="2400">
                  <a:solidFill>
                    <a:schemeClr val="tx1"/>
                  </a:solidFill>
                  <a:cs typeface="Arial" panose="020B0604020202020204" pitchFamily="34" charset="0"/>
                  <a:sym typeface="Wingdings" panose="05000000000000000000" pitchFamily="2" charset="2"/>
                </a:rPr>
                <a:t> </a:t>
              </a:r>
              <a:r>
                <a:rPr lang="en-US" altLang="zh-TW" sz="2400">
                  <a:solidFill>
                    <a:schemeClr val="tx1"/>
                  </a:solidFill>
                  <a:cs typeface="Arial" panose="020B0604020202020204" pitchFamily="34" charset="0"/>
                  <a:sym typeface="Wingdings" panose="05000000000000000000" pitchFamily="2" charset="2"/>
                </a:rPr>
                <a:t>2700(mL)</a:t>
              </a:r>
              <a:endParaRPr lang="en-US" altLang="zh-TW" sz="240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8" grpId="0"/>
      <p:bldP spid="18" grpId="1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图片 2">
            <a:extLst>
              <a:ext uri="{FF2B5EF4-FFF2-40B4-BE49-F238E27FC236}">
                <a16:creationId xmlns:a16="http://schemas.microsoft.com/office/drawing/2014/main" id="{DFEEC712-6966-4F2D-8164-2860BBC3F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979488"/>
            <a:ext cx="3311525" cy="227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2004A1DA-23A5-40B0-B7EA-1C161681114A}"/>
              </a:ext>
            </a:extLst>
          </p:cNvPr>
          <p:cNvSpPr/>
          <p:nvPr/>
        </p:nvSpPr>
        <p:spPr>
          <a:xfrm>
            <a:off x="468313" y="971550"/>
            <a:ext cx="8135937" cy="25288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1.</a:t>
            </a:r>
            <a:r>
              <a:rPr lang="zh-TW" altLang="en-US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右圖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的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圓錐剛好可以放進長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方盒內，長方盒的體積最小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16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是多少？</a:t>
            </a:r>
          </a:p>
          <a:p>
            <a:pPr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A.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36cm</a:t>
            </a:r>
            <a:r>
              <a:rPr lang="en-US" altLang="zh-TW" sz="2800" kern="100" baseline="300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  B.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72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cm</a:t>
            </a:r>
            <a:r>
              <a:rPr lang="en-US" altLang="zh-TW" sz="2800" kern="100" baseline="30000" dirty="0">
                <a:solidFill>
                  <a:srgbClr val="000000"/>
                </a:solidFill>
                <a:ea typeface="DFKai-SB" panose="03000509000000000000" pitchFamily="65" charset="-120"/>
              </a:rPr>
              <a:t>3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</a:t>
            </a:r>
          </a:p>
          <a:p>
            <a:pPr marL="358775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144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cm</a:t>
            </a:r>
            <a:r>
              <a:rPr lang="en-US" altLang="zh-TW" sz="2800" kern="100" baseline="30000" dirty="0">
                <a:solidFill>
                  <a:srgbClr val="000000"/>
                </a:solidFill>
                <a:ea typeface="DFKai-SB" panose="03000509000000000000" pitchFamily="65" charset="-120"/>
              </a:rPr>
              <a:t>3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D.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324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cm</a:t>
            </a:r>
            <a:r>
              <a:rPr lang="en-US" altLang="zh-TW" sz="2800" kern="100" baseline="30000" dirty="0">
                <a:solidFill>
                  <a:srgbClr val="000000"/>
                </a:solidFill>
                <a:ea typeface="DFKai-SB" panose="03000509000000000000" pitchFamily="65" charset="-120"/>
              </a:rPr>
              <a:t>3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1268" name="图片 17">
            <a:extLst>
              <a:ext uri="{FF2B5EF4-FFF2-40B4-BE49-F238E27FC236}">
                <a16:creationId xmlns:a16="http://schemas.microsoft.com/office/drawing/2014/main" id="{1AAFADF7-3C4D-4572-BDF1-9EB013809D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5" y="3208338"/>
            <a:ext cx="7175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文本框 8">
            <a:extLst>
              <a:ext uri="{FF2B5EF4-FFF2-40B4-BE49-F238E27FC236}">
                <a16:creationId xmlns:a16="http://schemas.microsoft.com/office/drawing/2014/main" id="{EEA4CF1E-A8C1-4A41-881B-ED21317BA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9875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</a:t>
            </a:r>
            <a:r>
              <a:rPr lang="en-US" altLang="zh-TW">
                <a:solidFill>
                  <a:srgbClr val="00B050"/>
                </a:solidFill>
              </a:rPr>
              <a:t>6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6" name="文本框 15">
            <a:extLst>
              <a:ext uri="{FF2B5EF4-FFF2-40B4-BE49-F238E27FC236}">
                <a16:creationId xmlns:a16="http://schemas.microsoft.com/office/drawing/2014/main" id="{00E27329-F137-44B4-8982-882A12A45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7138" y="3300413"/>
            <a:ext cx="4921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B7768620-A31F-4537-8CF0-C94A1689990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051050" y="1438275"/>
            <a:ext cx="316865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1CDE5DC0-F855-44BF-81D0-4CB90F70322E}"/>
              </a:ext>
            </a:extLst>
          </p:cNvPr>
          <p:cNvCxnSpPr>
            <a:cxnSpLocks/>
          </p:cNvCxnSpPr>
          <p:nvPr/>
        </p:nvCxnSpPr>
        <p:spPr bwMode="auto">
          <a:xfrm>
            <a:off x="971550" y="1862138"/>
            <a:ext cx="10795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09A122FA-C9FF-45FC-8F86-B4EBA8575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738" y="4025900"/>
            <a:ext cx="59801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00FF"/>
                </a:solidFill>
              </a:rPr>
              <a:t>長方盒的高 </a:t>
            </a:r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圓錐體的高 </a:t>
            </a:r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9cm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10A83936-A0DE-45FD-B8E1-9C44CD580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13" y="4543425"/>
            <a:ext cx="7488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0000FF"/>
                </a:solidFill>
              </a:rPr>
              <a:t>長方盒的底面是一個邊長為</a:t>
            </a:r>
            <a:r>
              <a:rPr lang="en-US" altLang="zh-TW" sz="2800">
                <a:solidFill>
                  <a:srgbClr val="0000FF"/>
                </a:solidFill>
              </a:rPr>
              <a:t>4cm</a:t>
            </a:r>
            <a:r>
              <a:rPr lang="zh-TW" altLang="en-US" sz="2800">
                <a:solidFill>
                  <a:srgbClr val="0000FF"/>
                </a:solidFill>
              </a:rPr>
              <a:t>的正方形。</a:t>
            </a:r>
          </a:p>
        </p:txBody>
      </p: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44AEAF57-28AA-4922-9520-A577EF3E76E8}"/>
              </a:ext>
            </a:extLst>
          </p:cNvPr>
          <p:cNvCxnSpPr>
            <a:cxnSpLocks/>
          </p:cNvCxnSpPr>
          <p:nvPr/>
        </p:nvCxnSpPr>
        <p:spPr bwMode="auto">
          <a:xfrm>
            <a:off x="2381250" y="1873250"/>
            <a:ext cx="276383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文本框 28">
            <a:extLst>
              <a:ext uri="{FF2B5EF4-FFF2-40B4-BE49-F238E27FC236}">
                <a16:creationId xmlns:a16="http://schemas.microsoft.com/office/drawing/2014/main" id="{27A9A4BE-6DC8-4475-B045-FBE182197A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738" y="5086350"/>
            <a:ext cx="43926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0000FF"/>
                </a:solidFill>
              </a:rPr>
              <a:t>長方盒的體積 </a:t>
            </a:r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4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4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9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B335A887-554B-4895-9AA9-97C1DB927B6D}"/>
              </a:ext>
            </a:extLst>
          </p:cNvPr>
          <p:cNvSpPr txBox="1"/>
          <p:nvPr/>
        </p:nvSpPr>
        <p:spPr>
          <a:xfrm>
            <a:off x="2674938" y="5608638"/>
            <a:ext cx="22320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144(</a:t>
            </a:r>
            <a:r>
              <a:rPr lang="en-US" altLang="zh-TW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cm</a:t>
            </a:r>
            <a:r>
              <a:rPr lang="en-US" altLang="zh-TW" sz="2800" kern="100" baseline="30000" dirty="0">
                <a:solidFill>
                  <a:srgbClr val="0000FF"/>
                </a:solidFill>
                <a:ea typeface="DFKai-SB" panose="03000509000000000000" pitchFamily="65" charset="-120"/>
              </a:rPr>
              <a:t>3</a:t>
            </a:r>
            <a:r>
              <a:rPr lang="en-US" altLang="zh-TW" sz="2800" dirty="0">
                <a:solidFill>
                  <a:srgbClr val="0000FF"/>
                </a:solidFill>
              </a:rPr>
              <a:t>)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6D4596F3-3384-4B8E-AB87-9DB84582D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675" y="3500438"/>
            <a:ext cx="4392613" cy="5222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長方體體積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長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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闊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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高</a:t>
            </a:r>
            <a:endParaRPr lang="zh-TW" altLang="en-US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1265" name="组合 11264">
            <a:extLst>
              <a:ext uri="{FF2B5EF4-FFF2-40B4-BE49-F238E27FC236}">
                <a16:creationId xmlns:a16="http://schemas.microsoft.com/office/drawing/2014/main" id="{2BF3CB01-12D6-4562-BDAA-7D262FCE647B}"/>
              </a:ext>
            </a:extLst>
          </p:cNvPr>
          <p:cNvGrpSpPr>
            <a:grpSpLocks/>
          </p:cNvGrpSpPr>
          <p:nvPr/>
        </p:nvGrpSpPr>
        <p:grpSpPr bwMode="auto">
          <a:xfrm>
            <a:off x="7485063" y="4227513"/>
            <a:ext cx="1304925" cy="1784350"/>
            <a:chOff x="7485421" y="4227513"/>
            <a:chExt cx="1304207" cy="1784350"/>
          </a:xfrm>
        </p:grpSpPr>
        <p:sp>
          <p:nvSpPr>
            <p:cNvPr id="11284" name="立方体 4">
              <a:extLst>
                <a:ext uri="{FF2B5EF4-FFF2-40B4-BE49-F238E27FC236}">
                  <a16:creationId xmlns:a16="http://schemas.microsoft.com/office/drawing/2014/main" id="{76F0B40D-4AEB-4987-9F04-E7E29DD881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5421" y="4227513"/>
              <a:ext cx="1304207" cy="1784350"/>
            </a:xfrm>
            <a:prstGeom prst="cube">
              <a:avLst>
                <a:gd name="adj" fmla="val 24139"/>
              </a:avLst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TW" altLang="en-US"/>
            </a:p>
          </p:txBody>
        </p:sp>
        <p:sp>
          <p:nvSpPr>
            <p:cNvPr id="11285" name="任意多边形: 形状 8">
              <a:extLst>
                <a:ext uri="{FF2B5EF4-FFF2-40B4-BE49-F238E27FC236}">
                  <a16:creationId xmlns:a16="http://schemas.microsoft.com/office/drawing/2014/main" id="{AFE191B8-6A63-4472-A276-2BD26C16F34D}"/>
                </a:ext>
              </a:extLst>
            </p:cNvPr>
            <p:cNvSpPr>
              <a:spLocks/>
            </p:cNvSpPr>
            <p:nvPr/>
          </p:nvSpPr>
          <p:spPr bwMode="auto">
            <a:xfrm>
              <a:off x="7489787" y="5705475"/>
              <a:ext cx="1293019" cy="300038"/>
            </a:xfrm>
            <a:custGeom>
              <a:avLst/>
              <a:gdLst>
                <a:gd name="T0" fmla="*/ 0 w 1293019"/>
                <a:gd name="T1" fmla="*/ 300038 h 300038"/>
                <a:gd name="T2" fmla="*/ 297656 w 1293019"/>
                <a:gd name="T3" fmla="*/ 2382 h 300038"/>
                <a:gd name="T4" fmla="*/ 1293019 w 1293019"/>
                <a:gd name="T5" fmla="*/ 0 h 30003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293019" h="300038">
                  <a:moveTo>
                    <a:pt x="0" y="300038"/>
                  </a:moveTo>
                  <a:lnTo>
                    <a:pt x="297656" y="2382"/>
                  </a:lnTo>
                  <a:lnTo>
                    <a:pt x="1293019" y="0"/>
                  </a:lnTo>
                </a:path>
              </a:pathLst>
            </a:custGeom>
            <a:noFill/>
            <a:ln w="28575" cap="flat" cmpd="sng" algn="ctr">
              <a:solidFill>
                <a:srgbClr val="0000FF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cxnSp>
          <p:nvCxnSpPr>
            <p:cNvPr id="11286" name="直接连接符 10">
              <a:extLst>
                <a:ext uri="{FF2B5EF4-FFF2-40B4-BE49-F238E27FC236}">
                  <a16:creationId xmlns:a16="http://schemas.microsoft.com/office/drawing/2014/main" id="{29F4B3AE-3954-4B9D-B02D-63BA0317C2F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808911" y="4227513"/>
              <a:ext cx="0" cy="34925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87" name="直接连接符 15">
              <a:extLst>
                <a:ext uri="{FF2B5EF4-FFF2-40B4-BE49-F238E27FC236}">
                  <a16:creationId xmlns:a16="http://schemas.microsoft.com/office/drawing/2014/main" id="{9F8D8A69-3811-40A3-8FC1-2C7D679642A4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7815127" y="4576763"/>
              <a:ext cx="3309" cy="1162522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3B1A5576-F877-4FBD-9D1D-9DEAE9AE8490}"/>
              </a:ext>
            </a:extLst>
          </p:cNvPr>
          <p:cNvGrpSpPr>
            <a:grpSpLocks/>
          </p:cNvGrpSpPr>
          <p:nvPr/>
        </p:nvGrpSpPr>
        <p:grpSpPr bwMode="auto">
          <a:xfrm>
            <a:off x="5805488" y="4402138"/>
            <a:ext cx="944562" cy="1660525"/>
            <a:chOff x="7659055" y="4381502"/>
            <a:chExt cx="945393" cy="1660015"/>
          </a:xfrm>
        </p:grpSpPr>
        <p:sp>
          <p:nvSpPr>
            <p:cNvPr id="11281" name="任意多边形: 形状 17">
              <a:extLst>
                <a:ext uri="{FF2B5EF4-FFF2-40B4-BE49-F238E27FC236}">
                  <a16:creationId xmlns:a16="http://schemas.microsoft.com/office/drawing/2014/main" id="{D29ECE88-C5C5-4BD1-8E57-E1175C57E17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8542" y="4381502"/>
              <a:ext cx="923008" cy="1504948"/>
            </a:xfrm>
            <a:custGeom>
              <a:avLst/>
              <a:gdLst>
                <a:gd name="T0" fmla="*/ 0 w 928687"/>
                <a:gd name="T1" fmla="*/ 1438854 h 1509712"/>
                <a:gd name="T2" fmla="*/ 462890 w 928687"/>
                <a:gd name="T3" fmla="*/ 0 h 1509712"/>
                <a:gd name="T4" fmla="*/ 911754 w 928687"/>
                <a:gd name="T5" fmla="*/ 1495465 h 150971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28687" h="1509712">
                  <a:moveTo>
                    <a:pt x="0" y="1452562"/>
                  </a:moveTo>
                  <a:lnTo>
                    <a:pt x="471487" y="0"/>
                  </a:lnTo>
                  <a:cubicBezTo>
                    <a:pt x="655637" y="490538"/>
                    <a:pt x="744537" y="1019174"/>
                    <a:pt x="928687" y="1509712"/>
                  </a:cubicBezTo>
                </a:path>
              </a:pathLst>
            </a:custGeom>
            <a:noFill/>
            <a:ln w="2857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19" name="弧形 18">
              <a:extLst>
                <a:ext uri="{FF2B5EF4-FFF2-40B4-BE49-F238E27FC236}">
                  <a16:creationId xmlns:a16="http://schemas.microsoft.com/office/drawing/2014/main" id="{A8AD0CCF-C691-49C5-A702-51C9D19EAC99}"/>
                </a:ext>
              </a:extLst>
            </p:cNvPr>
            <p:cNvSpPr/>
            <p:nvPr/>
          </p:nvSpPr>
          <p:spPr bwMode="auto">
            <a:xfrm>
              <a:off x="7659055" y="5690787"/>
              <a:ext cx="935860" cy="350730"/>
            </a:xfrm>
            <a:prstGeom prst="arc">
              <a:avLst>
                <a:gd name="adj1" fmla="val 11160357"/>
                <a:gd name="adj2" fmla="val 0"/>
              </a:avLst>
            </a:prstGeom>
            <a:noFill/>
            <a:ln w="28575" cap="flat" cmpd="sng" algn="ctr">
              <a:solidFill>
                <a:srgbClr val="0000FF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22" name="弧形 21">
              <a:extLst>
                <a:ext uri="{FF2B5EF4-FFF2-40B4-BE49-F238E27FC236}">
                  <a16:creationId xmlns:a16="http://schemas.microsoft.com/office/drawing/2014/main" id="{76EC7A10-7D35-46D8-8D6F-9A00D06C6DCF}"/>
                </a:ext>
              </a:extLst>
            </p:cNvPr>
            <p:cNvSpPr/>
            <p:nvPr/>
          </p:nvSpPr>
          <p:spPr bwMode="auto">
            <a:xfrm>
              <a:off x="7668588" y="5659047"/>
              <a:ext cx="935860" cy="350730"/>
            </a:xfrm>
            <a:prstGeom prst="arc">
              <a:avLst>
                <a:gd name="adj1" fmla="val 291675"/>
                <a:gd name="adj2" fmla="val 10836276"/>
              </a:avLst>
            </a:prstGeom>
            <a:noFill/>
            <a:ln w="2857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>
                <a:solidFill>
                  <a:srgbClr val="0000FF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046 C 0.11354 -0.19838 0.00069 -0.00046 0.11667 -0.2044 C 0.20538 -0.32222 0.12031 -0.20324 0.21232 -0.32222 C 0.21128 -0.23634 0.20989 -0.32222 0.21076 -0.23773 C 0.19739 -0.00416 0.20937 -0.31273 0.20087 -0.00046 " pathEditMode="relative" rAng="0" ptsTypes="AAAAA">
                                      <p:cBhvr>
                                        <p:cTn id="2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08" y="-16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5" grpId="1"/>
      <p:bldP spid="25" grpId="0"/>
      <p:bldP spid="25" grpId="1"/>
      <p:bldP spid="29" grpId="0"/>
      <p:bldP spid="29" grpId="1"/>
      <p:bldP spid="30" grpId="0"/>
      <p:bldP spid="30" grpId="1"/>
      <p:bldP spid="14" grpId="0"/>
      <p:bldP spid="1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矩形 2">
            <a:extLst>
              <a:ext uri="{FF2B5EF4-FFF2-40B4-BE49-F238E27FC236}">
                <a16:creationId xmlns:a16="http://schemas.microsoft.com/office/drawing/2014/main" id="{E20DB1DD-DACE-4060-B908-A9F55BB6D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50" y="955675"/>
            <a:ext cx="8423275" cy="420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00"/>
                </a:solidFill>
              </a:rPr>
              <a:t> </a:t>
            </a:r>
            <a:r>
              <a:rPr lang="en-US" altLang="zh-TW" sz="2800" b="1" dirty="0">
                <a:solidFill>
                  <a:srgbClr val="000000"/>
                </a:solidFill>
              </a:rPr>
              <a:t>2. </a:t>
            </a:r>
          </a:p>
          <a:p>
            <a:endParaRPr lang="en-US" altLang="zh-TW" sz="2800" b="1" dirty="0">
              <a:solidFill>
                <a:srgbClr val="000000"/>
              </a:solidFill>
            </a:endParaRPr>
          </a:p>
          <a:p>
            <a:endParaRPr lang="en-US" altLang="zh-TW" sz="2800" b="1" dirty="0">
              <a:solidFill>
                <a:srgbClr val="000000"/>
              </a:solidFill>
            </a:endParaRPr>
          </a:p>
          <a:p>
            <a:endParaRPr lang="en-US" altLang="zh-TW" sz="2800" b="1" dirty="0">
              <a:solidFill>
                <a:srgbClr val="000000"/>
              </a:solidFill>
            </a:endParaRPr>
          </a:p>
          <a:p>
            <a:r>
              <a:rPr lang="en-US" altLang="zh-TW" sz="2800" b="1" dirty="0">
                <a:solidFill>
                  <a:srgbClr val="000000"/>
                </a:solidFill>
              </a:rPr>
              <a:t>     </a:t>
            </a:r>
            <a:r>
              <a:rPr lang="zh-TW" altLang="en-US" sz="2800" dirty="0">
                <a:solidFill>
                  <a:srgbClr val="000000"/>
                </a:solidFill>
              </a:rPr>
              <a:t>如上圖所示，容器內原先盛載着一些水和</a:t>
            </a:r>
            <a:r>
              <a:rPr lang="en-US" altLang="zh-TW" sz="2800" dirty="0">
                <a:solidFill>
                  <a:srgbClr val="000000"/>
                </a:solidFill>
              </a:rPr>
              <a:t>3</a:t>
            </a:r>
            <a:r>
              <a:rPr lang="zh-TW" altLang="en-US" sz="2800" dirty="0">
                <a:solidFill>
                  <a:srgbClr val="000000"/>
                </a:solidFill>
              </a:rPr>
              <a:t>個圓 </a:t>
            </a:r>
            <a:r>
              <a:rPr lang="en-US" altLang="zh-TW" sz="2800" dirty="0">
                <a:solidFill>
                  <a:srgbClr val="000000"/>
                </a:solidFill>
              </a:rPr>
              <a:t> </a:t>
            </a:r>
          </a:p>
          <a:p>
            <a:r>
              <a:rPr lang="en-US" altLang="zh-TW" sz="2800" dirty="0">
                <a:solidFill>
                  <a:srgbClr val="000000"/>
                </a:solidFill>
              </a:rPr>
              <a:t>     </a:t>
            </a:r>
            <a:r>
              <a:rPr lang="zh-TW" altLang="en-US" sz="2800" dirty="0">
                <a:solidFill>
                  <a:srgbClr val="000000"/>
                </a:solidFill>
              </a:rPr>
              <a:t>柱，加入</a:t>
            </a:r>
            <a:r>
              <a:rPr lang="en-US" altLang="zh-TW" sz="2800" dirty="0">
                <a:solidFill>
                  <a:srgbClr val="000000"/>
                </a:solidFill>
              </a:rPr>
              <a:t>5</a:t>
            </a:r>
            <a:r>
              <a:rPr lang="zh-TW" altLang="en-US" sz="2800" dirty="0">
                <a:solidFill>
                  <a:srgbClr val="000000"/>
                </a:solidFill>
              </a:rPr>
              <a:t>個圓柱後，容器內的水位上升。這</a:t>
            </a:r>
            <a:r>
              <a:rPr lang="en-US" altLang="zh-TW" sz="2800" dirty="0">
                <a:solidFill>
                  <a:srgbClr val="000000"/>
                </a:solidFill>
              </a:rPr>
              <a:t>8</a:t>
            </a:r>
            <a:r>
              <a:rPr lang="zh-TW" altLang="en-US" sz="2800" dirty="0">
                <a:solidFill>
                  <a:srgbClr val="000000"/>
                </a:solidFill>
              </a:rPr>
              <a:t>個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solidFill>
                  <a:srgbClr val="000000"/>
                </a:solidFill>
              </a:rPr>
              <a:t>     圓柱的總體積是多少？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>
                <a:solidFill>
                  <a:schemeClr val="tx1"/>
                </a:solidFill>
              </a:rPr>
              <a:t>     </a:t>
            </a:r>
            <a:r>
              <a:rPr lang="en-US" altLang="zh-CN" sz="2800" dirty="0">
                <a:solidFill>
                  <a:schemeClr val="tx1"/>
                </a:solidFill>
              </a:rPr>
              <a:t>A. 100</a:t>
            </a:r>
            <a:r>
              <a:rPr lang="en-US" altLang="zh-TW" sz="2800" dirty="0">
                <a:solidFill>
                  <a:srgbClr val="000000"/>
                </a:solidFill>
              </a:rPr>
              <a:t>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3</a:t>
            </a:r>
            <a:r>
              <a:rPr lang="en-US" altLang="zh-CN" sz="2800" dirty="0">
                <a:solidFill>
                  <a:schemeClr val="tx1"/>
                </a:solidFill>
              </a:rPr>
              <a:t>              B. 16</a:t>
            </a:r>
            <a:r>
              <a:rPr lang="en-US" altLang="zh-TW" sz="2800" dirty="0">
                <a:solidFill>
                  <a:schemeClr val="tx1"/>
                </a:solidFill>
              </a:rPr>
              <a:t>0</a:t>
            </a:r>
            <a:r>
              <a:rPr lang="en-US" altLang="zh-TW" sz="2800" dirty="0">
                <a:solidFill>
                  <a:srgbClr val="000000"/>
                </a:solidFill>
              </a:rPr>
              <a:t>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3</a:t>
            </a:r>
            <a:endParaRPr lang="en-US" altLang="zh-CN" sz="280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r>
              <a:rPr lang="zh-TW" altLang="en-US" sz="2800" dirty="0">
                <a:solidFill>
                  <a:schemeClr val="tx1"/>
                </a:solidFill>
              </a:rPr>
              <a:t>     </a:t>
            </a:r>
            <a:r>
              <a:rPr lang="en-US" altLang="zh-CN" sz="2800" dirty="0">
                <a:solidFill>
                  <a:schemeClr val="tx1"/>
                </a:solidFill>
              </a:rPr>
              <a:t>C. 35</a:t>
            </a:r>
            <a:r>
              <a:rPr lang="en-US" altLang="zh-TW" sz="2800" dirty="0">
                <a:solidFill>
                  <a:schemeClr val="tx1"/>
                </a:solidFill>
              </a:rPr>
              <a:t>0</a:t>
            </a:r>
            <a:r>
              <a:rPr lang="en-US" altLang="zh-TW" sz="2800" dirty="0">
                <a:solidFill>
                  <a:srgbClr val="000000"/>
                </a:solidFill>
              </a:rPr>
              <a:t>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3</a:t>
            </a:r>
            <a:r>
              <a:rPr lang="en-US" altLang="zh-TW" sz="2800" baseline="30000" dirty="0">
                <a:solidFill>
                  <a:schemeClr val="tx1"/>
                </a:solidFill>
              </a:rPr>
              <a:t>                     </a:t>
            </a:r>
            <a:r>
              <a:rPr lang="en-US" altLang="zh-CN" sz="2800" dirty="0">
                <a:solidFill>
                  <a:schemeClr val="tx1"/>
                </a:solidFill>
              </a:rPr>
              <a:t>D. 38</a:t>
            </a:r>
            <a:r>
              <a:rPr lang="en-US" altLang="zh-TW" sz="2800" dirty="0">
                <a:solidFill>
                  <a:schemeClr val="tx1"/>
                </a:solidFill>
              </a:rPr>
              <a:t>0</a:t>
            </a:r>
            <a:r>
              <a:rPr lang="en-US" altLang="zh-TW" sz="2800" dirty="0">
                <a:solidFill>
                  <a:srgbClr val="000000"/>
                </a:solidFill>
              </a:rPr>
              <a:t>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3</a:t>
            </a:r>
            <a:endParaRPr lang="zh-CN" altLang="zh-CN" sz="2800" dirty="0">
              <a:solidFill>
                <a:schemeClr val="tx1"/>
              </a:solidFill>
            </a:endParaRPr>
          </a:p>
        </p:txBody>
      </p:sp>
      <p:pic>
        <p:nvPicPr>
          <p:cNvPr id="12291" name="图片 24">
            <a:extLst>
              <a:ext uri="{FF2B5EF4-FFF2-40B4-BE49-F238E27FC236}">
                <a16:creationId xmlns:a16="http://schemas.microsoft.com/office/drawing/2014/main" id="{37F91391-F407-4FC4-BAA1-0FAA3DDE6C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788" y="4149725"/>
            <a:ext cx="72231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文本框 4">
            <a:extLst>
              <a:ext uri="{FF2B5EF4-FFF2-40B4-BE49-F238E27FC236}">
                <a16:creationId xmlns:a16="http://schemas.microsoft.com/office/drawing/2014/main" id="{1790586F-1294-4ED2-ABF3-942707453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667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2018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79A9D256-987D-414D-98C2-8712DDF065C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720013" y="4265613"/>
            <a:ext cx="43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  <a:endParaRPr lang="zh-CN" altLang="en-US" sz="2800">
              <a:solidFill>
                <a:srgbClr val="FF0000"/>
              </a:solidFill>
            </a:endParaRPr>
          </a:p>
        </p:txBody>
      </p:sp>
      <p:grpSp>
        <p:nvGrpSpPr>
          <p:cNvPr id="12294" name="组合 7">
            <a:extLst>
              <a:ext uri="{FF2B5EF4-FFF2-40B4-BE49-F238E27FC236}">
                <a16:creationId xmlns:a16="http://schemas.microsoft.com/office/drawing/2014/main" id="{C47DF41A-6B6E-454A-99EC-74A01F65AD95}"/>
              </a:ext>
            </a:extLst>
          </p:cNvPr>
          <p:cNvGrpSpPr>
            <a:grpSpLocks/>
          </p:cNvGrpSpPr>
          <p:nvPr/>
        </p:nvGrpSpPr>
        <p:grpSpPr bwMode="auto">
          <a:xfrm>
            <a:off x="2555875" y="1009650"/>
            <a:ext cx="4211638" cy="1627188"/>
            <a:chOff x="2555776" y="1009249"/>
            <a:chExt cx="4211960" cy="1627663"/>
          </a:xfrm>
        </p:grpSpPr>
        <p:pic>
          <p:nvPicPr>
            <p:cNvPr id="12308" name="图片 3">
              <a:extLst>
                <a:ext uri="{FF2B5EF4-FFF2-40B4-BE49-F238E27FC236}">
                  <a16:creationId xmlns:a16="http://schemas.microsoft.com/office/drawing/2014/main" id="{FEDED688-F092-484B-93A4-3BC407B1EC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5776" y="1009249"/>
              <a:ext cx="4211960" cy="1627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09" name="文本框 4">
              <a:extLst>
                <a:ext uri="{FF2B5EF4-FFF2-40B4-BE49-F238E27FC236}">
                  <a16:creationId xmlns:a16="http://schemas.microsoft.com/office/drawing/2014/main" id="{AB5CDC46-5A04-4776-BDFD-3C066165CE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7344" y="1074222"/>
              <a:ext cx="86409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1600">
                  <a:solidFill>
                    <a:schemeClr val="tx1"/>
                  </a:solidFill>
                </a:rPr>
                <a:t>500mL</a:t>
              </a:r>
              <a:endParaRPr lang="zh-TW" altLang="en-US" sz="1600">
                <a:solidFill>
                  <a:schemeClr val="tx1"/>
                </a:solidFill>
              </a:endParaRPr>
            </a:p>
          </p:txBody>
        </p:sp>
        <p:sp>
          <p:nvSpPr>
            <p:cNvPr id="12310" name="文本框 13">
              <a:extLst>
                <a:ext uri="{FF2B5EF4-FFF2-40B4-BE49-F238E27FC236}">
                  <a16:creationId xmlns:a16="http://schemas.microsoft.com/office/drawing/2014/main" id="{E5930466-9A02-4B1D-8E18-616DC14C37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52120" y="1074222"/>
              <a:ext cx="85989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1600">
                  <a:solidFill>
                    <a:schemeClr val="tx1"/>
                  </a:solidFill>
                </a:rPr>
                <a:t>500mL</a:t>
              </a:r>
              <a:endParaRPr lang="zh-TW" altLang="en-US" sz="1600">
                <a:solidFill>
                  <a:schemeClr val="tx1"/>
                </a:solidFill>
              </a:endParaRPr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id="{81CB5713-3C5F-4A92-8AC1-6E261AECC3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2438" y="1744663"/>
            <a:ext cx="963612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dirty="0">
                <a:solidFill>
                  <a:srgbClr val="0000FF"/>
                </a:solidFill>
              </a:rPr>
              <a:t>10</a:t>
            </a:r>
            <a:r>
              <a:rPr lang="zh-TW" altLang="en-US" dirty="0">
                <a:solidFill>
                  <a:srgbClr val="0000FF"/>
                </a:solidFill>
              </a:rPr>
              <a:t>格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051F61A4-D311-43C7-83C2-3652CE31AA7B}"/>
              </a:ext>
            </a:extLst>
          </p:cNvPr>
          <p:cNvSpPr txBox="1"/>
          <p:nvPr/>
        </p:nvSpPr>
        <p:spPr>
          <a:xfrm>
            <a:off x="755650" y="5035550"/>
            <a:ext cx="7910513" cy="477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500" dirty="0">
                <a:solidFill>
                  <a:srgbClr val="0000FF"/>
                </a:solidFill>
              </a:rPr>
              <a:t>1</a:t>
            </a:r>
            <a:r>
              <a:rPr lang="zh-TW" altLang="en-US" sz="2500" dirty="0">
                <a:solidFill>
                  <a:srgbClr val="0000FF"/>
                </a:solidFill>
              </a:rPr>
              <a:t>個圓柱的體積：</a:t>
            </a:r>
            <a:r>
              <a:rPr lang="en-US" altLang="zh-TW" sz="2500" dirty="0">
                <a:solidFill>
                  <a:srgbClr val="0000FF"/>
                </a:solidFill>
              </a:rPr>
              <a:t>(350</a:t>
            </a:r>
            <a:r>
              <a:rPr lang="zh-TW" altLang="en-US" sz="2500" dirty="0">
                <a:solidFill>
                  <a:srgbClr val="0000FF"/>
                </a:solidFill>
                <a:latin typeface="標楷體" panose="03000509000000000000" pitchFamily="65" charset="-120"/>
                <a:sym typeface="Symbol" panose="05050102010706020507" pitchFamily="18" charset="2"/>
              </a:rPr>
              <a:t>－</a:t>
            </a:r>
            <a:r>
              <a:rPr lang="en-US" altLang="zh-TW" sz="2500" dirty="0">
                <a:solidFill>
                  <a:srgbClr val="0000FF"/>
                </a:solidFill>
                <a:sym typeface="Symbol" panose="05050102010706020507" pitchFamily="18" charset="2"/>
              </a:rPr>
              <a:t>2</a:t>
            </a:r>
            <a:r>
              <a:rPr lang="en-US" altLang="zh-TW" sz="2500" dirty="0">
                <a:solidFill>
                  <a:srgbClr val="0000FF"/>
                </a:solidFill>
              </a:rPr>
              <a:t>50)</a:t>
            </a:r>
            <a:r>
              <a:rPr lang="zh-TW" altLang="en-US" sz="2500" dirty="0">
                <a:solidFill>
                  <a:srgbClr val="0000FF"/>
                </a:solidFill>
              </a:rPr>
              <a:t> </a:t>
            </a:r>
            <a:r>
              <a:rPr lang="en-US" altLang="zh-TW" sz="2500" dirty="0">
                <a:solidFill>
                  <a:srgbClr val="0000FF"/>
                </a:solidFill>
                <a:latin typeface="標楷體" panose="03000509000000000000" pitchFamily="65" charset="-120"/>
              </a:rPr>
              <a:t>÷</a:t>
            </a:r>
            <a:r>
              <a:rPr lang="en-US" altLang="zh-TW" sz="2500" dirty="0">
                <a:solidFill>
                  <a:srgbClr val="0000FF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(</a:t>
            </a:r>
            <a:r>
              <a:rPr lang="en-US" altLang="zh-TW" sz="2500" kern="1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sz="2500" kern="100" dirty="0">
                <a:solidFill>
                  <a:srgbClr val="0000FF"/>
                </a:solidFill>
                <a:latin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500" kern="1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3) =</a:t>
            </a:r>
            <a:r>
              <a:rPr lang="zh-TW" altLang="en-US" sz="2500" kern="1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500" dirty="0">
                <a:solidFill>
                  <a:srgbClr val="0000FF"/>
                </a:solidFill>
                <a:latin typeface="+mj-lt"/>
              </a:rPr>
              <a:t>20(</a:t>
            </a:r>
            <a:r>
              <a:rPr lang="en-US" altLang="zh-TW" sz="2500" kern="100" dirty="0">
                <a:solidFill>
                  <a:srgbClr val="0000FF"/>
                </a:solidFill>
                <a:ea typeface="DFKai-SB" panose="03000509000000000000" pitchFamily="65" charset="-120"/>
              </a:rPr>
              <a:t>cm</a:t>
            </a:r>
            <a:r>
              <a:rPr lang="en-US" altLang="zh-TW" sz="2500" kern="100" baseline="30000" dirty="0">
                <a:solidFill>
                  <a:srgbClr val="0000FF"/>
                </a:solidFill>
                <a:ea typeface="DFKai-SB" panose="03000509000000000000" pitchFamily="65" charset="-120"/>
              </a:rPr>
              <a:t>3</a:t>
            </a:r>
            <a:r>
              <a:rPr lang="en-US" altLang="zh-TW" sz="2500" dirty="0">
                <a:solidFill>
                  <a:srgbClr val="0000FF"/>
                </a:solidFill>
              </a:rPr>
              <a:t>)</a:t>
            </a:r>
            <a:endParaRPr lang="zh-TW" altLang="en-US" sz="2500" dirty="0">
              <a:solidFill>
                <a:srgbClr val="0000FF"/>
              </a:solidFill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55A7E0ED-B9CA-4463-930A-F0F04F2BB074}"/>
              </a:ext>
            </a:extLst>
          </p:cNvPr>
          <p:cNvSpPr txBox="1"/>
          <p:nvPr/>
        </p:nvSpPr>
        <p:spPr>
          <a:xfrm>
            <a:off x="835025" y="5468938"/>
            <a:ext cx="5761038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500" dirty="0">
                <a:solidFill>
                  <a:srgbClr val="0000FF"/>
                </a:solidFill>
              </a:rPr>
              <a:t>8</a:t>
            </a:r>
            <a:r>
              <a:rPr lang="zh-TW" altLang="en-US" sz="2500" dirty="0">
                <a:solidFill>
                  <a:srgbClr val="0000FF"/>
                </a:solidFill>
              </a:rPr>
              <a:t>個圓柱的總體積：</a:t>
            </a:r>
            <a:r>
              <a:rPr lang="en-US" altLang="zh-TW" sz="2500" dirty="0">
                <a:solidFill>
                  <a:srgbClr val="0000FF"/>
                </a:solidFill>
              </a:rPr>
              <a:t>20</a:t>
            </a:r>
            <a:r>
              <a:rPr lang="en-US" altLang="zh-TW" sz="2500" dirty="0">
                <a:solidFill>
                  <a:srgbClr val="0000FF"/>
                </a:solidFill>
                <a:latin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TW" sz="2500" kern="1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8 =</a:t>
            </a:r>
            <a:r>
              <a:rPr lang="zh-TW" altLang="en-US" sz="2500" kern="1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500" dirty="0">
                <a:solidFill>
                  <a:srgbClr val="0000FF"/>
                </a:solidFill>
                <a:latin typeface="+mj-lt"/>
              </a:rPr>
              <a:t>160</a:t>
            </a:r>
            <a:r>
              <a:rPr lang="en-US" altLang="zh-TW" sz="2500" dirty="0">
                <a:solidFill>
                  <a:srgbClr val="0000FF"/>
                </a:solidFill>
              </a:rPr>
              <a:t>(</a:t>
            </a:r>
            <a:r>
              <a:rPr lang="en-US" altLang="zh-TW" sz="2500" kern="100" dirty="0">
                <a:solidFill>
                  <a:srgbClr val="0000FF"/>
                </a:solidFill>
                <a:ea typeface="DFKai-SB" panose="03000509000000000000" pitchFamily="65" charset="-120"/>
              </a:rPr>
              <a:t>cm</a:t>
            </a:r>
            <a:r>
              <a:rPr lang="en-US" altLang="zh-TW" sz="2500" kern="100" baseline="30000" dirty="0">
                <a:solidFill>
                  <a:srgbClr val="0000FF"/>
                </a:solidFill>
                <a:ea typeface="DFKai-SB" panose="03000509000000000000" pitchFamily="65" charset="-120"/>
              </a:rPr>
              <a:t>3</a:t>
            </a:r>
            <a:r>
              <a:rPr lang="en-US" altLang="zh-TW" sz="2500" dirty="0">
                <a:solidFill>
                  <a:srgbClr val="0000FF"/>
                </a:solidFill>
              </a:rPr>
              <a:t>)</a:t>
            </a:r>
            <a:endParaRPr lang="zh-TW" altLang="en-US" sz="2500" dirty="0">
              <a:solidFill>
                <a:srgbClr val="0000FF"/>
              </a:solidFill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65175878-E682-4F20-82A1-17149809C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300" y="1876425"/>
            <a:ext cx="72231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500">
                <a:solidFill>
                  <a:srgbClr val="0000FF"/>
                </a:solidFill>
              </a:rPr>
              <a:t>3</a:t>
            </a:r>
            <a:r>
              <a:rPr lang="zh-TW" altLang="en-US" sz="2500">
                <a:solidFill>
                  <a:srgbClr val="0000FF"/>
                </a:solidFill>
              </a:rPr>
              <a:t>個</a:t>
            </a:r>
            <a:endParaRPr lang="en-US" altLang="zh-TW" sz="2500">
              <a:solidFill>
                <a:srgbClr val="0000FF"/>
              </a:solidFill>
            </a:endParaRPr>
          </a:p>
        </p:txBody>
      </p:sp>
      <p:sp>
        <p:nvSpPr>
          <p:cNvPr id="2" name="左大括号 1">
            <a:extLst>
              <a:ext uri="{FF2B5EF4-FFF2-40B4-BE49-F238E27FC236}">
                <a16:creationId xmlns:a16="http://schemas.microsoft.com/office/drawing/2014/main" id="{B1DA2B6B-09DB-4578-9EE1-BE37E62802FB}"/>
              </a:ext>
            </a:extLst>
          </p:cNvPr>
          <p:cNvSpPr>
            <a:spLocks/>
          </p:cNvSpPr>
          <p:nvPr/>
        </p:nvSpPr>
        <p:spPr bwMode="auto">
          <a:xfrm>
            <a:off x="2481263" y="1244600"/>
            <a:ext cx="120650" cy="1350963"/>
          </a:xfrm>
          <a:prstGeom prst="leftBrace">
            <a:avLst>
              <a:gd name="adj1" fmla="val 8294"/>
              <a:gd name="adj2" fmla="val 50000"/>
            </a:avLst>
          </a:prstGeom>
          <a:solidFill>
            <a:schemeClr val="bg1"/>
          </a:solidFill>
          <a:ln w="19050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CE40B53C-2637-4B8C-8E2F-E44E0B7AD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2138363"/>
            <a:ext cx="2138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>
                <a:solidFill>
                  <a:srgbClr val="0000FF"/>
                </a:solidFill>
              </a:rPr>
              <a:t>每格代表</a:t>
            </a:r>
            <a:r>
              <a:rPr lang="en-US" altLang="zh-TW">
                <a:solidFill>
                  <a:srgbClr val="0000FF"/>
                </a:solidFill>
              </a:rPr>
              <a:t>50mL</a:t>
            </a:r>
            <a:r>
              <a:rPr lang="zh-TW" altLang="en-US">
                <a:solidFill>
                  <a:srgbClr val="0000FF"/>
                </a:solidFill>
              </a:rPr>
              <a:t>。</a:t>
            </a:r>
          </a:p>
        </p:txBody>
      </p:sp>
      <p:sp>
        <p:nvSpPr>
          <p:cNvPr id="24" name="左大括号 23">
            <a:extLst>
              <a:ext uri="{FF2B5EF4-FFF2-40B4-BE49-F238E27FC236}">
                <a16:creationId xmlns:a16="http://schemas.microsoft.com/office/drawing/2014/main" id="{98E66334-0A07-4C1D-998B-86566F52482B}"/>
              </a:ext>
            </a:extLst>
          </p:cNvPr>
          <p:cNvSpPr>
            <a:spLocks/>
          </p:cNvSpPr>
          <p:nvPr/>
        </p:nvSpPr>
        <p:spPr bwMode="auto">
          <a:xfrm flipH="1">
            <a:off x="3913188" y="1944688"/>
            <a:ext cx="79375" cy="650875"/>
          </a:xfrm>
          <a:prstGeom prst="leftBrace">
            <a:avLst>
              <a:gd name="adj1" fmla="val 8352"/>
              <a:gd name="adj2" fmla="val 50000"/>
            </a:avLst>
          </a:prstGeom>
          <a:solidFill>
            <a:schemeClr val="bg1"/>
          </a:solidFill>
          <a:ln w="19050" algn="ctr">
            <a:solidFill>
              <a:srgbClr val="003399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2C35D60C-E0C7-4410-B03D-4F306B7250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9063" y="2070100"/>
            <a:ext cx="10588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250mL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29" name="左大括号 28">
            <a:extLst>
              <a:ext uri="{FF2B5EF4-FFF2-40B4-BE49-F238E27FC236}">
                <a16:creationId xmlns:a16="http://schemas.microsoft.com/office/drawing/2014/main" id="{EEB42941-49E4-48FF-8E49-2BDD944DDD50}"/>
              </a:ext>
            </a:extLst>
          </p:cNvPr>
          <p:cNvSpPr>
            <a:spLocks/>
          </p:cNvSpPr>
          <p:nvPr/>
        </p:nvSpPr>
        <p:spPr bwMode="auto">
          <a:xfrm flipH="1">
            <a:off x="6656388" y="1684338"/>
            <a:ext cx="111125" cy="911225"/>
          </a:xfrm>
          <a:prstGeom prst="leftBrace">
            <a:avLst>
              <a:gd name="adj1" fmla="val 8352"/>
              <a:gd name="adj2" fmla="val 50000"/>
            </a:avLst>
          </a:prstGeom>
          <a:solidFill>
            <a:schemeClr val="bg1"/>
          </a:solidFill>
          <a:ln w="19050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5061F65C-D39D-4DC3-BDDA-F15B458D4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3063" y="1965325"/>
            <a:ext cx="1060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350mL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E7B32E9C-D2DE-4E9A-9293-8E687A550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7825" y="2320925"/>
            <a:ext cx="793750" cy="315913"/>
          </a:xfrm>
          <a:prstGeom prst="rect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8C9B5452-DAFE-4364-88FC-8AF5291B2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5938" y="2165350"/>
            <a:ext cx="1027112" cy="471488"/>
          </a:xfrm>
          <a:prstGeom prst="rect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1A1CDBC5-35F1-41F2-936E-712A0F691F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6588" y="1765300"/>
            <a:ext cx="72231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500">
                <a:solidFill>
                  <a:srgbClr val="0000FF"/>
                </a:solidFill>
              </a:rPr>
              <a:t>8</a:t>
            </a:r>
            <a:r>
              <a:rPr lang="zh-TW" altLang="en-US" sz="2500">
                <a:solidFill>
                  <a:srgbClr val="0000FF"/>
                </a:solidFill>
              </a:rPr>
              <a:t>個</a:t>
            </a:r>
            <a:endParaRPr lang="en-US" altLang="zh-TW" sz="25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/>
      <p:bldP spid="16" grpId="1"/>
      <p:bldP spid="21" grpId="0"/>
      <p:bldP spid="21" grpId="1"/>
      <p:bldP spid="22" grpId="0"/>
      <p:bldP spid="22" grpId="1"/>
      <p:bldP spid="28" grpId="0"/>
      <p:bldP spid="28" grpId="1"/>
      <p:bldP spid="2" grpId="0" animBg="1"/>
      <p:bldP spid="2" grpId="1" animBg="1"/>
      <p:bldP spid="23" grpId="0"/>
      <p:bldP spid="23" grpId="1"/>
      <p:bldP spid="24" grpId="0" animBg="1"/>
      <p:bldP spid="24" grpId="1" animBg="1"/>
      <p:bldP spid="26" grpId="0"/>
      <p:bldP spid="26" grpId="1"/>
      <p:bldP spid="29" grpId="0" animBg="1"/>
      <p:bldP spid="29" grpId="1" animBg="1"/>
      <p:bldP spid="31" grpId="0"/>
      <p:bldP spid="31" grpId="1"/>
      <p:bldP spid="3" grpId="0" animBg="1"/>
      <p:bldP spid="3" grpId="1" animBg="1"/>
      <p:bldP spid="32" grpId="0" animBg="1"/>
      <p:bldP spid="32" grpId="1" animBg="1"/>
      <p:bldP spid="33" grpId="0"/>
      <p:bldP spid="3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图片 6">
            <a:extLst>
              <a:ext uri="{FF2B5EF4-FFF2-40B4-BE49-F238E27FC236}">
                <a16:creationId xmlns:a16="http://schemas.microsoft.com/office/drawing/2014/main" id="{24456397-069C-44A5-8DFC-1476A24291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675" y="1139825"/>
            <a:ext cx="3384550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20242038-6B7A-4574-BEEF-B7228F3DF7B0}"/>
              </a:ext>
            </a:extLst>
          </p:cNvPr>
          <p:cNvSpPr/>
          <p:nvPr/>
        </p:nvSpPr>
        <p:spPr>
          <a:xfrm>
            <a:off x="474663" y="992188"/>
            <a:ext cx="7993062" cy="32924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右圖長方體要切去多少，才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可得到一個最大的正方體？</a:t>
            </a:r>
          </a:p>
          <a:p>
            <a:pPr marL="444500" indent="1588"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</a:t>
            </a:r>
            <a:r>
              <a:rPr lang="en-US" altLang="zh-CN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1728</a:t>
            </a:r>
            <a:r>
              <a:rPr lang="en-US" altLang="zh-TW" sz="2800" dirty="0">
                <a:solidFill>
                  <a:schemeClr val="tx1"/>
                </a:solidFill>
              </a:rPr>
              <a:t>cm</a:t>
            </a:r>
            <a:r>
              <a:rPr lang="en-US" altLang="zh-TW" sz="2800" baseline="30000" dirty="0">
                <a:solidFill>
                  <a:schemeClr val="tx1"/>
                </a:solidFill>
              </a:rPr>
              <a:t>3</a:t>
            </a:r>
            <a:endParaRPr lang="en-US" altLang="zh-CN" sz="2800" kern="100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1588"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</a:t>
            </a:r>
            <a:r>
              <a:rPr lang="en-US" altLang="zh-CN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1308</a:t>
            </a:r>
            <a:r>
              <a:rPr lang="en-US" altLang="zh-TW" sz="2800" dirty="0">
                <a:solidFill>
                  <a:schemeClr val="tx1"/>
                </a:solidFill>
              </a:rPr>
              <a:t>cm</a:t>
            </a:r>
            <a:r>
              <a:rPr lang="en-US" altLang="zh-TW" sz="2800" baseline="30000" dirty="0">
                <a:solidFill>
                  <a:schemeClr val="tx1"/>
                </a:solidFill>
              </a:rPr>
              <a:t>3</a:t>
            </a:r>
            <a:endParaRPr lang="en-US" altLang="zh-CN" sz="2800" kern="100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1588"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</a:t>
            </a:r>
            <a:r>
              <a:rPr lang="en-US" altLang="zh-CN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295</a:t>
            </a:r>
            <a:r>
              <a:rPr lang="en-US" altLang="zh-TW" sz="2800" dirty="0">
                <a:solidFill>
                  <a:schemeClr val="tx1"/>
                </a:solidFill>
              </a:rPr>
              <a:t>cm</a:t>
            </a:r>
            <a:r>
              <a:rPr lang="en-US" altLang="zh-TW" sz="2800" baseline="30000" dirty="0">
                <a:solidFill>
                  <a:schemeClr val="tx1"/>
                </a:solidFill>
              </a:rPr>
              <a:t>3</a:t>
            </a:r>
          </a:p>
          <a:p>
            <a:pPr marL="444500" indent="1588"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</a:t>
            </a:r>
            <a:r>
              <a:rPr lang="en-US" altLang="zh-CN" sz="2800" kern="100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125</a:t>
            </a:r>
            <a:r>
              <a:rPr lang="en-US" altLang="zh-TW" sz="2800" dirty="0">
                <a:solidFill>
                  <a:schemeClr val="tx1"/>
                </a:solidFill>
              </a:rPr>
              <a:t>cm</a:t>
            </a:r>
            <a:r>
              <a:rPr lang="en-US" altLang="zh-TW" sz="2800" baseline="30000" dirty="0">
                <a:solidFill>
                  <a:schemeClr val="tx1"/>
                </a:solidFill>
              </a:rPr>
              <a:t>3</a:t>
            </a:r>
            <a:endParaRPr lang="en-US" altLang="zh-CN" sz="2800" kern="100" dirty="0">
              <a:solidFill>
                <a:schemeClr val="tx1"/>
              </a:solidFill>
              <a:ea typeface="DFKai-SB" panose="03000509000000000000" pitchFamily="65" charset="-120"/>
            </a:endParaRPr>
          </a:p>
        </p:txBody>
      </p:sp>
      <p:pic>
        <p:nvPicPr>
          <p:cNvPr id="13316" name="图片 30">
            <a:extLst>
              <a:ext uri="{FF2B5EF4-FFF2-40B4-BE49-F238E27FC236}">
                <a16:creationId xmlns:a16="http://schemas.microsoft.com/office/drawing/2014/main" id="{A78B57C0-753E-4B82-A11F-31316E4FAB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7838" y="3451225"/>
            <a:ext cx="72231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文本框 19">
            <a:extLst>
              <a:ext uri="{FF2B5EF4-FFF2-40B4-BE49-F238E27FC236}">
                <a16:creationId xmlns:a16="http://schemas.microsoft.com/office/drawing/2014/main" id="{1FABFEC8-CB49-4BA0-9CD5-4CDD5D01D07E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8255000" y="3546475"/>
            <a:ext cx="433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3318" name="文本框 4">
            <a:extLst>
              <a:ext uri="{FF2B5EF4-FFF2-40B4-BE49-F238E27FC236}">
                <a16:creationId xmlns:a16="http://schemas.microsoft.com/office/drawing/2014/main" id="{63DD2AD2-5712-48B8-9A09-B16E9533D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2015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cxnSp>
        <p:nvCxnSpPr>
          <p:cNvPr id="13319" name="直接连接符 34">
            <a:extLst>
              <a:ext uri="{FF2B5EF4-FFF2-40B4-BE49-F238E27FC236}">
                <a16:creationId xmlns:a16="http://schemas.microsoft.com/office/drawing/2014/main" id="{6164F1EC-BC19-4C2E-8870-80DEA29EB877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891213" y="6991350"/>
            <a:ext cx="6350" cy="0"/>
          </a:xfrm>
          <a:prstGeom prst="line">
            <a:avLst/>
          </a:prstGeom>
          <a:noFill/>
          <a:ln w="19050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20" name="文本框 7">
            <a:extLst>
              <a:ext uri="{FF2B5EF4-FFF2-40B4-BE49-F238E27FC236}">
                <a16:creationId xmlns:a16="http://schemas.microsoft.com/office/drawing/2014/main" id="{47A85991-60B6-477B-A43A-BC62FE787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650" y="4224338"/>
            <a:ext cx="4752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zh-TW" sz="2800" dirty="0">
                <a:solidFill>
                  <a:srgbClr val="0000FF"/>
                </a:solidFill>
              </a:rPr>
              <a:t>最大正方體的邊長是</a:t>
            </a:r>
            <a:r>
              <a:rPr lang="en-US" altLang="zh-TW" sz="2800" dirty="0">
                <a:solidFill>
                  <a:srgbClr val="0000FF"/>
                </a:solidFill>
              </a:rPr>
              <a:t>5cm</a:t>
            </a:r>
            <a:r>
              <a:rPr lang="zh-TW" altLang="zh-TW" sz="2800" dirty="0">
                <a:solidFill>
                  <a:srgbClr val="0000FF"/>
                </a:solidFill>
              </a:rPr>
              <a:t>。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E2B7AACD-C3EE-4C7A-9384-7917C1019A1C}"/>
              </a:ext>
            </a:extLst>
          </p:cNvPr>
          <p:cNvCxnSpPr>
            <a:cxnSpLocks/>
          </p:cNvCxnSpPr>
          <p:nvPr/>
        </p:nvCxnSpPr>
        <p:spPr bwMode="auto">
          <a:xfrm flipH="1">
            <a:off x="6623050" y="4675188"/>
            <a:ext cx="28575" cy="1587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3324" name="组合 12">
            <a:extLst>
              <a:ext uri="{FF2B5EF4-FFF2-40B4-BE49-F238E27FC236}">
                <a16:creationId xmlns:a16="http://schemas.microsoft.com/office/drawing/2014/main" id="{20B58286-A2BB-48EF-989D-8D9557D980E7}"/>
              </a:ext>
            </a:extLst>
          </p:cNvPr>
          <p:cNvGrpSpPr>
            <a:grpSpLocks/>
          </p:cNvGrpSpPr>
          <p:nvPr/>
        </p:nvGrpSpPr>
        <p:grpSpPr bwMode="auto">
          <a:xfrm>
            <a:off x="5907088" y="1216025"/>
            <a:ext cx="1173162" cy="1092200"/>
            <a:chOff x="6017491" y="3272620"/>
            <a:chExt cx="1173653" cy="1092484"/>
          </a:xfrm>
        </p:grpSpPr>
        <p:sp>
          <p:nvSpPr>
            <p:cNvPr id="13331" name="任意多边形: 形状 49">
              <a:extLst>
                <a:ext uri="{FF2B5EF4-FFF2-40B4-BE49-F238E27FC236}">
                  <a16:creationId xmlns:a16="http://schemas.microsoft.com/office/drawing/2014/main" id="{71D0D01A-6290-412C-8C61-1D592A65D7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491" y="3276595"/>
              <a:ext cx="397164" cy="332509"/>
            </a:xfrm>
            <a:custGeom>
              <a:avLst/>
              <a:gdLst>
                <a:gd name="T0" fmla="*/ 397164 w 397164"/>
                <a:gd name="T1" fmla="*/ 0 h 332509"/>
                <a:gd name="T2" fmla="*/ 0 w 397164"/>
                <a:gd name="T3" fmla="*/ 332509 h 33250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97164" h="332509">
                  <a:moveTo>
                    <a:pt x="397164" y="0"/>
                  </a:moveTo>
                  <a:lnTo>
                    <a:pt x="0" y="332509"/>
                  </a:lnTo>
                </a:path>
              </a:pathLst>
            </a:custGeom>
            <a:noFill/>
            <a:ln w="2857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332" name="任意多边形: 形状 53">
              <a:extLst>
                <a:ext uri="{FF2B5EF4-FFF2-40B4-BE49-F238E27FC236}">
                  <a16:creationId xmlns:a16="http://schemas.microsoft.com/office/drawing/2014/main" id="{2198BA6F-F3EC-497C-A5FA-F09B3E94CD8A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5508" y="3272620"/>
              <a:ext cx="397164" cy="332509"/>
            </a:xfrm>
            <a:custGeom>
              <a:avLst/>
              <a:gdLst>
                <a:gd name="T0" fmla="*/ 397164 w 397164"/>
                <a:gd name="T1" fmla="*/ 0 h 332509"/>
                <a:gd name="T2" fmla="*/ 0 w 397164"/>
                <a:gd name="T3" fmla="*/ 332509 h 33250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97164" h="332509">
                  <a:moveTo>
                    <a:pt x="397164" y="0"/>
                  </a:moveTo>
                  <a:lnTo>
                    <a:pt x="0" y="332509"/>
                  </a:lnTo>
                </a:path>
              </a:pathLst>
            </a:custGeom>
            <a:noFill/>
            <a:ln w="2857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cxnSp>
          <p:nvCxnSpPr>
            <p:cNvPr id="13333" name="直接连接符 54">
              <a:extLst>
                <a:ext uri="{FF2B5EF4-FFF2-40B4-BE49-F238E27FC236}">
                  <a16:creationId xmlns:a16="http://schemas.microsoft.com/office/drawing/2014/main" id="{1FF99712-7877-4710-85E6-C307146970C8}"/>
                </a:ext>
              </a:extLst>
            </p:cNvPr>
            <p:cNvCxnSpPr>
              <a:cxnSpLocks noChangeShapeType="1"/>
              <a:stCxn id="13331" idx="1"/>
            </p:cNvCxnSpPr>
            <p:nvPr/>
          </p:nvCxnSpPr>
          <p:spPr bwMode="auto">
            <a:xfrm>
              <a:off x="6017491" y="3609104"/>
              <a:ext cx="0" cy="75600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34" name="直接连接符 55">
              <a:extLst>
                <a:ext uri="{FF2B5EF4-FFF2-40B4-BE49-F238E27FC236}">
                  <a16:creationId xmlns:a16="http://schemas.microsoft.com/office/drawing/2014/main" id="{AD57258B-ACE7-438C-BB76-B78B6FC8FB4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775508" y="3605129"/>
              <a:ext cx="0" cy="75600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35" name="直接连接符 56">
              <a:extLst>
                <a:ext uri="{FF2B5EF4-FFF2-40B4-BE49-F238E27FC236}">
                  <a16:creationId xmlns:a16="http://schemas.microsoft.com/office/drawing/2014/main" id="{182A6DC1-73B9-4FD4-A467-FA5B3DBD2C56}"/>
                </a:ext>
              </a:extLst>
            </p:cNvPr>
            <p:cNvCxnSpPr>
              <a:cxnSpLocks/>
            </p:cNvCxnSpPr>
            <p:nvPr/>
          </p:nvCxnSpPr>
          <p:spPr bwMode="auto">
            <a:xfrm rot="16200000" flipV="1">
              <a:off x="6400799" y="3983129"/>
              <a:ext cx="0" cy="75600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36" name="直接连接符 57">
              <a:extLst>
                <a:ext uri="{FF2B5EF4-FFF2-40B4-BE49-F238E27FC236}">
                  <a16:creationId xmlns:a16="http://schemas.microsoft.com/office/drawing/2014/main" id="{F5294D6C-A591-4080-87EB-ADF6DA7CFA8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191144" y="3272620"/>
              <a:ext cx="0" cy="75600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37" name="任意多边形: 形状 58">
              <a:extLst>
                <a:ext uri="{FF2B5EF4-FFF2-40B4-BE49-F238E27FC236}">
                  <a16:creationId xmlns:a16="http://schemas.microsoft.com/office/drawing/2014/main" id="{15F05CA0-476C-4A5C-918D-D2B1DD7FB878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4924" y="4011172"/>
              <a:ext cx="397164" cy="332509"/>
            </a:xfrm>
            <a:custGeom>
              <a:avLst/>
              <a:gdLst>
                <a:gd name="T0" fmla="*/ 397164 w 397164"/>
                <a:gd name="T1" fmla="*/ 0 h 332509"/>
                <a:gd name="T2" fmla="*/ 0 w 397164"/>
                <a:gd name="T3" fmla="*/ 332509 h 33250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97164" h="332509">
                  <a:moveTo>
                    <a:pt x="397164" y="0"/>
                  </a:moveTo>
                  <a:lnTo>
                    <a:pt x="0" y="332509"/>
                  </a:lnTo>
                </a:path>
              </a:pathLst>
            </a:custGeom>
            <a:noFill/>
            <a:ln w="28575" cap="flat" cmpd="sng" algn="ctr">
              <a:solidFill>
                <a:srgbClr val="0000FF"/>
              </a:solidFill>
              <a:prstDash val="sys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cxnSp>
          <p:nvCxnSpPr>
            <p:cNvPr id="13338" name="直接连接符 59">
              <a:extLst>
                <a:ext uri="{FF2B5EF4-FFF2-40B4-BE49-F238E27FC236}">
                  <a16:creationId xmlns:a16="http://schemas.microsoft.com/office/drawing/2014/main" id="{507DCB3A-4357-4BA5-8C21-6ECEFE4C96B3}"/>
                </a:ext>
              </a:extLst>
            </p:cNvPr>
            <p:cNvCxnSpPr>
              <a:cxnSpLocks/>
            </p:cNvCxnSpPr>
            <p:nvPr/>
          </p:nvCxnSpPr>
          <p:spPr bwMode="auto">
            <a:xfrm rot="16200000" flipV="1">
              <a:off x="6794672" y="2894620"/>
              <a:ext cx="0" cy="75600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39" name="直接连接符 60">
              <a:extLst>
                <a:ext uri="{FF2B5EF4-FFF2-40B4-BE49-F238E27FC236}">
                  <a16:creationId xmlns:a16="http://schemas.microsoft.com/office/drawing/2014/main" id="{D3819BE7-74BC-4358-B286-00B93C411F46}"/>
                </a:ext>
              </a:extLst>
            </p:cNvPr>
            <p:cNvCxnSpPr>
              <a:cxnSpLocks/>
            </p:cNvCxnSpPr>
            <p:nvPr/>
          </p:nvCxnSpPr>
          <p:spPr bwMode="auto">
            <a:xfrm rot="16200000" flipV="1">
              <a:off x="6398544" y="3231961"/>
              <a:ext cx="0" cy="75600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A5781A0F-A28D-4DC6-8734-124E388C5CB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85875" y="1873250"/>
            <a:ext cx="367188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文本框 7">
            <a:extLst>
              <a:ext uri="{FF2B5EF4-FFF2-40B4-BE49-F238E27FC236}">
                <a16:creationId xmlns:a16="http://schemas.microsoft.com/office/drawing/2014/main" id="{B4D6B977-7621-4976-BAA9-241B39DA0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875" y="4637088"/>
            <a:ext cx="6762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00FF"/>
                </a:solidFill>
              </a:rPr>
              <a:t>切去部分體積 </a:t>
            </a:r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長方體體積</a:t>
            </a: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</a:rPr>
              <a:t>－</a:t>
            </a:r>
            <a:r>
              <a:rPr lang="zh-TW" altLang="en-US" sz="2800" dirty="0">
                <a:solidFill>
                  <a:srgbClr val="0000FF"/>
                </a:solidFill>
              </a:rPr>
              <a:t>正方體體積</a:t>
            </a:r>
          </a:p>
        </p:txBody>
      </p:sp>
      <p:sp>
        <p:nvSpPr>
          <p:cNvPr id="29" name="文本框 7">
            <a:extLst>
              <a:ext uri="{FF2B5EF4-FFF2-40B4-BE49-F238E27FC236}">
                <a16:creationId xmlns:a16="http://schemas.microsoft.com/office/drawing/2014/main" id="{6A5E24D9-B32B-4782-B82D-83FBFBF02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5137150"/>
            <a:ext cx="18716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12</a:t>
            </a:r>
            <a:r>
              <a:rPr lang="en-US" altLang="zh-TW" sz="2800" dirty="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0000FF"/>
                </a:solidFill>
              </a:rPr>
              <a:t>5</a:t>
            </a:r>
            <a:r>
              <a:rPr lang="en-US" altLang="zh-TW" sz="2800" dirty="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0000FF"/>
                </a:solidFill>
              </a:rPr>
              <a:t>7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B5BCFD83-D256-4926-BB6D-3741104AB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0575" y="5133975"/>
            <a:ext cx="15382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0000FF"/>
                </a:solidFill>
                <a:latin typeface="標楷體" panose="03000509000000000000" pitchFamily="65" charset="-120"/>
              </a:rPr>
              <a:t>－</a:t>
            </a:r>
            <a:r>
              <a:rPr lang="en-US" altLang="zh-TW" sz="2800">
                <a:solidFill>
                  <a:srgbClr val="0000FF"/>
                </a:solidFill>
              </a:rPr>
              <a:t>5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5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5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31" name="文本框 7">
            <a:extLst>
              <a:ext uri="{FF2B5EF4-FFF2-40B4-BE49-F238E27FC236}">
                <a16:creationId xmlns:a16="http://schemas.microsoft.com/office/drawing/2014/main" id="{0BB8ECFE-7852-4D6B-B908-8A941A068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5641975"/>
            <a:ext cx="25257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295(cm</a:t>
            </a:r>
            <a:r>
              <a:rPr lang="en-US" altLang="zh-TW" sz="2800" baseline="30000">
                <a:solidFill>
                  <a:srgbClr val="0000FF"/>
                </a:solidFill>
              </a:rPr>
              <a:t>3</a:t>
            </a:r>
            <a:r>
              <a:rPr lang="en-US" altLang="zh-TW" sz="2800">
                <a:solidFill>
                  <a:srgbClr val="0000FF"/>
                </a:solidFill>
              </a:rPr>
              <a:t>)</a:t>
            </a:r>
            <a:endParaRPr lang="zh-TW" altLang="en-US" sz="2800">
              <a:solidFill>
                <a:srgbClr val="0000FF"/>
              </a:solidFill>
            </a:endParaRPr>
          </a:p>
        </p:txBody>
      </p:sp>
      <p:cxnSp>
        <p:nvCxnSpPr>
          <p:cNvPr id="32" name="直接连接符 31">
            <a:extLst>
              <a:ext uri="{FF2B5EF4-FFF2-40B4-BE49-F238E27FC236}">
                <a16:creationId xmlns:a16="http://schemas.microsoft.com/office/drawing/2014/main" id="{76F705D2-516A-4F30-81E5-BFF0265AC0D5}"/>
              </a:ext>
            </a:extLst>
          </p:cNvPr>
          <p:cNvCxnSpPr>
            <a:cxnSpLocks/>
          </p:cNvCxnSpPr>
          <p:nvPr/>
        </p:nvCxnSpPr>
        <p:spPr bwMode="auto">
          <a:xfrm>
            <a:off x="3105150" y="1458913"/>
            <a:ext cx="139223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文本框 6">
            <a:extLst>
              <a:ext uri="{FF2B5EF4-FFF2-40B4-BE49-F238E27FC236}">
                <a16:creationId xmlns:a16="http://schemas.microsoft.com/office/drawing/2014/main" id="{AD2D2A98-E65B-4FC5-A21D-CCE8597E37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4163" y="3695700"/>
            <a:ext cx="5053012" cy="5222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正</a:t>
            </a:r>
            <a:r>
              <a:rPr lang="zh-TW" altLang="zh-HK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方體體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積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邊長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邊長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邊長</a:t>
            </a:r>
            <a:endParaRPr lang="en-US" altLang="zh-TW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文本框 6">
            <a:extLst>
              <a:ext uri="{FF2B5EF4-FFF2-40B4-BE49-F238E27FC236}">
                <a16:creationId xmlns:a16="http://schemas.microsoft.com/office/drawing/2014/main" id="{71BFB9E8-B5FA-415C-91FA-E7CF8A9F07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9563" y="3733800"/>
            <a:ext cx="4116387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長</a:t>
            </a:r>
            <a:r>
              <a:rPr lang="zh-TW" altLang="zh-HK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方體體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積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長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闊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高</a:t>
            </a:r>
            <a:endParaRPr lang="en-US" altLang="zh-TW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20" grpId="0"/>
      <p:bldP spid="13320" grpId="1"/>
      <p:bldP spid="28" grpId="0"/>
      <p:bldP spid="28" grpId="1"/>
      <p:bldP spid="29" grpId="0"/>
      <p:bldP spid="29" grpId="1"/>
      <p:bldP spid="5" grpId="0"/>
      <p:bldP spid="5" grpId="1"/>
      <p:bldP spid="31" grpId="0"/>
      <p:bldP spid="31" grpId="1"/>
      <p:bldP spid="34" grpId="0"/>
      <p:bldP spid="34" grpId="1"/>
      <p:bldP spid="35" grpId="0"/>
      <p:bldP spid="3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矩形 3">
            <a:extLst>
              <a:ext uri="{FF2B5EF4-FFF2-40B4-BE49-F238E27FC236}">
                <a16:creationId xmlns:a16="http://schemas.microsoft.com/office/drawing/2014/main" id="{F8E7BE72-8DF5-4E06-AF9C-E066143E1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1066800"/>
            <a:ext cx="8245475" cy="2127250"/>
          </a:xfrm>
          <a:prstGeom prst="rect">
            <a:avLst/>
          </a:prstGeom>
          <a:solidFill>
            <a:srgbClr val="FEE1D3"/>
          </a:solidFill>
          <a:ln w="9525" algn="ctr">
            <a:solidFill>
              <a:srgbClr val="F8A88C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8FE6362B-0884-4822-B362-E07DEB43D3CB}"/>
              </a:ext>
            </a:extLst>
          </p:cNvPr>
          <p:cNvSpPr/>
          <p:nvPr/>
        </p:nvSpPr>
        <p:spPr>
          <a:xfrm>
            <a:off x="987425" y="1052513"/>
            <a:ext cx="7942263" cy="21240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1200"/>
              </a:spcAft>
              <a:defRPr/>
            </a:pPr>
            <a:r>
              <a:rPr lang="zh-TW" altLang="en-US" sz="2800" dirty="0">
                <a:solidFill>
                  <a:schemeClr val="tx1"/>
                </a:solidFill>
              </a:rPr>
              <a:t>一個長方體，高</a:t>
            </a:r>
            <a:r>
              <a:rPr lang="en-US" altLang="zh-TW" sz="2800" dirty="0">
                <a:solidFill>
                  <a:schemeClr val="tx1"/>
                </a:solidFill>
              </a:rPr>
              <a:t>11cm</a:t>
            </a:r>
            <a:r>
              <a:rPr lang="zh-TW" altLang="en-US" sz="2800" dirty="0">
                <a:solidFill>
                  <a:schemeClr val="tx1"/>
                </a:solidFill>
              </a:rPr>
              <a:t>，底是一個面積為</a:t>
            </a:r>
            <a:r>
              <a:rPr lang="en-US" altLang="zh-TW" sz="2800" dirty="0">
                <a:solidFill>
                  <a:schemeClr val="tx1"/>
                </a:solidFill>
              </a:rPr>
              <a:t>36cm</a:t>
            </a:r>
            <a:r>
              <a:rPr lang="en-US" altLang="zh-TW" sz="2800" baseline="30000" dirty="0">
                <a:solidFill>
                  <a:schemeClr val="tx1"/>
                </a:solidFill>
              </a:rPr>
              <a:t>2</a:t>
            </a:r>
            <a:r>
              <a:rPr lang="zh-TW" altLang="en-US" sz="2800" dirty="0">
                <a:solidFill>
                  <a:schemeClr val="tx1"/>
                </a:solidFill>
              </a:rPr>
              <a:t>的正方形。最少要切去多少才可得到一個正方體？</a:t>
            </a:r>
          </a:p>
          <a:p>
            <a:pPr>
              <a:spcAft>
                <a:spcPts val="12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1115</a:t>
            </a:r>
            <a:r>
              <a:rPr lang="en-US" altLang="zh-TW" sz="2800" dirty="0">
                <a:solidFill>
                  <a:schemeClr val="tx1"/>
                </a:solidFill>
              </a:rPr>
              <a:t>cm</a:t>
            </a:r>
            <a:r>
              <a:rPr lang="en-US" altLang="zh-TW" sz="2800" baseline="30000" dirty="0">
                <a:solidFill>
                  <a:schemeClr val="tx1"/>
                </a:solidFill>
              </a:rPr>
              <a:t>3</a:t>
            </a:r>
            <a:r>
              <a:rPr lang="en-US" altLang="zh-TW" sz="2800" kern="100" dirty="0">
                <a:solidFill>
                  <a:schemeClr val="tx1"/>
                </a:solidFill>
                <a:ea typeface="DFKai-SB" panose="03000509000000000000" pitchFamily="65" charset="-120"/>
              </a:rPr>
              <a:t>    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264</a:t>
            </a:r>
            <a:r>
              <a:rPr lang="en-US" altLang="zh-TW" sz="2800" dirty="0">
                <a:solidFill>
                  <a:schemeClr val="tx1"/>
                </a:solidFill>
              </a:rPr>
              <a:t>cm</a:t>
            </a:r>
            <a:r>
              <a:rPr lang="en-US" altLang="zh-TW" sz="2800" baseline="30000" dirty="0">
                <a:solidFill>
                  <a:schemeClr val="tx1"/>
                </a:solidFill>
              </a:rPr>
              <a:t>3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</a:t>
            </a:r>
          </a:p>
          <a:p>
            <a:pPr>
              <a:spcAft>
                <a:spcPts val="12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216</a:t>
            </a:r>
            <a:r>
              <a:rPr lang="en-US" altLang="zh-TW" sz="2800" dirty="0">
                <a:solidFill>
                  <a:schemeClr val="tx1"/>
                </a:solidFill>
              </a:rPr>
              <a:t>cm</a:t>
            </a:r>
            <a:r>
              <a:rPr lang="en-US" altLang="zh-TW" sz="2800" baseline="30000" dirty="0">
                <a:solidFill>
                  <a:schemeClr val="tx1"/>
                </a:solidFill>
              </a:rPr>
              <a:t>3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   </a:t>
            </a:r>
            <a:r>
              <a:rPr lang="en-US" altLang="zh-CN" sz="24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D. 180</a:t>
            </a:r>
            <a:r>
              <a:rPr lang="en-US" altLang="zh-TW" sz="2800" dirty="0">
                <a:solidFill>
                  <a:schemeClr val="tx1"/>
                </a:solidFill>
              </a:rPr>
              <a:t>cm</a:t>
            </a:r>
            <a:r>
              <a:rPr lang="en-US" altLang="zh-TW" sz="2800" baseline="30000" dirty="0">
                <a:solidFill>
                  <a:schemeClr val="tx1"/>
                </a:solidFill>
              </a:rPr>
              <a:t>3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4340" name="图片 3">
            <a:extLst>
              <a:ext uri="{FF2B5EF4-FFF2-40B4-BE49-F238E27FC236}">
                <a16:creationId xmlns:a16="http://schemas.microsoft.com/office/drawing/2014/main" id="{6D2ED7C6-39B9-4286-BA29-9EBD18EE06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82" t="8076" r="12599" b="14537"/>
          <a:stretch>
            <a:fillRect/>
          </a:stretch>
        </p:blipFill>
        <p:spPr bwMode="auto">
          <a:xfrm>
            <a:off x="420688" y="1125538"/>
            <a:ext cx="60325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图片 17">
            <a:extLst>
              <a:ext uri="{FF2B5EF4-FFF2-40B4-BE49-F238E27FC236}">
                <a16:creationId xmlns:a16="http://schemas.microsoft.com/office/drawing/2014/main" id="{6619C82A-C2BF-4AE5-839D-6D18C69CB3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4175" y="2290763"/>
            <a:ext cx="7620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文本框 23">
            <a:extLst>
              <a:ext uri="{FF2B5EF4-FFF2-40B4-BE49-F238E27FC236}">
                <a16:creationId xmlns:a16="http://schemas.microsoft.com/office/drawing/2014/main" id="{57E1902C-D866-4E2C-BDBA-59BF8C655267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8169275" y="2392363"/>
            <a:ext cx="43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D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3" name="立方体 2">
            <a:extLst>
              <a:ext uri="{FF2B5EF4-FFF2-40B4-BE49-F238E27FC236}">
                <a16:creationId xmlns:a16="http://schemas.microsoft.com/office/drawing/2014/main" id="{CC5DA412-0727-4D38-A66E-9D2691827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925" y="3679825"/>
            <a:ext cx="1236663" cy="2012950"/>
          </a:xfrm>
          <a:prstGeom prst="cube">
            <a:avLst>
              <a:gd name="adj" fmla="val 25000"/>
            </a:avLst>
          </a:prstGeom>
          <a:solidFill>
            <a:srgbClr val="BEF397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988A4B6-3093-4B8C-9F36-CF5F97DA6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5775" y="4457700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11cm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6DAF4BC4-F5D6-4EF8-B346-705380584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4650" y="5405438"/>
            <a:ext cx="720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6cm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D8880709-B6C9-4274-AD5F-1BF71EE3D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588" y="5692775"/>
            <a:ext cx="720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6cm</a:t>
            </a:r>
            <a:endParaRPr lang="zh-TW" altLang="en-US">
              <a:solidFill>
                <a:srgbClr val="0000FF"/>
              </a:solidFill>
            </a:endParaRPr>
          </a:p>
        </p:txBody>
      </p:sp>
      <p:cxnSp>
        <p:nvCxnSpPr>
          <p:cNvPr id="40" name="直接连接符 39">
            <a:extLst>
              <a:ext uri="{FF2B5EF4-FFF2-40B4-BE49-F238E27FC236}">
                <a16:creationId xmlns:a16="http://schemas.microsoft.com/office/drawing/2014/main" id="{5E23A868-71D0-433C-BDDA-86C8B0C67F6D}"/>
              </a:ext>
            </a:extLst>
          </p:cNvPr>
          <p:cNvCxnSpPr>
            <a:cxnSpLocks/>
          </p:cNvCxnSpPr>
          <p:nvPr/>
        </p:nvCxnSpPr>
        <p:spPr bwMode="auto">
          <a:xfrm flipV="1">
            <a:off x="3228975" y="1527175"/>
            <a:ext cx="122555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id="{885C2214-AFC4-4D80-A8E0-5808205B3687}"/>
              </a:ext>
            </a:extLst>
          </p:cNvPr>
          <p:cNvCxnSpPr>
            <a:cxnSpLocks/>
          </p:cNvCxnSpPr>
          <p:nvPr/>
        </p:nvCxnSpPr>
        <p:spPr bwMode="auto">
          <a:xfrm flipV="1">
            <a:off x="4781550" y="1535113"/>
            <a:ext cx="3852863" cy="1587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" name="直接连接符 43">
            <a:extLst>
              <a:ext uri="{FF2B5EF4-FFF2-40B4-BE49-F238E27FC236}">
                <a16:creationId xmlns:a16="http://schemas.microsoft.com/office/drawing/2014/main" id="{05264F7D-F63B-46C4-9194-A8BB07C5B5E7}"/>
              </a:ext>
            </a:extLst>
          </p:cNvPr>
          <p:cNvCxnSpPr>
            <a:cxnSpLocks/>
          </p:cNvCxnSpPr>
          <p:nvPr/>
        </p:nvCxnSpPr>
        <p:spPr bwMode="auto">
          <a:xfrm>
            <a:off x="1090613" y="1955800"/>
            <a:ext cx="104457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id="{65AEF722-5A96-4409-ADBF-46C4DF14ED40}"/>
              </a:ext>
            </a:extLst>
          </p:cNvPr>
          <p:cNvCxnSpPr>
            <a:cxnSpLocks/>
          </p:cNvCxnSpPr>
          <p:nvPr/>
        </p:nvCxnSpPr>
        <p:spPr bwMode="auto">
          <a:xfrm flipV="1">
            <a:off x="5364163" y="1955800"/>
            <a:ext cx="2843212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4" name="矩形 14343">
            <a:extLst>
              <a:ext uri="{FF2B5EF4-FFF2-40B4-BE49-F238E27FC236}">
                <a16:creationId xmlns:a16="http://schemas.microsoft.com/office/drawing/2014/main" id="{685F976B-69E3-47B2-BE5B-3A8F7B73A7C6}"/>
              </a:ext>
            </a:extLst>
          </p:cNvPr>
          <p:cNvSpPr/>
          <p:nvPr/>
        </p:nvSpPr>
        <p:spPr>
          <a:xfrm>
            <a:off x="2555875" y="3806825"/>
            <a:ext cx="622935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zh-TW" altLang="zh-TW" sz="28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長方體的底是一個邊長</a:t>
            </a:r>
            <a:r>
              <a:rPr lang="en-US" altLang="zh-TW" sz="2800" kern="100" dirty="0">
                <a:solidFill>
                  <a:srgbClr val="0000FF"/>
                </a:solidFill>
                <a:latin typeface="+mj-lt"/>
              </a:rPr>
              <a:t>6cm</a:t>
            </a:r>
            <a:r>
              <a:rPr lang="zh-TW" altLang="zh-TW" sz="28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的正方形。</a:t>
            </a:r>
            <a:endParaRPr lang="zh-TW" altLang="zh-TW" sz="2800" kern="100" dirty="0">
              <a:solidFill>
                <a:srgbClr val="0000FF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4345" name="立方体 14344">
            <a:extLst>
              <a:ext uri="{FF2B5EF4-FFF2-40B4-BE49-F238E27FC236}">
                <a16:creationId xmlns:a16="http://schemas.microsoft.com/office/drawing/2014/main" id="{B328440E-9AB6-406C-9A98-7A520BA7C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925" y="3676650"/>
            <a:ext cx="1236663" cy="1201738"/>
          </a:xfrm>
          <a:prstGeom prst="cube">
            <a:avLst>
              <a:gd name="adj" fmla="val 25477"/>
            </a:avLst>
          </a:prstGeom>
          <a:solidFill>
            <a:srgbClr val="FFCCFF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55" name="文本框 7">
            <a:extLst>
              <a:ext uri="{FF2B5EF4-FFF2-40B4-BE49-F238E27FC236}">
                <a16:creationId xmlns:a16="http://schemas.microsoft.com/office/drawing/2014/main" id="{D54BC367-F615-4264-9C00-AA23F8D6C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8575" y="4302125"/>
            <a:ext cx="481171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600">
                <a:solidFill>
                  <a:srgbClr val="0000FF"/>
                </a:solidFill>
              </a:rPr>
              <a:t>最大</a:t>
            </a:r>
            <a:r>
              <a:rPr lang="zh-TW" altLang="zh-TW" sz="2600">
                <a:solidFill>
                  <a:srgbClr val="0000FF"/>
                </a:solidFill>
              </a:rPr>
              <a:t>正方體的邊長是</a:t>
            </a:r>
            <a:r>
              <a:rPr lang="en-US" altLang="zh-TW" sz="2600">
                <a:solidFill>
                  <a:srgbClr val="0000FF"/>
                </a:solidFill>
              </a:rPr>
              <a:t>6cm</a:t>
            </a:r>
            <a:r>
              <a:rPr lang="zh-TW" altLang="zh-TW" sz="2600">
                <a:solidFill>
                  <a:srgbClr val="0000FF"/>
                </a:solidFill>
              </a:rPr>
              <a:t>。</a:t>
            </a:r>
            <a:endParaRPr lang="zh-TW" altLang="en-US" sz="2600">
              <a:solidFill>
                <a:srgbClr val="0000FF"/>
              </a:solidFill>
            </a:endParaRPr>
          </a:p>
        </p:txBody>
      </p:sp>
      <p:sp>
        <p:nvSpPr>
          <p:cNvPr id="56" name="文本框 7">
            <a:extLst>
              <a:ext uri="{FF2B5EF4-FFF2-40B4-BE49-F238E27FC236}">
                <a16:creationId xmlns:a16="http://schemas.microsoft.com/office/drawing/2014/main" id="{BFB637FA-7F25-4769-88FD-DD2A2979D8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0163" y="4786313"/>
            <a:ext cx="6330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0000FF"/>
                </a:solidFill>
              </a:rPr>
              <a:t>切去體積 </a:t>
            </a:r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長方體體積</a:t>
            </a:r>
            <a:r>
              <a:rPr lang="zh-TW" altLang="en-US" sz="2800">
                <a:solidFill>
                  <a:srgbClr val="0000FF"/>
                </a:solidFill>
                <a:latin typeface="標楷體" panose="03000509000000000000" pitchFamily="65" charset="-120"/>
              </a:rPr>
              <a:t>－</a:t>
            </a:r>
            <a:r>
              <a:rPr lang="zh-TW" altLang="en-US" sz="2800">
                <a:solidFill>
                  <a:srgbClr val="0000FF"/>
                </a:solidFill>
              </a:rPr>
              <a:t>正方體體積</a:t>
            </a:r>
          </a:p>
        </p:txBody>
      </p:sp>
      <p:sp>
        <p:nvSpPr>
          <p:cNvPr id="57" name="文本框 7">
            <a:extLst>
              <a:ext uri="{FF2B5EF4-FFF2-40B4-BE49-F238E27FC236}">
                <a16:creationId xmlns:a16="http://schemas.microsoft.com/office/drawing/2014/main" id="{21A33397-96AC-4B84-8482-881E44438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4163" y="5245100"/>
            <a:ext cx="22034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6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6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11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8994027D-4E11-495C-B446-4B0F102DD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8150" y="5229225"/>
            <a:ext cx="15382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003399"/>
                </a:solidFill>
                <a:latin typeface="標楷體" panose="03000509000000000000" pitchFamily="65" charset="-120"/>
              </a:rPr>
              <a:t>－</a:t>
            </a:r>
            <a:r>
              <a:rPr lang="en-US" altLang="zh-TW" sz="2800">
                <a:solidFill>
                  <a:srgbClr val="003399"/>
                </a:solidFill>
              </a:rPr>
              <a:t>6</a:t>
            </a:r>
            <a:r>
              <a:rPr lang="en-US" altLang="zh-TW" sz="2800">
                <a:solidFill>
                  <a:srgbClr val="003399"/>
                </a:solidFill>
                <a:sym typeface="Symbol" panose="05050102010706020507" pitchFamily="18" charset="2"/>
              </a:rPr>
              <a:t>6</a:t>
            </a:r>
            <a:r>
              <a:rPr lang="en-US" altLang="zh-TW" sz="2800">
                <a:solidFill>
                  <a:srgbClr val="003399"/>
                </a:solidFill>
              </a:rPr>
              <a:t>6</a:t>
            </a:r>
            <a:endParaRPr lang="zh-TW" altLang="en-US" sz="2800"/>
          </a:p>
        </p:txBody>
      </p:sp>
      <p:sp>
        <p:nvSpPr>
          <p:cNvPr id="59" name="文本框 7">
            <a:extLst>
              <a:ext uri="{FF2B5EF4-FFF2-40B4-BE49-F238E27FC236}">
                <a16:creationId xmlns:a16="http://schemas.microsoft.com/office/drawing/2014/main" id="{F2390FC0-88C4-441A-B811-6417D3D3A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7338" y="5711825"/>
            <a:ext cx="22034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180(cm</a:t>
            </a:r>
            <a:r>
              <a:rPr lang="en-US" altLang="zh-TW" sz="2800" baseline="30000">
                <a:solidFill>
                  <a:srgbClr val="0000FF"/>
                </a:solidFill>
              </a:rPr>
              <a:t>3</a:t>
            </a:r>
            <a:r>
              <a:rPr lang="en-US" altLang="zh-TW" sz="2800">
                <a:solidFill>
                  <a:srgbClr val="0000FF"/>
                </a:solidFill>
              </a:rPr>
              <a:t>)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60" name="文本框 7">
            <a:extLst>
              <a:ext uri="{FF2B5EF4-FFF2-40B4-BE49-F238E27FC236}">
                <a16:creationId xmlns:a16="http://schemas.microsoft.com/office/drawing/2014/main" id="{BE829D16-BD83-4967-AE5F-295B9AB59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8738" y="3348038"/>
            <a:ext cx="1866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</a:rPr>
              <a:t>36 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6</a:t>
            </a:r>
            <a:r>
              <a:rPr lang="en-US" altLang="zh-TW" sz="2800" dirty="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0000FF"/>
                </a:solidFill>
              </a:rPr>
              <a:t>6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64" name="文本框 6">
            <a:extLst>
              <a:ext uri="{FF2B5EF4-FFF2-40B4-BE49-F238E27FC236}">
                <a16:creationId xmlns:a16="http://schemas.microsoft.com/office/drawing/2014/main" id="{2EAC9426-20F2-4B8E-9482-322D51BF80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8763" y="3236913"/>
            <a:ext cx="5146675" cy="5222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正</a:t>
            </a:r>
            <a:r>
              <a:rPr lang="zh-TW" altLang="zh-HK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方體體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積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邊長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邊長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邊長</a:t>
            </a:r>
            <a:endParaRPr lang="en-US" altLang="zh-TW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3" name="文本框 6">
            <a:extLst>
              <a:ext uri="{FF2B5EF4-FFF2-40B4-BE49-F238E27FC236}">
                <a16:creationId xmlns:a16="http://schemas.microsoft.com/office/drawing/2014/main" id="{2030E7F8-D8C5-406E-9F52-EDEA75662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838" y="3232150"/>
            <a:ext cx="389255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長</a:t>
            </a:r>
            <a:r>
              <a:rPr lang="zh-TW" altLang="zh-HK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方體體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積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長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闊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高</a:t>
            </a:r>
            <a:endParaRPr lang="en-US" altLang="zh-TW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87AB9880-1E2F-4585-A131-0CF2A03AF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2288" y="3873500"/>
            <a:ext cx="720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6cm</a:t>
            </a:r>
            <a:endParaRPr lang="zh-TW" altLang="en-US">
              <a:solidFill>
                <a:srgbClr val="0000FF"/>
              </a:solidFill>
            </a:endParaRPr>
          </a:p>
        </p:txBody>
      </p:sp>
      <p:cxnSp>
        <p:nvCxnSpPr>
          <p:cNvPr id="5" name="直接箭头连接符 4">
            <a:extLst>
              <a:ext uri="{FF2B5EF4-FFF2-40B4-BE49-F238E27FC236}">
                <a16:creationId xmlns:a16="http://schemas.microsoft.com/office/drawing/2014/main" id="{A966726B-9E41-451D-98DD-34A19B3B704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31975" y="3687763"/>
            <a:ext cx="0" cy="893762"/>
          </a:xfrm>
          <a:prstGeom prst="straightConnector1">
            <a:avLst/>
          </a:prstGeom>
          <a:noFill/>
          <a:ln w="19050" algn="ctr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" name="直接连接符 1">
            <a:extLst>
              <a:ext uri="{FF2B5EF4-FFF2-40B4-BE49-F238E27FC236}">
                <a16:creationId xmlns:a16="http://schemas.microsoft.com/office/drawing/2014/main" id="{124A5B3B-6727-4C26-B47D-80D1B5F8F6AD}"/>
              </a:ext>
            </a:extLst>
          </p:cNvPr>
          <p:cNvCxnSpPr>
            <a:cxnSpLocks/>
          </p:cNvCxnSpPr>
          <p:nvPr/>
        </p:nvCxnSpPr>
        <p:spPr bwMode="auto">
          <a:xfrm>
            <a:off x="2471738" y="1955800"/>
            <a:ext cx="71913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" grpId="0" animBg="1"/>
      <p:bldP spid="3" grpId="1" animBg="1"/>
      <p:bldP spid="4" grpId="0"/>
      <p:bldP spid="4" grpId="1"/>
      <p:bldP spid="30" grpId="0"/>
      <p:bldP spid="30" grpId="1"/>
      <p:bldP spid="31" grpId="0"/>
      <p:bldP spid="31" grpId="1"/>
      <p:bldP spid="14344" grpId="0"/>
      <p:bldP spid="14344" grpId="1"/>
      <p:bldP spid="14345" grpId="0" animBg="1"/>
      <p:bldP spid="14345" grpId="1" animBg="1"/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4" grpId="0"/>
      <p:bldP spid="64" grpId="1"/>
      <p:bldP spid="63" grpId="0"/>
      <p:bldP spid="63" grpId="1"/>
      <p:bldP spid="28" grpId="0"/>
      <p:bldP spid="2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9CBD0990-4E0A-45E3-BC5C-ABA6BA487AE9}"/>
              </a:ext>
            </a:extLst>
          </p:cNvPr>
          <p:cNvSpPr/>
          <p:nvPr/>
        </p:nvSpPr>
        <p:spPr>
          <a:xfrm>
            <a:off x="533400" y="981075"/>
            <a:ext cx="8237538" cy="24780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4. </a:t>
            </a:r>
            <a:r>
              <a:rPr lang="zh-CN" altLang="en-US" sz="2800" u="sng" dirty="0">
                <a:solidFill>
                  <a:schemeClr val="tx1"/>
                </a:solidFill>
              </a:rPr>
              <a:t>巧玲</a:t>
            </a:r>
            <a:r>
              <a:rPr lang="zh-CN" altLang="en-US" sz="2800" dirty="0">
                <a:solidFill>
                  <a:schemeClr val="tx1"/>
                </a:solidFill>
              </a:rPr>
              <a:t>有兩個大小相同的正方體</a:t>
            </a:r>
            <a:r>
              <a:rPr lang="zh-TW" altLang="zh-HK" sz="2800" dirty="0">
                <a:solidFill>
                  <a:schemeClr val="tx1"/>
                </a:solidFill>
              </a:rPr>
              <a:t>，如果</a:t>
            </a:r>
            <a:r>
              <a:rPr lang="zh-CN" altLang="en-US" sz="2800" dirty="0">
                <a:solidFill>
                  <a:schemeClr val="tx1"/>
                </a:solidFill>
              </a:rPr>
              <a:t>它們的所有</a:t>
            </a:r>
            <a:endParaRPr lang="en-US" altLang="zh-TW" sz="2800" dirty="0">
              <a:solidFill>
                <a:schemeClr val="tx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    </a:t>
            </a:r>
            <a:r>
              <a:rPr lang="zh-CN" altLang="en-US" sz="2800" dirty="0">
                <a:solidFill>
                  <a:schemeClr val="tx1"/>
                </a:solidFill>
              </a:rPr>
              <a:t>稜的總長度</a:t>
            </a:r>
            <a:r>
              <a:rPr lang="zh-TW" altLang="zh-HK" sz="2800" dirty="0">
                <a:solidFill>
                  <a:schemeClr val="tx1"/>
                </a:solidFill>
              </a:rPr>
              <a:t>是</a:t>
            </a:r>
            <a:r>
              <a:rPr lang="zh-HK" altLang="zh-HK" sz="2800" dirty="0">
                <a:solidFill>
                  <a:schemeClr val="tx1"/>
                </a:solidFill>
              </a:rPr>
              <a:t>1</a:t>
            </a:r>
            <a:r>
              <a:rPr lang="en-US" altLang="zh-HK" sz="2800" dirty="0">
                <a:solidFill>
                  <a:schemeClr val="tx1"/>
                </a:solidFill>
              </a:rPr>
              <a:t>2</a:t>
            </a:r>
            <a:r>
              <a:rPr lang="zh-HK" altLang="zh-HK" sz="2800" dirty="0">
                <a:solidFill>
                  <a:schemeClr val="tx1"/>
                </a:solidFill>
              </a:rPr>
              <a:t>0cm</a:t>
            </a:r>
            <a:r>
              <a:rPr lang="zh-TW" altLang="zh-HK" sz="2800" dirty="0">
                <a:solidFill>
                  <a:schemeClr val="tx1"/>
                </a:solidFill>
              </a:rPr>
              <a:t>，</a:t>
            </a:r>
            <a:r>
              <a:rPr lang="zh-CN" altLang="en-US" sz="2800" dirty="0">
                <a:solidFill>
                  <a:schemeClr val="tx1"/>
                </a:solidFill>
              </a:rPr>
              <a:t>那麼一個正</a:t>
            </a:r>
            <a:r>
              <a:rPr lang="zh-TW" altLang="zh-HK" sz="2800" dirty="0">
                <a:solidFill>
                  <a:schemeClr val="tx1"/>
                </a:solidFill>
              </a:rPr>
              <a:t>方體的</a:t>
            </a:r>
            <a:r>
              <a:rPr lang="zh-CN" altLang="en-US" sz="2800" dirty="0">
                <a:solidFill>
                  <a:schemeClr val="tx1"/>
                </a:solidFill>
              </a:rPr>
              <a:t>體積</a:t>
            </a:r>
            <a:r>
              <a:rPr lang="zh-TW" altLang="zh-HK" sz="2800" dirty="0">
                <a:solidFill>
                  <a:schemeClr val="tx1"/>
                </a:solidFill>
              </a:rPr>
              <a:t>是</a:t>
            </a:r>
            <a:endParaRPr lang="en-US" altLang="zh-TW" sz="2800" dirty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</a:rPr>
              <a:t>    </a:t>
            </a:r>
            <a:r>
              <a:rPr lang="zh-TW" altLang="zh-HK" sz="2800" dirty="0">
                <a:solidFill>
                  <a:schemeClr val="tx1"/>
                </a:solidFill>
              </a:rPr>
              <a:t>多少？</a:t>
            </a:r>
          </a:p>
          <a:p>
            <a:pPr marL="444500" indent="-4445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100cm</a:t>
            </a:r>
            <a:r>
              <a:rPr lang="en-US" altLang="zh-CN" sz="2800" kern="100" baseline="300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		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125cm</a:t>
            </a:r>
            <a:r>
              <a:rPr lang="en-US" altLang="zh-CN" sz="2800" kern="100" baseline="30000" dirty="0">
                <a:solidFill>
                  <a:srgbClr val="000000"/>
                </a:solidFill>
                <a:ea typeface="DFKai-SB" panose="03000509000000000000" pitchFamily="65" charset="-120"/>
              </a:rPr>
              <a:t>3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1588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250cm</a:t>
            </a:r>
            <a:r>
              <a:rPr lang="en-US" altLang="zh-CN" sz="2800" kern="100" baseline="30000" dirty="0">
                <a:solidFill>
                  <a:srgbClr val="000000"/>
                </a:solidFill>
                <a:ea typeface="DFKai-SB" panose="03000509000000000000" pitchFamily="65" charset="-120"/>
              </a:rPr>
              <a:t>3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D. 1000cm</a:t>
            </a:r>
            <a:r>
              <a:rPr lang="en-US" altLang="zh-CN" sz="2800" kern="100" baseline="30000" dirty="0">
                <a:solidFill>
                  <a:srgbClr val="000000"/>
                </a:solidFill>
                <a:ea typeface="DFKai-SB" panose="03000509000000000000" pitchFamily="65" charset="-120"/>
              </a:rPr>
              <a:t>3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5363" name="图片 7">
            <a:extLst>
              <a:ext uri="{FF2B5EF4-FFF2-40B4-BE49-F238E27FC236}">
                <a16:creationId xmlns:a16="http://schemas.microsoft.com/office/drawing/2014/main" id="{B29FB1C9-0F5C-4984-A65E-A618E99C1E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1138" y="2689225"/>
            <a:ext cx="7239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任意多边形 10">
            <a:extLst>
              <a:ext uri="{FF2B5EF4-FFF2-40B4-BE49-F238E27FC236}">
                <a16:creationId xmlns:a16="http://schemas.microsoft.com/office/drawing/2014/main" id="{8AB43F1C-C6F6-496B-890E-529811E9CA30}"/>
              </a:ext>
            </a:extLst>
          </p:cNvPr>
          <p:cNvSpPr>
            <a:spLocks/>
          </p:cNvSpPr>
          <p:nvPr/>
        </p:nvSpPr>
        <p:spPr bwMode="auto">
          <a:xfrm>
            <a:off x="2124075" y="1474788"/>
            <a:ext cx="3527425" cy="0"/>
          </a:xfrm>
          <a:custGeom>
            <a:avLst/>
            <a:gdLst>
              <a:gd name="T0" fmla="*/ 0 w 2405743"/>
              <a:gd name="T1" fmla="*/ 2147483646 w 2405743"/>
              <a:gd name="T2" fmla="*/ 0 60000 65536"/>
              <a:gd name="T3" fmla="*/ 0 60000 65536"/>
              <a:gd name="T4" fmla="*/ 0 w 2405743"/>
              <a:gd name="T5" fmla="*/ 2405743 w 2405743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2405743">
                <a:moveTo>
                  <a:pt x="0" y="0"/>
                </a:moveTo>
                <a:lnTo>
                  <a:pt x="2405743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EE8BFE86-82A4-4310-927A-3BDF4C6C39D0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977188" y="2813050"/>
            <a:ext cx="43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5" name="任意多边形 14">
            <a:extLst>
              <a:ext uri="{FF2B5EF4-FFF2-40B4-BE49-F238E27FC236}">
                <a16:creationId xmlns:a16="http://schemas.microsoft.com/office/drawing/2014/main" id="{87AD86F7-961C-44BB-A720-C9592B7D0D40}"/>
              </a:ext>
            </a:extLst>
          </p:cNvPr>
          <p:cNvSpPr>
            <a:spLocks/>
          </p:cNvSpPr>
          <p:nvPr/>
        </p:nvSpPr>
        <p:spPr bwMode="auto">
          <a:xfrm>
            <a:off x="7786688" y="1484313"/>
            <a:ext cx="647700" cy="0"/>
          </a:xfrm>
          <a:custGeom>
            <a:avLst/>
            <a:gdLst>
              <a:gd name="T0" fmla="*/ 0 w 2405743"/>
              <a:gd name="T1" fmla="*/ 0 w 2405743"/>
              <a:gd name="T2" fmla="*/ 0 60000 65536"/>
              <a:gd name="T3" fmla="*/ 0 60000 65536"/>
              <a:gd name="T4" fmla="*/ 0 w 2405743"/>
              <a:gd name="T5" fmla="*/ 2405743 w 2405743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2405743">
                <a:moveTo>
                  <a:pt x="0" y="0"/>
                </a:moveTo>
                <a:lnTo>
                  <a:pt x="2405743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367" name="文本框 4">
            <a:extLst>
              <a:ext uri="{FF2B5EF4-FFF2-40B4-BE49-F238E27FC236}">
                <a16:creationId xmlns:a16="http://schemas.microsoft.com/office/drawing/2014/main" id="{02E44D9E-8660-4482-ACE7-E306F0F07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2017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24" name="任意多边形 23">
            <a:extLst>
              <a:ext uri="{FF2B5EF4-FFF2-40B4-BE49-F238E27FC236}">
                <a16:creationId xmlns:a16="http://schemas.microsoft.com/office/drawing/2014/main" id="{CD4B2607-BC5B-4958-8239-FB32C36052DB}"/>
              </a:ext>
            </a:extLst>
          </p:cNvPr>
          <p:cNvSpPr>
            <a:spLocks/>
          </p:cNvSpPr>
          <p:nvPr/>
        </p:nvSpPr>
        <p:spPr bwMode="auto">
          <a:xfrm>
            <a:off x="1000125" y="1916113"/>
            <a:ext cx="3276600" cy="0"/>
          </a:xfrm>
          <a:custGeom>
            <a:avLst/>
            <a:gdLst>
              <a:gd name="T0" fmla="*/ 0 w 2405743"/>
              <a:gd name="T1" fmla="*/ 2147483646 w 2405743"/>
              <a:gd name="T2" fmla="*/ 0 60000 65536"/>
              <a:gd name="T3" fmla="*/ 0 60000 65536"/>
              <a:gd name="T4" fmla="*/ 0 w 2405743"/>
              <a:gd name="T5" fmla="*/ 2405743 w 2405743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2405743">
                <a:moveTo>
                  <a:pt x="0" y="0"/>
                </a:moveTo>
                <a:lnTo>
                  <a:pt x="2405743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51DBF623-7253-4C74-935D-673CABFFE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5438" y="3451225"/>
            <a:ext cx="4991100" cy="1539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itchFamily="34" charset="0"/>
                <a:ea typeface="標楷體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itchFamily="34" charset="0"/>
                <a:ea typeface="標楷體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itchFamily="34" charset="0"/>
                <a:ea typeface="標楷體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itchFamily="34" charset="0"/>
                <a:ea typeface="標楷體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itchFamily="34" charset="0"/>
                <a:ea typeface="標楷體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正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方體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體積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邊長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邊長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邊長</a:t>
            </a:r>
            <a:endParaRPr lang="en-US" altLang="zh-TW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Aft>
                <a:spcPts val="600"/>
              </a:spcAft>
              <a:defRPr/>
            </a:pPr>
            <a:r>
              <a:rPr lang="en-US" altLang="zh-TW" sz="2800" dirty="0">
                <a:solidFill>
                  <a:srgbClr val="003399"/>
                </a:solidFill>
              </a:rPr>
              <a:t>                   </a:t>
            </a:r>
            <a:r>
              <a:rPr lang="en-US" altLang="zh-CN" sz="2800" dirty="0">
                <a:solidFill>
                  <a:srgbClr val="0000FF"/>
                </a:solidFill>
              </a:rPr>
              <a:t>= </a:t>
            </a:r>
            <a:r>
              <a:rPr lang="en-US" altLang="zh-TW" sz="2800" dirty="0">
                <a:solidFill>
                  <a:srgbClr val="0000FF"/>
                </a:solidFill>
              </a:rPr>
              <a:t>5×5×5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endParaRPr lang="en-US" altLang="zh-TW" sz="2800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defRPr/>
            </a:pPr>
            <a:r>
              <a:rPr lang="en-US" altLang="zh-TW" sz="2800" dirty="0">
                <a:solidFill>
                  <a:srgbClr val="0000FF"/>
                </a:solidFill>
              </a:rPr>
              <a:t>  </a:t>
            </a:r>
            <a:r>
              <a:rPr lang="zh-TW" altLang="en-US" sz="2800" dirty="0">
                <a:solidFill>
                  <a:srgbClr val="0000FF"/>
                </a:solidFill>
              </a:rPr>
              <a:t>                 </a:t>
            </a:r>
            <a:r>
              <a:rPr lang="en-US" altLang="zh-CN" sz="2800" dirty="0">
                <a:solidFill>
                  <a:srgbClr val="0000FF"/>
                </a:solidFill>
                <a:latin typeface="+mn-lt"/>
              </a:rPr>
              <a:t>=</a:t>
            </a:r>
            <a:r>
              <a:rPr lang="en-US" altLang="zh-CN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125(cm</a:t>
            </a:r>
            <a:r>
              <a:rPr lang="en-US" altLang="zh-TW" sz="2800" baseline="30000" dirty="0">
                <a:solidFill>
                  <a:srgbClr val="0000FF"/>
                </a:solidFill>
              </a:rPr>
              <a:t>3</a:t>
            </a:r>
            <a:r>
              <a:rPr lang="en-US" altLang="zh-TW" sz="2800" dirty="0">
                <a:solidFill>
                  <a:srgbClr val="0000FF"/>
                </a:solidFill>
              </a:rPr>
              <a:t>)</a:t>
            </a:r>
          </a:p>
        </p:txBody>
      </p:sp>
      <p:grpSp>
        <p:nvGrpSpPr>
          <p:cNvPr id="2" name="组合 9">
            <a:extLst>
              <a:ext uri="{FF2B5EF4-FFF2-40B4-BE49-F238E27FC236}">
                <a16:creationId xmlns:a16="http://schemas.microsoft.com/office/drawing/2014/main" id="{D147BDCE-ABD2-462F-92F0-41DDD3139D61}"/>
              </a:ext>
            </a:extLst>
          </p:cNvPr>
          <p:cNvGrpSpPr>
            <a:grpSpLocks/>
          </p:cNvGrpSpPr>
          <p:nvPr/>
        </p:nvGrpSpPr>
        <p:grpSpPr bwMode="auto">
          <a:xfrm>
            <a:off x="1098550" y="5003800"/>
            <a:ext cx="1216025" cy="1216025"/>
            <a:chOff x="6372225" y="4219574"/>
            <a:chExt cx="1216152" cy="1216152"/>
          </a:xfrm>
        </p:grpSpPr>
        <p:sp>
          <p:nvSpPr>
            <p:cNvPr id="15373" name="立方体 3">
              <a:extLst>
                <a:ext uri="{FF2B5EF4-FFF2-40B4-BE49-F238E27FC236}">
                  <a16:creationId xmlns:a16="http://schemas.microsoft.com/office/drawing/2014/main" id="{5EE15627-24E3-4182-A896-FA63B7E365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72225" y="4219574"/>
              <a:ext cx="1216152" cy="1216152"/>
            </a:xfrm>
            <a:prstGeom prst="cube">
              <a:avLst>
                <a:gd name="adj" fmla="val 25000"/>
              </a:avLst>
            </a:prstGeom>
            <a:noFill/>
            <a:ln w="1905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15374" name="任意多边形 6">
              <a:extLst>
                <a:ext uri="{FF2B5EF4-FFF2-40B4-BE49-F238E27FC236}">
                  <a16:creationId xmlns:a16="http://schemas.microsoft.com/office/drawing/2014/main" id="{421C55D4-DFB1-4083-A650-10DAAD9F59F2}"/>
                </a:ext>
              </a:extLst>
            </p:cNvPr>
            <p:cNvSpPr>
              <a:spLocks/>
            </p:cNvSpPr>
            <p:nvPr/>
          </p:nvSpPr>
          <p:spPr bwMode="auto">
            <a:xfrm>
              <a:off x="6677025" y="4219574"/>
              <a:ext cx="907200" cy="900000"/>
            </a:xfrm>
            <a:custGeom>
              <a:avLst/>
              <a:gdLst>
                <a:gd name="T0" fmla="*/ 0 w 895350"/>
                <a:gd name="T1" fmla="*/ 0 h 819150"/>
                <a:gd name="T2" fmla="*/ 0 w 895350"/>
                <a:gd name="T3" fmla="*/ 9467150 h 819150"/>
                <a:gd name="T4" fmla="*/ 1260254 w 895350"/>
                <a:gd name="T5" fmla="*/ 9467150 h 819150"/>
                <a:gd name="T6" fmla="*/ 1260254 w 895350"/>
                <a:gd name="T7" fmla="*/ 9467150 h 81915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95350"/>
                <a:gd name="T13" fmla="*/ 0 h 819150"/>
                <a:gd name="T14" fmla="*/ 895350 w 895350"/>
                <a:gd name="T15" fmla="*/ 819150 h 81915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95350" h="819150">
                  <a:moveTo>
                    <a:pt x="0" y="0"/>
                  </a:moveTo>
                  <a:lnTo>
                    <a:pt x="0" y="819150"/>
                  </a:lnTo>
                  <a:lnTo>
                    <a:pt x="895350" y="819150"/>
                  </a:lnTo>
                </a:path>
              </a:pathLst>
            </a:custGeom>
            <a:noFill/>
            <a:ln w="1905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75" name="任意多边形 7">
              <a:extLst>
                <a:ext uri="{FF2B5EF4-FFF2-40B4-BE49-F238E27FC236}">
                  <a16:creationId xmlns:a16="http://schemas.microsoft.com/office/drawing/2014/main" id="{1018D358-1C90-469C-BC3C-2C8965006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4450" y="5098898"/>
              <a:ext cx="297180" cy="320040"/>
            </a:xfrm>
            <a:custGeom>
              <a:avLst/>
              <a:gdLst>
                <a:gd name="T0" fmla="*/ 0 w 297180"/>
                <a:gd name="T1" fmla="*/ 320040 h 320040"/>
                <a:gd name="T2" fmla="*/ 297180 w 297180"/>
                <a:gd name="T3" fmla="*/ 0 h 320040"/>
                <a:gd name="T4" fmla="*/ 0 60000 65536"/>
                <a:gd name="T5" fmla="*/ 0 60000 65536"/>
                <a:gd name="T6" fmla="*/ 0 w 297180"/>
                <a:gd name="T7" fmla="*/ 0 h 320040"/>
                <a:gd name="T8" fmla="*/ 297180 w 297180"/>
                <a:gd name="T9" fmla="*/ 320040 h 32004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97180" h="320040">
                  <a:moveTo>
                    <a:pt x="0" y="320040"/>
                  </a:moveTo>
                  <a:lnTo>
                    <a:pt x="297180" y="0"/>
                  </a:lnTo>
                </a:path>
              </a:pathLst>
            </a:custGeom>
            <a:noFill/>
            <a:ln w="1905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22" name="文本框 5">
            <a:extLst>
              <a:ext uri="{FF2B5EF4-FFF2-40B4-BE49-F238E27FC236}">
                <a16:creationId xmlns:a16="http://schemas.microsoft.com/office/drawing/2014/main" id="{2E924752-5063-4E6F-A981-EFE57F9AF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4138" y="5056188"/>
            <a:ext cx="6037262" cy="11080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itchFamily="34" charset="0"/>
                <a:ea typeface="標楷體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itchFamily="34" charset="0"/>
                <a:ea typeface="標楷體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itchFamily="34" charset="0"/>
                <a:ea typeface="標楷體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itchFamily="34" charset="0"/>
                <a:ea typeface="標楷體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itchFamily="34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itchFamily="34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itchFamily="34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itchFamily="34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itchFamily="34" charset="0"/>
                <a:ea typeface="標楷體" pitchFamily="65" charset="-120"/>
              </a:defRPr>
            </a:lvl9pPr>
          </a:lstStyle>
          <a:p>
            <a:pPr>
              <a:spcAft>
                <a:spcPts val="1200"/>
              </a:spcAft>
              <a:defRPr/>
            </a:pPr>
            <a:r>
              <a:rPr lang="zh-CN" altLang="en-US" sz="2800" dirty="0">
                <a:solidFill>
                  <a:srgbClr val="0000FF"/>
                </a:solidFill>
              </a:rPr>
              <a:t>兩個正方體共有稜</a:t>
            </a:r>
            <a:r>
              <a:rPr lang="zh-TW" altLang="en-US" sz="2800" dirty="0">
                <a:solidFill>
                  <a:srgbClr val="0000FF"/>
                </a:solidFill>
              </a:rPr>
              <a:t>：</a:t>
            </a:r>
            <a:r>
              <a:rPr lang="en-US" altLang="zh-TW" sz="2800" dirty="0">
                <a:solidFill>
                  <a:srgbClr val="0000FF"/>
                </a:solidFill>
              </a:rPr>
              <a:t>12×2 </a:t>
            </a:r>
            <a:r>
              <a:rPr lang="en-US" altLang="zh-CN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CN" sz="2800" dirty="0">
                <a:solidFill>
                  <a:srgbClr val="0000FF"/>
                </a:solidFill>
              </a:rPr>
              <a:t>24</a:t>
            </a:r>
            <a:r>
              <a:rPr lang="en-US" altLang="zh-TW" sz="2800" dirty="0">
                <a:solidFill>
                  <a:srgbClr val="0000FF"/>
                </a:solidFill>
              </a:rPr>
              <a:t> (</a:t>
            </a:r>
            <a:r>
              <a:rPr lang="zh-CN" altLang="en-US" sz="2800" dirty="0">
                <a:solidFill>
                  <a:srgbClr val="0000FF"/>
                </a:solidFill>
              </a:rPr>
              <a:t>條</a:t>
            </a:r>
            <a:r>
              <a:rPr lang="en-US" altLang="zh-TW" sz="2800" dirty="0">
                <a:solidFill>
                  <a:srgbClr val="0000FF"/>
                </a:solidFill>
              </a:rPr>
              <a:t>)</a:t>
            </a:r>
          </a:p>
          <a:p>
            <a:pPr>
              <a:spcAft>
                <a:spcPts val="1200"/>
              </a:spcAft>
              <a:defRPr/>
            </a:pPr>
            <a:r>
              <a:rPr lang="zh-CN" altLang="en-US" sz="2800" dirty="0">
                <a:solidFill>
                  <a:srgbClr val="0000FF"/>
                </a:solidFill>
                <a:latin typeface="+mn-lt"/>
              </a:rPr>
              <a:t>每條</a:t>
            </a:r>
            <a:r>
              <a:rPr lang="zh-CN" altLang="en-US" sz="2800" dirty="0">
                <a:solidFill>
                  <a:srgbClr val="0000FF"/>
                </a:solidFill>
              </a:rPr>
              <a:t>稜</a:t>
            </a:r>
            <a:r>
              <a:rPr lang="zh-CN" altLang="en-US" sz="2800" dirty="0">
                <a:solidFill>
                  <a:srgbClr val="0000FF"/>
                </a:solidFill>
                <a:latin typeface="+mn-lt"/>
              </a:rPr>
              <a:t>長</a:t>
            </a:r>
            <a:r>
              <a:rPr lang="zh-TW" altLang="en-US" sz="2800" dirty="0">
                <a:solidFill>
                  <a:srgbClr val="0000FF"/>
                </a:solidFill>
                <a:latin typeface="+mn-lt"/>
              </a:rPr>
              <a:t>：</a:t>
            </a:r>
            <a:r>
              <a:rPr lang="en-US" altLang="zh-CN" sz="2800" dirty="0">
                <a:solidFill>
                  <a:srgbClr val="0000FF"/>
                </a:solidFill>
                <a:latin typeface="+mn-lt"/>
              </a:rPr>
              <a:t>120</a:t>
            </a:r>
            <a:r>
              <a:rPr lang="en-US" altLang="zh-CN" sz="2800" dirty="0">
                <a:solidFill>
                  <a:srgbClr val="0000FF"/>
                </a:solidFill>
                <a:latin typeface="+mn-lt"/>
                <a:sym typeface="Symbol"/>
              </a:rPr>
              <a:t></a:t>
            </a:r>
            <a:r>
              <a:rPr lang="en-US" altLang="zh-CN" sz="2800" dirty="0">
                <a:solidFill>
                  <a:srgbClr val="0000FF"/>
                </a:solidFill>
                <a:latin typeface="+mn-lt"/>
              </a:rPr>
              <a:t>24 =</a:t>
            </a:r>
            <a:r>
              <a:rPr lang="en-US" altLang="zh-CN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5(cm)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238F040D-5F28-4B31-8332-72F4637FAA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8" y="3457575"/>
            <a:ext cx="334327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 build="allAtOnce"/>
      <p:bldP spid="22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827C8FD3-E464-441A-89D1-C9FD69DF45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076" y="1120776"/>
            <a:ext cx="7277100" cy="1352550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AFB7950D-3924-40B7-B6F5-CD71AD547A31}"/>
              </a:ext>
            </a:extLst>
          </p:cNvPr>
          <p:cNvSpPr/>
          <p:nvPr/>
        </p:nvSpPr>
        <p:spPr>
          <a:xfrm>
            <a:off x="515938" y="965200"/>
            <a:ext cx="8010525" cy="33401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5. </a:t>
            </a:r>
          </a:p>
          <a:p>
            <a:pPr marL="444500" indent="-444500" eaLnBrk="1" hangingPunct="1">
              <a:spcAft>
                <a:spcPts val="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lang="zh-TW" altLang="zh-HK" sz="2800" dirty="0">
                <a:solidFill>
                  <a:schemeClr val="tx1"/>
                </a:solidFill>
              </a:rPr>
              <a:t>根據上圖，</a:t>
            </a:r>
            <a:r>
              <a:rPr lang="zh-CN" altLang="en-US" sz="2800" dirty="0">
                <a:solidFill>
                  <a:schemeClr val="tx1"/>
                </a:solidFill>
              </a:rPr>
              <a:t>一粒</a:t>
            </a:r>
            <a:r>
              <a:rPr lang="zh-TW" altLang="zh-HK" sz="2800" dirty="0">
                <a:solidFill>
                  <a:schemeClr val="tx1"/>
                </a:solidFill>
              </a:rPr>
              <a:t>大波子的體積是多少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？</a:t>
            </a:r>
          </a:p>
          <a:p>
            <a:pPr marL="536575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</a:t>
            </a:r>
            <a:r>
              <a:rPr lang="en-US" altLang="zh-HK" sz="2800" dirty="0">
                <a:solidFill>
                  <a:schemeClr val="tx1"/>
                </a:solidFill>
              </a:rPr>
              <a:t>20cm</a:t>
            </a:r>
            <a:r>
              <a:rPr lang="en-US" altLang="zh-HK" sz="2800" baseline="30000" dirty="0">
                <a:solidFill>
                  <a:schemeClr val="tx1"/>
                </a:solidFill>
              </a:rPr>
              <a:t>3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</a:t>
            </a:r>
            <a:r>
              <a:rPr lang="en-US" altLang="zh-HK" sz="2800" dirty="0">
                <a:solidFill>
                  <a:schemeClr val="tx1"/>
                </a:solidFill>
              </a:rPr>
              <a:t>40cm</a:t>
            </a:r>
            <a:r>
              <a:rPr lang="en-US" altLang="zh-HK" sz="2800" baseline="30000" dirty="0">
                <a:solidFill>
                  <a:schemeClr val="tx1"/>
                </a:solidFill>
              </a:rPr>
              <a:t>3</a:t>
            </a:r>
            <a:endParaRPr lang="en-US" altLang="zh-TW" sz="2800" kern="100" dirty="0">
              <a:solidFill>
                <a:srgbClr val="000000"/>
              </a:solidFill>
              <a:ea typeface="DFKai-SB" panose="03000509000000000000" pitchFamily="65" charset="-120"/>
            </a:endParaRPr>
          </a:p>
          <a:p>
            <a:pPr marL="536575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</a:t>
            </a:r>
            <a:r>
              <a:rPr lang="en-US" altLang="zh-HK" sz="2800" dirty="0">
                <a:solidFill>
                  <a:schemeClr val="tx1"/>
                </a:solidFill>
              </a:rPr>
              <a:t>60cm</a:t>
            </a:r>
            <a:r>
              <a:rPr lang="en-US" altLang="zh-HK" sz="2800" baseline="30000" dirty="0">
                <a:solidFill>
                  <a:schemeClr val="tx1"/>
                </a:solidFill>
              </a:rPr>
              <a:t>3</a:t>
            </a:r>
            <a:r>
              <a:rPr lang="en-US" altLang="zh-HK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</a:t>
            </a:r>
            <a:r>
              <a:rPr lang="en-US" altLang="zh-HK" sz="2800" dirty="0">
                <a:solidFill>
                  <a:schemeClr val="tx1"/>
                </a:solidFill>
              </a:rPr>
              <a:t>80cm</a:t>
            </a:r>
            <a:r>
              <a:rPr lang="en-US" altLang="zh-HK" sz="2800" baseline="30000" dirty="0">
                <a:solidFill>
                  <a:schemeClr val="tx1"/>
                </a:solidFill>
              </a:rPr>
              <a:t>3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6387" name="图片 7">
            <a:extLst>
              <a:ext uri="{FF2B5EF4-FFF2-40B4-BE49-F238E27FC236}">
                <a16:creationId xmlns:a16="http://schemas.microsoft.com/office/drawing/2014/main" id="{A137E053-C324-49A4-B13B-9B552CC174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4175" y="3503613"/>
            <a:ext cx="7239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文本框 6">
            <a:extLst>
              <a:ext uri="{FF2B5EF4-FFF2-40B4-BE49-F238E27FC236}">
                <a16:creationId xmlns:a16="http://schemas.microsoft.com/office/drawing/2014/main" id="{B20A1AE2-1A7E-49EF-9DD5-2A7AC05EFB8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8178800" y="3614738"/>
            <a:ext cx="434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6389" name="文本框 4">
            <a:extLst>
              <a:ext uri="{FF2B5EF4-FFF2-40B4-BE49-F238E27FC236}">
                <a16:creationId xmlns:a16="http://schemas.microsoft.com/office/drawing/2014/main" id="{04B313C7-8D02-484B-921F-A5B1D6F24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7688" y="217488"/>
            <a:ext cx="18303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 dirty="0">
                <a:solidFill>
                  <a:srgbClr val="00B050"/>
                </a:solidFill>
              </a:rPr>
              <a:t>2021</a:t>
            </a:r>
            <a:r>
              <a:rPr lang="zh-CN" altLang="en-US" dirty="0">
                <a:solidFill>
                  <a:srgbClr val="00B050"/>
                </a:solidFill>
              </a:rPr>
              <a:t>、</a:t>
            </a:r>
            <a:r>
              <a:rPr lang="en-US" altLang="zh-CN" dirty="0">
                <a:solidFill>
                  <a:srgbClr val="00B050"/>
                </a:solidFill>
              </a:rPr>
              <a:t>2020</a:t>
            </a:r>
            <a:r>
              <a:rPr lang="zh-CN" altLang="en-US" dirty="0">
                <a:solidFill>
                  <a:srgbClr val="00B050"/>
                </a:solidFill>
                <a:latin typeface="標楷體" panose="03000509000000000000" pitchFamily="65" charset="-120"/>
              </a:rPr>
              <a:t>、</a:t>
            </a:r>
            <a:r>
              <a:rPr lang="en-US" altLang="zh-CN" dirty="0">
                <a:solidFill>
                  <a:srgbClr val="00B050"/>
                </a:solidFill>
              </a:rPr>
              <a:t>2017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sp>
        <p:nvSpPr>
          <p:cNvPr id="9" name="文本框 3">
            <a:extLst>
              <a:ext uri="{FF2B5EF4-FFF2-40B4-BE49-F238E27FC236}">
                <a16:creationId xmlns:a16="http://schemas.microsoft.com/office/drawing/2014/main" id="{67A88A90-C871-44AF-B237-7E37BEDB8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547" y="4238923"/>
            <a:ext cx="6210880" cy="204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HK" sz="2800" dirty="0">
                <a:solidFill>
                  <a:srgbClr val="0000FF"/>
                </a:solidFill>
              </a:rPr>
              <a:t>            = 100(cm</a:t>
            </a:r>
            <a:r>
              <a:rPr lang="en-US" altLang="zh-HK" sz="2800" baseline="30000" dirty="0">
                <a:solidFill>
                  <a:srgbClr val="0000FF"/>
                </a:solidFill>
              </a:rPr>
              <a:t>3</a:t>
            </a:r>
            <a:r>
              <a:rPr lang="en-US" altLang="zh-HK" sz="2800" dirty="0">
                <a:solidFill>
                  <a:srgbClr val="0000FF"/>
                </a:solidFill>
              </a:rPr>
              <a:t>)</a:t>
            </a:r>
            <a:endParaRPr lang="zh-TW" altLang="zh-HK" sz="2800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</a:pPr>
            <a:r>
              <a:rPr lang="en-US" altLang="zh-HK" sz="2800" dirty="0">
                <a:solidFill>
                  <a:srgbClr val="0000FF"/>
                </a:solidFill>
              </a:rPr>
              <a:t>            = 220</a:t>
            </a:r>
            <a:r>
              <a:rPr lang="zh-TW" altLang="zh-HK" sz="2800" dirty="0">
                <a:solidFill>
                  <a:srgbClr val="0000FF"/>
                </a:solidFill>
              </a:rPr>
              <a:t>－</a:t>
            </a:r>
            <a:r>
              <a:rPr lang="en-US" altLang="zh-TW" sz="2800" dirty="0">
                <a:solidFill>
                  <a:srgbClr val="0000FF"/>
                </a:solidFill>
              </a:rPr>
              <a:t>100</a:t>
            </a:r>
            <a:r>
              <a:rPr lang="en-US" altLang="zh-HK" sz="2800" dirty="0">
                <a:solidFill>
                  <a:srgbClr val="0000FF"/>
                </a:solidFill>
              </a:rPr>
              <a:t> = 120(cm</a:t>
            </a:r>
            <a:r>
              <a:rPr lang="en-US" altLang="zh-HK" sz="2800" baseline="30000" dirty="0">
                <a:solidFill>
                  <a:srgbClr val="0000FF"/>
                </a:solidFill>
              </a:rPr>
              <a:t>3</a:t>
            </a:r>
            <a:r>
              <a:rPr lang="en-US" altLang="zh-HK" sz="2800" dirty="0">
                <a:solidFill>
                  <a:srgbClr val="0000FF"/>
                </a:solidFill>
              </a:rPr>
              <a:t>)</a:t>
            </a:r>
          </a:p>
          <a:p>
            <a:pPr>
              <a:spcAft>
                <a:spcPts val="600"/>
              </a:spcAft>
            </a:pPr>
            <a:r>
              <a:rPr lang="en-US" altLang="zh-HK" sz="2800" dirty="0">
                <a:solidFill>
                  <a:srgbClr val="0000FF"/>
                </a:solidFill>
              </a:rPr>
              <a:t>            = 120</a:t>
            </a:r>
            <a:r>
              <a:rPr lang="zh-TW" altLang="zh-HK" sz="2800" dirty="0">
                <a:solidFill>
                  <a:srgbClr val="0000FF"/>
                </a:solidFill>
              </a:rPr>
              <a:t>－</a:t>
            </a:r>
            <a:r>
              <a:rPr lang="en-US" altLang="zh-TW" sz="2800" dirty="0">
                <a:solidFill>
                  <a:srgbClr val="0000FF"/>
                </a:solidFill>
              </a:rPr>
              <a:t>100</a:t>
            </a:r>
            <a:r>
              <a:rPr lang="en-US" altLang="zh-HK" sz="2800" dirty="0">
                <a:solidFill>
                  <a:srgbClr val="0000FF"/>
                </a:solidFill>
              </a:rPr>
              <a:t> = 20(cm</a:t>
            </a:r>
            <a:r>
              <a:rPr lang="en-US" altLang="zh-HK" sz="2800" baseline="30000" dirty="0">
                <a:solidFill>
                  <a:srgbClr val="0000FF"/>
                </a:solidFill>
              </a:rPr>
              <a:t>3</a:t>
            </a:r>
            <a:r>
              <a:rPr lang="en-US" altLang="zh-HK" sz="2800" dirty="0">
                <a:solidFill>
                  <a:srgbClr val="0000FF"/>
                </a:solidFill>
              </a:rPr>
              <a:t>)</a:t>
            </a:r>
            <a:endParaRPr lang="zh-TW" altLang="zh-HK" sz="2800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</a:pPr>
            <a:r>
              <a:rPr lang="en-US" altLang="zh-HK" sz="2800" dirty="0">
                <a:solidFill>
                  <a:srgbClr val="0000FF"/>
                </a:solidFill>
              </a:rPr>
              <a:t>            = (100</a:t>
            </a:r>
            <a:r>
              <a:rPr lang="zh-TW" altLang="zh-HK" sz="2800" dirty="0">
                <a:solidFill>
                  <a:srgbClr val="0000FF"/>
                </a:solidFill>
              </a:rPr>
              <a:t>－</a:t>
            </a:r>
            <a:r>
              <a:rPr lang="en-US" altLang="zh-HK" sz="2800" dirty="0">
                <a:solidFill>
                  <a:srgbClr val="0000FF"/>
                </a:solidFill>
              </a:rPr>
              <a:t>20)</a:t>
            </a:r>
            <a:r>
              <a:rPr lang="en-US" altLang="zh-CN" sz="2800" dirty="0">
                <a:solidFill>
                  <a:srgbClr val="0000FF"/>
                </a:solidFill>
              </a:rPr>
              <a:t>÷2</a:t>
            </a:r>
            <a:r>
              <a:rPr lang="en-US" altLang="zh-HK" sz="2800" dirty="0">
                <a:solidFill>
                  <a:srgbClr val="0000FF"/>
                </a:solidFill>
              </a:rPr>
              <a:t> = 40(cm</a:t>
            </a:r>
            <a:r>
              <a:rPr lang="en-US" altLang="zh-HK" sz="2800" baseline="30000" dirty="0">
                <a:solidFill>
                  <a:srgbClr val="0000FF"/>
                </a:solidFill>
              </a:rPr>
              <a:t>3</a:t>
            </a:r>
            <a:r>
              <a:rPr lang="en-US" altLang="zh-HK" sz="2800" dirty="0">
                <a:solidFill>
                  <a:srgbClr val="0000FF"/>
                </a:solidFill>
              </a:rPr>
              <a:t>)</a:t>
            </a:r>
            <a:endParaRPr lang="zh-TW" altLang="zh-HK" sz="2800" dirty="0">
              <a:solidFill>
                <a:srgbClr val="0000FF"/>
              </a:solidFill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5E60316E-F16A-403F-A9CD-BB90A5CC60FB}"/>
              </a:ext>
            </a:extLst>
          </p:cNvPr>
          <p:cNvSpPr/>
          <p:nvPr/>
        </p:nvSpPr>
        <p:spPr>
          <a:xfrm>
            <a:off x="1092958" y="965200"/>
            <a:ext cx="4559162" cy="16200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40690665-37BA-4CC8-84F8-2A2A635AA0B0}"/>
              </a:ext>
            </a:extLst>
          </p:cNvPr>
          <p:cNvSpPr/>
          <p:nvPr/>
        </p:nvSpPr>
        <p:spPr>
          <a:xfrm>
            <a:off x="3235542" y="966904"/>
            <a:ext cx="5250440" cy="16200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4" name="组合 13">
            <a:extLst>
              <a:ext uri="{FF2B5EF4-FFF2-40B4-BE49-F238E27FC236}">
                <a16:creationId xmlns:a16="http://schemas.microsoft.com/office/drawing/2014/main" id="{E70CC70F-F1AA-4C22-9085-CA3BF6A4F1B8}"/>
              </a:ext>
            </a:extLst>
          </p:cNvPr>
          <p:cNvGrpSpPr/>
          <p:nvPr/>
        </p:nvGrpSpPr>
        <p:grpSpPr>
          <a:xfrm>
            <a:off x="3405547" y="2150218"/>
            <a:ext cx="756542" cy="288000"/>
            <a:chOff x="3405547" y="2150218"/>
            <a:chExt cx="756542" cy="288000"/>
          </a:xfrm>
          <a:solidFill>
            <a:srgbClr val="FFCCFF">
              <a:alpha val="50196"/>
            </a:srgbClr>
          </a:solidFill>
        </p:grpSpPr>
        <p:sp>
          <p:nvSpPr>
            <p:cNvPr id="7" name="椭圆 6">
              <a:extLst>
                <a:ext uri="{FF2B5EF4-FFF2-40B4-BE49-F238E27FC236}">
                  <a16:creationId xmlns:a16="http://schemas.microsoft.com/office/drawing/2014/main" id="{A806F242-A1F9-4411-9727-5D7D814AD487}"/>
                </a:ext>
              </a:extLst>
            </p:cNvPr>
            <p:cNvSpPr/>
            <p:nvPr/>
          </p:nvSpPr>
          <p:spPr bwMode="auto">
            <a:xfrm>
              <a:off x="3571153" y="2150218"/>
              <a:ext cx="288032" cy="288000"/>
            </a:xfrm>
            <a:prstGeom prst="ellipse">
              <a:avLst/>
            </a:prstGeom>
            <a:grpFill/>
            <a:ln w="2857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000" b="0" i="0" u="none" strike="noStrike" cap="none" normalizeH="0" baseline="0">
                <a:ln>
                  <a:noFill/>
                </a:ln>
                <a:solidFill>
                  <a:srgbClr val="009900"/>
                </a:solidFill>
                <a:effectLst/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19" name="椭圆 18">
              <a:extLst>
                <a:ext uri="{FF2B5EF4-FFF2-40B4-BE49-F238E27FC236}">
                  <a16:creationId xmlns:a16="http://schemas.microsoft.com/office/drawing/2014/main" id="{F7AB0DCC-A270-4177-83FD-B709A99EDD80}"/>
                </a:ext>
              </a:extLst>
            </p:cNvPr>
            <p:cNvSpPr/>
            <p:nvPr/>
          </p:nvSpPr>
          <p:spPr bwMode="auto">
            <a:xfrm>
              <a:off x="3874057" y="2150218"/>
              <a:ext cx="288032" cy="288000"/>
            </a:xfrm>
            <a:prstGeom prst="ellipse">
              <a:avLst/>
            </a:prstGeom>
            <a:grpFill/>
            <a:ln w="2857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000" b="0" i="0" u="none" strike="noStrike" cap="none" normalizeH="0" baseline="0">
                <a:ln>
                  <a:noFill/>
                </a:ln>
                <a:solidFill>
                  <a:srgbClr val="009900"/>
                </a:solidFill>
                <a:effectLst/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25" name="椭圆 24">
              <a:extLst>
                <a:ext uri="{FF2B5EF4-FFF2-40B4-BE49-F238E27FC236}">
                  <a16:creationId xmlns:a16="http://schemas.microsoft.com/office/drawing/2014/main" id="{0FA1177E-484B-44CE-8364-900E3B38B270}"/>
                </a:ext>
              </a:extLst>
            </p:cNvPr>
            <p:cNvSpPr/>
            <p:nvPr/>
          </p:nvSpPr>
          <p:spPr bwMode="auto">
            <a:xfrm>
              <a:off x="3405547" y="2250321"/>
              <a:ext cx="180000" cy="180000"/>
            </a:xfrm>
            <a:prstGeom prst="ellipse">
              <a:avLst/>
            </a:prstGeom>
            <a:grpFill/>
            <a:ln w="2857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000" b="0" i="0" u="none" strike="noStrike" cap="none" normalizeH="0" baseline="0">
                <a:ln>
                  <a:noFill/>
                </a:ln>
                <a:solidFill>
                  <a:srgbClr val="009900"/>
                </a:solidFill>
                <a:effectLst/>
                <a:latin typeface="Arial" charset="0"/>
                <a:ea typeface="標楷體" pitchFamily="65" charset="-120"/>
              </a:endParaRPr>
            </a:p>
          </p:txBody>
        </p:sp>
      </p:grpSp>
      <p:grpSp>
        <p:nvGrpSpPr>
          <p:cNvPr id="8" name="组合 7">
            <a:extLst>
              <a:ext uri="{FF2B5EF4-FFF2-40B4-BE49-F238E27FC236}">
                <a16:creationId xmlns:a16="http://schemas.microsoft.com/office/drawing/2014/main" id="{6F5B93EE-84BE-4780-8577-05CD4A4AE3B6}"/>
              </a:ext>
            </a:extLst>
          </p:cNvPr>
          <p:cNvGrpSpPr/>
          <p:nvPr/>
        </p:nvGrpSpPr>
        <p:grpSpPr>
          <a:xfrm>
            <a:off x="6343187" y="2041937"/>
            <a:ext cx="723112" cy="388384"/>
            <a:chOff x="6343187" y="2041937"/>
            <a:chExt cx="723112" cy="388384"/>
          </a:xfrm>
          <a:solidFill>
            <a:srgbClr val="FFCCFF">
              <a:alpha val="50196"/>
            </a:srgbClr>
          </a:solidFill>
        </p:grpSpPr>
        <p:sp>
          <p:nvSpPr>
            <p:cNvPr id="23" name="椭圆 22">
              <a:extLst>
                <a:ext uri="{FF2B5EF4-FFF2-40B4-BE49-F238E27FC236}">
                  <a16:creationId xmlns:a16="http://schemas.microsoft.com/office/drawing/2014/main" id="{A07B0100-312C-465B-936F-3BBBF26EAFAB}"/>
                </a:ext>
              </a:extLst>
            </p:cNvPr>
            <p:cNvSpPr/>
            <p:nvPr/>
          </p:nvSpPr>
          <p:spPr bwMode="auto">
            <a:xfrm>
              <a:off x="6343187" y="2134423"/>
              <a:ext cx="288032" cy="288000"/>
            </a:xfrm>
            <a:prstGeom prst="ellipse">
              <a:avLst/>
            </a:prstGeom>
            <a:grpFill/>
            <a:ln w="2857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000" b="0" i="0" u="none" strike="noStrike" cap="none" normalizeH="0" baseline="0">
                <a:ln>
                  <a:noFill/>
                </a:ln>
                <a:solidFill>
                  <a:srgbClr val="009900"/>
                </a:solidFill>
                <a:effectLst/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24" name="椭圆 23">
              <a:extLst>
                <a:ext uri="{FF2B5EF4-FFF2-40B4-BE49-F238E27FC236}">
                  <a16:creationId xmlns:a16="http://schemas.microsoft.com/office/drawing/2014/main" id="{359502F1-23F8-432C-8332-D06AE7D5A9BC}"/>
                </a:ext>
              </a:extLst>
            </p:cNvPr>
            <p:cNvSpPr/>
            <p:nvPr/>
          </p:nvSpPr>
          <p:spPr bwMode="auto">
            <a:xfrm>
              <a:off x="6646091" y="2142321"/>
              <a:ext cx="288032" cy="288000"/>
            </a:xfrm>
            <a:prstGeom prst="ellipse">
              <a:avLst/>
            </a:prstGeom>
            <a:grpFill/>
            <a:ln w="2857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000" b="0" i="0" u="none" strike="noStrike" cap="none" normalizeH="0" baseline="0">
                <a:ln>
                  <a:noFill/>
                </a:ln>
                <a:solidFill>
                  <a:srgbClr val="009900"/>
                </a:solidFill>
                <a:effectLst/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27" name="椭圆 26">
              <a:extLst>
                <a:ext uri="{FF2B5EF4-FFF2-40B4-BE49-F238E27FC236}">
                  <a16:creationId xmlns:a16="http://schemas.microsoft.com/office/drawing/2014/main" id="{2CD96F9E-93C9-43DB-808A-C0EA95A08C13}"/>
                </a:ext>
              </a:extLst>
            </p:cNvPr>
            <p:cNvSpPr/>
            <p:nvPr/>
          </p:nvSpPr>
          <p:spPr bwMode="auto">
            <a:xfrm>
              <a:off x="6886299" y="2041937"/>
              <a:ext cx="180000" cy="180000"/>
            </a:xfrm>
            <a:prstGeom prst="ellipse">
              <a:avLst/>
            </a:prstGeom>
            <a:grpFill/>
            <a:ln w="2857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000" b="0" i="0" u="none" strike="noStrike" cap="none" normalizeH="0" baseline="0">
                <a:ln>
                  <a:noFill/>
                </a:ln>
                <a:solidFill>
                  <a:srgbClr val="009900"/>
                </a:solidFill>
                <a:effectLst/>
                <a:latin typeface="Arial" charset="0"/>
                <a:ea typeface="標楷體" pitchFamily="65" charset="-120"/>
              </a:endParaRPr>
            </a:p>
          </p:txBody>
        </p:sp>
      </p:grpSp>
      <p:sp>
        <p:nvSpPr>
          <p:cNvPr id="29" name="矩形 28">
            <a:extLst>
              <a:ext uri="{FF2B5EF4-FFF2-40B4-BE49-F238E27FC236}">
                <a16:creationId xmlns:a16="http://schemas.microsoft.com/office/drawing/2014/main" id="{11E93B8E-F8DE-402D-87DF-73AD608EB120}"/>
              </a:ext>
            </a:extLst>
          </p:cNvPr>
          <p:cNvSpPr/>
          <p:nvPr/>
        </p:nvSpPr>
        <p:spPr>
          <a:xfrm>
            <a:off x="4991537" y="2142321"/>
            <a:ext cx="612000" cy="30335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6F9A061A-3D3B-4D19-81B6-0078AD99D173}"/>
              </a:ext>
            </a:extLst>
          </p:cNvPr>
          <p:cNvSpPr/>
          <p:nvPr/>
        </p:nvSpPr>
        <p:spPr>
          <a:xfrm>
            <a:off x="7754125" y="2131937"/>
            <a:ext cx="612000" cy="303350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1" name="组合 30">
            <a:extLst>
              <a:ext uri="{FF2B5EF4-FFF2-40B4-BE49-F238E27FC236}">
                <a16:creationId xmlns:a16="http://schemas.microsoft.com/office/drawing/2014/main" id="{EAB7178D-30A0-4273-8524-E03A76F32710}"/>
              </a:ext>
            </a:extLst>
          </p:cNvPr>
          <p:cNvGrpSpPr/>
          <p:nvPr/>
        </p:nvGrpSpPr>
        <p:grpSpPr>
          <a:xfrm>
            <a:off x="1187624" y="4344987"/>
            <a:ext cx="936104" cy="288000"/>
            <a:chOff x="3366853" y="2150218"/>
            <a:chExt cx="936104" cy="288000"/>
          </a:xfrm>
        </p:grpSpPr>
        <p:sp>
          <p:nvSpPr>
            <p:cNvPr id="32" name="椭圆 31">
              <a:extLst>
                <a:ext uri="{FF2B5EF4-FFF2-40B4-BE49-F238E27FC236}">
                  <a16:creationId xmlns:a16="http://schemas.microsoft.com/office/drawing/2014/main" id="{CFF9D451-B22B-4A06-866A-5ABB2FFFABE5}"/>
                </a:ext>
              </a:extLst>
            </p:cNvPr>
            <p:cNvSpPr/>
            <p:nvPr/>
          </p:nvSpPr>
          <p:spPr bwMode="auto">
            <a:xfrm>
              <a:off x="3654885" y="2150218"/>
              <a:ext cx="288032" cy="288000"/>
            </a:xfrm>
            <a:prstGeom prst="ellipse">
              <a:avLst/>
            </a:prstGeom>
            <a:solidFill>
              <a:srgbClr val="92D050"/>
            </a:solidFill>
            <a:ln w="285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000" b="0" i="0" u="none" strike="noStrike" cap="none" normalizeH="0" baseline="0">
                <a:ln>
                  <a:noFill/>
                </a:ln>
                <a:solidFill>
                  <a:srgbClr val="009900"/>
                </a:solidFill>
                <a:effectLst/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33" name="椭圆 32">
              <a:extLst>
                <a:ext uri="{FF2B5EF4-FFF2-40B4-BE49-F238E27FC236}">
                  <a16:creationId xmlns:a16="http://schemas.microsoft.com/office/drawing/2014/main" id="{F7739A4B-21CC-4D04-BF20-D1D9349B89EC}"/>
                </a:ext>
              </a:extLst>
            </p:cNvPr>
            <p:cNvSpPr/>
            <p:nvPr/>
          </p:nvSpPr>
          <p:spPr bwMode="auto">
            <a:xfrm>
              <a:off x="4014925" y="2150218"/>
              <a:ext cx="288032" cy="288000"/>
            </a:xfrm>
            <a:prstGeom prst="ellipse">
              <a:avLst/>
            </a:prstGeom>
            <a:solidFill>
              <a:srgbClr val="92D050"/>
            </a:solidFill>
            <a:ln w="285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000" b="0" i="0" u="none" strike="noStrike" cap="none" normalizeH="0" baseline="0">
                <a:ln>
                  <a:noFill/>
                </a:ln>
                <a:solidFill>
                  <a:srgbClr val="009900"/>
                </a:solidFill>
                <a:effectLst/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34" name="椭圆 33">
              <a:extLst>
                <a:ext uri="{FF2B5EF4-FFF2-40B4-BE49-F238E27FC236}">
                  <a16:creationId xmlns:a16="http://schemas.microsoft.com/office/drawing/2014/main" id="{80AD190A-FD48-4A6B-A3B6-A3B89C6D36F4}"/>
                </a:ext>
              </a:extLst>
            </p:cNvPr>
            <p:cNvSpPr/>
            <p:nvPr/>
          </p:nvSpPr>
          <p:spPr bwMode="auto">
            <a:xfrm>
              <a:off x="3366853" y="2204218"/>
              <a:ext cx="180000" cy="180000"/>
            </a:xfrm>
            <a:prstGeom prst="ellipse">
              <a:avLst/>
            </a:prstGeom>
            <a:solidFill>
              <a:srgbClr val="FFC000"/>
            </a:solidFill>
            <a:ln w="285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000" b="0" i="0" u="none" strike="noStrike" cap="none" normalizeH="0" baseline="0">
                <a:ln>
                  <a:noFill/>
                </a:ln>
                <a:solidFill>
                  <a:srgbClr val="009900"/>
                </a:solidFill>
                <a:effectLst/>
                <a:latin typeface="Arial" charset="0"/>
                <a:ea typeface="標楷體" pitchFamily="65" charset="-120"/>
              </a:endParaRPr>
            </a:p>
          </p:txBody>
        </p:sp>
      </p:grpSp>
      <p:grpSp>
        <p:nvGrpSpPr>
          <p:cNvPr id="15" name="组合 14">
            <a:extLst>
              <a:ext uri="{FF2B5EF4-FFF2-40B4-BE49-F238E27FC236}">
                <a16:creationId xmlns:a16="http://schemas.microsoft.com/office/drawing/2014/main" id="{6142502F-263B-48DF-BB09-8FB51D3625AE}"/>
              </a:ext>
            </a:extLst>
          </p:cNvPr>
          <p:cNvGrpSpPr/>
          <p:nvPr/>
        </p:nvGrpSpPr>
        <p:grpSpPr>
          <a:xfrm>
            <a:off x="967108" y="4843625"/>
            <a:ext cx="1190498" cy="288000"/>
            <a:chOff x="1041242" y="4843625"/>
            <a:chExt cx="1190498" cy="288000"/>
          </a:xfrm>
        </p:grpSpPr>
        <p:grpSp>
          <p:nvGrpSpPr>
            <p:cNvPr id="35" name="组合 34">
              <a:extLst>
                <a:ext uri="{FF2B5EF4-FFF2-40B4-BE49-F238E27FC236}">
                  <a16:creationId xmlns:a16="http://schemas.microsoft.com/office/drawing/2014/main" id="{2B71E81B-9C92-4C2C-B6A7-A5CA0BD9A24B}"/>
                </a:ext>
              </a:extLst>
            </p:cNvPr>
            <p:cNvGrpSpPr/>
            <p:nvPr/>
          </p:nvGrpSpPr>
          <p:grpSpPr>
            <a:xfrm>
              <a:off x="1295636" y="4843625"/>
              <a:ext cx="936104" cy="288000"/>
              <a:chOff x="3366853" y="2150218"/>
              <a:chExt cx="936104" cy="288000"/>
            </a:xfrm>
          </p:grpSpPr>
          <p:sp>
            <p:nvSpPr>
              <p:cNvPr id="36" name="椭圆 35">
                <a:extLst>
                  <a:ext uri="{FF2B5EF4-FFF2-40B4-BE49-F238E27FC236}">
                    <a16:creationId xmlns:a16="http://schemas.microsoft.com/office/drawing/2014/main" id="{10DE8C1A-66D4-45E6-A1A8-270551C28964}"/>
                  </a:ext>
                </a:extLst>
              </p:cNvPr>
              <p:cNvSpPr/>
              <p:nvPr/>
            </p:nvSpPr>
            <p:spPr bwMode="auto">
              <a:xfrm>
                <a:off x="3654885" y="2150218"/>
                <a:ext cx="288032" cy="288000"/>
              </a:xfrm>
              <a:prstGeom prst="ellipse">
                <a:avLst/>
              </a:prstGeom>
              <a:solidFill>
                <a:srgbClr val="92D050"/>
              </a:solidFill>
              <a:ln w="28575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2000" b="0" i="0" u="none" strike="noStrike" cap="none" normalizeH="0" baseline="0">
                  <a:ln>
                    <a:noFill/>
                  </a:ln>
                  <a:solidFill>
                    <a:srgbClr val="009900"/>
                  </a:solidFill>
                  <a:effectLst/>
                  <a:latin typeface="Arial" charset="0"/>
                  <a:ea typeface="標楷體" pitchFamily="65" charset="-120"/>
                </a:endParaRPr>
              </a:p>
            </p:txBody>
          </p:sp>
          <p:sp>
            <p:nvSpPr>
              <p:cNvPr id="37" name="椭圆 36">
                <a:extLst>
                  <a:ext uri="{FF2B5EF4-FFF2-40B4-BE49-F238E27FC236}">
                    <a16:creationId xmlns:a16="http://schemas.microsoft.com/office/drawing/2014/main" id="{1685CFE1-25BB-4857-BD7D-757658ECD23B}"/>
                  </a:ext>
                </a:extLst>
              </p:cNvPr>
              <p:cNvSpPr/>
              <p:nvPr/>
            </p:nvSpPr>
            <p:spPr bwMode="auto">
              <a:xfrm>
                <a:off x="4014925" y="2150218"/>
                <a:ext cx="288032" cy="288000"/>
              </a:xfrm>
              <a:prstGeom prst="ellipse">
                <a:avLst/>
              </a:prstGeom>
              <a:solidFill>
                <a:srgbClr val="92D050"/>
              </a:solidFill>
              <a:ln w="28575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2000" b="0" i="0" u="none" strike="noStrike" cap="none" normalizeH="0" baseline="0">
                  <a:ln>
                    <a:noFill/>
                  </a:ln>
                  <a:solidFill>
                    <a:srgbClr val="009900"/>
                  </a:solidFill>
                  <a:effectLst/>
                  <a:latin typeface="Arial" charset="0"/>
                  <a:ea typeface="標楷體" pitchFamily="65" charset="-120"/>
                </a:endParaRPr>
              </a:p>
            </p:txBody>
          </p:sp>
          <p:sp>
            <p:nvSpPr>
              <p:cNvPr id="38" name="椭圆 37">
                <a:extLst>
                  <a:ext uri="{FF2B5EF4-FFF2-40B4-BE49-F238E27FC236}">
                    <a16:creationId xmlns:a16="http://schemas.microsoft.com/office/drawing/2014/main" id="{E3B41EB4-BC73-4557-BF39-88290D5AA4FF}"/>
                  </a:ext>
                </a:extLst>
              </p:cNvPr>
              <p:cNvSpPr/>
              <p:nvPr/>
            </p:nvSpPr>
            <p:spPr bwMode="auto">
              <a:xfrm>
                <a:off x="3366853" y="2204218"/>
                <a:ext cx="180000" cy="180000"/>
              </a:xfrm>
              <a:prstGeom prst="ellipse">
                <a:avLst/>
              </a:prstGeom>
              <a:solidFill>
                <a:srgbClr val="FFC000"/>
              </a:solidFill>
              <a:ln w="28575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2000" b="0" i="0" u="none" strike="noStrike" cap="none" normalizeH="0" baseline="0">
                  <a:ln>
                    <a:noFill/>
                  </a:ln>
                  <a:solidFill>
                    <a:srgbClr val="009900"/>
                  </a:solidFill>
                  <a:effectLst/>
                  <a:latin typeface="Arial" charset="0"/>
                  <a:ea typeface="標楷體" pitchFamily="65" charset="-120"/>
                </a:endParaRPr>
              </a:p>
            </p:txBody>
          </p:sp>
        </p:grpSp>
        <p:sp>
          <p:nvSpPr>
            <p:cNvPr id="39" name="椭圆 38">
              <a:extLst>
                <a:ext uri="{FF2B5EF4-FFF2-40B4-BE49-F238E27FC236}">
                  <a16:creationId xmlns:a16="http://schemas.microsoft.com/office/drawing/2014/main" id="{A909BD5A-B7A5-4EB1-89CE-1D69C19AF7AA}"/>
                </a:ext>
              </a:extLst>
            </p:cNvPr>
            <p:cNvSpPr/>
            <p:nvPr/>
          </p:nvSpPr>
          <p:spPr bwMode="auto">
            <a:xfrm>
              <a:off x="1041242" y="4897625"/>
              <a:ext cx="180000" cy="180000"/>
            </a:xfrm>
            <a:prstGeom prst="ellipse">
              <a:avLst/>
            </a:prstGeom>
            <a:solidFill>
              <a:srgbClr val="FFC000"/>
            </a:solidFill>
            <a:ln w="285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000" b="0" i="0" u="none" strike="noStrike" cap="none" normalizeH="0" baseline="0">
                <a:ln>
                  <a:noFill/>
                </a:ln>
                <a:solidFill>
                  <a:srgbClr val="009900"/>
                </a:solidFill>
                <a:effectLst/>
                <a:latin typeface="Arial" charset="0"/>
                <a:ea typeface="標楷體" pitchFamily="65" charset="-120"/>
              </a:endParaRPr>
            </a:p>
          </p:txBody>
        </p:sp>
      </p:grpSp>
      <p:sp>
        <p:nvSpPr>
          <p:cNvPr id="42" name="椭圆 41">
            <a:extLst>
              <a:ext uri="{FF2B5EF4-FFF2-40B4-BE49-F238E27FC236}">
                <a16:creationId xmlns:a16="http://schemas.microsoft.com/office/drawing/2014/main" id="{F0CD85A6-E5E8-4DD0-953B-3BD56DF04EE8}"/>
              </a:ext>
            </a:extLst>
          </p:cNvPr>
          <p:cNvSpPr/>
          <p:nvPr/>
        </p:nvSpPr>
        <p:spPr bwMode="auto">
          <a:xfrm>
            <a:off x="2051720" y="5400352"/>
            <a:ext cx="180000" cy="180000"/>
          </a:xfrm>
          <a:prstGeom prst="ellipse">
            <a:avLst/>
          </a:prstGeom>
          <a:solidFill>
            <a:srgbClr val="FFC000"/>
          </a:solidFill>
          <a:ln w="2857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2000" b="0" i="0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Arial" charset="0"/>
              <a:ea typeface="標楷體" pitchFamily="65" charset="-120"/>
            </a:endParaRPr>
          </a:p>
        </p:txBody>
      </p:sp>
      <p:sp>
        <p:nvSpPr>
          <p:cNvPr id="43" name="矩形: 圓角 22">
            <a:extLst>
              <a:ext uri="{FF2B5EF4-FFF2-40B4-BE49-F238E27FC236}">
                <a16:creationId xmlns:a16="http://schemas.microsoft.com/office/drawing/2014/main" id="{763C2EB6-5C58-4F48-9AB0-A4644A56AE8F}"/>
              </a:ext>
            </a:extLst>
          </p:cNvPr>
          <p:cNvSpPr/>
          <p:nvPr/>
        </p:nvSpPr>
        <p:spPr>
          <a:xfrm>
            <a:off x="1155307" y="4282836"/>
            <a:ext cx="1032078" cy="396000"/>
          </a:xfrm>
          <a:prstGeom prst="roundRect">
            <a:avLst/>
          </a:prstGeom>
          <a:noFill/>
          <a:ln w="19050">
            <a:solidFill>
              <a:srgbClr val="FF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矩形: 圓角 37">
            <a:extLst>
              <a:ext uri="{FF2B5EF4-FFF2-40B4-BE49-F238E27FC236}">
                <a16:creationId xmlns:a16="http://schemas.microsoft.com/office/drawing/2014/main" id="{D7AD0E7E-4DDC-4478-9678-1A272802A38C}"/>
              </a:ext>
            </a:extLst>
          </p:cNvPr>
          <p:cNvSpPr/>
          <p:nvPr/>
        </p:nvSpPr>
        <p:spPr>
          <a:xfrm>
            <a:off x="1190168" y="4789625"/>
            <a:ext cx="1032078" cy="396000"/>
          </a:xfrm>
          <a:prstGeom prst="roundRect">
            <a:avLst/>
          </a:prstGeom>
          <a:noFill/>
          <a:ln w="19050">
            <a:solidFill>
              <a:srgbClr val="FF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椭圆 44">
            <a:extLst>
              <a:ext uri="{FF2B5EF4-FFF2-40B4-BE49-F238E27FC236}">
                <a16:creationId xmlns:a16="http://schemas.microsoft.com/office/drawing/2014/main" id="{46E40BEB-9463-4F07-922F-48E5739BA67B}"/>
              </a:ext>
            </a:extLst>
          </p:cNvPr>
          <p:cNvSpPr/>
          <p:nvPr/>
        </p:nvSpPr>
        <p:spPr bwMode="auto">
          <a:xfrm>
            <a:off x="1979712" y="5866935"/>
            <a:ext cx="288032" cy="288000"/>
          </a:xfrm>
          <a:prstGeom prst="ellipse">
            <a:avLst/>
          </a:prstGeom>
          <a:solidFill>
            <a:srgbClr val="92D050"/>
          </a:solidFill>
          <a:ln w="2857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2000" b="0" i="0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Arial" charset="0"/>
              <a:ea typeface="標楷體" pitchFamily="65" charset="-120"/>
            </a:endParaRPr>
          </a:p>
        </p:txBody>
      </p:sp>
      <p:sp>
        <p:nvSpPr>
          <p:cNvPr id="46" name="矩形: 圓角 37">
            <a:extLst>
              <a:ext uri="{FF2B5EF4-FFF2-40B4-BE49-F238E27FC236}">
                <a16:creationId xmlns:a16="http://schemas.microsoft.com/office/drawing/2014/main" id="{CDED6A3C-9DFE-4C2F-BE80-D836967396E5}"/>
              </a:ext>
            </a:extLst>
          </p:cNvPr>
          <p:cNvSpPr/>
          <p:nvPr/>
        </p:nvSpPr>
        <p:spPr>
          <a:xfrm>
            <a:off x="2013590" y="5296414"/>
            <a:ext cx="288032" cy="396000"/>
          </a:xfrm>
          <a:prstGeom prst="roundRect">
            <a:avLst/>
          </a:prstGeom>
          <a:noFill/>
          <a:ln w="19050">
            <a:solidFill>
              <a:srgbClr val="FF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: 圓角 37">
            <a:extLst>
              <a:ext uri="{FF2B5EF4-FFF2-40B4-BE49-F238E27FC236}">
                <a16:creationId xmlns:a16="http://schemas.microsoft.com/office/drawing/2014/main" id="{9A349095-E95A-4B07-BCF4-48D6A771D0D0}"/>
              </a:ext>
            </a:extLst>
          </p:cNvPr>
          <p:cNvSpPr/>
          <p:nvPr/>
        </p:nvSpPr>
        <p:spPr>
          <a:xfrm>
            <a:off x="1155307" y="4270018"/>
            <a:ext cx="288032" cy="396000"/>
          </a:xfrm>
          <a:prstGeom prst="roundRect">
            <a:avLst/>
          </a:prstGeom>
          <a:noFill/>
          <a:ln w="19050">
            <a:solidFill>
              <a:srgbClr val="FF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uiExpand="1" build="allAtOnce"/>
      <p:bldP spid="16" grpId="0" animBg="1"/>
      <p:bldP spid="16" grpId="1" animBg="1"/>
      <p:bldP spid="17" grpId="0" animBg="1"/>
      <p:bldP spid="17" grpId="1" animBg="1"/>
      <p:bldP spid="29" grpId="0" animBg="1"/>
      <p:bldP spid="29" grpId="1" animBg="1"/>
      <p:bldP spid="29" grpId="2" animBg="1"/>
      <p:bldP spid="29" grpId="3" animBg="1"/>
      <p:bldP spid="30" grpId="0" animBg="1"/>
      <p:bldP spid="30" grpId="1" animBg="1"/>
      <p:bldP spid="42" grpId="0" animBg="1"/>
      <p:bldP spid="42" grpId="1" animBg="1"/>
      <p:bldP spid="43" grpId="0" animBg="1"/>
      <p:bldP spid="43" grpId="1" animBg="1"/>
      <p:bldP spid="43" grpId="2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>
            <a:extLst>
              <a:ext uri="{FF2B5EF4-FFF2-40B4-BE49-F238E27FC236}">
                <a16:creationId xmlns:a16="http://schemas.microsoft.com/office/drawing/2014/main" id="{E45A9C60-780B-4CA2-9F95-7FE1C8898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2360613"/>
            <a:ext cx="531813" cy="217487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8695A956-2B56-4C9F-A88A-56F346D22D9D}"/>
              </a:ext>
            </a:extLst>
          </p:cNvPr>
          <p:cNvSpPr/>
          <p:nvPr/>
        </p:nvSpPr>
        <p:spPr>
          <a:xfrm>
            <a:off x="534988" y="960438"/>
            <a:ext cx="8245475" cy="41544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982663" indent="-982663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6. </a:t>
            </a:r>
          </a:p>
          <a:p>
            <a:pPr marL="982663" indent="-982663" eaLnBrk="1" hangingPunct="1">
              <a:spcAft>
                <a:spcPts val="120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982663" indent="-982663" eaLnBrk="1" hangingPunct="1">
              <a:spcAft>
                <a:spcPts val="0"/>
              </a:spcAft>
              <a:defRPr/>
            </a:pPr>
            <a:endParaRPr lang="en-US" altLang="zh-TW" sz="2800" b="1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982663" indent="-982663" eaLnBrk="1" hangingPunct="1">
              <a:spcAft>
                <a:spcPts val="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把圖一的摺紙圖樣摺成小長方體後，剛好可以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982663" indent="-982663" eaLnBrk="1" hangingPunct="1">
              <a:spcAft>
                <a:spcPts val="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和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圖二的立體組成一個長、闊、高分別為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18cm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、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982663" indent="-982663" eaLnBrk="1" hangingPunct="1">
              <a:spcAft>
                <a:spcPts val="12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5cm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、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9cm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的大長方體。圖二的體積是多少？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982663" indent="-982663" eaLnBrk="1" hangingPunct="1"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A. </a:t>
            </a:r>
            <a:r>
              <a:rPr lang="en-US" altLang="zh-HK" sz="2800" dirty="0">
                <a:solidFill>
                  <a:schemeClr val="tx1"/>
                </a:solidFill>
              </a:rPr>
              <a:t>648cm</a:t>
            </a:r>
            <a:r>
              <a:rPr lang="en-US" altLang="zh-HK" sz="2800" baseline="30000" dirty="0">
                <a:solidFill>
                  <a:schemeClr val="tx1"/>
                </a:solidFill>
              </a:rPr>
              <a:t>3</a:t>
            </a:r>
            <a:r>
              <a:rPr lang="zh-TW" altLang="en-US" sz="2800" baseline="30000" dirty="0">
                <a:solidFill>
                  <a:schemeClr val="tx1"/>
                </a:solidFill>
              </a:rPr>
              <a:t>                  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B. </a:t>
            </a:r>
            <a:r>
              <a:rPr lang="en-US" altLang="zh-HK" sz="2800" dirty="0">
                <a:solidFill>
                  <a:schemeClr val="tx1"/>
                </a:solidFill>
              </a:rPr>
              <a:t>702cm</a:t>
            </a:r>
            <a:r>
              <a:rPr lang="en-US" altLang="zh-HK" sz="2800" baseline="30000" dirty="0">
                <a:solidFill>
                  <a:schemeClr val="tx1"/>
                </a:solidFill>
              </a:rPr>
              <a:t>3</a:t>
            </a:r>
            <a:r>
              <a:rPr lang="zh-TW" altLang="en-US" sz="2800" baseline="30000" dirty="0">
                <a:solidFill>
                  <a:schemeClr val="tx1"/>
                </a:solidFill>
              </a:rPr>
              <a:t>     </a:t>
            </a:r>
            <a:endParaRPr lang="en-US" altLang="zh-TW" sz="2800" baseline="30000" dirty="0">
              <a:solidFill>
                <a:schemeClr val="tx1"/>
              </a:solidFill>
            </a:endParaRPr>
          </a:p>
          <a:p>
            <a:pPr marL="982663" indent="-982663" eaLnBrk="1" hangingPunct="1">
              <a:spcAft>
                <a:spcPts val="1200"/>
              </a:spcAft>
              <a:defRPr/>
            </a:pPr>
            <a:r>
              <a:rPr lang="zh-TW" altLang="en-US" sz="2800" kern="100" baseline="30000" dirty="0">
                <a:solidFill>
                  <a:schemeClr val="tx1"/>
                </a:solidFill>
                <a:ea typeface="DFKai-SB" panose="03000509000000000000" pitchFamily="65" charset="-120"/>
              </a:rPr>
              <a:t>    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C. </a:t>
            </a:r>
            <a:r>
              <a:rPr lang="en-US" altLang="zh-CN" sz="2800" kern="100" dirty="0">
                <a:solidFill>
                  <a:schemeClr val="tx1"/>
                </a:solidFill>
                <a:ea typeface="DFKai-SB" panose="03000509000000000000" pitchFamily="65" charset="-120"/>
              </a:rPr>
              <a:t>729</a:t>
            </a:r>
            <a:r>
              <a:rPr lang="en-US" altLang="zh-HK" sz="2800" dirty="0">
                <a:solidFill>
                  <a:schemeClr val="tx1"/>
                </a:solidFill>
              </a:rPr>
              <a:t>cm</a:t>
            </a:r>
            <a:r>
              <a:rPr lang="en-US" altLang="zh-HK" sz="2800" baseline="30000" dirty="0">
                <a:solidFill>
                  <a:schemeClr val="tx1"/>
                </a:solidFill>
              </a:rPr>
              <a:t>3</a:t>
            </a:r>
            <a:r>
              <a:rPr lang="zh-TW" altLang="en-US" sz="2800" baseline="30000" dirty="0">
                <a:solidFill>
                  <a:schemeClr val="tx1"/>
                </a:solidFill>
              </a:rPr>
              <a:t>                  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D. </a:t>
            </a:r>
            <a:r>
              <a:rPr lang="en-US" altLang="zh-CN" sz="2800" kern="100" dirty="0">
                <a:solidFill>
                  <a:schemeClr val="tx1"/>
                </a:solidFill>
                <a:ea typeface="DFKai-SB" panose="03000509000000000000" pitchFamily="65" charset="-120"/>
              </a:rPr>
              <a:t>756</a:t>
            </a:r>
            <a:r>
              <a:rPr lang="en-US" altLang="zh-HK" sz="2800" dirty="0">
                <a:solidFill>
                  <a:schemeClr val="tx1"/>
                </a:solidFill>
              </a:rPr>
              <a:t>cm</a:t>
            </a:r>
            <a:r>
              <a:rPr lang="en-US" altLang="zh-HK" sz="2800" baseline="30000" dirty="0">
                <a:solidFill>
                  <a:schemeClr val="tx1"/>
                </a:solidFill>
              </a:rPr>
              <a:t>3</a:t>
            </a:r>
            <a:endParaRPr lang="zh-TW" altLang="en-US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grpSp>
        <p:nvGrpSpPr>
          <p:cNvPr id="17412" name="组合 32">
            <a:extLst>
              <a:ext uri="{FF2B5EF4-FFF2-40B4-BE49-F238E27FC236}">
                <a16:creationId xmlns:a16="http://schemas.microsoft.com/office/drawing/2014/main" id="{7C22AA73-DF2C-4489-84D1-E382D5C36CDD}"/>
              </a:ext>
            </a:extLst>
          </p:cNvPr>
          <p:cNvGrpSpPr>
            <a:grpSpLocks/>
          </p:cNvGrpSpPr>
          <p:nvPr/>
        </p:nvGrpSpPr>
        <p:grpSpPr bwMode="auto">
          <a:xfrm>
            <a:off x="900113" y="941388"/>
            <a:ext cx="7516812" cy="1693862"/>
            <a:chOff x="951412" y="941561"/>
            <a:chExt cx="7516475" cy="1694144"/>
          </a:xfrm>
        </p:grpSpPr>
        <p:pic>
          <p:nvPicPr>
            <p:cNvPr id="17437" name="图片 8">
              <a:extLst>
                <a:ext uri="{FF2B5EF4-FFF2-40B4-BE49-F238E27FC236}">
                  <a16:creationId xmlns:a16="http://schemas.microsoft.com/office/drawing/2014/main" id="{6F6E0FB4-5380-43E4-9D3E-A49BA3A1665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0417" b="19096"/>
            <a:stretch>
              <a:fillRect/>
            </a:stretch>
          </p:blipFill>
          <p:spPr bwMode="auto">
            <a:xfrm>
              <a:off x="1547664" y="960438"/>
              <a:ext cx="2592288" cy="1326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38" name="文本框 37">
              <a:extLst>
                <a:ext uri="{FF2B5EF4-FFF2-40B4-BE49-F238E27FC236}">
                  <a16:creationId xmlns:a16="http://schemas.microsoft.com/office/drawing/2014/main" id="{C771A67E-042B-4522-988C-F9A4B56A81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9735" y="2297151"/>
              <a:ext cx="74786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1600">
                  <a:solidFill>
                    <a:schemeClr val="tx1"/>
                  </a:solidFill>
                </a:rPr>
                <a:t>18cm</a:t>
              </a:r>
              <a:endParaRPr lang="zh-TW" altLang="en-US" sz="1600">
                <a:solidFill>
                  <a:schemeClr val="tx1"/>
                </a:solidFill>
              </a:endParaRPr>
            </a:p>
          </p:txBody>
        </p:sp>
        <p:pic>
          <p:nvPicPr>
            <p:cNvPr id="17439" name="图片 7">
              <a:extLst>
                <a:ext uri="{FF2B5EF4-FFF2-40B4-BE49-F238E27FC236}">
                  <a16:creationId xmlns:a16="http://schemas.microsoft.com/office/drawing/2014/main" id="{15DF18B0-8C72-450E-AB58-4EE1049F773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413" r="9882"/>
            <a:stretch>
              <a:fillRect/>
            </a:stretch>
          </p:blipFill>
          <p:spPr bwMode="auto">
            <a:xfrm>
              <a:off x="5371451" y="1203287"/>
              <a:ext cx="2536279" cy="1146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40" name="文本框 9">
              <a:extLst>
                <a:ext uri="{FF2B5EF4-FFF2-40B4-BE49-F238E27FC236}">
                  <a16:creationId xmlns:a16="http://schemas.microsoft.com/office/drawing/2014/main" id="{F8BE901B-C379-4FD4-AC4D-B0F212C270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1412" y="984604"/>
              <a:ext cx="74786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zh-TW" altLang="en-US">
                  <a:solidFill>
                    <a:schemeClr val="tx1"/>
                  </a:solidFill>
                </a:rPr>
                <a:t>圖一</a:t>
              </a:r>
            </a:p>
          </p:txBody>
        </p:sp>
        <p:sp>
          <p:nvSpPr>
            <p:cNvPr id="17441" name="文本框 33">
              <a:extLst>
                <a:ext uri="{FF2B5EF4-FFF2-40B4-BE49-F238E27FC236}">
                  <a16:creationId xmlns:a16="http://schemas.microsoft.com/office/drawing/2014/main" id="{9F6B4148-1E49-44BD-AAC6-4C43351196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20179" y="992122"/>
              <a:ext cx="74786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zh-TW" altLang="en-US">
                  <a:solidFill>
                    <a:schemeClr val="tx1"/>
                  </a:solidFill>
                </a:rPr>
                <a:t>圖二</a:t>
              </a:r>
            </a:p>
          </p:txBody>
        </p:sp>
        <p:cxnSp>
          <p:nvCxnSpPr>
            <p:cNvPr id="17442" name="直接箭头连接符 20">
              <a:extLst>
                <a:ext uri="{FF2B5EF4-FFF2-40B4-BE49-F238E27FC236}">
                  <a16:creationId xmlns:a16="http://schemas.microsoft.com/office/drawing/2014/main" id="{19DFA31F-FFE5-4927-AFFF-D65EEA90221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547664" y="2311319"/>
              <a:ext cx="2556000" cy="9853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43" name="文本框 38">
              <a:extLst>
                <a:ext uri="{FF2B5EF4-FFF2-40B4-BE49-F238E27FC236}">
                  <a16:creationId xmlns:a16="http://schemas.microsoft.com/office/drawing/2014/main" id="{168AEBFC-B8D9-475B-9CBE-4C512EE211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1898" y="1468450"/>
              <a:ext cx="61932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1600">
                  <a:solidFill>
                    <a:schemeClr val="tx1"/>
                  </a:solidFill>
                </a:rPr>
                <a:t>3cm</a:t>
              </a:r>
              <a:endParaRPr lang="zh-TW" altLang="en-US" sz="1600">
                <a:solidFill>
                  <a:schemeClr val="tx1"/>
                </a:solidFill>
              </a:endParaRPr>
            </a:p>
          </p:txBody>
        </p:sp>
        <p:cxnSp>
          <p:nvCxnSpPr>
            <p:cNvPr id="17444" name="直接箭头连接符 39">
              <a:extLst>
                <a:ext uri="{FF2B5EF4-FFF2-40B4-BE49-F238E27FC236}">
                  <a16:creationId xmlns:a16="http://schemas.microsoft.com/office/drawing/2014/main" id="{4F47DB84-62E1-4EC4-98DE-6BB1080702C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671616" y="1355301"/>
              <a:ext cx="432048" cy="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45" name="文本框 44">
              <a:extLst>
                <a:ext uri="{FF2B5EF4-FFF2-40B4-BE49-F238E27FC236}">
                  <a16:creationId xmlns:a16="http://schemas.microsoft.com/office/drawing/2014/main" id="{BBCAAD98-1009-41F7-93D6-640D81DCD2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1736" y="1036711"/>
              <a:ext cx="61932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1600">
                  <a:solidFill>
                    <a:schemeClr val="tx1"/>
                  </a:solidFill>
                </a:rPr>
                <a:t>3cm</a:t>
              </a:r>
              <a:endParaRPr lang="zh-TW" altLang="en-US" sz="1600">
                <a:solidFill>
                  <a:schemeClr val="tx1"/>
                </a:solidFill>
              </a:endParaRPr>
            </a:p>
          </p:txBody>
        </p:sp>
        <p:sp>
          <p:nvSpPr>
            <p:cNvPr id="17446" name="文本框 45">
              <a:extLst>
                <a:ext uri="{FF2B5EF4-FFF2-40B4-BE49-F238E27FC236}">
                  <a16:creationId xmlns:a16="http://schemas.microsoft.com/office/drawing/2014/main" id="{5F31240F-EEBF-488C-BD20-2348520A8F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06999" y="941561"/>
              <a:ext cx="74786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1600">
                  <a:solidFill>
                    <a:schemeClr val="tx1"/>
                  </a:solidFill>
                </a:rPr>
                <a:t>18cm</a:t>
              </a:r>
              <a:endParaRPr lang="zh-TW" altLang="en-US" sz="1600">
                <a:solidFill>
                  <a:schemeClr val="tx1"/>
                </a:solidFill>
              </a:endParaRPr>
            </a:p>
          </p:txBody>
        </p:sp>
        <p:sp>
          <p:nvSpPr>
            <p:cNvPr id="17447" name="文本框 46">
              <a:extLst>
                <a:ext uri="{FF2B5EF4-FFF2-40B4-BE49-F238E27FC236}">
                  <a16:creationId xmlns:a16="http://schemas.microsoft.com/office/drawing/2014/main" id="{981AB168-3AF4-4072-9417-145C647464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31850" y="1526525"/>
              <a:ext cx="63603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1600">
                  <a:solidFill>
                    <a:schemeClr val="tx1"/>
                  </a:solidFill>
                </a:rPr>
                <a:t>9cm</a:t>
              </a:r>
              <a:endParaRPr lang="zh-TW" altLang="en-US" sz="1600">
                <a:solidFill>
                  <a:schemeClr val="tx1"/>
                </a:solidFill>
              </a:endParaRPr>
            </a:p>
          </p:txBody>
        </p:sp>
        <p:sp>
          <p:nvSpPr>
            <p:cNvPr id="17448" name="文本框 47">
              <a:extLst>
                <a:ext uri="{FF2B5EF4-FFF2-40B4-BE49-F238E27FC236}">
                  <a16:creationId xmlns:a16="http://schemas.microsoft.com/office/drawing/2014/main" id="{406377F2-D6B3-42BB-8699-C6E17B5459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41884" y="2114661"/>
              <a:ext cx="63603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1600">
                  <a:solidFill>
                    <a:schemeClr val="tx1"/>
                  </a:solidFill>
                </a:rPr>
                <a:t>5cm</a:t>
              </a:r>
              <a:endParaRPr lang="zh-TW" altLang="en-US" sz="1600">
                <a:solidFill>
                  <a:schemeClr val="tx1"/>
                </a:solidFill>
              </a:endParaRPr>
            </a:p>
          </p:txBody>
        </p:sp>
      </p:grpSp>
      <p:sp>
        <p:nvSpPr>
          <p:cNvPr id="83" name="矩形 82">
            <a:extLst>
              <a:ext uri="{FF2B5EF4-FFF2-40B4-BE49-F238E27FC236}">
                <a16:creationId xmlns:a16="http://schemas.microsoft.com/office/drawing/2014/main" id="{85D14A5D-7EE1-4BCB-9F61-B63246D74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4488" y="5391150"/>
            <a:ext cx="431800" cy="25082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82" name="矩形 81">
            <a:extLst>
              <a:ext uri="{FF2B5EF4-FFF2-40B4-BE49-F238E27FC236}">
                <a16:creationId xmlns:a16="http://schemas.microsoft.com/office/drawing/2014/main" id="{78741A50-B6E2-449A-A39D-35D00F95A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5927725"/>
            <a:ext cx="431800" cy="252413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id="{684CD38E-2F37-4858-8768-1DE359AF7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475" y="6046788"/>
            <a:ext cx="431800" cy="252412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618AB06C-ECAB-4A2B-BDC2-E21267771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888038"/>
            <a:ext cx="6191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1600">
                <a:solidFill>
                  <a:srgbClr val="0000FF"/>
                </a:solidFill>
              </a:rPr>
              <a:t>3cm</a:t>
            </a:r>
            <a:endParaRPr lang="zh-TW" altLang="en-US" sz="1600">
              <a:solidFill>
                <a:srgbClr val="0000FF"/>
              </a:solidFill>
            </a:endParaRP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C92D3074-D417-42A2-B6AF-503492F87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688" y="6011863"/>
            <a:ext cx="6191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1600">
                <a:solidFill>
                  <a:srgbClr val="0000FF"/>
                </a:solidFill>
              </a:rPr>
              <a:t>3cm</a:t>
            </a:r>
            <a:endParaRPr lang="zh-TW" altLang="en-US" sz="1600">
              <a:solidFill>
                <a:srgbClr val="0000FF"/>
              </a:solidFill>
            </a:endParaRPr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id="{50F1B53A-080B-4DF4-AEAE-AB1C97E0A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6225" y="5349875"/>
            <a:ext cx="619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1600" dirty="0">
                <a:solidFill>
                  <a:srgbClr val="0000FF"/>
                </a:solidFill>
              </a:rPr>
              <a:t>6cm</a:t>
            </a:r>
            <a:endParaRPr lang="zh-TW" altLang="en-US" sz="1600" dirty="0">
              <a:solidFill>
                <a:srgbClr val="0000FF"/>
              </a:solidFill>
            </a:endParaRPr>
          </a:p>
        </p:txBody>
      </p:sp>
      <p:sp>
        <p:nvSpPr>
          <p:cNvPr id="17419" name="文本框 4">
            <a:extLst>
              <a:ext uri="{FF2B5EF4-FFF2-40B4-BE49-F238E27FC236}">
                <a16:creationId xmlns:a16="http://schemas.microsoft.com/office/drawing/2014/main" id="{E3E25DAE-BAD5-4F32-B3BE-EB270E602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5488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</a:t>
            </a:r>
            <a:r>
              <a:rPr lang="en-US" altLang="zh-TW">
                <a:solidFill>
                  <a:srgbClr val="00B050"/>
                </a:solidFill>
              </a:rPr>
              <a:t>1</a:t>
            </a:r>
            <a:r>
              <a:rPr lang="en-US" altLang="zh-CN">
                <a:solidFill>
                  <a:srgbClr val="00B050"/>
                </a:solidFill>
              </a:rPr>
              <a:t>8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pic>
        <p:nvPicPr>
          <p:cNvPr id="17420" name="图片 7">
            <a:extLst>
              <a:ext uri="{FF2B5EF4-FFF2-40B4-BE49-F238E27FC236}">
                <a16:creationId xmlns:a16="http://schemas.microsoft.com/office/drawing/2014/main" id="{F8AE6748-C634-4415-A241-30FC216296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8913" y="4243388"/>
            <a:ext cx="7239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文本框 6">
            <a:extLst>
              <a:ext uri="{FF2B5EF4-FFF2-40B4-BE49-F238E27FC236}">
                <a16:creationId xmlns:a16="http://schemas.microsoft.com/office/drawing/2014/main" id="{0BD206F0-0BD7-4111-9288-DE025FD48956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983538" y="4354513"/>
            <a:ext cx="4349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D</a:t>
            </a:r>
            <a:endParaRPr lang="zh-CN" altLang="en-US" sz="2800">
              <a:solidFill>
                <a:srgbClr val="FF0000"/>
              </a:solidFill>
            </a:endParaRPr>
          </a:p>
        </p:txBody>
      </p:sp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80B8B5A9-9CB5-45BE-B0A8-1EEB9D0D8EF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31938" y="1430338"/>
            <a:ext cx="828675" cy="0"/>
          </a:xfrm>
          <a:prstGeom prst="line">
            <a:avLst/>
          </a:prstGeom>
          <a:noFill/>
          <a:ln w="28575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直接连接符 51">
            <a:extLst>
              <a:ext uri="{FF2B5EF4-FFF2-40B4-BE49-F238E27FC236}">
                <a16:creationId xmlns:a16="http://schemas.microsoft.com/office/drawing/2014/main" id="{128B080F-4ED1-4887-8E57-271DE2F387E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765425" y="1422400"/>
            <a:ext cx="827088" cy="0"/>
          </a:xfrm>
          <a:prstGeom prst="line">
            <a:avLst/>
          </a:prstGeom>
          <a:noFill/>
          <a:ln w="28575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直接连接符 52">
            <a:extLst>
              <a:ext uri="{FF2B5EF4-FFF2-40B4-BE49-F238E27FC236}">
                <a16:creationId xmlns:a16="http://schemas.microsoft.com/office/drawing/2014/main" id="{37DAB47D-4451-4C5C-99D4-4C3103B85F57}"/>
              </a:ext>
            </a:extLst>
          </p:cNvPr>
          <p:cNvCxnSpPr>
            <a:cxnSpLocks/>
          </p:cNvCxnSpPr>
          <p:nvPr/>
        </p:nvCxnSpPr>
        <p:spPr bwMode="auto">
          <a:xfrm>
            <a:off x="2360613" y="1430338"/>
            <a:ext cx="414337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" name="直接连接符 54">
            <a:extLst>
              <a:ext uri="{FF2B5EF4-FFF2-40B4-BE49-F238E27FC236}">
                <a16:creationId xmlns:a16="http://schemas.microsoft.com/office/drawing/2014/main" id="{1780E58D-4675-4E4D-A374-E9BC4C7EF763}"/>
              </a:ext>
            </a:extLst>
          </p:cNvPr>
          <p:cNvCxnSpPr>
            <a:cxnSpLocks/>
          </p:cNvCxnSpPr>
          <p:nvPr/>
        </p:nvCxnSpPr>
        <p:spPr bwMode="auto">
          <a:xfrm>
            <a:off x="3603625" y="1425575"/>
            <a:ext cx="41275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" name="立方体 40">
            <a:extLst>
              <a:ext uri="{FF2B5EF4-FFF2-40B4-BE49-F238E27FC236}">
                <a16:creationId xmlns:a16="http://schemas.microsoft.com/office/drawing/2014/main" id="{20DB93AC-8105-4383-A31B-8F3086D35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688" y="5013325"/>
            <a:ext cx="619125" cy="1008063"/>
          </a:xfrm>
          <a:prstGeom prst="cube">
            <a:avLst>
              <a:gd name="adj" fmla="val 25000"/>
            </a:avLst>
          </a:prstGeom>
          <a:solidFill>
            <a:srgbClr val="99CCFF"/>
          </a:solidFill>
          <a:ln w="9525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cxnSp>
        <p:nvCxnSpPr>
          <p:cNvPr id="43" name="直接连接符 42">
            <a:extLst>
              <a:ext uri="{FF2B5EF4-FFF2-40B4-BE49-F238E27FC236}">
                <a16:creationId xmlns:a16="http://schemas.microsoft.com/office/drawing/2014/main" id="{36849925-05C8-4399-B3E0-5615FAFCD718}"/>
              </a:ext>
            </a:extLst>
          </p:cNvPr>
          <p:cNvCxnSpPr>
            <a:cxnSpLocks/>
          </p:cNvCxnSpPr>
          <p:nvPr/>
        </p:nvCxnSpPr>
        <p:spPr bwMode="auto">
          <a:xfrm>
            <a:off x="1042988" y="3024188"/>
            <a:ext cx="496887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4" name="文本框 63">
            <a:extLst>
              <a:ext uri="{FF2B5EF4-FFF2-40B4-BE49-F238E27FC236}">
                <a16:creationId xmlns:a16="http://schemas.microsoft.com/office/drawing/2014/main" id="{088B490A-A69F-4622-8FE5-7BF1B3917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941888"/>
            <a:ext cx="63103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0000FF"/>
                </a:solidFill>
              </a:rPr>
              <a:t>小長方體的高：</a:t>
            </a:r>
            <a:r>
              <a:rPr lang="en-US" altLang="zh-TW" sz="2800">
                <a:solidFill>
                  <a:srgbClr val="0000FF"/>
                </a:solidFill>
              </a:rPr>
              <a:t>(18</a:t>
            </a:r>
            <a:r>
              <a:rPr lang="zh-TW" altLang="en-US" sz="2800">
                <a:solidFill>
                  <a:srgbClr val="0000FF"/>
                </a:solidFill>
                <a:latin typeface="標楷體" panose="03000509000000000000" pitchFamily="65" charset="-120"/>
              </a:rPr>
              <a:t>－</a:t>
            </a:r>
            <a:r>
              <a:rPr lang="en-US" altLang="zh-TW" sz="2800">
                <a:solidFill>
                  <a:srgbClr val="0000FF"/>
                </a:solidFill>
              </a:rPr>
              <a:t>3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2)</a:t>
            </a:r>
            <a:r>
              <a:rPr lang="en-US" altLang="zh-TW" sz="2800">
                <a:solidFill>
                  <a:srgbClr val="0000FF"/>
                </a:solidFill>
                <a:latin typeface="標楷體" panose="03000509000000000000" pitchFamily="65" charset="-120"/>
              </a:rPr>
              <a:t>÷</a:t>
            </a:r>
            <a:r>
              <a:rPr lang="en-US" altLang="zh-TW" sz="2800">
                <a:solidFill>
                  <a:srgbClr val="0000FF"/>
                </a:solidFill>
              </a:rPr>
              <a:t>2 = 6(cm)</a:t>
            </a:r>
            <a:endParaRPr lang="zh-TW" altLang="en-US" sz="2800">
              <a:solidFill>
                <a:srgbClr val="0000FF"/>
              </a:solidFill>
            </a:endParaRPr>
          </a:p>
        </p:txBody>
      </p:sp>
      <p:cxnSp>
        <p:nvCxnSpPr>
          <p:cNvPr id="66" name="直接连接符 65">
            <a:extLst>
              <a:ext uri="{FF2B5EF4-FFF2-40B4-BE49-F238E27FC236}">
                <a16:creationId xmlns:a16="http://schemas.microsoft.com/office/drawing/2014/main" id="{170A12B3-9C95-475A-AE7A-6F3589E80C40}"/>
              </a:ext>
            </a:extLst>
          </p:cNvPr>
          <p:cNvCxnSpPr>
            <a:cxnSpLocks/>
          </p:cNvCxnSpPr>
          <p:nvPr/>
        </p:nvCxnSpPr>
        <p:spPr bwMode="auto">
          <a:xfrm>
            <a:off x="4859338" y="3870325"/>
            <a:ext cx="178435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8" name="文本框 7">
            <a:extLst>
              <a:ext uri="{FF2B5EF4-FFF2-40B4-BE49-F238E27FC236}">
                <a16:creationId xmlns:a16="http://schemas.microsoft.com/office/drawing/2014/main" id="{6F9D9CBB-1798-4212-86E5-5A2F975D8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9600" y="4941888"/>
            <a:ext cx="71802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0000FF"/>
                </a:solidFill>
              </a:rPr>
              <a:t>圖二的體積 </a:t>
            </a:r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大長方體體積</a:t>
            </a:r>
            <a:r>
              <a:rPr lang="zh-TW" altLang="en-US" sz="2800">
                <a:solidFill>
                  <a:srgbClr val="0000FF"/>
                </a:solidFill>
                <a:latin typeface="標楷體" panose="03000509000000000000" pitchFamily="65" charset="-120"/>
              </a:rPr>
              <a:t>－</a:t>
            </a:r>
            <a:r>
              <a:rPr lang="zh-TW" altLang="en-US" sz="2800">
                <a:solidFill>
                  <a:srgbClr val="0000FF"/>
                </a:solidFill>
              </a:rPr>
              <a:t>小長方體體積</a:t>
            </a:r>
          </a:p>
        </p:txBody>
      </p:sp>
      <p:cxnSp>
        <p:nvCxnSpPr>
          <p:cNvPr id="71" name="直接连接符 70">
            <a:extLst>
              <a:ext uri="{FF2B5EF4-FFF2-40B4-BE49-F238E27FC236}">
                <a16:creationId xmlns:a16="http://schemas.microsoft.com/office/drawing/2014/main" id="{F5E4C4AB-6151-4DD9-B787-F03CDECC1AF2}"/>
              </a:ext>
            </a:extLst>
          </p:cNvPr>
          <p:cNvCxnSpPr>
            <a:cxnSpLocks/>
          </p:cNvCxnSpPr>
          <p:nvPr/>
        </p:nvCxnSpPr>
        <p:spPr bwMode="auto">
          <a:xfrm>
            <a:off x="4581525" y="3438525"/>
            <a:ext cx="381635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3" name="直接连接符 72">
            <a:extLst>
              <a:ext uri="{FF2B5EF4-FFF2-40B4-BE49-F238E27FC236}">
                <a16:creationId xmlns:a16="http://schemas.microsoft.com/office/drawing/2014/main" id="{4B6B8891-D19D-4912-84B0-70F16391EB84}"/>
              </a:ext>
            </a:extLst>
          </p:cNvPr>
          <p:cNvCxnSpPr>
            <a:cxnSpLocks/>
          </p:cNvCxnSpPr>
          <p:nvPr/>
        </p:nvCxnSpPr>
        <p:spPr bwMode="auto">
          <a:xfrm>
            <a:off x="1012825" y="3824288"/>
            <a:ext cx="178593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8" name="文本框 7">
            <a:extLst>
              <a:ext uri="{FF2B5EF4-FFF2-40B4-BE49-F238E27FC236}">
                <a16:creationId xmlns:a16="http://schemas.microsoft.com/office/drawing/2014/main" id="{39768723-A159-4E6D-BF50-D74209F3A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2375" y="5384800"/>
            <a:ext cx="20526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18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5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9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79" name="文本框 7">
            <a:extLst>
              <a:ext uri="{FF2B5EF4-FFF2-40B4-BE49-F238E27FC236}">
                <a16:creationId xmlns:a16="http://schemas.microsoft.com/office/drawing/2014/main" id="{20C6BB56-510C-433A-AFC0-C89DC87E30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7963" y="5384800"/>
            <a:ext cx="15843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0000FF"/>
                </a:solidFill>
                <a:latin typeface="標楷體" panose="03000509000000000000" pitchFamily="65" charset="-120"/>
              </a:rPr>
              <a:t>－</a:t>
            </a:r>
            <a:r>
              <a:rPr lang="en-US" altLang="zh-TW" sz="2800">
                <a:solidFill>
                  <a:srgbClr val="0000FF"/>
                </a:solidFill>
              </a:rPr>
              <a:t>3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3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6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80" name="文本框 7">
            <a:extLst>
              <a:ext uri="{FF2B5EF4-FFF2-40B4-BE49-F238E27FC236}">
                <a16:creationId xmlns:a16="http://schemas.microsoft.com/office/drawing/2014/main" id="{2FC5AB9A-9E40-413A-BDDD-875FB15C1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3488" y="5788025"/>
            <a:ext cx="2082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756(</a:t>
            </a:r>
            <a:r>
              <a:rPr lang="en-US" altLang="zh-HK" sz="2800">
                <a:solidFill>
                  <a:srgbClr val="0000FF"/>
                </a:solidFill>
              </a:rPr>
              <a:t>cm</a:t>
            </a:r>
            <a:r>
              <a:rPr lang="en-US" altLang="zh-HK" sz="2800" baseline="30000">
                <a:solidFill>
                  <a:srgbClr val="0000FF"/>
                </a:solidFill>
              </a:rPr>
              <a:t>3</a:t>
            </a:r>
            <a:r>
              <a:rPr lang="en-US" altLang="zh-TW" sz="2800">
                <a:solidFill>
                  <a:srgbClr val="0000FF"/>
                </a:solidFill>
              </a:rPr>
              <a:t>)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42" name="文本框 6">
            <a:extLst>
              <a:ext uri="{FF2B5EF4-FFF2-40B4-BE49-F238E27FC236}">
                <a16:creationId xmlns:a16="http://schemas.microsoft.com/office/drawing/2014/main" id="{22AB780C-495D-4C23-9E9F-B98A066581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6563" y="3805238"/>
            <a:ext cx="2178050" cy="1031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長</a:t>
            </a:r>
            <a:r>
              <a:rPr lang="zh-TW" altLang="zh-HK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方體體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積</a:t>
            </a:r>
            <a:endParaRPr lang="en-US" altLang="zh-TW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Aft>
                <a:spcPts val="600"/>
              </a:spcAft>
              <a:defRPr/>
            </a:pP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長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闊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高</a:t>
            </a:r>
            <a:endParaRPr lang="en-US" altLang="zh-TW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4" grpId="1" animBg="1"/>
      <p:bldP spid="83" grpId="0" animBg="1"/>
      <p:bldP spid="83" grpId="1" animBg="1"/>
      <p:bldP spid="82" grpId="0" animBg="1"/>
      <p:bldP spid="82" grpId="1" animBg="1"/>
      <p:bldP spid="61" grpId="0" animBg="1"/>
      <p:bldP spid="61" grpId="1" animBg="1"/>
      <p:bldP spid="58" grpId="0"/>
      <p:bldP spid="58" grpId="1"/>
      <p:bldP spid="57" grpId="0"/>
      <p:bldP spid="57" grpId="1"/>
      <p:bldP spid="65" grpId="0"/>
      <p:bldP spid="65" grpId="1"/>
      <p:bldP spid="29" grpId="0"/>
      <p:bldP spid="41" grpId="0" animBg="1"/>
      <p:bldP spid="41" grpId="1" animBg="1"/>
      <p:bldP spid="64" grpId="0"/>
      <p:bldP spid="64" grpId="1"/>
      <p:bldP spid="68" grpId="0"/>
      <p:bldP spid="68" grpId="1"/>
      <p:bldP spid="78" grpId="0"/>
      <p:bldP spid="78" grpId="1"/>
      <p:bldP spid="79" grpId="0"/>
      <p:bldP spid="79" grpId="1"/>
      <p:bldP spid="80" grpId="0"/>
      <p:bldP spid="80" grpId="1"/>
      <p:bldP spid="42" grpId="0"/>
      <p:bldP spid="42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自定义设计方案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7381</TotalTime>
  <Words>1052</Words>
  <Application>Microsoft Office PowerPoint</Application>
  <PresentationFormat>如螢幕大小 (4:3)</PresentationFormat>
  <Paragraphs>172</Paragraphs>
  <Slides>12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5</vt:i4>
      </vt:variant>
      <vt:variant>
        <vt:lpstr>投影片標題</vt:lpstr>
      </vt:variant>
      <vt:variant>
        <vt:i4>12</vt:i4>
      </vt:variant>
    </vt:vector>
  </HeadingPairs>
  <TitlesOfParts>
    <vt:vector size="24" baseType="lpstr">
      <vt:lpstr>DFKai-SB</vt:lpstr>
      <vt:lpstr>DFKai-SB</vt:lpstr>
      <vt:lpstr>Arial</vt:lpstr>
      <vt:lpstr>Calibri</vt:lpstr>
      <vt:lpstr>Symbol</vt:lpstr>
      <vt:lpstr>Times New Roman</vt:lpstr>
      <vt:lpstr>Wingdings</vt:lpstr>
      <vt:lpstr>1_預設簡報設計</vt:lpstr>
      <vt:lpstr>2_預設簡報設計</vt:lpstr>
      <vt:lpstr>預設簡報設計</vt:lpstr>
      <vt:lpstr>3_預設簡報設計</vt:lpstr>
      <vt:lpstr>自定义设计方案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ju dong</dc:creator>
  <cp:lastModifiedBy>Nancy Zhang</cp:lastModifiedBy>
  <cp:revision>1096</cp:revision>
  <dcterms:modified xsi:type="dcterms:W3CDTF">2024-04-11T09:24:02Z</dcterms:modified>
</cp:coreProperties>
</file>