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99" r:id="rId2"/>
    <p:sldMasterId id="2147483650" r:id="rId3"/>
    <p:sldMasterId id="2147483653" r:id="rId4"/>
    <p:sldMasterId id="2147483654" r:id="rId5"/>
  </p:sldMasterIdLst>
  <p:notesMasterIdLst>
    <p:notesMasterId r:id="rId11"/>
  </p:notesMasterIdLst>
  <p:sldIdLst>
    <p:sldId id="325" r:id="rId6"/>
    <p:sldId id="345" r:id="rId7"/>
    <p:sldId id="344" r:id="rId8"/>
    <p:sldId id="346" r:id="rId9"/>
    <p:sldId id="339" r:id="rId10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orient="horz" pos="1888">
          <p15:clr>
            <a:srgbClr val="A4A3A4"/>
          </p15:clr>
        </p15:guide>
        <p15:guide id="3" orient="horz" pos="2523">
          <p15:clr>
            <a:srgbClr val="A4A3A4"/>
          </p15:clr>
        </p15:guide>
        <p15:guide id="4" pos="2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BCAA5"/>
    <a:srgbClr val="FF00FF"/>
    <a:srgbClr val="FFCD8B"/>
    <a:srgbClr val="FF9900"/>
    <a:srgbClr val="FF66FF"/>
    <a:srgbClr val="FFD49B"/>
    <a:srgbClr val="FFFF66"/>
    <a:srgbClr val="FEDB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中度样式 1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度样式 1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48" autoAdjust="0"/>
    <p:restoredTop sz="92602" autoAdjust="0"/>
  </p:normalViewPr>
  <p:slideViewPr>
    <p:cSldViewPr>
      <p:cViewPr varScale="1">
        <p:scale>
          <a:sx n="73" d="100"/>
          <a:sy n="73" d="100"/>
        </p:scale>
        <p:origin x="996" y="72"/>
      </p:cViewPr>
      <p:guideLst>
        <p:guide orient="horz" pos="1344"/>
        <p:guide orient="horz" pos="1888"/>
        <p:guide orient="horz" pos="2523"/>
        <p:guide pos="24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8FF811E4-6F41-40D1-AF4C-AA47051914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CA7BED2-FF1C-45F9-AF8C-AD4F93BA497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34A8A557-A5D6-4CFC-AA8D-757A314D7E87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F0EC559B-C01B-4A29-8454-9027FDE8EC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CD0577D0-6E96-4DDF-9910-783111797B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6DF37D0-1F4D-43A7-83D4-ECC6FD6556A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BD2A07E-67C1-425F-B413-A157E8FAF9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D0B2220F-F32A-43C6-B2C9-CBA7B62D077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EA14CE2-729E-4642-89AC-860CFDE3B9C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38E6425-39BB-44E7-9475-6C3DAACD77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060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991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5557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889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33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04729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716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230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081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84998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390721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8942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5657610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7924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6900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2119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5447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178838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0268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7005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3609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2958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2090319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0995417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0310404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3176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94716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05866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093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19992786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4690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28129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326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65757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987467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40806676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6793455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3753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084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1F81FD3-C53E-48D3-A4E1-66472410ABF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11B8A-54F1-4BA4-A229-D91C462650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097182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DE997EC-63D2-4244-BD5A-9A0A38901A8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3ACC4-3D1D-4DDA-A649-CA87F8C2B3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6840457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365DBA8-98EA-4BF9-A39E-AB2EDFF1A05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9F2AB-C4B7-4567-9D96-21F0EFD46A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881648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2BB67D1-CEC9-4E47-B31B-6481191D273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11F42-2D76-4B4C-A661-C48F522D49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693706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8FB1CC-3D68-45F9-8247-C42723297D6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0CDA1-EF62-4E97-ACF4-AFFB0E06A6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4703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32352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EA495E0C-D330-4197-952D-36E6E20CFF1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3E0E8-F3C9-42E8-B56D-B84CDD26EB9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52253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3D663F03-1A6C-4C1E-B477-1EA98765A03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E13CF-0CBF-4956-B27F-01BD52FEA35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858368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7FEF0D5-7F46-4E18-9CA9-A19FA5B8B00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787D2-8301-43CF-803B-CC7AFE132C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953485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DDF01D5-55E7-4578-86D1-DA5C09E5F08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62C10-DE44-4EAB-9BC3-2834C42E0C6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54023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886A283-D0E1-40D3-BFA9-1BB0A82C76A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87FBF-C663-41BA-82EA-8031BE9E63E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53794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5A68192-39A8-4033-B650-3C4F47A4AD5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73E87-B44B-4493-A928-AEEF31DCC0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1214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040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5536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187159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706799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EE562182-E5E9-46D8-A656-40207A118ED0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54000" y="-60325"/>
            <a:ext cx="5326063" cy="752475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HKAT </a:t>
            </a:r>
            <a:r>
              <a:rPr lang="zh-TW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題型速練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1027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A6ADAAF7-2FC0-4A8A-A2F7-A9B658C5670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23813"/>
            <a:ext cx="360362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11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C8BA67EE-6740-443C-A253-151DB2C50EA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B6AD5A85-473E-4814-9DFE-7C44CB56EA9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E0879EC6-4744-4C82-B24A-E6DD3310B7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E008645-1202-456C-B005-7645B18516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1DFA1A94-CABB-4E7B-A6E1-281BFF0C05E0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42938" y="80963"/>
            <a:ext cx="3857625" cy="539750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11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</a:t>
            </a:r>
            <a:r>
              <a:rPr kumimoji="1" lang="zh-CN" altLang="en-US" sz="3200" b="1" kern="12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  <a:cs typeface="+mn-cs"/>
              </a:rPr>
              <a:t>角和度</a:t>
            </a:r>
            <a:endParaRPr kumimoji="1" lang="en-US" altLang="zh-TW" sz="3200" b="1" kern="1200" dirty="0">
              <a:solidFill>
                <a:schemeClr val="tx1"/>
              </a:solidFill>
              <a:latin typeface="+mj-lt"/>
              <a:ea typeface="DFKai-SB" panose="03000509000000000000" pitchFamily="65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43E46EEA-CB3D-44DC-B559-F0D09D7AFF5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542142B9-D657-44FD-93DE-1BE79FA0A5B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413447D9-A1A4-42DF-8715-0657962BE8C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C4F65CB-99C4-4F39-AB65-20DB40F7792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66B37C75-A048-492C-8170-66DA1A39ECD8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42938" y="80963"/>
            <a:ext cx="3784600" cy="539750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11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</a:t>
            </a:r>
            <a:r>
              <a:rPr kumimoji="1" lang="zh-CN" alt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DFKai-SB" panose="03000509000000000000" pitchFamily="65" charset="-120"/>
                <a:cs typeface="+mn-cs"/>
              </a:rPr>
              <a:t>角和度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2D5B5542-589A-4A96-AB37-2A35B0FBEEF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4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1EF5E70-FB78-4BA6-8CD0-2E8E86A411A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66602E3-ED0D-4401-9FB1-C9E324628B9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76D17B34-481D-4B1C-8D41-A4E5BC174896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42938" y="80963"/>
            <a:ext cx="3641725" cy="539750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12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</a:t>
            </a:r>
            <a:r>
              <a:rPr kumimoji="1" lang="zh-CN" alt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DFKai-SB" panose="03000509000000000000" pitchFamily="65" charset="-120"/>
                <a:cs typeface="+mn-cs"/>
              </a:rPr>
              <a:t>角和度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50" name="Rectangle 6">
            <a:extLst>
              <a:ext uri="{FF2B5EF4-FFF2-40B4-BE49-F238E27FC236}">
                <a16:creationId xmlns:a16="http://schemas.microsoft.com/office/drawing/2014/main" id="{870BAE18-0560-4B1E-8F42-46BF8F5A812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70B8F0DA-738F-40F9-8003-1754F4E1B9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5123" name="Picture 7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AF2BCEA0-3EC3-4FC7-90B4-00722792343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3653374F-B7EB-4036-8835-C48B23687B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D79C190D-079A-4E45-87F1-A83C4BBFAEE0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42938" y="80963"/>
            <a:ext cx="3641725" cy="539750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11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</a:t>
            </a:r>
            <a:r>
              <a:rPr kumimoji="1" lang="zh-CN" alt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DFKai-SB" panose="03000509000000000000" pitchFamily="65" charset="-120"/>
                <a:cs typeface="+mn-cs"/>
              </a:rPr>
              <a:t>角和度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.xml"/><Relationship Id="rId5" Type="http://schemas.openxmlformats.org/officeDocument/2006/relationships/image" Target="../media/image7.png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1.xml"/><Relationship Id="rId5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id="{38CE5D96-1D8A-4608-A9E2-2FAD0B6E4F7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35050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id="{9707A1C6-55A2-4F67-823C-0B1B01FD32A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24075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pic>
        <p:nvPicPr>
          <p:cNvPr id="7173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id="{D1BF2855-A15B-4726-8C14-F770B1F28016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67FF0EA5-EA4F-4DFC-B606-E9B1344FC078}"/>
              </a:ext>
            </a:extLst>
          </p:cNvPr>
          <p:cNvSpPr txBox="1">
            <a:spLocks noChangeArrowheads="1"/>
          </p:cNvSpPr>
          <p:nvPr/>
        </p:nvSpPr>
        <p:spPr>
          <a:xfrm>
            <a:off x="2324100" y="892175"/>
            <a:ext cx="4525963" cy="755650"/>
          </a:xfrm>
          <a:prstGeom prst="rect">
            <a:avLst/>
          </a:prstGeom>
        </p:spPr>
        <p:txBody>
          <a:bodyPr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>
              <a:defRPr/>
            </a:pPr>
            <a:r>
              <a:rPr lang="en-US" altLang="zh-TW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11.</a:t>
            </a:r>
            <a:r>
              <a:rPr lang="zh-TW" altLang="en-US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zh-CN" altLang="en-US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角和度</a:t>
            </a:r>
            <a:endParaRPr lang="en-US" altLang="zh-CN" sz="38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en-US" altLang="zh-TW" sz="38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7175" name="图片 2">
            <a:hlinkClick r:id="rId6" action="ppaction://hlinksldjump"/>
            <a:extLst>
              <a:ext uri="{FF2B5EF4-FFF2-40B4-BE49-F238E27FC236}">
                <a16:creationId xmlns:a16="http://schemas.microsoft.com/office/drawing/2014/main" id="{9495B53D-D7DF-4156-9671-97D662CDAAC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88" y="2128838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弧形 41">
            <a:extLst>
              <a:ext uri="{FF2B5EF4-FFF2-40B4-BE49-F238E27FC236}">
                <a16:creationId xmlns:a16="http://schemas.microsoft.com/office/drawing/2014/main" id="{47480E3C-1D18-4901-9287-FB3176659EF8}"/>
              </a:ext>
            </a:extLst>
          </p:cNvPr>
          <p:cNvSpPr/>
          <p:nvPr/>
        </p:nvSpPr>
        <p:spPr>
          <a:xfrm>
            <a:off x="8005403" y="3059905"/>
            <a:ext cx="540000" cy="540000"/>
          </a:xfrm>
          <a:prstGeom prst="arc">
            <a:avLst>
              <a:gd name="adj1" fmla="val 7019159"/>
              <a:gd name="adj2" fmla="val 12975780"/>
            </a:avLst>
          </a:prstGeom>
          <a:solidFill>
            <a:srgbClr val="FFCB25"/>
          </a:solidFill>
          <a:ln w="127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弧形 48">
            <a:extLst>
              <a:ext uri="{FF2B5EF4-FFF2-40B4-BE49-F238E27FC236}">
                <a16:creationId xmlns:a16="http://schemas.microsoft.com/office/drawing/2014/main" id="{09D9755D-9D04-4CD1-9F6D-09806B1B0B6D}"/>
              </a:ext>
            </a:extLst>
          </p:cNvPr>
          <p:cNvSpPr/>
          <p:nvPr/>
        </p:nvSpPr>
        <p:spPr>
          <a:xfrm>
            <a:off x="7685219" y="3633686"/>
            <a:ext cx="540000" cy="540000"/>
          </a:xfrm>
          <a:prstGeom prst="arc">
            <a:avLst>
              <a:gd name="adj1" fmla="val 10878643"/>
              <a:gd name="adj2" fmla="val 17940588"/>
            </a:avLst>
          </a:prstGeom>
          <a:solidFill>
            <a:srgbClr val="FFCB25"/>
          </a:solidFill>
          <a:ln w="127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弧形 49">
            <a:extLst>
              <a:ext uri="{FF2B5EF4-FFF2-40B4-BE49-F238E27FC236}">
                <a16:creationId xmlns:a16="http://schemas.microsoft.com/office/drawing/2014/main" id="{C4C909F9-FFA3-49D5-8526-CE84EE103250}"/>
              </a:ext>
            </a:extLst>
          </p:cNvPr>
          <p:cNvSpPr/>
          <p:nvPr/>
        </p:nvSpPr>
        <p:spPr>
          <a:xfrm>
            <a:off x="6339837" y="2349741"/>
            <a:ext cx="540000" cy="540000"/>
          </a:xfrm>
          <a:prstGeom prst="arc">
            <a:avLst>
              <a:gd name="adj1" fmla="val 19777629"/>
              <a:gd name="adj2" fmla="val 10827753"/>
            </a:avLst>
          </a:prstGeom>
          <a:solidFill>
            <a:srgbClr val="FFCB25"/>
          </a:solidFill>
          <a:ln w="127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弧形 54">
            <a:extLst>
              <a:ext uri="{FF2B5EF4-FFF2-40B4-BE49-F238E27FC236}">
                <a16:creationId xmlns:a16="http://schemas.microsoft.com/office/drawing/2014/main" id="{A0CE8134-1834-4228-9319-7D34013B1094}"/>
              </a:ext>
            </a:extLst>
          </p:cNvPr>
          <p:cNvSpPr/>
          <p:nvPr/>
        </p:nvSpPr>
        <p:spPr>
          <a:xfrm>
            <a:off x="5657896" y="3633686"/>
            <a:ext cx="540000" cy="540000"/>
          </a:xfrm>
          <a:prstGeom prst="arc">
            <a:avLst>
              <a:gd name="adj1" fmla="val 15128302"/>
              <a:gd name="adj2" fmla="val 21581114"/>
            </a:avLst>
          </a:prstGeom>
          <a:solidFill>
            <a:srgbClr val="FFCB25"/>
          </a:solidFill>
          <a:ln w="127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6" name="弧形 55">
            <a:extLst>
              <a:ext uri="{FF2B5EF4-FFF2-40B4-BE49-F238E27FC236}">
                <a16:creationId xmlns:a16="http://schemas.microsoft.com/office/drawing/2014/main" id="{54A5102E-E28C-44D1-8BA0-B0EE286A524A}"/>
              </a:ext>
            </a:extLst>
          </p:cNvPr>
          <p:cNvSpPr/>
          <p:nvPr/>
        </p:nvSpPr>
        <p:spPr>
          <a:xfrm>
            <a:off x="7454108" y="1606826"/>
            <a:ext cx="648000" cy="648000"/>
          </a:xfrm>
          <a:prstGeom prst="arc">
            <a:avLst>
              <a:gd name="adj1" fmla="val 6030353"/>
              <a:gd name="adj2" fmla="val 8820779"/>
            </a:avLst>
          </a:prstGeom>
          <a:solidFill>
            <a:srgbClr val="FFCB25"/>
          </a:solidFill>
          <a:ln w="127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弧形 56">
            <a:extLst>
              <a:ext uri="{FF2B5EF4-FFF2-40B4-BE49-F238E27FC236}">
                <a16:creationId xmlns:a16="http://schemas.microsoft.com/office/drawing/2014/main" id="{74CA7248-6E55-4E75-921A-FF8CC307ABE5}"/>
              </a:ext>
            </a:extLst>
          </p:cNvPr>
          <p:cNvSpPr/>
          <p:nvPr/>
        </p:nvSpPr>
        <p:spPr>
          <a:xfrm>
            <a:off x="7344368" y="2528960"/>
            <a:ext cx="540000" cy="540000"/>
          </a:xfrm>
          <a:prstGeom prst="arc">
            <a:avLst>
              <a:gd name="adj1" fmla="val 2384143"/>
              <a:gd name="adj2" fmla="val 16671750"/>
            </a:avLst>
          </a:prstGeom>
          <a:solidFill>
            <a:srgbClr val="FFCB25"/>
          </a:solidFill>
          <a:ln w="127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id="{CFFAAE92-989D-40CA-8BC1-92E490BB39FD}"/>
              </a:ext>
            </a:extLst>
          </p:cNvPr>
          <p:cNvSpPr/>
          <p:nvPr/>
        </p:nvSpPr>
        <p:spPr bwMode="auto">
          <a:xfrm>
            <a:off x="1320906" y="2809129"/>
            <a:ext cx="504825" cy="396000"/>
          </a:xfrm>
          <a:prstGeom prst="rect">
            <a:avLst/>
          </a:prstGeom>
          <a:solidFill>
            <a:srgbClr val="FBCAA5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8" name="矩形 67">
            <a:extLst>
              <a:ext uri="{FF2B5EF4-FFF2-40B4-BE49-F238E27FC236}">
                <a16:creationId xmlns:a16="http://schemas.microsoft.com/office/drawing/2014/main" id="{62A5CF53-910F-4D2F-90D4-87BCCE97C9BA}"/>
              </a:ext>
            </a:extLst>
          </p:cNvPr>
          <p:cNvSpPr/>
          <p:nvPr/>
        </p:nvSpPr>
        <p:spPr bwMode="auto">
          <a:xfrm>
            <a:off x="1320905" y="2276183"/>
            <a:ext cx="586799" cy="396000"/>
          </a:xfrm>
          <a:prstGeom prst="rect">
            <a:avLst/>
          </a:prstGeom>
          <a:solidFill>
            <a:srgbClr val="FBCAA5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9" name="矩形 68">
            <a:extLst>
              <a:ext uri="{FF2B5EF4-FFF2-40B4-BE49-F238E27FC236}">
                <a16:creationId xmlns:a16="http://schemas.microsoft.com/office/drawing/2014/main" id="{7FEBF7F5-23CF-4B8D-BE53-EF4542DA29F3}"/>
              </a:ext>
            </a:extLst>
          </p:cNvPr>
          <p:cNvSpPr/>
          <p:nvPr/>
        </p:nvSpPr>
        <p:spPr bwMode="auto">
          <a:xfrm>
            <a:off x="1336887" y="3311979"/>
            <a:ext cx="3111986" cy="396000"/>
          </a:xfrm>
          <a:prstGeom prst="rect">
            <a:avLst/>
          </a:prstGeom>
          <a:solidFill>
            <a:srgbClr val="FBCAA5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2" name="矩形 71">
            <a:extLst>
              <a:ext uri="{FF2B5EF4-FFF2-40B4-BE49-F238E27FC236}">
                <a16:creationId xmlns:a16="http://schemas.microsoft.com/office/drawing/2014/main" id="{8B13AAF4-48C0-45DA-AC68-86C551155049}"/>
              </a:ext>
            </a:extLst>
          </p:cNvPr>
          <p:cNvSpPr/>
          <p:nvPr/>
        </p:nvSpPr>
        <p:spPr bwMode="auto">
          <a:xfrm>
            <a:off x="1325542" y="3798441"/>
            <a:ext cx="3111986" cy="396000"/>
          </a:xfrm>
          <a:prstGeom prst="rect">
            <a:avLst/>
          </a:prstGeom>
          <a:solidFill>
            <a:srgbClr val="FBCAA5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BE92E106-A3E9-4703-92E5-04CE7EABB26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36096" y="1913191"/>
            <a:ext cx="2870716" cy="2046714"/>
          </a:xfrm>
          <a:prstGeom prst="rect">
            <a:avLst/>
          </a:prstGeom>
        </p:spPr>
      </p:pic>
      <p:sp>
        <p:nvSpPr>
          <p:cNvPr id="2" name="圆角矩形 1">
            <a:extLst>
              <a:ext uri="{FF2B5EF4-FFF2-40B4-BE49-F238E27FC236}">
                <a16:creationId xmlns:a16="http://schemas.microsoft.com/office/drawing/2014/main" id="{95593555-8BF6-43F2-9677-6812DFBBA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0474" y="4747468"/>
            <a:ext cx="7372350" cy="15240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pic>
        <p:nvPicPr>
          <p:cNvPr id="3" name="图片 7">
            <a:extLst>
              <a:ext uri="{FF2B5EF4-FFF2-40B4-BE49-F238E27FC236}">
                <a16:creationId xmlns:a16="http://schemas.microsoft.com/office/drawing/2014/main" id="{5E287CB2-DFA3-4BCE-8E0B-4B3933C7C3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6" t="3622" r="9224"/>
          <a:stretch>
            <a:fillRect/>
          </a:stretch>
        </p:blipFill>
        <p:spPr bwMode="auto">
          <a:xfrm>
            <a:off x="752475" y="4943475"/>
            <a:ext cx="100806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矩形 1">
            <a:extLst>
              <a:ext uri="{FF2B5EF4-FFF2-40B4-BE49-F238E27FC236}">
                <a16:creationId xmlns:a16="http://schemas.microsoft.com/office/drawing/2014/main" id="{6C26E604-D42E-440B-800C-6902A7DBD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513" y="1508125"/>
            <a:ext cx="81375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 dirty="0">
                <a:solidFill>
                  <a:schemeClr val="tx1"/>
                </a:solidFill>
              </a:rPr>
              <a:t>根據右圖，下列哪一項描述是正確的</a:t>
            </a:r>
            <a:r>
              <a:rPr lang="zh-TW" altLang="zh-HK" sz="2800" dirty="0">
                <a:solidFill>
                  <a:schemeClr val="tx1"/>
                </a:solidFill>
              </a:rPr>
              <a:t>？</a:t>
            </a:r>
          </a:p>
        </p:txBody>
      </p:sp>
      <p:pic>
        <p:nvPicPr>
          <p:cNvPr id="9221" name="图片 23">
            <a:extLst>
              <a:ext uri="{FF2B5EF4-FFF2-40B4-BE49-F238E27FC236}">
                <a16:creationId xmlns:a16="http://schemas.microsoft.com/office/drawing/2014/main" id="{6C1728D2-7E2E-42B4-BAC6-B66678341E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573016"/>
            <a:ext cx="7207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图片 14">
            <a:extLst>
              <a:ext uri="{FF2B5EF4-FFF2-40B4-BE49-F238E27FC236}">
                <a16:creationId xmlns:a16="http://schemas.microsoft.com/office/drawing/2014/main" id="{CCE5137B-660A-49F8-9E89-BB622FAB593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1052513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文本框 5">
            <a:extLst>
              <a:ext uri="{FF2B5EF4-FFF2-40B4-BE49-F238E27FC236}">
                <a16:creationId xmlns:a16="http://schemas.microsoft.com/office/drawing/2014/main" id="{665D3C48-457A-4C3B-B5EB-28F43DFA0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7506" y="3679378"/>
            <a:ext cx="492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FF0000"/>
                </a:solidFill>
              </a:rPr>
              <a:t>D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9224" name="文本框 9">
            <a:extLst>
              <a:ext uri="{FF2B5EF4-FFF2-40B4-BE49-F238E27FC236}">
                <a16:creationId xmlns:a16="http://schemas.microsoft.com/office/drawing/2014/main" id="{F20E6006-5171-44F9-8E48-A20DBBE74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0063" y="233363"/>
            <a:ext cx="19478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CN" dirty="0">
                <a:solidFill>
                  <a:srgbClr val="00B050"/>
                </a:solidFill>
              </a:rPr>
              <a:t>2023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sp>
        <p:nvSpPr>
          <p:cNvPr id="9225" name="文本框 18">
            <a:extLst>
              <a:ext uri="{FF2B5EF4-FFF2-40B4-BE49-F238E27FC236}">
                <a16:creationId xmlns:a16="http://schemas.microsoft.com/office/drawing/2014/main" id="{0ACA2A97-8246-4ADD-9D90-06F9AA3D5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388" y="2204864"/>
            <a:ext cx="4578350" cy="204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HK" sz="2800" dirty="0">
                <a:solidFill>
                  <a:schemeClr val="tx1"/>
                </a:solidFill>
              </a:rPr>
              <a:t>A. </a:t>
            </a:r>
            <a:r>
              <a:rPr lang="zh-TW" altLang="en-US" sz="2800" dirty="0">
                <a:solidFill>
                  <a:schemeClr val="tx1"/>
                </a:solidFill>
              </a:rPr>
              <a:t>∠</a:t>
            </a:r>
            <a:r>
              <a:rPr lang="en-US" altLang="zh-TW" sz="2800" dirty="0">
                <a:solidFill>
                  <a:schemeClr val="tx1"/>
                </a:solidFill>
              </a:rPr>
              <a:t>m</a:t>
            </a:r>
            <a:r>
              <a:rPr lang="zh-TW" altLang="en-US" sz="2800" dirty="0">
                <a:solidFill>
                  <a:schemeClr val="tx1"/>
                </a:solidFill>
              </a:rPr>
              <a:t>是一個鈍角。</a:t>
            </a:r>
            <a:endParaRPr lang="en-US" altLang="zh-HK" sz="2800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</a:pPr>
            <a:r>
              <a:rPr lang="en-US" altLang="zh-HK" sz="2800" dirty="0">
                <a:solidFill>
                  <a:schemeClr val="tx1"/>
                </a:solidFill>
              </a:rPr>
              <a:t>B. </a:t>
            </a:r>
            <a:r>
              <a:rPr lang="zh-TW" altLang="en-US" sz="2800" dirty="0">
                <a:solidFill>
                  <a:schemeClr val="tx1"/>
                </a:solidFill>
              </a:rPr>
              <a:t>∠</a:t>
            </a:r>
            <a:r>
              <a:rPr lang="en-US" altLang="zh-TW" sz="2800" dirty="0">
                <a:solidFill>
                  <a:schemeClr val="tx1"/>
                </a:solidFill>
              </a:rPr>
              <a:t>p</a:t>
            </a:r>
            <a:r>
              <a:rPr lang="zh-TW" altLang="en-US" sz="2800" dirty="0">
                <a:solidFill>
                  <a:schemeClr val="tx1"/>
                </a:solidFill>
              </a:rPr>
              <a:t>是一個反角。</a:t>
            </a:r>
            <a:r>
              <a:rPr lang="en-US" altLang="zh-HK" sz="2800" dirty="0">
                <a:solidFill>
                  <a:schemeClr val="tx1"/>
                </a:solidFill>
              </a:rPr>
              <a:t>     </a:t>
            </a:r>
          </a:p>
          <a:p>
            <a:pPr>
              <a:spcAft>
                <a:spcPts val="600"/>
              </a:spcAft>
            </a:pPr>
            <a:r>
              <a:rPr lang="en-US" altLang="zh-HK" sz="2800" dirty="0">
                <a:solidFill>
                  <a:schemeClr val="tx1"/>
                </a:solidFill>
              </a:rPr>
              <a:t>C. </a:t>
            </a:r>
            <a:r>
              <a:rPr lang="pt-BR" altLang="zh-CN" sz="2800" dirty="0">
                <a:solidFill>
                  <a:schemeClr val="tx1"/>
                </a:solidFill>
              </a:rPr>
              <a:t>∠q</a:t>
            </a:r>
            <a:r>
              <a:rPr lang="zh-CN" altLang="pt-BR" sz="2800" dirty="0">
                <a:solidFill>
                  <a:schemeClr val="tx1"/>
                </a:solidFill>
              </a:rPr>
              <a:t>的角度比∠</a:t>
            </a:r>
            <a:r>
              <a:rPr lang="pt-BR" altLang="zh-CN" sz="2800" dirty="0">
                <a:solidFill>
                  <a:schemeClr val="tx1"/>
                </a:solidFill>
              </a:rPr>
              <a:t>n</a:t>
            </a:r>
            <a:r>
              <a:rPr lang="zh-CN" altLang="pt-BR" sz="2800" dirty="0">
                <a:solidFill>
                  <a:schemeClr val="tx1"/>
                </a:solidFill>
              </a:rPr>
              <a:t>的小。</a:t>
            </a:r>
            <a:r>
              <a:rPr lang="en-US" altLang="zh-HK" sz="2800" dirty="0">
                <a:solidFill>
                  <a:schemeClr val="tx1"/>
                </a:solidFill>
              </a:rPr>
              <a:t>                 </a:t>
            </a:r>
          </a:p>
          <a:p>
            <a:pPr>
              <a:spcAft>
                <a:spcPts val="600"/>
              </a:spcAft>
            </a:pPr>
            <a:r>
              <a:rPr lang="en-US" altLang="zh-HK" sz="2800" dirty="0">
                <a:solidFill>
                  <a:schemeClr val="tx1"/>
                </a:solidFill>
              </a:rPr>
              <a:t>D. </a:t>
            </a:r>
            <a:r>
              <a:rPr lang="pt-BR" altLang="zh-CN" sz="2800" dirty="0">
                <a:solidFill>
                  <a:schemeClr val="tx1"/>
                </a:solidFill>
              </a:rPr>
              <a:t>∠o</a:t>
            </a:r>
            <a:r>
              <a:rPr lang="zh-CN" altLang="pt-BR" sz="2800" dirty="0">
                <a:solidFill>
                  <a:schemeClr val="tx1"/>
                </a:solidFill>
              </a:rPr>
              <a:t>的角度比∠</a:t>
            </a:r>
            <a:r>
              <a:rPr lang="pt-BR" altLang="zh-CN" sz="2800" dirty="0">
                <a:solidFill>
                  <a:schemeClr val="tx1"/>
                </a:solidFill>
              </a:rPr>
              <a:t>r</a:t>
            </a:r>
            <a:r>
              <a:rPr lang="zh-CN" altLang="pt-BR" sz="2800" dirty="0">
                <a:solidFill>
                  <a:schemeClr val="tx1"/>
                </a:solidFill>
              </a:rPr>
              <a:t>的大。</a:t>
            </a:r>
            <a:r>
              <a:rPr lang="en-US" altLang="zh-HK" sz="2800" dirty="0">
                <a:solidFill>
                  <a:schemeClr val="tx1"/>
                </a:solidFill>
              </a:rPr>
              <a:t> </a:t>
            </a:r>
            <a:endParaRPr lang="zh-HK" altLang="en-US" sz="2800" dirty="0">
              <a:solidFill>
                <a:schemeClr val="tx1"/>
              </a:solidFill>
            </a:endParaRP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C2863904-4016-457D-854F-ACDC80687F88}"/>
              </a:ext>
            </a:extLst>
          </p:cNvPr>
          <p:cNvSpPr txBox="1"/>
          <p:nvPr/>
        </p:nvSpPr>
        <p:spPr>
          <a:xfrm>
            <a:off x="1639888" y="4843463"/>
            <a:ext cx="4578350" cy="430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zh-TW" altLang="en-US" sz="22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</a:t>
            </a:r>
            <a:r>
              <a:rPr lang="zh-TW" altLang="en-US" dirty="0">
                <a:solidFill>
                  <a:schemeClr val="tx1"/>
                </a:solidFill>
              </a:rPr>
              <a:t>先把選項中的角分類</a:t>
            </a:r>
            <a:r>
              <a:rPr lang="zh-CN" altLang="en-US" dirty="0">
                <a:solidFill>
                  <a:schemeClr val="tx1"/>
                </a:solidFill>
              </a:rPr>
              <a:t>。</a:t>
            </a:r>
            <a:endParaRPr lang="en-US" altLang="zh-TW" dirty="0">
              <a:solidFill>
                <a:schemeClr val="tx1"/>
              </a:solidFill>
            </a:endParaRP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53C8D9FF-7E78-49D5-8327-B0107CBF25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001" y="5735092"/>
            <a:ext cx="1992312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</a:t>
            </a:r>
            <a:r>
              <a:rPr lang="zh-TW" altLang="en-US" dirty="0">
                <a:solidFill>
                  <a:schemeClr val="tx1"/>
                </a:solidFill>
              </a:rPr>
              <a:t>銳角＜鈍角</a:t>
            </a:r>
            <a:endParaRPr lang="zh-TW" altLang="zh-TW" dirty="0">
              <a:solidFill>
                <a:schemeClr val="tx1"/>
              </a:solidFill>
            </a:endParaRP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734D8279-9A5F-4A5D-A46F-100B0609F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704" y="5334436"/>
            <a:ext cx="12261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dirty="0">
                <a:solidFill>
                  <a:schemeClr val="tx1"/>
                </a:solidFill>
              </a:rPr>
              <a:t>銳角：</a:t>
            </a:r>
            <a:endParaRPr lang="en-US" altLang="zh-TW" dirty="0">
              <a:solidFill>
                <a:schemeClr val="tx1"/>
              </a:solidFill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1A9B9B14-2276-4D61-848E-3CDA41A8C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0499" y="5307653"/>
            <a:ext cx="12261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dirty="0">
                <a:solidFill>
                  <a:schemeClr val="tx1"/>
                </a:solidFill>
              </a:rPr>
              <a:t>∠n</a:t>
            </a:r>
            <a:endParaRPr lang="en-US" altLang="zh-TW" dirty="0">
              <a:solidFill>
                <a:schemeClr val="tx1"/>
              </a:solidFill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36F78FB5-0180-422A-A774-13247B2C2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056" y="5327049"/>
            <a:ext cx="12261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dirty="0">
                <a:solidFill>
                  <a:schemeClr val="tx1"/>
                </a:solidFill>
              </a:rPr>
              <a:t>鈍角：</a:t>
            </a:r>
            <a:endParaRPr lang="en-US" altLang="zh-TW" dirty="0">
              <a:solidFill>
                <a:schemeClr val="tx1"/>
              </a:solidFill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397D9F27-C199-48F2-AEBD-6780C381C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4347" y="5319115"/>
            <a:ext cx="190785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dirty="0">
                <a:solidFill>
                  <a:schemeClr val="tx1"/>
                </a:solidFill>
              </a:rPr>
              <a:t>∠p</a:t>
            </a:r>
            <a:r>
              <a:rPr lang="zh-CN" altLang="en-US" dirty="0">
                <a:solidFill>
                  <a:schemeClr val="tx1"/>
                </a:solidFill>
              </a:rPr>
              <a:t>、</a:t>
            </a:r>
            <a:r>
              <a:rPr lang="en-US" altLang="zh-CN" dirty="0">
                <a:solidFill>
                  <a:schemeClr val="tx1"/>
                </a:solidFill>
              </a:rPr>
              <a:t>∠q</a:t>
            </a:r>
            <a:r>
              <a:rPr lang="zh-CN" altLang="en-US" dirty="0">
                <a:solidFill>
                  <a:schemeClr val="tx1"/>
                </a:solidFill>
              </a:rPr>
              <a:t>、</a:t>
            </a:r>
            <a:r>
              <a:rPr lang="en-US" altLang="zh-CN" dirty="0">
                <a:solidFill>
                  <a:schemeClr val="tx1"/>
                </a:solidFill>
              </a:rPr>
              <a:t>∠r</a:t>
            </a:r>
            <a:endParaRPr lang="en-US" altLang="zh-TW" dirty="0">
              <a:solidFill>
                <a:schemeClr val="tx1"/>
              </a:solidFill>
            </a:endParaRP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02C32487-5C9A-4B62-AA46-801818C1E8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366" y="5301004"/>
            <a:ext cx="12261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dirty="0">
                <a:solidFill>
                  <a:schemeClr val="tx1"/>
                </a:solidFill>
              </a:rPr>
              <a:t>反角：</a:t>
            </a:r>
            <a:endParaRPr lang="en-US" altLang="zh-TW" dirty="0">
              <a:solidFill>
                <a:schemeClr val="tx1"/>
              </a:solidFill>
            </a:endParaRP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F5B844B7-9779-4E4F-90E5-85D171919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7229" y="5301550"/>
            <a:ext cx="15239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dirty="0">
                <a:solidFill>
                  <a:schemeClr val="tx1"/>
                </a:solidFill>
              </a:rPr>
              <a:t>∠m</a:t>
            </a:r>
            <a:r>
              <a:rPr lang="zh-CN" altLang="en-US" dirty="0">
                <a:solidFill>
                  <a:schemeClr val="tx1"/>
                </a:solidFill>
              </a:rPr>
              <a:t>、</a:t>
            </a:r>
            <a:r>
              <a:rPr lang="en-US" altLang="zh-CN" dirty="0">
                <a:solidFill>
                  <a:schemeClr val="tx1"/>
                </a:solidFill>
              </a:rPr>
              <a:t>∠o</a:t>
            </a:r>
            <a:endParaRPr lang="en-US" altLang="zh-TW" dirty="0">
              <a:solidFill>
                <a:schemeClr val="tx1"/>
              </a:solidFill>
            </a:endParaRPr>
          </a:p>
        </p:txBody>
      </p:sp>
      <p:sp>
        <p:nvSpPr>
          <p:cNvPr id="59" name="Rectangle 104">
            <a:extLst>
              <a:ext uri="{FF2B5EF4-FFF2-40B4-BE49-F238E27FC236}">
                <a16:creationId xmlns:a16="http://schemas.microsoft.com/office/drawing/2014/main" id="{F85FDFBB-A462-4DD4-B307-31F812BCD5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7767" y="5683255"/>
            <a:ext cx="28626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406400" indent="-406400">
              <a:defRPr/>
            </a:pPr>
            <a:r>
              <a:rPr lang="zh-CN" altLang="en-US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大於</a:t>
            </a:r>
            <a:r>
              <a:rPr lang="en-US" altLang="zh-CN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180°</a:t>
            </a:r>
            <a:r>
              <a:rPr lang="zh-CN" altLang="en-US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但小於</a:t>
            </a:r>
            <a:r>
              <a:rPr lang="en-US" altLang="zh-CN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360°</a:t>
            </a:r>
            <a:endParaRPr lang="zh-TW" altLang="en-US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60" name="Text Box 54">
            <a:extLst>
              <a:ext uri="{FF2B5EF4-FFF2-40B4-BE49-F238E27FC236}">
                <a16:creationId xmlns:a16="http://schemas.microsoft.com/office/drawing/2014/main" id="{7C501123-363A-4A25-B65A-91C3746AE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9773" y="3623210"/>
            <a:ext cx="5048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40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40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61" name="Text Box 54">
            <a:extLst>
              <a:ext uri="{FF2B5EF4-FFF2-40B4-BE49-F238E27FC236}">
                <a16:creationId xmlns:a16="http://schemas.microsoft.com/office/drawing/2014/main" id="{A3B171B1-206F-4EC8-9F52-D07CD7334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6708" y="2619741"/>
            <a:ext cx="5048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 dirty="0">
                <a:solidFill>
                  <a:srgbClr val="FF00FF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</a:t>
            </a:r>
            <a:endParaRPr lang="zh-TW" altLang="en-US" sz="4000" dirty="0">
              <a:solidFill>
                <a:srgbClr val="FF00FF"/>
              </a:solidFill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62" name="Text Box 54">
            <a:extLst>
              <a:ext uri="{FF2B5EF4-FFF2-40B4-BE49-F238E27FC236}">
                <a16:creationId xmlns:a16="http://schemas.microsoft.com/office/drawing/2014/main" id="{CB1681B9-41B6-4027-84B7-990CA2C96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7225" y="2069728"/>
            <a:ext cx="5048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 dirty="0">
                <a:solidFill>
                  <a:srgbClr val="FF00FF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</a:t>
            </a:r>
            <a:endParaRPr lang="zh-TW" altLang="en-US" sz="4000" dirty="0">
              <a:solidFill>
                <a:srgbClr val="FF00FF"/>
              </a:solidFill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63" name="Text Box 54">
            <a:extLst>
              <a:ext uri="{FF2B5EF4-FFF2-40B4-BE49-F238E27FC236}">
                <a16:creationId xmlns:a16="http://schemas.microsoft.com/office/drawing/2014/main" id="{59FF08DD-61D3-4BD6-A333-A7448363B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3523" y="3161793"/>
            <a:ext cx="5048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 dirty="0">
                <a:solidFill>
                  <a:srgbClr val="FF00FF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</a:t>
            </a:r>
            <a:endParaRPr lang="zh-TW" altLang="en-US" sz="4000" dirty="0">
              <a:solidFill>
                <a:srgbClr val="FF00FF"/>
              </a:solidFill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64" name="矩形 63">
            <a:extLst>
              <a:ext uri="{FF2B5EF4-FFF2-40B4-BE49-F238E27FC236}">
                <a16:creationId xmlns:a16="http://schemas.microsoft.com/office/drawing/2014/main" id="{FDBF4972-100D-4F2E-BDF7-B04490703396}"/>
              </a:ext>
            </a:extLst>
          </p:cNvPr>
          <p:cNvSpPr/>
          <p:nvPr/>
        </p:nvSpPr>
        <p:spPr bwMode="auto">
          <a:xfrm>
            <a:off x="4503264" y="5353442"/>
            <a:ext cx="452605" cy="3960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CF03925D-80A0-4A19-98D5-A5FBC0127200}"/>
              </a:ext>
            </a:extLst>
          </p:cNvPr>
          <p:cNvSpPr/>
          <p:nvPr/>
        </p:nvSpPr>
        <p:spPr bwMode="auto">
          <a:xfrm>
            <a:off x="7067445" y="5295737"/>
            <a:ext cx="452605" cy="3960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0" name="矩形 69">
            <a:extLst>
              <a:ext uri="{FF2B5EF4-FFF2-40B4-BE49-F238E27FC236}">
                <a16:creationId xmlns:a16="http://schemas.microsoft.com/office/drawing/2014/main" id="{4C0C33CE-942E-4DCE-9D7A-0C1AABF6D3D7}"/>
              </a:ext>
            </a:extLst>
          </p:cNvPr>
          <p:cNvSpPr/>
          <p:nvPr/>
        </p:nvSpPr>
        <p:spPr bwMode="auto">
          <a:xfrm>
            <a:off x="5089063" y="5357637"/>
            <a:ext cx="452605" cy="3960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1" name="矩形 70">
            <a:extLst>
              <a:ext uri="{FF2B5EF4-FFF2-40B4-BE49-F238E27FC236}">
                <a16:creationId xmlns:a16="http://schemas.microsoft.com/office/drawing/2014/main" id="{20BB63EA-298A-4581-B895-F3E52EBFE330}"/>
              </a:ext>
            </a:extLst>
          </p:cNvPr>
          <p:cNvSpPr/>
          <p:nvPr/>
        </p:nvSpPr>
        <p:spPr bwMode="auto">
          <a:xfrm>
            <a:off x="2716635" y="5329104"/>
            <a:ext cx="452605" cy="3960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3" name="矩形 72">
            <a:extLst>
              <a:ext uri="{FF2B5EF4-FFF2-40B4-BE49-F238E27FC236}">
                <a16:creationId xmlns:a16="http://schemas.microsoft.com/office/drawing/2014/main" id="{15859A85-15D0-4D2A-BE75-AB2E30E13BFF}"/>
              </a:ext>
            </a:extLst>
          </p:cNvPr>
          <p:cNvSpPr/>
          <p:nvPr/>
        </p:nvSpPr>
        <p:spPr bwMode="auto">
          <a:xfrm>
            <a:off x="7702698" y="5294130"/>
            <a:ext cx="452605" cy="3960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4" name="矩形 73">
            <a:extLst>
              <a:ext uri="{FF2B5EF4-FFF2-40B4-BE49-F238E27FC236}">
                <a16:creationId xmlns:a16="http://schemas.microsoft.com/office/drawing/2014/main" id="{704C667E-8CB1-4BE7-8826-F30556234ABB}"/>
              </a:ext>
            </a:extLst>
          </p:cNvPr>
          <p:cNvSpPr/>
          <p:nvPr/>
        </p:nvSpPr>
        <p:spPr bwMode="auto">
          <a:xfrm>
            <a:off x="5646087" y="5352329"/>
            <a:ext cx="452605" cy="3960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5" name="矩形 74">
            <a:extLst>
              <a:ext uri="{FF2B5EF4-FFF2-40B4-BE49-F238E27FC236}">
                <a16:creationId xmlns:a16="http://schemas.microsoft.com/office/drawing/2014/main" id="{FA08E986-0906-422B-86AF-7B2AF0008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498" y="5765194"/>
            <a:ext cx="14035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dirty="0">
                <a:solidFill>
                  <a:schemeClr val="tx1"/>
                </a:solidFill>
              </a:rPr>
              <a:t>＜反角</a:t>
            </a:r>
            <a:endParaRPr lang="zh-TW" altLang="zh-TW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4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4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4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4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"/>
                            </p:stCondLst>
                            <p:childTnLst>
                              <p:par>
                                <p:cTn id="98" presetID="24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4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000"/>
                            </p:stCondLst>
                            <p:childTnLst>
                              <p:par>
                                <p:cTn id="1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500"/>
                            </p:stCondLst>
                            <p:childTnLst>
                              <p:par>
                                <p:cTn id="1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00"/>
                            </p:stCondLst>
                            <p:childTnLst>
                              <p:par>
                                <p:cTn id="1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000"/>
                            </p:stCondLst>
                            <p:childTnLst>
                              <p:par>
                                <p:cTn id="1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500"/>
                            </p:stCondLst>
                            <p:childTnLst>
                              <p:par>
                                <p:cTn id="1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00"/>
                            </p:stCondLst>
                            <p:childTnLst>
                              <p:par>
                                <p:cTn id="1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500"/>
                            </p:stCondLst>
                            <p:childTnLst>
                              <p:par>
                                <p:cTn id="1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500"/>
                            </p:stCondLst>
                            <p:childTnLst>
                              <p:par>
                                <p:cTn id="20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500"/>
                            </p:stCondLst>
                            <p:childTnLst>
                              <p:par>
                                <p:cTn id="2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42" grpId="2" animBg="1"/>
      <p:bldP spid="49" grpId="0" animBg="1"/>
      <p:bldP spid="49" grpId="1" animBg="1"/>
      <p:bldP spid="49" grpId="2" animBg="1"/>
      <p:bldP spid="50" grpId="0" animBg="1"/>
      <p:bldP spid="50" grpId="1" animBg="1"/>
      <p:bldP spid="50" grpId="2" animBg="1"/>
      <p:bldP spid="55" grpId="0" animBg="1"/>
      <p:bldP spid="55" grpId="1" animBg="1"/>
      <p:bldP spid="55" grpId="2" animBg="1"/>
      <p:bldP spid="56" grpId="0" animBg="1"/>
      <p:bldP spid="56" grpId="1" animBg="1"/>
      <p:bldP spid="56" grpId="2" animBg="1"/>
      <p:bldP spid="57" grpId="0" animBg="1"/>
      <p:bldP spid="57" grpId="1" animBg="1"/>
      <p:bldP spid="57" grpId="2" animBg="1"/>
      <p:bldP spid="66" grpId="0" animBg="1"/>
      <p:bldP spid="66" grpId="1" animBg="1"/>
      <p:bldP spid="68" grpId="0" animBg="1"/>
      <p:bldP spid="68" grpId="1" animBg="1"/>
      <p:bldP spid="69" grpId="0" animBg="1"/>
      <p:bldP spid="69" grpId="1" animBg="1"/>
      <p:bldP spid="72" grpId="0" animBg="1"/>
      <p:bldP spid="72" grpId="1" animBg="1"/>
      <p:bldP spid="2" grpId="0" animBg="1"/>
      <p:bldP spid="8" grpId="0"/>
      <p:bldP spid="37" grpId="0"/>
      <p:bldP spid="38" grpId="0"/>
      <p:bldP spid="44" grpId="0"/>
      <p:bldP spid="32" grpId="0"/>
      <p:bldP spid="33" grpId="0"/>
      <p:bldP spid="34" grpId="0"/>
      <p:bldP spid="35" grpId="0"/>
      <p:bldP spid="36" grpId="0"/>
      <p:bldP spid="59" grpId="0"/>
      <p:bldP spid="59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63" grpId="1"/>
      <p:bldP spid="64" grpId="0" animBg="1"/>
      <p:bldP spid="64" grpId="1" animBg="1"/>
      <p:bldP spid="67" grpId="0" animBg="1"/>
      <p:bldP spid="67" grpId="1" animBg="1"/>
      <p:bldP spid="70" grpId="0" animBg="1"/>
      <p:bldP spid="70" grpId="1" animBg="1"/>
      <p:bldP spid="71" grpId="0" animBg="1"/>
      <p:bldP spid="71" grpId="1" animBg="1"/>
      <p:bldP spid="73" grpId="0" animBg="1"/>
      <p:bldP spid="73" grpId="1" animBg="1"/>
      <p:bldP spid="74" grpId="0" animBg="1"/>
      <p:bldP spid="74" grpId="1" animBg="1"/>
      <p:bldP spid="7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>
            <a:extLst>
              <a:ext uri="{FF2B5EF4-FFF2-40B4-BE49-F238E27FC236}">
                <a16:creationId xmlns:a16="http://schemas.microsoft.com/office/drawing/2014/main" id="{A08D1C5C-E6E2-456C-AD4F-2881C27BD9BC}"/>
              </a:ext>
            </a:extLst>
          </p:cNvPr>
          <p:cNvSpPr/>
          <p:nvPr/>
        </p:nvSpPr>
        <p:spPr bwMode="auto">
          <a:xfrm>
            <a:off x="2483768" y="2788099"/>
            <a:ext cx="3438459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242" name="矩形 2">
            <a:extLst>
              <a:ext uri="{FF2B5EF4-FFF2-40B4-BE49-F238E27FC236}">
                <a16:creationId xmlns:a16="http://schemas.microsoft.com/office/drawing/2014/main" id="{E55C49E4-CDB8-4BA4-85D2-F89B307263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375" y="919163"/>
            <a:ext cx="7873057" cy="40010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defRPr/>
            </a:pPr>
            <a:r>
              <a:rPr lang="en-US" altLang="zh-TW" sz="2800" b="1" dirty="0">
                <a:solidFill>
                  <a:srgbClr val="000000"/>
                </a:solidFill>
              </a:rPr>
              <a:t>1. </a:t>
            </a:r>
          </a:p>
          <a:p>
            <a:pPr eaLnBrk="1" hangingPunct="1">
              <a:defRPr/>
            </a:pPr>
            <a:endParaRPr lang="en-US" altLang="zh-TW" sz="2800" b="1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zh-TW" altLang="en-US" sz="2800" dirty="0">
                <a:solidFill>
                  <a:srgbClr val="000000"/>
                </a:solidFill>
              </a:rPr>
              <a:t>    上圖中，∠</a:t>
            </a:r>
            <a:r>
              <a:rPr lang="en-US" altLang="zh-TW" sz="2800" dirty="0">
                <a:solidFill>
                  <a:srgbClr val="000000"/>
                </a:solidFill>
              </a:rPr>
              <a:t>x</a:t>
            </a:r>
            <a:r>
              <a:rPr lang="zh-TW" altLang="en-US" sz="2800" dirty="0">
                <a:solidFill>
                  <a:srgbClr val="000000"/>
                </a:solidFill>
              </a:rPr>
              <a:t>的角度和∠</a:t>
            </a:r>
            <a:r>
              <a:rPr lang="en-US" altLang="zh-TW" sz="2800" dirty="0">
                <a:solidFill>
                  <a:srgbClr val="000000"/>
                </a:solidFill>
              </a:rPr>
              <a:t>y</a:t>
            </a:r>
            <a:r>
              <a:rPr lang="zh-TW" altLang="en-US" sz="2800" dirty="0">
                <a:solidFill>
                  <a:srgbClr val="000000"/>
                </a:solidFill>
              </a:rPr>
              <a:t>的相等，∠</a:t>
            </a:r>
            <a:r>
              <a:rPr lang="en-US" altLang="zh-TW" sz="2800" dirty="0">
                <a:solidFill>
                  <a:srgbClr val="000000"/>
                </a:solidFill>
              </a:rPr>
              <a:t>y</a:t>
            </a:r>
            <a:r>
              <a:rPr lang="zh-TW" altLang="en-US" sz="2800" dirty="0">
                <a:solidFill>
                  <a:srgbClr val="000000"/>
                </a:solidFill>
              </a:rPr>
              <a:t>的角度是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rgbClr val="000000"/>
                </a:solidFill>
              </a:rPr>
              <a:t>    </a:t>
            </a:r>
            <a:r>
              <a:rPr lang="zh-TW" altLang="en-US" sz="2800" dirty="0">
                <a:solidFill>
                  <a:srgbClr val="000000"/>
                </a:solidFill>
              </a:rPr>
              <a:t>多少？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zh-TW" altLang="en-US" sz="2800" dirty="0">
                <a:solidFill>
                  <a:srgbClr val="000000"/>
                </a:solidFill>
              </a:rPr>
              <a:t>     </a:t>
            </a:r>
            <a:r>
              <a:rPr lang="en-US" altLang="zh-CN" sz="2800" dirty="0">
                <a:solidFill>
                  <a:srgbClr val="000000"/>
                </a:solidFill>
              </a:rPr>
              <a:t>A. 90° </a:t>
            </a:r>
            <a:r>
              <a:rPr lang="en-US" altLang="zh-TW" sz="2800" dirty="0">
                <a:solidFill>
                  <a:srgbClr val="000000"/>
                </a:solidFill>
              </a:rPr>
              <a:t>			</a:t>
            </a:r>
            <a:r>
              <a:rPr lang="en-US" altLang="zh-CN" sz="2800" dirty="0">
                <a:solidFill>
                  <a:srgbClr val="000000"/>
                </a:solidFill>
              </a:rPr>
              <a:t>B. 50°</a:t>
            </a:r>
            <a:r>
              <a:rPr lang="en-US" altLang="zh-TW" sz="2800" dirty="0">
                <a:solidFill>
                  <a:srgbClr val="000000"/>
                </a:solidFill>
              </a:rPr>
              <a:t>      </a:t>
            </a:r>
          </a:p>
          <a:p>
            <a:pPr marL="261938" indent="187325" eaLnBrk="1" hangingPunct="1">
              <a:spcAft>
                <a:spcPts val="1200"/>
              </a:spcAft>
              <a:defRPr/>
            </a:pPr>
            <a:r>
              <a:rPr lang="en-US" altLang="zh-CN" sz="2800" dirty="0">
                <a:solidFill>
                  <a:srgbClr val="000000"/>
                </a:solidFill>
              </a:rPr>
              <a:t>C. 45° </a:t>
            </a:r>
            <a:r>
              <a:rPr lang="en-US" altLang="zh-TW" sz="2800" dirty="0">
                <a:solidFill>
                  <a:srgbClr val="000000"/>
                </a:solidFill>
              </a:rPr>
              <a:t>			</a:t>
            </a:r>
            <a:r>
              <a:rPr lang="en-US" altLang="zh-CN" sz="2800" dirty="0">
                <a:solidFill>
                  <a:srgbClr val="000000"/>
                </a:solidFill>
              </a:rPr>
              <a:t>D. 40°</a:t>
            </a:r>
            <a:endParaRPr lang="zh-CN" altLang="zh-CN" sz="2800" dirty="0">
              <a:solidFill>
                <a:srgbClr val="000000"/>
              </a:solidFill>
            </a:endParaRPr>
          </a:p>
        </p:txBody>
      </p:sp>
      <p:pic>
        <p:nvPicPr>
          <p:cNvPr id="10244" name="图片 17">
            <a:extLst>
              <a:ext uri="{FF2B5EF4-FFF2-40B4-BE49-F238E27FC236}">
                <a16:creationId xmlns:a16="http://schemas.microsoft.com/office/drawing/2014/main" id="{841837C1-1585-4B1F-A5D2-096504E78D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9569" y="4150320"/>
            <a:ext cx="71913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文本框 8">
            <a:extLst>
              <a:ext uri="{FF2B5EF4-FFF2-40B4-BE49-F238E27FC236}">
                <a16:creationId xmlns:a16="http://schemas.microsoft.com/office/drawing/2014/main" id="{3F67A15A-296D-44BD-885B-08241E2AC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9138" y="260350"/>
            <a:ext cx="18557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dirty="0">
                <a:solidFill>
                  <a:srgbClr val="00B050"/>
                </a:solidFill>
              </a:rPr>
              <a:t>原創</a:t>
            </a:r>
            <a:r>
              <a:rPr lang="zh-TW" altLang="en-US" dirty="0">
                <a:solidFill>
                  <a:srgbClr val="00B050"/>
                </a:solidFill>
              </a:rPr>
              <a:t>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sp>
        <p:nvSpPr>
          <p:cNvPr id="6" name="文本框 15">
            <a:extLst>
              <a:ext uri="{FF2B5EF4-FFF2-40B4-BE49-F238E27FC236}">
                <a16:creationId xmlns:a16="http://schemas.microsoft.com/office/drawing/2014/main" id="{92B26DA7-F49D-46A2-8379-3D74C3C63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5619" y="4261445"/>
            <a:ext cx="492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FF0000"/>
                </a:solidFill>
              </a:rPr>
              <a:t>C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ED94CD52-57E0-49AC-BED9-F83A762860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1047" y="1268760"/>
            <a:ext cx="2748274" cy="816756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CE935DEB-6400-4E7D-8999-75E377C5D20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835696" y="992865"/>
            <a:ext cx="3931505" cy="1724198"/>
          </a:xfrm>
          <a:prstGeom prst="rect">
            <a:avLst/>
          </a:prstGeom>
        </p:spPr>
      </p:pic>
      <p:sp>
        <p:nvSpPr>
          <p:cNvPr id="48" name="Rectangle 53">
            <a:extLst>
              <a:ext uri="{FF2B5EF4-FFF2-40B4-BE49-F238E27FC236}">
                <a16:creationId xmlns:a16="http://schemas.microsoft.com/office/drawing/2014/main" id="{2C11F823-11ED-473E-83A2-FBF8155968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7744" y="5067976"/>
            <a:ext cx="54726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0000FF"/>
                </a:solidFill>
              </a:rPr>
              <a:t>∠y = (180°</a:t>
            </a:r>
            <a:r>
              <a:rPr lang="zh-CN" altLang="en-US" sz="2400" dirty="0">
                <a:solidFill>
                  <a:srgbClr val="0000FF"/>
                </a:solidFill>
              </a:rPr>
              <a:t>－</a:t>
            </a:r>
            <a:r>
              <a:rPr lang="en-US" altLang="zh-CN" sz="2400" dirty="0">
                <a:solidFill>
                  <a:srgbClr val="0000FF"/>
                </a:solidFill>
              </a:rPr>
              <a:t>90°)÷2 = 45°</a:t>
            </a:r>
            <a:endParaRPr lang="en-US" altLang="zh-CN" sz="2400" dirty="0">
              <a:solidFill>
                <a:srgbClr val="0000FF"/>
              </a:solidFill>
              <a:sym typeface="Wingdings 3" panose="05040102010807070707" pitchFamily="18" charset="2"/>
            </a:endParaRPr>
          </a:p>
        </p:txBody>
      </p:sp>
      <p:sp>
        <p:nvSpPr>
          <p:cNvPr id="37" name="弧形 36">
            <a:extLst>
              <a:ext uri="{FF2B5EF4-FFF2-40B4-BE49-F238E27FC236}">
                <a16:creationId xmlns:a16="http://schemas.microsoft.com/office/drawing/2014/main" id="{394A41BE-764B-4A1D-9575-B547AAFC3657}"/>
              </a:ext>
            </a:extLst>
          </p:cNvPr>
          <p:cNvSpPr/>
          <p:nvPr/>
        </p:nvSpPr>
        <p:spPr>
          <a:xfrm>
            <a:off x="3532939" y="2305421"/>
            <a:ext cx="720000" cy="720000"/>
          </a:xfrm>
          <a:prstGeom prst="arc">
            <a:avLst>
              <a:gd name="adj1" fmla="val 10746940"/>
              <a:gd name="adj2" fmla="val 22965"/>
            </a:avLst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948E43AA-0CE8-44A2-BAA4-0F0582EAD897}"/>
              </a:ext>
            </a:extLst>
          </p:cNvPr>
          <p:cNvSpPr/>
          <p:nvPr/>
        </p:nvSpPr>
        <p:spPr bwMode="auto">
          <a:xfrm>
            <a:off x="6084168" y="1610835"/>
            <a:ext cx="452605" cy="3960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DDF61BE2-7AEF-448C-9539-3835C2A6F4D7}"/>
              </a:ext>
            </a:extLst>
          </p:cNvPr>
          <p:cNvCxnSpPr>
            <a:cxnSpLocks/>
          </p:cNvCxnSpPr>
          <p:nvPr/>
        </p:nvCxnSpPr>
        <p:spPr bwMode="auto">
          <a:xfrm>
            <a:off x="6300192" y="2006835"/>
            <a:ext cx="0" cy="322584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rgbClr val="FF00FF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1" name="Rectangle 53">
            <a:extLst>
              <a:ext uri="{FF2B5EF4-FFF2-40B4-BE49-F238E27FC236}">
                <a16:creationId xmlns:a16="http://schemas.microsoft.com/office/drawing/2014/main" id="{62381FB4-5F72-48E1-9DC1-44562497E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5004" y="2203756"/>
            <a:ext cx="6754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zh-CN" altLang="en-US" sz="2400" dirty="0">
                <a:solidFill>
                  <a:srgbClr val="FF00FF"/>
                </a:solidFill>
                <a:latin typeface="Arial" charset="0"/>
              </a:rPr>
              <a:t>∠</a:t>
            </a:r>
            <a:r>
              <a:rPr lang="en-US" altLang="zh-CN" sz="2400" dirty="0">
                <a:solidFill>
                  <a:srgbClr val="FF00FF"/>
                </a:solidFill>
                <a:latin typeface="Arial" charset="0"/>
              </a:rPr>
              <a:t>y</a:t>
            </a:r>
            <a:endParaRPr lang="zh-TW" altLang="en-US" sz="2400" dirty="0">
              <a:solidFill>
                <a:srgbClr val="FF00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2" grpId="1" animBg="1"/>
      <p:bldP spid="6" grpId="0"/>
      <p:bldP spid="48" grpId="0" uiExpand="1" build="allAtOnce"/>
      <p:bldP spid="37" grpId="0" animBg="1"/>
      <p:bldP spid="37" grpId="1" animBg="1"/>
      <p:bldP spid="50" grpId="0" animBg="1"/>
      <p:bldP spid="50" grpId="1" animBg="1"/>
      <p:bldP spid="51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87CDEFBE-74D3-0BBC-8FBE-17F43C8E3246}"/>
              </a:ext>
            </a:extLst>
          </p:cNvPr>
          <p:cNvSpPr/>
          <p:nvPr/>
        </p:nvSpPr>
        <p:spPr bwMode="auto">
          <a:xfrm>
            <a:off x="1542552" y="4133096"/>
            <a:ext cx="504825" cy="396000"/>
          </a:xfrm>
          <a:prstGeom prst="rect">
            <a:avLst/>
          </a:prstGeom>
          <a:solidFill>
            <a:srgbClr val="FBCAA5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3C16E75F-48DC-D33D-1C08-1CC11A434478}"/>
              </a:ext>
            </a:extLst>
          </p:cNvPr>
          <p:cNvSpPr/>
          <p:nvPr/>
        </p:nvSpPr>
        <p:spPr bwMode="auto">
          <a:xfrm>
            <a:off x="1547665" y="3623210"/>
            <a:ext cx="576063" cy="396000"/>
          </a:xfrm>
          <a:prstGeom prst="rect">
            <a:avLst/>
          </a:prstGeom>
          <a:solidFill>
            <a:srgbClr val="FBCAA5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B381CD14-6687-DD0C-F6C7-489141D1973E}"/>
              </a:ext>
            </a:extLst>
          </p:cNvPr>
          <p:cNvSpPr/>
          <p:nvPr/>
        </p:nvSpPr>
        <p:spPr bwMode="auto">
          <a:xfrm>
            <a:off x="1542551" y="4609266"/>
            <a:ext cx="3781924" cy="396000"/>
          </a:xfrm>
          <a:prstGeom prst="rect">
            <a:avLst/>
          </a:prstGeom>
          <a:solidFill>
            <a:srgbClr val="FBCAA5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弧形 4">
            <a:extLst>
              <a:ext uri="{FF2B5EF4-FFF2-40B4-BE49-F238E27FC236}">
                <a16:creationId xmlns:a16="http://schemas.microsoft.com/office/drawing/2014/main" id="{D845CBE7-D9BF-FC60-C5EB-A4861767CF12}"/>
              </a:ext>
            </a:extLst>
          </p:cNvPr>
          <p:cNvSpPr/>
          <p:nvPr/>
        </p:nvSpPr>
        <p:spPr>
          <a:xfrm>
            <a:off x="3712541" y="1597746"/>
            <a:ext cx="540000" cy="540000"/>
          </a:xfrm>
          <a:prstGeom prst="arc">
            <a:avLst>
              <a:gd name="adj1" fmla="val 10227607"/>
              <a:gd name="adj2" fmla="val 17946485"/>
            </a:avLst>
          </a:prstGeom>
          <a:solidFill>
            <a:srgbClr val="FFCB25"/>
          </a:solidFill>
          <a:ln w="127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弧形 5">
            <a:extLst>
              <a:ext uri="{FF2B5EF4-FFF2-40B4-BE49-F238E27FC236}">
                <a16:creationId xmlns:a16="http://schemas.microsoft.com/office/drawing/2014/main" id="{92D79D81-B5AC-4CE7-7EC1-1A7F13B4BCE0}"/>
              </a:ext>
            </a:extLst>
          </p:cNvPr>
          <p:cNvSpPr/>
          <p:nvPr/>
        </p:nvSpPr>
        <p:spPr>
          <a:xfrm>
            <a:off x="5141950" y="1716584"/>
            <a:ext cx="648000" cy="648000"/>
          </a:xfrm>
          <a:prstGeom prst="arc">
            <a:avLst>
              <a:gd name="adj1" fmla="val 7654750"/>
              <a:gd name="adj2" fmla="val 12203859"/>
            </a:avLst>
          </a:prstGeom>
          <a:solidFill>
            <a:srgbClr val="FFCB25"/>
          </a:solidFill>
          <a:ln w="127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弧形 6">
            <a:extLst>
              <a:ext uri="{FF2B5EF4-FFF2-40B4-BE49-F238E27FC236}">
                <a16:creationId xmlns:a16="http://schemas.microsoft.com/office/drawing/2014/main" id="{7270F699-BE7B-762A-B233-2DCED5FF0867}"/>
              </a:ext>
            </a:extLst>
          </p:cNvPr>
          <p:cNvSpPr/>
          <p:nvPr/>
        </p:nvSpPr>
        <p:spPr>
          <a:xfrm>
            <a:off x="4601950" y="2589201"/>
            <a:ext cx="540000" cy="540000"/>
          </a:xfrm>
          <a:prstGeom prst="arc">
            <a:avLst>
              <a:gd name="adj1" fmla="val 10861450"/>
              <a:gd name="adj2" fmla="val 18397216"/>
            </a:avLst>
          </a:prstGeom>
          <a:solidFill>
            <a:srgbClr val="FFCB25"/>
          </a:solidFill>
          <a:ln w="127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95B22373-CAD3-3D73-7774-167201041663}"/>
              </a:ext>
            </a:extLst>
          </p:cNvPr>
          <p:cNvSpPr/>
          <p:nvPr/>
        </p:nvSpPr>
        <p:spPr bwMode="auto">
          <a:xfrm>
            <a:off x="3276932" y="2687614"/>
            <a:ext cx="180000" cy="180000"/>
          </a:xfrm>
          <a:prstGeom prst="rect">
            <a:avLst/>
          </a:prstGeom>
          <a:solidFill>
            <a:srgbClr val="FFCB25"/>
          </a:solidFill>
          <a:ln w="38100" algn="ctr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zh-CN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9" name="矩形 2">
            <a:extLst>
              <a:ext uri="{FF2B5EF4-FFF2-40B4-BE49-F238E27FC236}">
                <a16:creationId xmlns:a16="http://schemas.microsoft.com/office/drawing/2014/main" id="{F5932EF5-8947-5E7F-61D7-DD1AB5B92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1" y="922338"/>
            <a:ext cx="6297398" cy="5363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44500" indent="-4445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en-US" altLang="zh-TW" sz="2800" dirty="0">
                <a:solidFill>
                  <a:srgbClr val="000000"/>
                </a:solidFill>
              </a:rPr>
              <a:t> </a:t>
            </a:r>
            <a:r>
              <a:rPr lang="en-US" altLang="zh-TW" sz="2800" b="1" dirty="0">
                <a:solidFill>
                  <a:srgbClr val="000000"/>
                </a:solidFill>
              </a:rPr>
              <a:t>2.</a:t>
            </a:r>
          </a:p>
          <a:p>
            <a:pPr eaLnBrk="1" hangingPunct="1">
              <a:spcAft>
                <a:spcPts val="0"/>
              </a:spcAft>
            </a:pPr>
            <a:r>
              <a:rPr lang="en-US" altLang="zh-TW" sz="2800" b="1" dirty="0">
                <a:solidFill>
                  <a:srgbClr val="000000"/>
                </a:solidFill>
              </a:rPr>
              <a:t>     </a:t>
            </a:r>
          </a:p>
          <a:p>
            <a:pPr eaLnBrk="1" hangingPunct="1">
              <a:spcBef>
                <a:spcPts val="1500"/>
              </a:spcBef>
              <a:spcAft>
                <a:spcPts val="0"/>
              </a:spcAft>
            </a:pP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Bef>
                <a:spcPts val="1500"/>
              </a:spcBef>
              <a:spcAft>
                <a:spcPts val="0"/>
              </a:spcAft>
            </a:pP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zh-TW" altLang="en-US" sz="2800" dirty="0">
                <a:solidFill>
                  <a:srgbClr val="000000"/>
                </a:solidFill>
              </a:rPr>
              <a:t>    下列哪一項</a:t>
            </a:r>
            <a:r>
              <a:rPr lang="en-US" altLang="zh-TW" sz="2800" dirty="0">
                <a:solidFill>
                  <a:srgbClr val="000000"/>
                </a:solidFill>
              </a:rPr>
              <a:t>/</a:t>
            </a:r>
            <a:r>
              <a:rPr lang="zh-TW" altLang="en-US" sz="2800" dirty="0">
                <a:solidFill>
                  <a:srgbClr val="000000"/>
                </a:solidFill>
              </a:rPr>
              <a:t>些描述是正確的？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marL="0" indent="0">
              <a:spcAft>
                <a:spcPts val="600"/>
              </a:spcAft>
            </a:pPr>
            <a:r>
              <a:rPr lang="zh-TW" altLang="en-US" sz="2800" dirty="0">
                <a:solidFill>
                  <a:srgbClr val="000000"/>
                </a:solidFill>
              </a:rPr>
              <a:t>       </a:t>
            </a:r>
            <a:r>
              <a:rPr lang="en-US" altLang="zh-CN" sz="2800" dirty="0">
                <a:solidFill>
                  <a:srgbClr val="000000"/>
                </a:solidFill>
              </a:rPr>
              <a:t>I</a:t>
            </a:r>
            <a:r>
              <a:rPr lang="en-US" altLang="zh-TW" sz="2800" dirty="0">
                <a:solidFill>
                  <a:srgbClr val="000000"/>
                </a:solidFill>
              </a:rPr>
              <a:t>.</a:t>
            </a:r>
            <a:r>
              <a:rPr lang="zh-TW" altLang="en-US" sz="2800" dirty="0">
                <a:solidFill>
                  <a:srgbClr val="000000"/>
                </a:solidFill>
              </a:rPr>
              <a:t> ∠</a:t>
            </a:r>
            <a:r>
              <a:rPr lang="en-US" altLang="zh-CN" sz="2800" dirty="0">
                <a:solidFill>
                  <a:srgbClr val="000000"/>
                </a:solidFill>
              </a:rPr>
              <a:t>w</a:t>
            </a:r>
            <a:r>
              <a:rPr lang="zh-CN" altLang="en-US" sz="2800" dirty="0">
                <a:solidFill>
                  <a:srgbClr val="000000"/>
                </a:solidFill>
              </a:rPr>
              <a:t>是一個鈍角</a:t>
            </a:r>
            <a:r>
              <a:rPr lang="zh-TW" altLang="en-US" sz="2800" dirty="0">
                <a:solidFill>
                  <a:srgbClr val="000000"/>
                </a:solidFill>
              </a:rPr>
              <a:t>。      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marL="0" indent="0">
              <a:spcAft>
                <a:spcPts val="6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      II</a:t>
            </a:r>
            <a:r>
              <a:rPr lang="en-US" altLang="zh-TW" sz="2800" dirty="0">
                <a:solidFill>
                  <a:srgbClr val="000000"/>
                </a:solidFill>
              </a:rPr>
              <a:t>.</a:t>
            </a:r>
            <a:r>
              <a:rPr lang="zh-TW" altLang="en-US" sz="2800" dirty="0">
                <a:solidFill>
                  <a:srgbClr val="000000"/>
                </a:solidFill>
              </a:rPr>
              <a:t> </a:t>
            </a:r>
            <a:r>
              <a:rPr lang="en-US" altLang="zh-CN" sz="2800" dirty="0">
                <a:solidFill>
                  <a:srgbClr val="000000"/>
                </a:solidFill>
              </a:rPr>
              <a:t>∠u</a:t>
            </a:r>
            <a:r>
              <a:rPr lang="zh-CN" altLang="en-US" sz="2800" dirty="0">
                <a:solidFill>
                  <a:srgbClr val="000000"/>
                </a:solidFill>
              </a:rPr>
              <a:t>是一個反角。</a:t>
            </a:r>
            <a:r>
              <a:rPr lang="zh-TW" altLang="en-US" sz="2800" dirty="0">
                <a:solidFill>
                  <a:srgbClr val="000000"/>
                </a:solidFill>
              </a:rPr>
              <a:t>     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marL="0" indent="0">
              <a:spcAft>
                <a:spcPts val="12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     III</a:t>
            </a:r>
            <a:r>
              <a:rPr lang="en-US" altLang="zh-TW" sz="2800" dirty="0">
                <a:solidFill>
                  <a:srgbClr val="000000"/>
                </a:solidFill>
              </a:rPr>
              <a:t>.</a:t>
            </a:r>
            <a:r>
              <a:rPr lang="zh-TW" altLang="en-US" sz="2800" dirty="0">
                <a:solidFill>
                  <a:srgbClr val="000000"/>
                </a:solidFill>
              </a:rPr>
              <a:t> ∠</a:t>
            </a:r>
            <a:r>
              <a:rPr lang="en-US" altLang="zh-CN" sz="2800" dirty="0">
                <a:solidFill>
                  <a:srgbClr val="000000"/>
                </a:solidFill>
              </a:rPr>
              <a:t>v</a:t>
            </a:r>
            <a:r>
              <a:rPr lang="zh-CN" altLang="en-US" sz="2800" dirty="0">
                <a:solidFill>
                  <a:srgbClr val="000000"/>
                </a:solidFill>
              </a:rPr>
              <a:t>的角度比∠</a:t>
            </a:r>
            <a:r>
              <a:rPr lang="en-US" altLang="zh-CN" sz="2800" dirty="0">
                <a:solidFill>
                  <a:srgbClr val="000000"/>
                </a:solidFill>
              </a:rPr>
              <a:t>MNO</a:t>
            </a:r>
            <a:r>
              <a:rPr lang="zh-CN" altLang="en-US" sz="2800" dirty="0">
                <a:solidFill>
                  <a:srgbClr val="000000"/>
                </a:solidFill>
              </a:rPr>
              <a:t>的大</a:t>
            </a:r>
            <a:r>
              <a:rPr lang="zh-TW" altLang="en-US" sz="2800" dirty="0">
                <a:solidFill>
                  <a:srgbClr val="000000"/>
                </a:solidFill>
              </a:rPr>
              <a:t>。</a:t>
            </a:r>
            <a:endParaRPr lang="zh-CN" altLang="en-US" sz="2800" dirty="0">
              <a:solidFill>
                <a:srgbClr val="000000"/>
              </a:solidFill>
            </a:endParaRPr>
          </a:p>
          <a:p>
            <a:pPr marL="0" indent="0">
              <a:spcAft>
                <a:spcPts val="600"/>
              </a:spcAft>
              <a:defRPr/>
            </a:pPr>
            <a:r>
              <a:rPr lang="en-US" altLang="zh-CN" sz="2800" dirty="0">
                <a:solidFill>
                  <a:srgbClr val="000000"/>
                </a:solidFill>
              </a:rPr>
              <a:t>      A. </a:t>
            </a:r>
            <a:r>
              <a:rPr lang="zh-TW" altLang="en-US" sz="2800" dirty="0">
                <a:solidFill>
                  <a:srgbClr val="000000"/>
                </a:solidFill>
              </a:rPr>
              <a:t>只有</a:t>
            </a:r>
            <a:r>
              <a:rPr lang="en-US" altLang="zh-CN" sz="2800" dirty="0">
                <a:solidFill>
                  <a:srgbClr val="000000"/>
                </a:solidFill>
              </a:rPr>
              <a:t>I                         B. </a:t>
            </a:r>
            <a:r>
              <a:rPr lang="zh-TW" altLang="en-US" sz="2800" dirty="0">
                <a:solidFill>
                  <a:srgbClr val="000000"/>
                </a:solidFill>
              </a:rPr>
              <a:t>只有</a:t>
            </a:r>
            <a:r>
              <a:rPr lang="en-US" altLang="zh-CN" sz="2800" dirty="0">
                <a:solidFill>
                  <a:srgbClr val="000000"/>
                </a:solidFill>
              </a:rPr>
              <a:t>III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marL="0" indent="0">
              <a:spcAft>
                <a:spcPts val="600"/>
              </a:spcAft>
              <a:defRPr/>
            </a:pPr>
            <a:r>
              <a:rPr lang="en-US" altLang="zh-CN" sz="2800" dirty="0">
                <a:solidFill>
                  <a:srgbClr val="000000"/>
                </a:solidFill>
              </a:rPr>
              <a:t>      C.</a:t>
            </a:r>
            <a:r>
              <a:rPr lang="en-US" altLang="zh-TW" sz="2800" dirty="0">
                <a:solidFill>
                  <a:srgbClr val="000000"/>
                </a:solidFill>
              </a:rPr>
              <a:t> </a:t>
            </a:r>
            <a:r>
              <a:rPr lang="zh-TW" altLang="en-US" sz="2800" dirty="0">
                <a:solidFill>
                  <a:srgbClr val="000000"/>
                </a:solidFill>
              </a:rPr>
              <a:t>只有</a:t>
            </a:r>
            <a:r>
              <a:rPr lang="en-US" altLang="zh-CN" sz="2800" dirty="0">
                <a:solidFill>
                  <a:srgbClr val="000000"/>
                </a:solidFill>
              </a:rPr>
              <a:t>I</a:t>
            </a:r>
            <a:r>
              <a:rPr lang="zh-TW" altLang="en-US" sz="2800" dirty="0">
                <a:solidFill>
                  <a:srgbClr val="000000"/>
                </a:solidFill>
              </a:rPr>
              <a:t>及</a:t>
            </a:r>
            <a:r>
              <a:rPr lang="en-US" altLang="zh-CN" sz="2800" dirty="0">
                <a:solidFill>
                  <a:srgbClr val="000000"/>
                </a:solidFill>
              </a:rPr>
              <a:t>II                   D.</a:t>
            </a:r>
            <a:r>
              <a:rPr lang="en-US" altLang="zh-TW" sz="2800" dirty="0">
                <a:solidFill>
                  <a:srgbClr val="000000"/>
                </a:solidFill>
              </a:rPr>
              <a:t> </a:t>
            </a:r>
            <a:r>
              <a:rPr lang="en-US" altLang="zh-CN" sz="2800" dirty="0">
                <a:solidFill>
                  <a:srgbClr val="000000"/>
                </a:solidFill>
              </a:rPr>
              <a:t>I</a:t>
            </a:r>
            <a:r>
              <a:rPr lang="zh-CN" altLang="en-US" sz="2800" dirty="0">
                <a:solidFill>
                  <a:srgbClr val="000000"/>
                </a:solidFill>
              </a:rPr>
              <a:t>、</a:t>
            </a:r>
            <a:r>
              <a:rPr lang="en-US" altLang="zh-CN" sz="2800" dirty="0">
                <a:solidFill>
                  <a:srgbClr val="000000"/>
                </a:solidFill>
              </a:rPr>
              <a:t>II</a:t>
            </a:r>
            <a:r>
              <a:rPr lang="zh-TW" altLang="en-US" sz="2800" dirty="0">
                <a:solidFill>
                  <a:srgbClr val="000000"/>
                </a:solidFill>
              </a:rPr>
              <a:t>及</a:t>
            </a:r>
            <a:r>
              <a:rPr lang="en-US" altLang="zh-CN" sz="2800" dirty="0">
                <a:solidFill>
                  <a:srgbClr val="000000"/>
                </a:solidFill>
              </a:rPr>
              <a:t>III</a:t>
            </a:r>
            <a:endParaRPr lang="zh-TW" altLang="en-US" sz="2800" dirty="0">
              <a:solidFill>
                <a:srgbClr val="000000"/>
              </a:solidFill>
            </a:endParaRPr>
          </a:p>
        </p:txBody>
      </p:sp>
      <p:pic>
        <p:nvPicPr>
          <p:cNvPr id="10" name="图片 1">
            <a:extLst>
              <a:ext uri="{FF2B5EF4-FFF2-40B4-BE49-F238E27FC236}">
                <a16:creationId xmlns:a16="http://schemas.microsoft.com/office/drawing/2014/main" id="{3A552823-2E91-4A88-CD13-91F5E61C36F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87824" y="764704"/>
            <a:ext cx="2659559" cy="2271560"/>
          </a:xfrm>
          <a:prstGeom prst="rect">
            <a:avLst/>
          </a:prstGeom>
        </p:spPr>
      </p:pic>
      <p:pic>
        <p:nvPicPr>
          <p:cNvPr id="11" name="图片 24">
            <a:extLst>
              <a:ext uri="{FF2B5EF4-FFF2-40B4-BE49-F238E27FC236}">
                <a16:creationId xmlns:a16="http://schemas.microsoft.com/office/drawing/2014/main" id="{A2BD4877-D128-7813-19B3-3A70058783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362593"/>
            <a:ext cx="72231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文本框 4">
            <a:extLst>
              <a:ext uri="{FF2B5EF4-FFF2-40B4-BE49-F238E27FC236}">
                <a16:creationId xmlns:a16="http://schemas.microsoft.com/office/drawing/2014/main" id="{645373A4-CCD0-1E7B-C6FC-B39E2640C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dirty="0">
                <a:solidFill>
                  <a:srgbClr val="00B050"/>
                </a:solidFill>
              </a:rPr>
              <a:t>2023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sp>
        <p:nvSpPr>
          <p:cNvPr id="13" name="文本框 5">
            <a:extLst>
              <a:ext uri="{FF2B5EF4-FFF2-40B4-BE49-F238E27FC236}">
                <a16:creationId xmlns:a16="http://schemas.microsoft.com/office/drawing/2014/main" id="{10568EA8-3EFA-870B-D906-C4C047EB195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831856" y="5464193"/>
            <a:ext cx="431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4" name="文本框 68">
            <a:extLst>
              <a:ext uri="{FF2B5EF4-FFF2-40B4-BE49-F238E27FC236}">
                <a16:creationId xmlns:a16="http://schemas.microsoft.com/office/drawing/2014/main" id="{0A47EFE0-05A3-B240-A882-2BD99FD01CE3}"/>
              </a:ext>
            </a:extLst>
          </p:cNvPr>
          <p:cNvSpPr txBox="1"/>
          <p:nvPr/>
        </p:nvSpPr>
        <p:spPr>
          <a:xfrm>
            <a:off x="5923716" y="1461586"/>
            <a:ext cx="344115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zh-TW" altLang="en-US" dirty="0">
                <a:solidFill>
                  <a:srgbClr val="0000FF"/>
                </a:solidFill>
              </a:rPr>
              <a:t>先把選項中的角分類</a:t>
            </a:r>
            <a:r>
              <a:rPr lang="zh-CN" altLang="en-US" dirty="0">
                <a:solidFill>
                  <a:srgbClr val="0000FF"/>
                </a:solidFill>
              </a:rPr>
              <a:t>。</a:t>
            </a:r>
            <a:endParaRPr lang="en-US" altLang="zh-TW" dirty="0">
              <a:solidFill>
                <a:srgbClr val="0000FF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8B6DD0EC-E4D2-15D6-B060-C112CB59AC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3191" y="3637119"/>
            <a:ext cx="20020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dirty="0">
                <a:solidFill>
                  <a:srgbClr val="0000FF"/>
                </a:solidFill>
              </a:rPr>
              <a:t>銳角＜</a:t>
            </a:r>
            <a:r>
              <a:rPr lang="zh-CN" altLang="en-US" dirty="0">
                <a:solidFill>
                  <a:srgbClr val="0000FF"/>
                </a:solidFill>
              </a:rPr>
              <a:t>直</a:t>
            </a:r>
            <a:r>
              <a:rPr lang="zh-TW" altLang="en-US" dirty="0">
                <a:solidFill>
                  <a:srgbClr val="0000FF"/>
                </a:solidFill>
              </a:rPr>
              <a:t>角</a:t>
            </a:r>
            <a:endParaRPr lang="zh-TW" altLang="zh-TW" dirty="0">
              <a:solidFill>
                <a:srgbClr val="0000FF"/>
              </a:solidFill>
            </a:endParaRPr>
          </a:p>
        </p:txBody>
      </p:sp>
      <p:sp>
        <p:nvSpPr>
          <p:cNvPr id="16" name="文本框 70">
            <a:extLst>
              <a:ext uri="{FF2B5EF4-FFF2-40B4-BE49-F238E27FC236}">
                <a16:creationId xmlns:a16="http://schemas.microsoft.com/office/drawing/2014/main" id="{466D8272-3249-25A8-A266-ECB3A980CF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9211" y="1974667"/>
            <a:ext cx="12261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dirty="0">
                <a:solidFill>
                  <a:srgbClr val="0000FF"/>
                </a:solidFill>
              </a:rPr>
              <a:t>銳角：</a:t>
            </a:r>
            <a:endParaRPr lang="en-US" altLang="zh-TW" dirty="0">
              <a:solidFill>
                <a:srgbClr val="0000FF"/>
              </a:solidFill>
            </a:endParaRPr>
          </a:p>
        </p:txBody>
      </p:sp>
      <p:sp>
        <p:nvSpPr>
          <p:cNvPr id="17" name="文本框 71">
            <a:extLst>
              <a:ext uri="{FF2B5EF4-FFF2-40B4-BE49-F238E27FC236}">
                <a16:creationId xmlns:a16="http://schemas.microsoft.com/office/drawing/2014/main" id="{0E93C88D-FCB4-44A3-D00B-43ABB22EC3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2884" y="1976784"/>
            <a:ext cx="12261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dirty="0">
                <a:solidFill>
                  <a:srgbClr val="0000FF"/>
                </a:solidFill>
              </a:rPr>
              <a:t>∠v</a:t>
            </a:r>
            <a:endParaRPr lang="en-US" altLang="zh-TW" dirty="0">
              <a:solidFill>
                <a:srgbClr val="0000FF"/>
              </a:solidFill>
            </a:endParaRPr>
          </a:p>
        </p:txBody>
      </p:sp>
      <p:sp>
        <p:nvSpPr>
          <p:cNvPr id="18" name="文本框 72">
            <a:extLst>
              <a:ext uri="{FF2B5EF4-FFF2-40B4-BE49-F238E27FC236}">
                <a16:creationId xmlns:a16="http://schemas.microsoft.com/office/drawing/2014/main" id="{FD09EC06-81A1-B1F2-346E-787D3DC8A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5077" y="2514791"/>
            <a:ext cx="12261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dirty="0">
                <a:solidFill>
                  <a:srgbClr val="0000FF"/>
                </a:solidFill>
              </a:rPr>
              <a:t>鈍角：</a:t>
            </a:r>
            <a:endParaRPr lang="en-US" altLang="zh-TW" dirty="0">
              <a:solidFill>
                <a:srgbClr val="0000FF"/>
              </a:solidFill>
            </a:endParaRPr>
          </a:p>
        </p:txBody>
      </p:sp>
      <p:sp>
        <p:nvSpPr>
          <p:cNvPr id="19" name="文本框 73">
            <a:extLst>
              <a:ext uri="{FF2B5EF4-FFF2-40B4-BE49-F238E27FC236}">
                <a16:creationId xmlns:a16="http://schemas.microsoft.com/office/drawing/2014/main" id="{74E97F7E-1361-D3AA-08EB-F68125DED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0424" y="2514791"/>
            <a:ext cx="190785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dirty="0">
                <a:solidFill>
                  <a:srgbClr val="0000FF"/>
                </a:solidFill>
              </a:rPr>
              <a:t>∠w</a:t>
            </a:r>
            <a:r>
              <a:rPr lang="zh-CN" altLang="en-US" dirty="0">
                <a:solidFill>
                  <a:srgbClr val="0000FF"/>
                </a:solidFill>
              </a:rPr>
              <a:t>、</a:t>
            </a:r>
            <a:r>
              <a:rPr lang="en-US" altLang="zh-CN" dirty="0">
                <a:solidFill>
                  <a:srgbClr val="0000FF"/>
                </a:solidFill>
              </a:rPr>
              <a:t>∠u</a:t>
            </a:r>
            <a:endParaRPr lang="en-US" altLang="zh-TW" dirty="0">
              <a:solidFill>
                <a:srgbClr val="0000FF"/>
              </a:solidFill>
            </a:endParaRPr>
          </a:p>
        </p:txBody>
      </p:sp>
      <p:sp>
        <p:nvSpPr>
          <p:cNvPr id="20" name="文本框 74">
            <a:extLst>
              <a:ext uri="{FF2B5EF4-FFF2-40B4-BE49-F238E27FC236}">
                <a16:creationId xmlns:a16="http://schemas.microsoft.com/office/drawing/2014/main" id="{6B2819DA-9F44-3F4C-8C85-22A7FCD4D3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5077" y="3073207"/>
            <a:ext cx="12261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dirty="0">
                <a:solidFill>
                  <a:srgbClr val="0000FF"/>
                </a:solidFill>
              </a:rPr>
              <a:t>直角：</a:t>
            </a:r>
            <a:endParaRPr lang="en-US" altLang="zh-TW" dirty="0">
              <a:solidFill>
                <a:srgbClr val="0000FF"/>
              </a:solidFill>
            </a:endParaRPr>
          </a:p>
        </p:txBody>
      </p:sp>
      <p:sp>
        <p:nvSpPr>
          <p:cNvPr id="21" name="文本框 75">
            <a:extLst>
              <a:ext uri="{FF2B5EF4-FFF2-40B4-BE49-F238E27FC236}">
                <a16:creationId xmlns:a16="http://schemas.microsoft.com/office/drawing/2014/main" id="{DDA2A9F3-6EB2-F6E2-4459-5BE196C51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3924" y="3073207"/>
            <a:ext cx="137067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dirty="0">
                <a:solidFill>
                  <a:srgbClr val="0000FF"/>
                </a:solidFill>
              </a:rPr>
              <a:t>∠MNO</a:t>
            </a:r>
            <a:endParaRPr lang="en-US" altLang="zh-TW" dirty="0">
              <a:solidFill>
                <a:srgbClr val="0000FF"/>
              </a:solidFill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id="{9BAB1301-96DB-E99B-5288-54A1E8192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9720" y="3974413"/>
            <a:ext cx="5048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 dirty="0">
                <a:solidFill>
                  <a:srgbClr val="FF00FF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</a:t>
            </a:r>
            <a:endParaRPr lang="zh-TW" altLang="en-US" sz="4000" dirty="0">
              <a:solidFill>
                <a:srgbClr val="FF00FF"/>
              </a:solidFill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3" name="Text Box 54">
            <a:extLst>
              <a:ext uri="{FF2B5EF4-FFF2-40B4-BE49-F238E27FC236}">
                <a16:creationId xmlns:a16="http://schemas.microsoft.com/office/drawing/2014/main" id="{AD84FD10-7BB7-EDE8-1489-68185AC3AE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7064" y="3432306"/>
            <a:ext cx="5048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40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40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4" name="Text Box 54">
            <a:extLst>
              <a:ext uri="{FF2B5EF4-FFF2-40B4-BE49-F238E27FC236}">
                <a16:creationId xmlns:a16="http://schemas.microsoft.com/office/drawing/2014/main" id="{5EC25AF8-A226-9E7A-8D9C-14761F5FF1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4970" y="4469367"/>
            <a:ext cx="5048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 dirty="0">
                <a:solidFill>
                  <a:srgbClr val="FF00FF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</a:t>
            </a:r>
            <a:endParaRPr lang="zh-TW" altLang="en-US" sz="4000" dirty="0">
              <a:solidFill>
                <a:srgbClr val="FF00FF"/>
              </a:solidFill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771DBFE3-7FE4-042C-AA67-CECFE79435F3}"/>
              </a:ext>
            </a:extLst>
          </p:cNvPr>
          <p:cNvSpPr/>
          <p:nvPr/>
        </p:nvSpPr>
        <p:spPr bwMode="auto">
          <a:xfrm>
            <a:off x="7011101" y="2509792"/>
            <a:ext cx="452605" cy="3960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74302D7C-2CC9-1F80-7DA0-5B5803253391}"/>
              </a:ext>
            </a:extLst>
          </p:cNvPr>
          <p:cNvSpPr/>
          <p:nvPr/>
        </p:nvSpPr>
        <p:spPr bwMode="auto">
          <a:xfrm>
            <a:off x="7021548" y="3075262"/>
            <a:ext cx="863101" cy="3960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99C1160C-F28D-7AF1-6F14-44D0E9D20B0C}"/>
              </a:ext>
            </a:extLst>
          </p:cNvPr>
          <p:cNvSpPr/>
          <p:nvPr/>
        </p:nvSpPr>
        <p:spPr bwMode="auto">
          <a:xfrm>
            <a:off x="7602614" y="2523380"/>
            <a:ext cx="452605" cy="3960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D2A6834A-D0FE-0B06-9B90-F85D7E3A9FFB}"/>
              </a:ext>
            </a:extLst>
          </p:cNvPr>
          <p:cNvSpPr/>
          <p:nvPr/>
        </p:nvSpPr>
        <p:spPr bwMode="auto">
          <a:xfrm>
            <a:off x="7011101" y="1999593"/>
            <a:ext cx="452605" cy="3960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7766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4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4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4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4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500"/>
                            </p:stCondLst>
                            <p:childTnLst>
                              <p:par>
                                <p:cTn id="1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00"/>
                            </p:stCondLst>
                            <p:childTnLst>
                              <p:par>
                                <p:cTn id="1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5" grpId="2" animBg="1"/>
      <p:bldP spid="6" grpId="0" animBg="1"/>
      <p:bldP spid="6" grpId="1" animBg="1"/>
      <p:bldP spid="6" grpId="2" animBg="1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13" grpId="0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4">
            <a:extLst>
              <a:ext uri="{FF2B5EF4-FFF2-40B4-BE49-F238E27FC236}">
                <a16:creationId xmlns:a16="http://schemas.microsoft.com/office/drawing/2014/main" id="{91384B3C-B984-4C50-93CA-94A2AED909B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2743200"/>
            <a:ext cx="36576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</a:rPr>
              <a:t>全特訓完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自定义设计方案">
  <a:themeElements>
    <a:clrScheme name="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定义设计方案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7446</TotalTime>
  <Words>289</Words>
  <Application>Microsoft Office PowerPoint</Application>
  <PresentationFormat>如螢幕大小 (4:3)</PresentationFormat>
  <Paragraphs>60</Paragraphs>
  <Slides>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5</vt:i4>
      </vt:variant>
      <vt:variant>
        <vt:lpstr>投影片標題</vt:lpstr>
      </vt:variant>
      <vt:variant>
        <vt:i4>5</vt:i4>
      </vt:variant>
    </vt:vector>
  </HeadingPairs>
  <TitlesOfParts>
    <vt:vector size="16" baseType="lpstr">
      <vt:lpstr>標楷體</vt:lpstr>
      <vt:lpstr>Arial</vt:lpstr>
      <vt:lpstr>Calibri</vt:lpstr>
      <vt:lpstr>Times New Roman</vt:lpstr>
      <vt:lpstr>Wingdings</vt:lpstr>
      <vt:lpstr>Wingdings 3</vt:lpstr>
      <vt:lpstr>1_預設簡報設計</vt:lpstr>
      <vt:lpstr>2_預設簡報設計</vt:lpstr>
      <vt:lpstr>預設簡報設計</vt:lpstr>
      <vt:lpstr>3_預設簡報設計</vt:lpstr>
      <vt:lpstr>自定义设计方案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ju dong</dc:creator>
  <cp:lastModifiedBy>Nancy Zhang</cp:lastModifiedBy>
  <cp:revision>1100</cp:revision>
  <dcterms:modified xsi:type="dcterms:W3CDTF">2024-04-11T09:33:25Z</dcterms:modified>
</cp:coreProperties>
</file>