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16"/>
  </p:notesMasterIdLst>
  <p:sldIdLst>
    <p:sldId id="325" r:id="rId6"/>
    <p:sldId id="345" r:id="rId7"/>
    <p:sldId id="344" r:id="rId8"/>
    <p:sldId id="330" r:id="rId9"/>
    <p:sldId id="347" r:id="rId10"/>
    <p:sldId id="348" r:id="rId11"/>
    <p:sldId id="349" r:id="rId12"/>
    <p:sldId id="346" r:id="rId13"/>
    <p:sldId id="352" r:id="rId14"/>
    <p:sldId id="339" r:id="rId1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D8B"/>
    <a:srgbClr val="FF9900"/>
    <a:srgbClr val="FBCAA5"/>
    <a:srgbClr val="FF66FF"/>
    <a:srgbClr val="FFD49B"/>
    <a:srgbClr val="FFFF66"/>
    <a:srgbClr val="FEDBB4"/>
    <a:srgbClr val="FF00FF"/>
    <a:srgbClr val="FFF7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2602" autoAdjust="0"/>
  </p:normalViewPr>
  <p:slideViewPr>
    <p:cSldViewPr>
      <p:cViewPr varScale="1">
        <p:scale>
          <a:sx n="73" d="100"/>
          <a:sy n="73" d="100"/>
        </p:scale>
        <p:origin x="444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65587C43-36DF-45AC-8ECB-09A2E38C09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86147B3-CC73-4CD0-BACB-B2551664C1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76F9EC4-E7CF-449E-8509-847CEBB69972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BB78550-CAD6-4424-A619-074318317F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74F5EBFA-7D0C-4F83-A356-CFDD8CC0A8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DB1DC9-0D1A-444B-A49F-F25A8B54B3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6EBF3F-458B-4196-8390-E0314A5CBB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17633BA-B312-4B3B-BBB9-BA83FCC14DC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69A5156-CB61-49A7-9901-6BFF32487D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80AE335-B466-4446-BE26-D1AD96583E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2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3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29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21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24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184673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91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9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19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88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92248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1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76485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221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02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11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57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1261335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492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31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570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522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606386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476011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0389756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874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353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368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878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023900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794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462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5997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80552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935873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265428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932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505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DF392C9-5DD3-4A00-88EA-9898EC3F9D4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77A88-6CD1-4371-A131-DA21FD1613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7191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9D5A151-4A80-4AC2-814A-AA85418CCC4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893B-A1EB-40E9-A92D-3DE62D4277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78101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A5FC04-4851-4A26-B8F0-68AE44847B6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1B056-8B5E-4E1A-AC6D-94CF402142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987725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2CACBB-2126-463B-B1FF-40AF98EDAFE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7F92-9989-483D-A976-E56A689CE2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34946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BEA337-C282-453C-B31B-7854A62A306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DB0B1-572C-40D0-B18B-F4441186C4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910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568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BE0C767-191C-4AFE-9B12-A36268542E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86489-7C35-43F6-AF44-8D1C81B9ED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2351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3A5BA28D-8A0D-4FC2-AA90-B3031349E5B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738-A4C3-4CDF-B8D7-56D26E8723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21864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BE971D-5721-416B-A20C-603D6A013E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0901C-911B-4012-B703-6726E28940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285900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4940CD8-C5C4-4F2E-A84A-352DAE82AD1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39403-819E-44EF-8527-C795D0253A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05950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E30E987-ABE3-4B18-B5D7-3EFF4172E5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5EDAA-1096-4480-97D8-15BFFB00FB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126104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E0AA992-FED2-4777-A771-EBB0ACD8D9E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84E18-D9D8-46F3-B651-D99F78D632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87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57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61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7590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6484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0C11EA00-8D24-4C02-AAE7-7ECFCF36428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5326063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A092531-4B8D-4230-85F4-A8514166AD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B89B324-F37D-4C9D-A767-215BC94A21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53CBCB4-2AC3-43D7-A81F-3B9CC83115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E66113FC-B128-4298-8D63-1A9911C219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B268DBA-DCA5-401A-AA02-61BB92ECDF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3EE1EB07-99B7-48D0-828E-36727324798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8576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圓周</a:t>
            </a:r>
            <a:r>
              <a:rPr lang="zh-CN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和圓面積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72EC4A4-0A0B-4ADC-937C-A10597280C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B6F04BE-674B-42CD-A95D-E4213C2B4E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61DA64F-AA5A-4274-B6BE-169DD44852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8DD962-EFA7-4384-A995-5A389FA41D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4C6B4245-9797-4AF6-A900-C89AED2E75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784600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圓周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和圓面積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44B2971-A7AD-496C-B403-7A82965823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9DBDD07-9D44-47D8-AC39-AB16652BFC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32DE5EBF-3C7E-4C03-8AFA-46C70C58C5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DA0D99B6-AEC7-4AAA-98ED-4FB4C0953BF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6417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圓周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和圓面積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A19C8F5F-4514-4B2A-B3D1-EC93AB07AE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635E5AA-39D8-4918-B3FE-7FF569FEAD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0A7E849-5149-42D9-922F-8F086BCFB6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6029274-8A2E-440F-92A1-E39FDC7D21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BF5F1DB0-38BF-424B-A6FD-6BCD64770AB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642938" y="80963"/>
            <a:ext cx="3641725" cy="539750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12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圓周</a:t>
            </a:r>
            <a:r>
              <a:rPr lang="zh-CN" altLang="en-US" sz="3200" b="1" dirty="0">
                <a:solidFill>
                  <a:schemeClr val="tx1"/>
                </a:solidFill>
                <a:ea typeface="DFKai-SB" panose="03000509000000000000" pitchFamily="65" charset="-120"/>
              </a:rPr>
              <a:t>和圓面積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1738B8DF-CEB8-4FC7-8BAE-86A1E07CA1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EE2A6517-1A93-403A-9C6C-36EB5DBF98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8F0CFCC2-23AB-48C2-B554-3ABB1E6F370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D28139C-EA87-4B10-AE41-D17B03310207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26F27513-114E-4092-B024-A34449F7B894}"/>
              </a:ext>
            </a:extLst>
          </p:cNvPr>
          <p:cNvSpPr txBox="1">
            <a:spLocks noChangeArrowheads="1"/>
          </p:cNvSpPr>
          <p:nvPr/>
        </p:nvSpPr>
        <p:spPr>
          <a:xfrm>
            <a:off x="2324100" y="892175"/>
            <a:ext cx="4525963" cy="755650"/>
          </a:xfrm>
          <a:prstGeom prst="rect">
            <a:avLst/>
          </a:prstGeom>
        </p:spPr>
        <p:txBody>
          <a:bodyPr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圓</a:t>
            </a:r>
            <a:r>
              <a:rPr lang="zh-CN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周和圓面積</a:t>
            </a:r>
            <a:endParaRPr lang="en-US" altLang="zh-CN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5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BE237315-57F8-449D-B0D5-AFA61CC7EC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0145C189-C762-40B4-83A5-83E3717396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56088" y="2776538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9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0F6B8935-16D2-40CC-BE3F-0EB79EE9C0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3876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0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5846AC0B-70F5-4111-8779-0662C0AFE1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373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>
            <a:extLst>
              <a:ext uri="{FF2B5EF4-FFF2-40B4-BE49-F238E27FC236}">
                <a16:creationId xmlns:a16="http://schemas.microsoft.com/office/drawing/2014/main" id="{9AD14307-2C5E-4610-A92A-EE4793BB77B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>
            <a:extLst>
              <a:ext uri="{FF2B5EF4-FFF2-40B4-BE49-F238E27FC236}">
                <a16:creationId xmlns:a16="http://schemas.microsoft.com/office/drawing/2014/main" id="{5034B983-6DA5-4480-8B5B-C33958604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850" y="4775200"/>
            <a:ext cx="7372350" cy="15240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3" name="图片 7">
            <a:extLst>
              <a:ext uri="{FF2B5EF4-FFF2-40B4-BE49-F238E27FC236}">
                <a16:creationId xmlns:a16="http://schemas.microsoft.com/office/drawing/2014/main" id="{F5099C7F-761A-4235-A410-65D089547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752475" y="4942929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矩形 1">
            <a:extLst>
              <a:ext uri="{FF2B5EF4-FFF2-40B4-BE49-F238E27FC236}">
                <a16:creationId xmlns:a16="http://schemas.microsoft.com/office/drawing/2014/main" id="{314080BE-074E-405F-B309-DB7444253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1508125"/>
            <a:ext cx="8137525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dirty="0">
                <a:solidFill>
                  <a:schemeClr val="tx1"/>
                </a:solidFill>
              </a:rPr>
              <a:t>右圖是由兩個半圓和兩個大小相同的正方形組成，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1800"/>
              </a:spcAft>
            </a:pPr>
            <a:r>
              <a:rPr lang="zh-CN" altLang="en-US" sz="2800" dirty="0">
                <a:solidFill>
                  <a:schemeClr val="tx1"/>
                </a:solidFill>
              </a:rPr>
              <a:t>它的</a:t>
            </a:r>
            <a:r>
              <a:rPr lang="zh-TW" altLang="en-US" sz="2800" dirty="0">
                <a:solidFill>
                  <a:schemeClr val="tx1"/>
                </a:solidFill>
              </a:rPr>
              <a:t>周界是多少</a:t>
            </a:r>
            <a:r>
              <a:rPr lang="zh-TW" altLang="zh-HK" sz="2800" dirty="0">
                <a:solidFill>
                  <a:schemeClr val="tx1"/>
                </a:solidFill>
              </a:rPr>
              <a:t>？</a:t>
            </a:r>
            <a:r>
              <a:rPr lang="en-US" altLang="zh-CN" sz="2800" dirty="0">
                <a:solidFill>
                  <a:schemeClr val="tx1"/>
                </a:solidFill>
              </a:rPr>
              <a:t>(</a:t>
            </a:r>
            <a:r>
              <a:rPr lang="zh-CN" altLang="en-US" sz="2800" dirty="0">
                <a:solidFill>
                  <a:schemeClr val="tx1"/>
                </a:solidFill>
              </a:rPr>
              <a:t>取</a:t>
            </a:r>
            <a:r>
              <a:rPr lang="zh-TW" altLang="en-US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3.14</a:t>
            </a:r>
            <a:r>
              <a:rPr lang="en-US" altLang="zh-CN" sz="2800" dirty="0">
                <a:solidFill>
                  <a:schemeClr val="tx1"/>
                </a:solidFill>
              </a:rPr>
              <a:t>)</a:t>
            </a:r>
            <a:endParaRPr lang="zh-TW" altLang="zh-HK" sz="2800" dirty="0">
              <a:solidFill>
                <a:schemeClr val="tx1"/>
              </a:solidFill>
            </a:endParaRPr>
          </a:p>
        </p:txBody>
      </p:sp>
      <p:pic>
        <p:nvPicPr>
          <p:cNvPr id="9222" name="图片 23">
            <a:extLst>
              <a:ext uri="{FF2B5EF4-FFF2-40B4-BE49-F238E27FC236}">
                <a16:creationId xmlns:a16="http://schemas.microsoft.com/office/drawing/2014/main" id="{1ECE7CBD-3A6F-4280-8553-00496BD843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188" y="3944938"/>
            <a:ext cx="7207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图片 14">
            <a:extLst>
              <a:ext uri="{FF2B5EF4-FFF2-40B4-BE49-F238E27FC236}">
                <a16:creationId xmlns:a16="http://schemas.microsoft.com/office/drawing/2014/main" id="{42E3D324-D9DE-4E05-8693-124E7AE538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5">
            <a:extLst>
              <a:ext uri="{FF2B5EF4-FFF2-40B4-BE49-F238E27FC236}">
                <a16:creationId xmlns:a16="http://schemas.microsoft.com/office/drawing/2014/main" id="{A4751B70-3E8B-4404-96FD-A5232A891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4638" y="4051300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B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9225" name="文本框 9">
            <a:extLst>
              <a:ext uri="{FF2B5EF4-FFF2-40B4-BE49-F238E27FC236}">
                <a16:creationId xmlns:a16="http://schemas.microsoft.com/office/drawing/2014/main" id="{85327A70-0754-4013-B24C-29F1844B8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0063" y="233363"/>
            <a:ext cx="19478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10" name="文本框 18">
            <a:extLst>
              <a:ext uri="{FF2B5EF4-FFF2-40B4-BE49-F238E27FC236}">
                <a16:creationId xmlns:a16="http://schemas.microsoft.com/office/drawing/2014/main" id="{64DD51C1-8FB6-43F7-AE0E-C40936A5F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01" y="2613245"/>
            <a:ext cx="2249487" cy="20467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514350" indent="-5143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A. </a:t>
            </a:r>
            <a:r>
              <a:rPr lang="en-US" altLang="zh-CN" sz="2800" dirty="0">
                <a:solidFill>
                  <a:schemeClr val="tx1"/>
                </a:solidFill>
              </a:rPr>
              <a:t>205.6cm</a:t>
            </a:r>
            <a:endParaRPr lang="en-US" altLang="zh-HK" sz="2800" dirty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CN" sz="2800" dirty="0">
                <a:solidFill>
                  <a:schemeClr val="tx1"/>
                </a:solidFill>
              </a:rPr>
              <a:t>285.6cm</a:t>
            </a:r>
            <a:r>
              <a:rPr lang="en-US" altLang="zh-HK" sz="2800" dirty="0">
                <a:solidFill>
                  <a:schemeClr val="tx1"/>
                </a:solidFill>
              </a:rPr>
              <a:t>     </a:t>
            </a:r>
          </a:p>
          <a:p>
            <a:pPr marL="0" indent="0"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C. </a:t>
            </a:r>
            <a:r>
              <a:rPr lang="en-US" altLang="zh-CN" sz="2800" dirty="0">
                <a:solidFill>
                  <a:schemeClr val="tx1"/>
                </a:solidFill>
              </a:rPr>
              <a:t>308.4cm</a:t>
            </a:r>
            <a:r>
              <a:rPr lang="en-US" altLang="zh-HK" sz="2800" dirty="0">
                <a:solidFill>
                  <a:schemeClr val="tx1"/>
                </a:solidFill>
              </a:rPr>
              <a:t>                 </a:t>
            </a:r>
          </a:p>
          <a:p>
            <a:pPr marL="0" indent="0">
              <a:spcAft>
                <a:spcPts val="600"/>
              </a:spcAft>
              <a:defRPr/>
            </a:pPr>
            <a:r>
              <a:rPr lang="en-US" altLang="zh-HK" sz="2800" dirty="0">
                <a:solidFill>
                  <a:schemeClr val="tx1"/>
                </a:solidFill>
              </a:rPr>
              <a:t>D. </a:t>
            </a:r>
            <a:r>
              <a:rPr lang="en-US" altLang="zh-CN" sz="2800" dirty="0">
                <a:solidFill>
                  <a:schemeClr val="tx1"/>
                </a:solidFill>
              </a:rPr>
              <a:t>496.8cm</a:t>
            </a:r>
            <a:r>
              <a:rPr lang="en-US" altLang="zh-HK" sz="2800" dirty="0">
                <a:solidFill>
                  <a:schemeClr val="tx1"/>
                </a:solidFill>
              </a:rPr>
              <a:t> </a:t>
            </a:r>
            <a:endParaRPr lang="zh-HK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任意多边形 10">
            <a:extLst>
              <a:ext uri="{FF2B5EF4-FFF2-40B4-BE49-F238E27FC236}">
                <a16:creationId xmlns:a16="http://schemas.microsoft.com/office/drawing/2014/main" id="{2E2B356B-E3E7-48D7-8FC8-1935186EA3EE}"/>
              </a:ext>
            </a:extLst>
          </p:cNvPr>
          <p:cNvSpPr>
            <a:spLocks/>
          </p:cNvSpPr>
          <p:nvPr/>
        </p:nvSpPr>
        <p:spPr bwMode="auto">
          <a:xfrm>
            <a:off x="1847850" y="1984375"/>
            <a:ext cx="6480175" cy="0"/>
          </a:xfrm>
          <a:custGeom>
            <a:avLst/>
            <a:gdLst>
              <a:gd name="T0" fmla="*/ 0 w 1638300"/>
              <a:gd name="T1" fmla="*/ 2147483646 w 1638300"/>
              <a:gd name="T2" fmla="*/ 0 60000 65536"/>
              <a:gd name="T3" fmla="*/ 0 60000 65536"/>
              <a:gd name="T4" fmla="*/ 0 w 1638300"/>
              <a:gd name="T5" fmla="*/ 1638300 w 1638300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638300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文本框 6">
            <a:extLst>
              <a:ext uri="{FF2B5EF4-FFF2-40B4-BE49-F238E27FC236}">
                <a16:creationId xmlns:a16="http://schemas.microsoft.com/office/drawing/2014/main" id="{FE579F54-408D-4F19-BE44-0AC472E74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657" y="3011056"/>
            <a:ext cx="2900004" cy="523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圓周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直徑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l-GR" altLang="zh-CN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</a:t>
            </a:r>
            <a:endParaRPr lang="en-US" altLang="zh-TW" sz="2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文本框 6">
            <a:extLst>
              <a:ext uri="{FF2B5EF4-FFF2-40B4-BE49-F238E27FC236}">
                <a16:creationId xmlns:a16="http://schemas.microsoft.com/office/drawing/2014/main" id="{57225B7A-B8DE-4BBC-804D-26A1D86B3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8257" y="4355772"/>
            <a:ext cx="13239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</a:rPr>
              <a:t>周界</a:t>
            </a:r>
            <a:r>
              <a:rPr lang="zh-TW" altLang="en-US" sz="2400" dirty="0">
                <a:solidFill>
                  <a:srgbClr val="0000FF"/>
                </a:solidFill>
              </a:rPr>
              <a:t> </a:t>
            </a:r>
            <a:r>
              <a:rPr lang="en-US" altLang="zh-TW" sz="2400" dirty="0">
                <a:solidFill>
                  <a:srgbClr val="0000FF"/>
                </a:solidFill>
              </a:rPr>
              <a:t>= </a:t>
            </a:r>
            <a:r>
              <a:rPr lang="el-GR" altLang="zh-CN" sz="2400" dirty="0">
                <a:solidFill>
                  <a:srgbClr val="0000FF"/>
                </a:solidFill>
              </a:rPr>
              <a:t> 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sp>
        <p:nvSpPr>
          <p:cNvPr id="30" name="文本框 6">
            <a:extLst>
              <a:ext uri="{FF2B5EF4-FFF2-40B4-BE49-F238E27FC236}">
                <a16:creationId xmlns:a16="http://schemas.microsoft.com/office/drawing/2014/main" id="{D2CF2BDD-4734-4EF3-9FB0-A5DB23538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6025" y="4352671"/>
            <a:ext cx="2736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66"/>
                </a:solidFill>
              </a:rPr>
              <a:t>正方形</a:t>
            </a:r>
            <a:r>
              <a:rPr lang="zh-CN" altLang="en-US" sz="2400" dirty="0">
                <a:solidFill>
                  <a:srgbClr val="FF0066"/>
                </a:solidFill>
              </a:rPr>
              <a:t>邊長</a:t>
            </a:r>
            <a:r>
              <a:rPr lang="en-US" altLang="zh-TW" sz="2400" dirty="0">
                <a:solidFill>
                  <a:srgbClr val="FF0066"/>
                </a:solidFill>
              </a:rPr>
              <a:t>×</a:t>
            </a:r>
            <a:r>
              <a:rPr lang="en-US" altLang="zh-CN" sz="2400" dirty="0">
                <a:solidFill>
                  <a:srgbClr val="FF0066"/>
                </a:solidFill>
              </a:rPr>
              <a:t>4</a:t>
            </a:r>
            <a:r>
              <a:rPr lang="el-GR" altLang="zh-CN" sz="2400" dirty="0">
                <a:solidFill>
                  <a:srgbClr val="FF0066"/>
                </a:solidFill>
              </a:rPr>
              <a:t> </a:t>
            </a:r>
            <a:endParaRPr lang="en-US" altLang="zh-TW" sz="2400" dirty="0">
              <a:solidFill>
                <a:srgbClr val="FF0066"/>
              </a:solidFill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8933CE3-7F9C-4005-BBB8-5CB71836B5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4274" y="2168163"/>
            <a:ext cx="1409195" cy="2126922"/>
          </a:xfrm>
          <a:prstGeom prst="rect">
            <a:avLst/>
          </a:prstGeom>
        </p:spPr>
      </p:pic>
      <p:sp>
        <p:nvSpPr>
          <p:cNvPr id="37" name="文本框 36">
            <a:extLst>
              <a:ext uri="{FF2B5EF4-FFF2-40B4-BE49-F238E27FC236}">
                <a16:creationId xmlns:a16="http://schemas.microsoft.com/office/drawing/2014/main" id="{49A874AA-2F36-4D18-9576-F72391D7D933}"/>
              </a:ext>
            </a:extLst>
          </p:cNvPr>
          <p:cNvSpPr txBox="1"/>
          <p:nvPr/>
        </p:nvSpPr>
        <p:spPr>
          <a:xfrm>
            <a:off x="1639887" y="4842986"/>
            <a:ext cx="457789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sz="22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</a:t>
            </a:r>
            <a:r>
              <a:rPr lang="zh-TW" altLang="en-US" dirty="0">
                <a:solidFill>
                  <a:schemeClr val="tx1"/>
                </a:solidFill>
                <a:sym typeface="Wingdings" panose="05000000000000000000" pitchFamily="2" charset="2"/>
              </a:rPr>
              <a:t>半圓的直徑等於正方形邊長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endParaRPr lang="en-US" altLang="zh-TW" sz="2200" dirty="0">
              <a:solidFill>
                <a:schemeClr val="tx1"/>
              </a:solidFill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D6345274-18FB-454E-A312-6F55F7A2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0" y="5274786"/>
            <a:ext cx="519906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</a:t>
            </a:r>
            <a:r>
              <a:rPr lang="zh-TW" altLang="en-US" dirty="0">
                <a:solidFill>
                  <a:schemeClr val="tx1"/>
                </a:solidFill>
              </a:rPr>
              <a:t>半圓的半徑是：</a:t>
            </a:r>
            <a:r>
              <a:rPr lang="en-US" altLang="zh-TW" dirty="0">
                <a:solidFill>
                  <a:schemeClr val="tx1"/>
                </a:solidFill>
              </a:rPr>
              <a:t>60÷3 = 20</a:t>
            </a:r>
            <a:r>
              <a:rPr lang="en-US" altLang="zh-CN" dirty="0">
                <a:solidFill>
                  <a:schemeClr val="tx1"/>
                </a:solidFill>
              </a:rPr>
              <a:t>(cm)</a:t>
            </a:r>
            <a:endParaRPr lang="zh-TW" altLang="zh-TW" sz="2200" dirty="0">
              <a:solidFill>
                <a:schemeClr val="tx1"/>
              </a:solidFill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BE2F4939-F2B6-43DF-BC65-FFAC339E2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5704998"/>
            <a:ext cx="20462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200" dirty="0">
                <a:solidFill>
                  <a:schemeClr val="tx1"/>
                </a:solidFill>
                <a:sym typeface="Wingdings" panose="05000000000000000000" pitchFamily="2" charset="2"/>
              </a:rPr>
              <a:t></a:t>
            </a:r>
            <a:r>
              <a:rPr lang="zh-CN" altLang="en-US" dirty="0">
                <a:solidFill>
                  <a:schemeClr val="tx1"/>
                </a:solidFill>
              </a:rPr>
              <a:t>周界是：</a:t>
            </a:r>
            <a:endParaRPr lang="zh-TW" altLang="zh-TW" sz="2200" dirty="0">
              <a:solidFill>
                <a:schemeClr val="tx1"/>
              </a:solidFill>
            </a:endParaRPr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B07D8022-417B-418E-AB99-758A0FD3087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6678184" y="3544487"/>
            <a:ext cx="0" cy="9000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任意多边形 24">
            <a:extLst>
              <a:ext uri="{FF2B5EF4-FFF2-40B4-BE49-F238E27FC236}">
                <a16:creationId xmlns:a16="http://schemas.microsoft.com/office/drawing/2014/main" id="{F95A0B64-429D-4567-94D4-BFD979CAFD50}"/>
              </a:ext>
            </a:extLst>
          </p:cNvPr>
          <p:cNvSpPr>
            <a:spLocks/>
          </p:cNvSpPr>
          <p:nvPr/>
        </p:nvSpPr>
        <p:spPr bwMode="auto">
          <a:xfrm>
            <a:off x="6217780" y="3101165"/>
            <a:ext cx="0" cy="900000"/>
          </a:xfrm>
          <a:custGeom>
            <a:avLst/>
            <a:gdLst>
              <a:gd name="T0" fmla="*/ 0 w 6350"/>
              <a:gd name="T1" fmla="*/ 1716350 h 1225550"/>
              <a:gd name="T2" fmla="*/ 0 w 6350"/>
              <a:gd name="T3" fmla="*/ 0 h 1225550"/>
              <a:gd name="T4" fmla="*/ 0 60000 65536"/>
              <a:gd name="T5" fmla="*/ 0 60000 65536"/>
              <a:gd name="T6" fmla="*/ 0 w 6350"/>
              <a:gd name="T7" fmla="*/ 0 h 1225550"/>
              <a:gd name="T8" fmla="*/ 0 w 6350"/>
              <a:gd name="T9" fmla="*/ 1225550 h 12255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50" h="1225550">
                <a:moveTo>
                  <a:pt x="0" y="1225550"/>
                </a:moveTo>
                <a:cubicBezTo>
                  <a:pt x="2117" y="817033"/>
                  <a:pt x="4233" y="408517"/>
                  <a:pt x="6350" y="0"/>
                </a:cubicBezTo>
              </a:path>
            </a:pathLst>
          </a:cu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任意多边形 25">
            <a:extLst>
              <a:ext uri="{FF2B5EF4-FFF2-40B4-BE49-F238E27FC236}">
                <a16:creationId xmlns:a16="http://schemas.microsoft.com/office/drawing/2014/main" id="{9DC3268B-AC46-4261-9849-34045F76FC32}"/>
              </a:ext>
            </a:extLst>
          </p:cNvPr>
          <p:cNvSpPr>
            <a:spLocks/>
          </p:cNvSpPr>
          <p:nvPr/>
        </p:nvSpPr>
        <p:spPr bwMode="auto">
          <a:xfrm>
            <a:off x="6228184" y="2201758"/>
            <a:ext cx="900000" cy="0"/>
          </a:xfrm>
          <a:custGeom>
            <a:avLst/>
            <a:gdLst>
              <a:gd name="T0" fmla="*/ 0 w 1231900"/>
              <a:gd name="T1" fmla="*/ 0 h 6350"/>
              <a:gd name="T2" fmla="*/ 1231900 w 1231900"/>
              <a:gd name="T3" fmla="*/ 0 h 6350"/>
              <a:gd name="T4" fmla="*/ 0 60000 65536"/>
              <a:gd name="T5" fmla="*/ 0 60000 65536"/>
              <a:gd name="T6" fmla="*/ 0 w 1231900"/>
              <a:gd name="T7" fmla="*/ 0 h 6350"/>
              <a:gd name="T8" fmla="*/ 1231900 w 1231900"/>
              <a:gd name="T9" fmla="*/ 0 h 63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31900" h="6350">
                <a:moveTo>
                  <a:pt x="0" y="6350"/>
                </a:moveTo>
                <a:lnTo>
                  <a:pt x="1231900" y="0"/>
                </a:lnTo>
              </a:path>
            </a:pathLst>
          </a:cu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弧形 27">
            <a:extLst>
              <a:ext uri="{FF2B5EF4-FFF2-40B4-BE49-F238E27FC236}">
                <a16:creationId xmlns:a16="http://schemas.microsoft.com/office/drawing/2014/main" id="{68990E6B-585F-4C36-A643-61F8E500C029}"/>
              </a:ext>
            </a:extLst>
          </p:cNvPr>
          <p:cNvSpPr/>
          <p:nvPr/>
        </p:nvSpPr>
        <p:spPr bwMode="auto">
          <a:xfrm>
            <a:off x="6653900" y="2201758"/>
            <a:ext cx="900000" cy="900000"/>
          </a:xfrm>
          <a:prstGeom prst="arc">
            <a:avLst>
              <a:gd name="adj1" fmla="val 16200000"/>
              <a:gd name="adj2" fmla="val 5485537"/>
            </a:avLst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29" name="弧形 28">
            <a:extLst>
              <a:ext uri="{FF2B5EF4-FFF2-40B4-BE49-F238E27FC236}">
                <a16:creationId xmlns:a16="http://schemas.microsoft.com/office/drawing/2014/main" id="{D9375791-B035-4BA5-99D3-5B32F3D7246D}"/>
              </a:ext>
            </a:extLst>
          </p:cNvPr>
          <p:cNvSpPr/>
          <p:nvPr/>
        </p:nvSpPr>
        <p:spPr bwMode="auto">
          <a:xfrm>
            <a:off x="6653900" y="3096045"/>
            <a:ext cx="900000" cy="900000"/>
          </a:xfrm>
          <a:prstGeom prst="arc">
            <a:avLst>
              <a:gd name="adj1" fmla="val 16226875"/>
              <a:gd name="adj2" fmla="val 5449659"/>
            </a:avLst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 dirty="0">
              <a:latin typeface="Arial" charset="0"/>
            </a:endParaRPr>
          </a:p>
        </p:txBody>
      </p:sp>
      <p:sp>
        <p:nvSpPr>
          <p:cNvPr id="31" name="文本框 6">
            <a:extLst>
              <a:ext uri="{FF2B5EF4-FFF2-40B4-BE49-F238E27FC236}">
                <a16:creationId xmlns:a16="http://schemas.microsoft.com/office/drawing/2014/main" id="{7F68A2F6-B47B-4E0E-B377-3E5C08585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1370" y="4337410"/>
            <a:ext cx="2406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</a:rPr>
              <a:t>圓周</a:t>
            </a:r>
            <a:r>
              <a:rPr lang="en-US" altLang="zh-CN" sz="2400" dirty="0">
                <a:solidFill>
                  <a:srgbClr val="0000FF"/>
                </a:solidFill>
              </a:rPr>
              <a:t>÷2</a:t>
            </a:r>
            <a:r>
              <a:rPr lang="en-US" altLang="zh-TW" sz="2400" dirty="0">
                <a:solidFill>
                  <a:srgbClr val="0000FF"/>
                </a:solidFill>
              </a:rPr>
              <a:t>×</a:t>
            </a:r>
            <a:r>
              <a:rPr lang="en-US" altLang="zh-CN" sz="2400" dirty="0">
                <a:solidFill>
                  <a:srgbClr val="0000FF"/>
                </a:solidFill>
              </a:rPr>
              <a:t>2</a:t>
            </a:r>
            <a:r>
              <a:rPr lang="zh-CN" altLang="en-US" sz="2400" dirty="0">
                <a:solidFill>
                  <a:srgbClr val="0000FF"/>
                </a:solidFill>
              </a:rPr>
              <a:t>＋</a:t>
            </a:r>
            <a:r>
              <a:rPr lang="el-GR" altLang="zh-CN" sz="2400" dirty="0">
                <a:solidFill>
                  <a:srgbClr val="0000FF"/>
                </a:solidFill>
              </a:rPr>
              <a:t> </a:t>
            </a:r>
            <a:endParaRPr lang="en-US" altLang="zh-TW" sz="2400" dirty="0">
              <a:solidFill>
                <a:srgbClr val="0000FF"/>
              </a:solidFill>
            </a:endParaRPr>
          </a:p>
        </p:txBody>
      </p: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0BC6ABE3-A0E9-42B0-B13B-32C18BA0707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126031" y="3084391"/>
            <a:ext cx="0" cy="90000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32708FAF-C53D-40A8-93A5-EEE0A962C7A3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7331367" y="3309393"/>
            <a:ext cx="0" cy="45000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文本框 43">
            <a:extLst>
              <a:ext uri="{FF2B5EF4-FFF2-40B4-BE49-F238E27FC236}">
                <a16:creationId xmlns:a16="http://schemas.microsoft.com/office/drawing/2014/main" id="{AB218B32-A458-4C30-B6E4-DCE8C85CC142}"/>
              </a:ext>
            </a:extLst>
          </p:cNvPr>
          <p:cNvSpPr txBox="1"/>
          <p:nvPr/>
        </p:nvSpPr>
        <p:spPr>
          <a:xfrm>
            <a:off x="5131221" y="4863022"/>
            <a:ext cx="39095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zh-TW" altLang="en-US" dirty="0">
                <a:solidFill>
                  <a:schemeClr val="tx1"/>
                </a:solidFill>
              </a:rPr>
              <a:t>直徑＋半徑 </a:t>
            </a:r>
            <a:r>
              <a:rPr lang="en-US" altLang="zh-TW" dirty="0">
                <a:solidFill>
                  <a:schemeClr val="tx1"/>
                </a:solidFill>
              </a:rPr>
              <a:t>= </a:t>
            </a:r>
            <a:r>
              <a:rPr lang="zh-TW" altLang="en-US" dirty="0">
                <a:solidFill>
                  <a:schemeClr val="tx1"/>
                </a:solidFill>
              </a:rPr>
              <a:t>半徑</a:t>
            </a:r>
            <a:r>
              <a:rPr lang="en-US" altLang="zh-TW" dirty="0">
                <a:solidFill>
                  <a:schemeClr val="tx1"/>
                </a:solidFill>
              </a:rPr>
              <a:t>×3 = 60cm</a:t>
            </a:r>
          </a:p>
        </p:txBody>
      </p: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8543E6EB-1808-478E-8544-C46882F0BC50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6667780" y="3084392"/>
            <a:ext cx="0" cy="90000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矩形 45">
            <a:extLst>
              <a:ext uri="{FF2B5EF4-FFF2-40B4-BE49-F238E27FC236}">
                <a16:creationId xmlns:a16="http://schemas.microsoft.com/office/drawing/2014/main" id="{89230D99-622D-4698-A0E2-2DBAEF02C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3294" y="4068860"/>
            <a:ext cx="610142" cy="24573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034E8D5A-F4BD-4FA6-949F-504B58386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202" y="5735775"/>
            <a:ext cx="65039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chemeClr val="tx1"/>
                </a:solidFill>
              </a:rPr>
              <a:t>20×2×3.14÷2×2</a:t>
            </a:r>
            <a:r>
              <a:rPr lang="zh-CN" altLang="en-US" dirty="0">
                <a:solidFill>
                  <a:schemeClr val="tx1"/>
                </a:solidFill>
              </a:rPr>
              <a:t>＋</a:t>
            </a:r>
            <a:r>
              <a:rPr lang="en-US" altLang="zh-CN" dirty="0">
                <a:solidFill>
                  <a:schemeClr val="tx1"/>
                </a:solidFill>
              </a:rPr>
              <a:t>20×2×4 = 285.6(cm)</a:t>
            </a:r>
            <a:endParaRPr lang="zh-TW" altLang="zh-TW" sz="2200" dirty="0">
              <a:solidFill>
                <a:schemeClr val="tx1"/>
              </a:solidFill>
            </a:endParaRPr>
          </a:p>
        </p:txBody>
      </p:sp>
      <p:sp>
        <p:nvSpPr>
          <p:cNvPr id="48" name="任意多边形 24">
            <a:extLst>
              <a:ext uri="{FF2B5EF4-FFF2-40B4-BE49-F238E27FC236}">
                <a16:creationId xmlns:a16="http://schemas.microsoft.com/office/drawing/2014/main" id="{F73CDD13-365F-44E5-87BB-4E5BB627CA0C}"/>
              </a:ext>
            </a:extLst>
          </p:cNvPr>
          <p:cNvSpPr>
            <a:spLocks/>
          </p:cNvSpPr>
          <p:nvPr/>
        </p:nvSpPr>
        <p:spPr bwMode="auto">
          <a:xfrm>
            <a:off x="6221289" y="2201758"/>
            <a:ext cx="0" cy="900000"/>
          </a:xfrm>
          <a:custGeom>
            <a:avLst/>
            <a:gdLst>
              <a:gd name="T0" fmla="*/ 0 w 6350"/>
              <a:gd name="T1" fmla="*/ 1716350 h 1225550"/>
              <a:gd name="T2" fmla="*/ 0 w 6350"/>
              <a:gd name="T3" fmla="*/ 0 h 1225550"/>
              <a:gd name="T4" fmla="*/ 0 60000 65536"/>
              <a:gd name="T5" fmla="*/ 0 60000 65536"/>
              <a:gd name="T6" fmla="*/ 0 w 6350"/>
              <a:gd name="T7" fmla="*/ 0 h 1225550"/>
              <a:gd name="T8" fmla="*/ 0 w 6350"/>
              <a:gd name="T9" fmla="*/ 1225550 h 122555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50" h="1225550">
                <a:moveTo>
                  <a:pt x="0" y="1225550"/>
                </a:moveTo>
                <a:cubicBezTo>
                  <a:pt x="2117" y="817033"/>
                  <a:pt x="4233" y="408517"/>
                  <a:pt x="6350" y="0"/>
                </a:cubicBezTo>
              </a:path>
            </a:pathLst>
          </a:custGeom>
          <a:noFill/>
          <a:ln w="19050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22" grpId="0" build="allAtOnce"/>
      <p:bldP spid="27" grpId="0"/>
      <p:bldP spid="27" grpId="1"/>
      <p:bldP spid="30" grpId="0"/>
      <p:bldP spid="30" grpId="1"/>
      <p:bldP spid="37" grpId="0"/>
      <p:bldP spid="38" grpId="0"/>
      <p:bldP spid="39" grpId="0"/>
      <p:bldP spid="31" grpId="0"/>
      <p:bldP spid="31" grpId="1"/>
      <p:bldP spid="44" grpId="0"/>
      <p:bldP spid="46" grpId="0" animBg="1"/>
      <p:bldP spid="46" grpId="1" animBg="1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组合 21">
            <a:extLst>
              <a:ext uri="{FF2B5EF4-FFF2-40B4-BE49-F238E27FC236}">
                <a16:creationId xmlns:a16="http://schemas.microsoft.com/office/drawing/2014/main" id="{9D110DF3-BC59-4DCF-AF14-C74C4C638EA7}"/>
              </a:ext>
            </a:extLst>
          </p:cNvPr>
          <p:cNvGrpSpPr>
            <a:grpSpLocks/>
          </p:cNvGrpSpPr>
          <p:nvPr/>
        </p:nvGrpSpPr>
        <p:grpSpPr bwMode="auto">
          <a:xfrm>
            <a:off x="973138" y="4827588"/>
            <a:ext cx="7229475" cy="901700"/>
            <a:chOff x="180035" y="4287883"/>
            <a:chExt cx="7230258" cy="902513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DB28F026-11E9-49F9-8F1E-60E1B99F61A1}"/>
                </a:ext>
              </a:extLst>
            </p:cNvPr>
            <p:cNvSpPr txBox="1"/>
            <p:nvPr/>
          </p:nvSpPr>
          <p:spPr>
            <a:xfrm>
              <a:off x="180035" y="4462665"/>
              <a:ext cx="7230258" cy="52434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sz="2800" dirty="0">
                  <a:solidFill>
                    <a:srgbClr val="0000FF"/>
                  </a:solidFill>
                </a:rPr>
                <a:t>每個圓的</a:t>
              </a:r>
              <a:r>
                <a:rPr lang="zh-TW" altLang="en-US" sz="2800" dirty="0">
                  <a:solidFill>
                    <a:srgbClr val="0000FF"/>
                  </a:solidFill>
                </a:rPr>
                <a:t>直徑</a:t>
              </a:r>
              <a:r>
                <a:rPr lang="zh-CN" altLang="en-US" sz="2800" dirty="0">
                  <a:solidFill>
                    <a:srgbClr val="0000FF"/>
                  </a:solidFill>
                </a:rPr>
                <a:t>是</a:t>
              </a:r>
              <a:r>
                <a:rPr lang="zh-TW" altLang="en-US" sz="2800" dirty="0">
                  <a:solidFill>
                    <a:srgbClr val="0000FF"/>
                  </a:solidFill>
                </a:rPr>
                <a:t>：</a:t>
              </a:r>
              <a:r>
                <a:rPr lang="en-US" altLang="zh-TW" sz="2800" dirty="0">
                  <a:solidFill>
                    <a:srgbClr val="0000FF"/>
                  </a:solidFill>
                </a:rPr>
                <a:t>352</a:t>
              </a:r>
              <a:r>
                <a:rPr lang="en-US" altLang="zh-TW" sz="2800" dirty="0">
                  <a:solidFill>
                    <a:srgbClr val="0000FF"/>
                  </a:solidFill>
                  <a:latin typeface="標楷體" panose="03000509000000000000" pitchFamily="65" charset="-120"/>
                </a:rPr>
                <a:t>÷</a:t>
              </a:r>
              <a:r>
                <a:rPr lang="en-US" altLang="zh-TW" sz="2800" dirty="0">
                  <a:solidFill>
                    <a:srgbClr val="0000FF"/>
                  </a:solidFill>
                </a:rPr>
                <a:t>8</a:t>
              </a:r>
              <a:r>
                <a:rPr lang="en-US" altLang="zh-TW" sz="2800" dirty="0">
                  <a:solidFill>
                    <a:srgbClr val="0000FF"/>
                  </a:solidFill>
                  <a:latin typeface="標楷體" panose="03000509000000000000" pitchFamily="65" charset="-120"/>
                </a:rPr>
                <a:t>÷</a:t>
              </a:r>
              <a:r>
                <a:rPr lang="zh-TW" altLang="en-US" sz="2800" dirty="0">
                  <a:solidFill>
                    <a:srgbClr val="0000FF"/>
                  </a:solidFill>
                  <a:latin typeface="標楷體" panose="03000509000000000000" pitchFamily="65" charset="-120"/>
                </a:rPr>
                <a:t>    </a:t>
              </a:r>
              <a:r>
                <a:rPr lang="en-US" altLang="zh-TW" sz="2800" dirty="0">
                  <a:solidFill>
                    <a:srgbClr val="0000FF"/>
                  </a:solidFill>
                  <a:latin typeface="+mj-lt"/>
                </a:rPr>
                <a:t>=</a:t>
              </a:r>
              <a:r>
                <a:rPr lang="zh-TW" altLang="en-US" sz="2800" dirty="0">
                  <a:solidFill>
                    <a:srgbClr val="0000FF"/>
                  </a:solidFill>
                  <a:latin typeface="+mj-lt"/>
                </a:rPr>
                <a:t> </a:t>
              </a:r>
              <a:r>
                <a:rPr lang="en-US" altLang="zh-TW" sz="2800" dirty="0">
                  <a:solidFill>
                    <a:srgbClr val="0000FF"/>
                  </a:solidFill>
                  <a:latin typeface="+mj-lt"/>
                </a:rPr>
                <a:t>14(cm)</a:t>
              </a:r>
              <a:endParaRPr lang="zh-TW" altLang="en-US" sz="2800" dirty="0">
                <a:solidFill>
                  <a:srgbClr val="0000FF"/>
                </a:solidFill>
                <a:latin typeface="+mj-lt"/>
              </a:endParaRPr>
            </a:p>
          </p:txBody>
        </p:sp>
        <p:grpSp>
          <p:nvGrpSpPr>
            <p:cNvPr id="10265" name="Group 33">
              <a:extLst>
                <a:ext uri="{FF2B5EF4-FFF2-40B4-BE49-F238E27FC236}">
                  <a16:creationId xmlns:a16="http://schemas.microsoft.com/office/drawing/2014/main" id="{3C9FABC3-85EA-4125-BF4D-2B00856EAC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02595" y="4287883"/>
              <a:ext cx="585788" cy="902513"/>
              <a:chOff x="4603" y="2301"/>
              <a:chExt cx="369" cy="516"/>
            </a:xfrm>
          </p:grpSpPr>
          <p:sp>
            <p:nvSpPr>
              <p:cNvPr id="10266" name="Text Box 34">
                <a:extLst>
                  <a:ext uri="{FF2B5EF4-FFF2-40B4-BE49-F238E27FC236}">
                    <a16:creationId xmlns:a16="http://schemas.microsoft.com/office/drawing/2014/main" id="{7694B20D-C848-47E4-8EBE-92FA565747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3" y="2301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22</a:t>
                </a:r>
              </a:p>
            </p:txBody>
          </p:sp>
          <p:sp>
            <p:nvSpPr>
              <p:cNvPr id="10267" name="Text Box 35">
                <a:extLst>
                  <a:ext uri="{FF2B5EF4-FFF2-40B4-BE49-F238E27FC236}">
                    <a16:creationId xmlns:a16="http://schemas.microsoft.com/office/drawing/2014/main" id="{7FEFAD40-D50C-49A1-BB97-C083055CAE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68" y="2518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10268" name="Line 36">
                <a:extLst>
                  <a:ext uri="{FF2B5EF4-FFF2-40B4-BE49-F238E27FC236}">
                    <a16:creationId xmlns:a16="http://schemas.microsoft.com/office/drawing/2014/main" id="{C2CBB532-2CE0-480F-A886-41420CE949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45" y="2559"/>
                <a:ext cx="293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0242" name="矩形 2">
            <a:extLst>
              <a:ext uri="{FF2B5EF4-FFF2-40B4-BE49-F238E27FC236}">
                <a16:creationId xmlns:a16="http://schemas.microsoft.com/office/drawing/2014/main" id="{96249DA8-6734-4AE9-89F6-84772E88F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" y="919163"/>
            <a:ext cx="8001000" cy="40782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defRPr/>
            </a:pPr>
            <a:r>
              <a:rPr lang="en-US" altLang="zh-TW" sz="2800" b="1" dirty="0">
                <a:solidFill>
                  <a:srgbClr val="000000"/>
                </a:solidFill>
              </a:rPr>
              <a:t>1. </a:t>
            </a:r>
          </a:p>
          <a:p>
            <a:pPr eaLnBrk="1" hangingPunct="1">
              <a:defRPr/>
            </a:pPr>
            <a:endParaRPr lang="en-US" altLang="zh-TW" sz="2800" b="1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</a:rPr>
              <a:t>把</a:t>
            </a:r>
            <a:r>
              <a:rPr lang="en-US" altLang="zh-TW" sz="2800" dirty="0">
                <a:solidFill>
                  <a:srgbClr val="000000"/>
                </a:solidFill>
              </a:rPr>
              <a:t>8</a:t>
            </a:r>
            <a:r>
              <a:rPr lang="zh-TW" altLang="en-US" sz="2800" dirty="0">
                <a:solidFill>
                  <a:srgbClr val="000000"/>
                </a:solidFill>
              </a:rPr>
              <a:t>個大小相同的圓放在一個長方形上，如上圖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</a:rPr>
              <a:t>所示。如果這</a:t>
            </a:r>
            <a:r>
              <a:rPr lang="en-US" altLang="zh-TW" sz="2800" dirty="0">
                <a:solidFill>
                  <a:srgbClr val="000000"/>
                </a:solidFill>
              </a:rPr>
              <a:t>8</a:t>
            </a:r>
            <a:r>
              <a:rPr lang="zh-TW" altLang="en-US" sz="2800" dirty="0">
                <a:solidFill>
                  <a:srgbClr val="000000"/>
                </a:solidFill>
              </a:rPr>
              <a:t>個圓的圓周共長</a:t>
            </a:r>
            <a:r>
              <a:rPr lang="en-US" altLang="zh-TW" sz="2800" dirty="0">
                <a:solidFill>
                  <a:srgbClr val="000000"/>
                </a:solidFill>
              </a:rPr>
              <a:t>352cm</a:t>
            </a:r>
            <a:r>
              <a:rPr lang="zh-TW" altLang="en-US" sz="2800" dirty="0">
                <a:solidFill>
                  <a:srgbClr val="000000"/>
                </a:solidFill>
              </a:rPr>
              <a:t>，長方形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zh-TW" altLang="en-US" sz="2800" dirty="0">
                <a:solidFill>
                  <a:srgbClr val="000000"/>
                </a:solidFill>
              </a:rPr>
              <a:t>的長是多少？</a:t>
            </a:r>
            <a:r>
              <a:rPr lang="en-US" altLang="zh-CN" sz="2800" dirty="0">
                <a:solidFill>
                  <a:schemeClr val="tx1"/>
                </a:solidFill>
              </a:rPr>
              <a:t> 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  </a:t>
            </a:r>
            <a:r>
              <a:rPr lang="en-US" altLang="zh-TW" sz="2800" dirty="0">
                <a:solidFill>
                  <a:srgbClr val="000000"/>
                </a:solidFill>
              </a:rPr>
              <a:t>    </a:t>
            </a:r>
            <a:r>
              <a:rPr lang="en-US" altLang="zh-CN" sz="2800" dirty="0">
                <a:solidFill>
                  <a:schemeClr val="tx1"/>
                </a:solidFill>
              </a:rPr>
              <a:t>)</a:t>
            </a:r>
            <a:endParaRPr lang="zh-TW" altLang="en-US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</a:rPr>
              <a:t>     </a:t>
            </a:r>
            <a:r>
              <a:rPr lang="en-US" altLang="zh-CN" sz="2800" dirty="0">
                <a:solidFill>
                  <a:srgbClr val="000000"/>
                </a:solidFill>
              </a:rPr>
              <a:t>A. </a:t>
            </a:r>
            <a:r>
              <a:rPr lang="en-US" altLang="zh-TW" sz="2800" dirty="0">
                <a:solidFill>
                  <a:srgbClr val="000000"/>
                </a:solidFill>
              </a:rPr>
              <a:t>14cm			</a:t>
            </a:r>
            <a:r>
              <a:rPr lang="en-US" altLang="zh-CN" sz="2800" dirty="0">
                <a:solidFill>
                  <a:srgbClr val="000000"/>
                </a:solidFill>
              </a:rPr>
              <a:t>B. </a:t>
            </a:r>
            <a:r>
              <a:rPr lang="en-US" altLang="zh-TW" sz="2800" dirty="0">
                <a:solidFill>
                  <a:srgbClr val="000000"/>
                </a:solidFill>
              </a:rPr>
              <a:t>28cm      </a:t>
            </a:r>
          </a:p>
          <a:p>
            <a:pPr marL="261938" indent="187325" eaLnBrk="1" hangingPunct="1">
              <a:spcAft>
                <a:spcPts val="1200"/>
              </a:spcAft>
              <a:defRPr/>
            </a:pPr>
            <a:r>
              <a:rPr lang="en-US" altLang="zh-CN" sz="2800" dirty="0">
                <a:solidFill>
                  <a:srgbClr val="000000"/>
                </a:solidFill>
              </a:rPr>
              <a:t>C. </a:t>
            </a:r>
            <a:r>
              <a:rPr lang="en-US" altLang="zh-TW" sz="2800" dirty="0">
                <a:solidFill>
                  <a:srgbClr val="000000"/>
                </a:solidFill>
              </a:rPr>
              <a:t>56cm			</a:t>
            </a:r>
            <a:r>
              <a:rPr lang="en-US" altLang="zh-CN" sz="2800" dirty="0">
                <a:solidFill>
                  <a:srgbClr val="000000"/>
                </a:solidFill>
              </a:rPr>
              <a:t>D. </a:t>
            </a:r>
            <a:r>
              <a:rPr lang="en-US" altLang="zh-TW" sz="2800" dirty="0">
                <a:solidFill>
                  <a:srgbClr val="000000"/>
                </a:solidFill>
              </a:rPr>
              <a:t>84cm</a:t>
            </a:r>
            <a:endParaRPr lang="zh-CN" altLang="zh-CN" sz="2800" dirty="0"/>
          </a:p>
        </p:txBody>
      </p:sp>
      <p:pic>
        <p:nvPicPr>
          <p:cNvPr id="10244" name="图片 17">
            <a:extLst>
              <a:ext uri="{FF2B5EF4-FFF2-40B4-BE49-F238E27FC236}">
                <a16:creationId xmlns:a16="http://schemas.microsoft.com/office/drawing/2014/main" id="{88CDE315-A4E0-4330-95BD-E7DCDFBE7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314825"/>
            <a:ext cx="7191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文本框 8">
            <a:extLst>
              <a:ext uri="{FF2B5EF4-FFF2-40B4-BE49-F238E27FC236}">
                <a16:creationId xmlns:a16="http://schemas.microsoft.com/office/drawing/2014/main" id="{2DA8B5B3-FAF7-4F47-8C7F-A969AAD49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260350"/>
            <a:ext cx="185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</a:t>
            </a:r>
            <a:r>
              <a:rPr lang="en-US" altLang="zh-TW">
                <a:solidFill>
                  <a:srgbClr val="00B050"/>
                </a:solidFill>
              </a:rPr>
              <a:t>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15">
            <a:extLst>
              <a:ext uri="{FF2B5EF4-FFF2-40B4-BE49-F238E27FC236}">
                <a16:creationId xmlns:a16="http://schemas.microsoft.com/office/drawing/2014/main" id="{E706A3AD-C07C-4066-854A-5EBFEDF6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2600" y="4425950"/>
            <a:ext cx="492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10247" name="Group 33">
            <a:extLst>
              <a:ext uri="{FF2B5EF4-FFF2-40B4-BE49-F238E27FC236}">
                <a16:creationId xmlns:a16="http://schemas.microsoft.com/office/drawing/2014/main" id="{6563584D-F166-4CFF-9375-C73951EE5010}"/>
              </a:ext>
            </a:extLst>
          </p:cNvPr>
          <p:cNvGrpSpPr>
            <a:grpSpLocks/>
          </p:cNvGrpSpPr>
          <p:nvPr/>
        </p:nvGrpSpPr>
        <p:grpSpPr bwMode="auto">
          <a:xfrm>
            <a:off x="4403725" y="3189288"/>
            <a:ext cx="528638" cy="798512"/>
            <a:chOff x="4833" y="2329"/>
            <a:chExt cx="333" cy="457"/>
          </a:xfrm>
        </p:grpSpPr>
        <p:sp>
          <p:nvSpPr>
            <p:cNvPr id="10261" name="Text Box 34">
              <a:extLst>
                <a:ext uri="{FF2B5EF4-FFF2-40B4-BE49-F238E27FC236}">
                  <a16:creationId xmlns:a16="http://schemas.microsoft.com/office/drawing/2014/main" id="{911FE163-0E0E-4030-8E14-2643ABD3B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2329"/>
              <a:ext cx="33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22</a:t>
              </a:r>
              <a:endParaRPr lang="en-US" altLang="zh-TW" sz="2400" i="1">
                <a:solidFill>
                  <a:schemeClr val="tx1"/>
                </a:solidFill>
              </a:endParaRPr>
            </a:p>
          </p:txBody>
        </p:sp>
        <p:sp>
          <p:nvSpPr>
            <p:cNvPr id="10262" name="Text Box 35">
              <a:extLst>
                <a:ext uri="{FF2B5EF4-FFF2-40B4-BE49-F238E27FC236}">
                  <a16:creationId xmlns:a16="http://schemas.microsoft.com/office/drawing/2014/main" id="{D592FF51-E378-4B91-9142-5B0679B3F7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522"/>
              <a:ext cx="22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0263" name="Line 36">
              <a:extLst>
                <a:ext uri="{FF2B5EF4-FFF2-40B4-BE49-F238E27FC236}">
                  <a16:creationId xmlns:a16="http://schemas.microsoft.com/office/drawing/2014/main" id="{3CEFD2AA-DF5C-43D1-A502-AAE2A4911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7" y="2557"/>
              <a:ext cx="2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pic>
        <p:nvPicPr>
          <p:cNvPr id="10248" name="图片 2">
            <a:extLst>
              <a:ext uri="{FF2B5EF4-FFF2-40B4-BE49-F238E27FC236}">
                <a16:creationId xmlns:a16="http://schemas.microsoft.com/office/drawing/2014/main" id="{49E711C8-E037-4978-9084-4AF504532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944563"/>
            <a:ext cx="2587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B93FA7AF-3FC5-4F12-9FBB-A004821A180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78138" y="3228975"/>
            <a:ext cx="4154487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502C84BA-0254-45C3-A1BA-B53BDEBBE34A}"/>
              </a:ext>
            </a:extLst>
          </p:cNvPr>
          <p:cNvCxnSpPr>
            <a:cxnSpLocks/>
          </p:cNvCxnSpPr>
          <p:nvPr/>
        </p:nvCxnSpPr>
        <p:spPr bwMode="auto">
          <a:xfrm>
            <a:off x="7345363" y="3238500"/>
            <a:ext cx="10414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3A787A0C-E4E1-483C-B8E2-4A1669BA0C18}"/>
              </a:ext>
            </a:extLst>
          </p:cNvPr>
          <p:cNvCxnSpPr>
            <a:cxnSpLocks/>
          </p:cNvCxnSpPr>
          <p:nvPr/>
        </p:nvCxnSpPr>
        <p:spPr bwMode="auto">
          <a:xfrm>
            <a:off x="1100138" y="3748088"/>
            <a:ext cx="6889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FE1ABCB1-6C81-400E-A596-930958D2C29A}"/>
              </a:ext>
            </a:extLst>
          </p:cNvPr>
          <p:cNvCxnSpPr>
            <a:cxnSpLocks/>
          </p:cNvCxnSpPr>
          <p:nvPr/>
        </p:nvCxnSpPr>
        <p:spPr bwMode="auto">
          <a:xfrm>
            <a:off x="3340100" y="1287463"/>
            <a:ext cx="612775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2DF7CA30-9AC5-4B8E-BFD6-B54B4FA057C3}"/>
              </a:ext>
            </a:extLst>
          </p:cNvPr>
          <p:cNvCxnSpPr>
            <a:cxnSpLocks/>
          </p:cNvCxnSpPr>
          <p:nvPr/>
        </p:nvCxnSpPr>
        <p:spPr bwMode="auto">
          <a:xfrm>
            <a:off x="3968750" y="1287463"/>
            <a:ext cx="612775" cy="0"/>
          </a:xfrm>
          <a:prstGeom prst="line">
            <a:avLst/>
          </a:prstGeom>
          <a:noFill/>
          <a:ln w="28575" algn="ctr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0533C64B-53A6-4ED5-AA64-10E30551FCA6}"/>
              </a:ext>
            </a:extLst>
          </p:cNvPr>
          <p:cNvCxnSpPr>
            <a:cxnSpLocks/>
          </p:cNvCxnSpPr>
          <p:nvPr/>
        </p:nvCxnSpPr>
        <p:spPr bwMode="auto">
          <a:xfrm>
            <a:off x="4610100" y="1285875"/>
            <a:ext cx="611188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0315FD4A-7986-4EDB-AC69-1446B930A053}"/>
              </a:ext>
            </a:extLst>
          </p:cNvPr>
          <p:cNvCxnSpPr>
            <a:cxnSpLocks/>
          </p:cNvCxnSpPr>
          <p:nvPr/>
        </p:nvCxnSpPr>
        <p:spPr bwMode="auto">
          <a:xfrm>
            <a:off x="5230813" y="1285875"/>
            <a:ext cx="612775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文本框 33">
            <a:extLst>
              <a:ext uri="{FF2B5EF4-FFF2-40B4-BE49-F238E27FC236}">
                <a16:creationId xmlns:a16="http://schemas.microsoft.com/office/drawing/2014/main" id="{A8C8A6CD-16D6-4D1E-AD1D-8B0F1C98F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1388" y="1268413"/>
            <a:ext cx="303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rgbClr val="0000FF"/>
                </a:solidFill>
              </a:rPr>
              <a:t>1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44F3899D-9644-4598-8D17-A97460B0D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913" y="1268413"/>
            <a:ext cx="3032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2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9DA3C4A7-13FC-4A96-B3CC-F143323B7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1271588"/>
            <a:ext cx="303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00FF"/>
                </a:solidFill>
              </a:rPr>
              <a:t>3</a:t>
            </a:r>
            <a:endParaRPr lang="zh-TW" altLang="en-US">
              <a:solidFill>
                <a:srgbClr val="0000FF"/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1D7D74CB-F870-431F-BDE9-6BE5F88AF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1625" y="1268413"/>
            <a:ext cx="303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>
                <a:solidFill>
                  <a:srgbClr val="003399"/>
                </a:solidFill>
              </a:rPr>
              <a:t>4</a:t>
            </a:r>
            <a:endParaRPr lang="zh-TW" altLang="en-US">
              <a:solidFill>
                <a:srgbClr val="003399"/>
              </a:solidFill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228850B8-27EC-408D-9FDA-684FB0518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5641975"/>
            <a:ext cx="5472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長方形的長是：</a:t>
            </a:r>
            <a:r>
              <a:rPr lang="en-US" altLang="zh-TW" sz="2800" dirty="0">
                <a:solidFill>
                  <a:srgbClr val="0000FF"/>
                </a:solidFill>
              </a:rPr>
              <a:t>14</a:t>
            </a:r>
            <a:r>
              <a:rPr lang="en-US" altLang="zh-TW" sz="2800" dirty="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0000FF"/>
                </a:solidFill>
              </a:rPr>
              <a:t>4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 56(cm)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4" grpId="0"/>
      <p:bldP spid="34" grpId="1"/>
      <p:bldP spid="42" grpId="0"/>
      <p:bldP spid="42" grpId="1"/>
      <p:bldP spid="43" grpId="0"/>
      <p:bldP spid="43" grpId="1"/>
      <p:bldP spid="44" grpId="0"/>
      <p:bldP spid="44" grpId="1"/>
      <p:bldP spid="47" grpId="0"/>
      <p:bldP spid="4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矩形 2">
            <a:extLst>
              <a:ext uri="{FF2B5EF4-FFF2-40B4-BE49-F238E27FC236}">
                <a16:creationId xmlns:a16="http://schemas.microsoft.com/office/drawing/2014/main" id="{64E0B924-615D-4E91-9CBC-3C4177052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8424863" cy="430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2.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     </a:t>
            </a:r>
          </a:p>
          <a:p>
            <a:pPr eaLnBrk="1" hangingPunct="1">
              <a:spcBef>
                <a:spcPts val="1500"/>
              </a:spcBef>
            </a:pPr>
            <a:r>
              <a:rPr lang="zh-TW" altLang="en-US" dirty="0">
                <a:solidFill>
                  <a:srgbClr val="000000"/>
                </a:solidFill>
              </a:rPr>
              <a:t>                              圖一                                    圖二</a:t>
            </a:r>
            <a:endParaRPr lang="en-US" altLang="zh-TW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u="sng" dirty="0">
                <a:solidFill>
                  <a:srgbClr val="000000"/>
                </a:solidFill>
              </a:rPr>
              <a:t>維嘉</a:t>
            </a:r>
            <a:r>
              <a:rPr lang="zh-TW" altLang="en-US" sz="2800" dirty="0">
                <a:solidFill>
                  <a:srgbClr val="000000"/>
                </a:solidFill>
              </a:rPr>
              <a:t>從圖一的長方形手工紙沿虛線剪出一個半圓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形，然後拼合成一個新圖形，如圖二所示。圖二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的周界是多少？</a:t>
            </a:r>
            <a:r>
              <a:rPr lang="zh-TW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zh-TW" sz="2800" dirty="0">
                <a:solidFill>
                  <a:srgbClr val="000000"/>
                </a:solidFill>
              </a:rPr>
              <a:t>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     )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</a:t>
            </a:r>
            <a:r>
              <a:rPr lang="en-US" altLang="zh-TW" sz="2800" dirty="0">
                <a:solidFill>
                  <a:srgbClr val="000000"/>
                </a:solidFill>
              </a:rPr>
              <a:t>120cm     </a:t>
            </a:r>
            <a:r>
              <a:rPr lang="zh-TW" altLang="en-US" sz="2800" dirty="0">
                <a:solidFill>
                  <a:srgbClr val="000000"/>
                </a:solidFill>
              </a:rPr>
              <a:t>       </a:t>
            </a: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</a:rPr>
              <a:t>164cm   </a:t>
            </a: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	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192cm      </a:t>
            </a:r>
            <a:r>
              <a:rPr lang="zh-TW" altLang="en-US" sz="2800" dirty="0">
                <a:solidFill>
                  <a:schemeClr val="tx1"/>
                </a:solidFill>
              </a:rPr>
              <a:t>      </a:t>
            </a:r>
            <a:r>
              <a:rPr lang="en-US" altLang="zh-HK" sz="2800" dirty="0">
                <a:solidFill>
                  <a:schemeClr val="tx1"/>
                </a:solidFill>
              </a:rPr>
              <a:t>D. </a:t>
            </a:r>
            <a:r>
              <a:rPr lang="en-US" altLang="zh-TW" sz="2800" dirty="0">
                <a:solidFill>
                  <a:schemeClr val="tx1"/>
                </a:solidFill>
              </a:rPr>
              <a:t>220cm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27C10466-3788-4962-B413-05AB3DFF0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1306513"/>
            <a:ext cx="687388" cy="303212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0865C012-CADC-4CDF-BC15-DE9E08A8AA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17800" y="2078038"/>
            <a:ext cx="615950" cy="258762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pic>
        <p:nvPicPr>
          <p:cNvPr id="11269" name="图片 24">
            <a:extLst>
              <a:ext uri="{FF2B5EF4-FFF2-40B4-BE49-F238E27FC236}">
                <a16:creationId xmlns:a16="http://schemas.microsoft.com/office/drawing/2014/main" id="{26B4C36F-3E15-4148-B6D0-07D3DF1B4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138" y="4424363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文本框 4">
            <a:extLst>
              <a:ext uri="{FF2B5EF4-FFF2-40B4-BE49-F238E27FC236}">
                <a16:creationId xmlns:a16="http://schemas.microsoft.com/office/drawing/2014/main" id="{9FD1DBBE-0724-4F78-A0EF-20BB48B18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C7CEAF3-DA6D-4FF4-9CE2-236700E25A0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94650" y="4525963"/>
            <a:ext cx="431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11272" name="Group 33">
            <a:extLst>
              <a:ext uri="{FF2B5EF4-FFF2-40B4-BE49-F238E27FC236}">
                <a16:creationId xmlns:a16="http://schemas.microsoft.com/office/drawing/2014/main" id="{5A9F25B6-E45A-4DA2-BFA1-7F368F9D813E}"/>
              </a:ext>
            </a:extLst>
          </p:cNvPr>
          <p:cNvGrpSpPr>
            <a:grpSpLocks/>
          </p:cNvGrpSpPr>
          <p:nvPr/>
        </p:nvGrpSpPr>
        <p:grpSpPr bwMode="auto">
          <a:xfrm>
            <a:off x="4664075" y="3513138"/>
            <a:ext cx="528638" cy="800100"/>
            <a:chOff x="4833" y="2329"/>
            <a:chExt cx="333" cy="457"/>
          </a:xfrm>
        </p:grpSpPr>
        <p:sp>
          <p:nvSpPr>
            <p:cNvPr id="11294" name="Text Box 34">
              <a:extLst>
                <a:ext uri="{FF2B5EF4-FFF2-40B4-BE49-F238E27FC236}">
                  <a16:creationId xmlns:a16="http://schemas.microsoft.com/office/drawing/2014/main" id="{5A31CA5A-4377-49D6-B57A-E53573B9D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2329"/>
              <a:ext cx="33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22</a:t>
              </a:r>
              <a:endParaRPr lang="en-US" altLang="zh-TW" sz="2400" i="1">
                <a:solidFill>
                  <a:schemeClr val="tx1"/>
                </a:solidFill>
              </a:endParaRPr>
            </a:p>
          </p:txBody>
        </p:sp>
        <p:sp>
          <p:nvSpPr>
            <p:cNvPr id="11295" name="Text Box 35">
              <a:extLst>
                <a:ext uri="{FF2B5EF4-FFF2-40B4-BE49-F238E27FC236}">
                  <a16:creationId xmlns:a16="http://schemas.microsoft.com/office/drawing/2014/main" id="{125CC840-E4AA-4744-81C8-5FA6EF7E5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522"/>
              <a:ext cx="22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1296" name="Line 36">
              <a:extLst>
                <a:ext uri="{FF2B5EF4-FFF2-40B4-BE49-F238E27FC236}">
                  <a16:creationId xmlns:a16="http://schemas.microsoft.com/office/drawing/2014/main" id="{803D2936-62CE-48CD-B55A-2D2A0970A6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7" y="2557"/>
              <a:ext cx="2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pic>
        <p:nvPicPr>
          <p:cNvPr id="11273" name="图片 1">
            <a:extLst>
              <a:ext uri="{FF2B5EF4-FFF2-40B4-BE49-F238E27FC236}">
                <a16:creationId xmlns:a16="http://schemas.microsoft.com/office/drawing/2014/main" id="{C2D436F3-D34C-4DD8-ACF7-0202CC1B1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927100"/>
            <a:ext cx="554037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文本框 4">
            <a:extLst>
              <a:ext uri="{FF2B5EF4-FFF2-40B4-BE49-F238E27FC236}">
                <a16:creationId xmlns:a16="http://schemas.microsoft.com/office/drawing/2014/main" id="{FE65D431-7F87-4C9D-A847-5A8F3AFFD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268413"/>
            <a:ext cx="865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chemeClr val="tx1"/>
                </a:solidFill>
              </a:rPr>
              <a:t>28cm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1275" name="文本框 32">
            <a:extLst>
              <a:ext uri="{FF2B5EF4-FFF2-40B4-BE49-F238E27FC236}">
                <a16:creationId xmlns:a16="http://schemas.microsoft.com/office/drawing/2014/main" id="{BC9448AA-0290-4810-A230-D7CB78F57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2030413"/>
            <a:ext cx="865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dirty="0">
                <a:solidFill>
                  <a:schemeClr val="tx1"/>
                </a:solidFill>
              </a:rPr>
              <a:t>38cm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1FC3D498-673F-4B61-9228-F08C523CC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5203825"/>
            <a:ext cx="2941637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9BF5347-C540-4BD5-A0FA-B57C1AFAE26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31138" y="3573463"/>
            <a:ext cx="72231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2CCE999C-1A24-42C4-8936-6A26CB73ADC9}"/>
              </a:ext>
            </a:extLst>
          </p:cNvPr>
          <p:cNvCxnSpPr>
            <a:cxnSpLocks/>
          </p:cNvCxnSpPr>
          <p:nvPr/>
        </p:nvCxnSpPr>
        <p:spPr bwMode="auto">
          <a:xfrm>
            <a:off x="1098550" y="4086225"/>
            <a:ext cx="10096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DDAEAD24-1407-4746-A9B3-9F034E3F4577}"/>
              </a:ext>
            </a:extLst>
          </p:cNvPr>
          <p:cNvCxnSpPr>
            <a:cxnSpLocks noChangeAspect="1"/>
            <a:stCxn id="47" idx="2"/>
          </p:cNvCxnSpPr>
          <p:nvPr/>
        </p:nvCxnSpPr>
        <p:spPr bwMode="auto">
          <a:xfrm flipV="1">
            <a:off x="4611688" y="2016125"/>
            <a:ext cx="2211387" cy="4763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AA1FE444-8B10-4CDE-AE73-49A4C0677F09}"/>
              </a:ext>
            </a:extLst>
          </p:cNvPr>
          <p:cNvCxnSpPr>
            <a:cxnSpLocks noChangeAspect="1"/>
          </p:cNvCxnSpPr>
          <p:nvPr/>
        </p:nvCxnSpPr>
        <p:spPr bwMode="auto">
          <a:xfrm>
            <a:off x="4637088" y="971550"/>
            <a:ext cx="2170112" cy="0"/>
          </a:xfrm>
          <a:prstGeom prst="line">
            <a:avLst/>
          </a:prstGeom>
          <a:noFill/>
          <a:ln w="28575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E57AE51B-0DDC-4437-97BD-1F76C4577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5048250"/>
            <a:ext cx="48466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圖二的周界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zh-TW" altLang="en-US" sz="2800" dirty="0">
                <a:solidFill>
                  <a:srgbClr val="92D050"/>
                </a:solidFill>
              </a:rPr>
              <a:t>長方形的長</a:t>
            </a:r>
            <a:r>
              <a:rPr lang="en-US" altLang="zh-TW" sz="2800" dirty="0">
                <a:solidFill>
                  <a:srgbClr val="92D050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92D050"/>
                </a:solidFill>
              </a:rPr>
              <a:t>2</a:t>
            </a:r>
            <a:endParaRPr lang="zh-TW" altLang="en-US" sz="2800" dirty="0">
              <a:solidFill>
                <a:srgbClr val="92D050"/>
              </a:solidFill>
            </a:endParaRPr>
          </a:p>
        </p:txBody>
      </p:sp>
      <p:sp>
        <p:nvSpPr>
          <p:cNvPr id="19" name="弧形 18">
            <a:extLst>
              <a:ext uri="{FF2B5EF4-FFF2-40B4-BE49-F238E27FC236}">
                <a16:creationId xmlns:a16="http://schemas.microsoft.com/office/drawing/2014/main" id="{C593FCEB-F45C-46C8-B219-5F8F15B1754A}"/>
              </a:ext>
            </a:extLst>
          </p:cNvPr>
          <p:cNvSpPr>
            <a:spLocks noChangeAspect="1"/>
          </p:cNvSpPr>
          <p:nvPr/>
        </p:nvSpPr>
        <p:spPr bwMode="auto">
          <a:xfrm>
            <a:off x="6275388" y="969963"/>
            <a:ext cx="1011237" cy="1050925"/>
          </a:xfrm>
          <a:prstGeom prst="arc">
            <a:avLst>
              <a:gd name="adj1" fmla="val 16200000"/>
              <a:gd name="adj2" fmla="val 5402477"/>
            </a:avLst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>
              <a:solidFill>
                <a:srgbClr val="00B0F0"/>
              </a:solidFill>
              <a:latin typeface="Arial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23E84A1D-A63E-4145-9587-5CDA595D9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0663" y="5700713"/>
            <a:ext cx="17637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38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2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47" name="弧形 46">
            <a:extLst>
              <a:ext uri="{FF2B5EF4-FFF2-40B4-BE49-F238E27FC236}">
                <a16:creationId xmlns:a16="http://schemas.microsoft.com/office/drawing/2014/main" id="{CD4F0729-3A6A-4A73-9D1F-C839BB7C2075}"/>
              </a:ext>
            </a:extLst>
          </p:cNvPr>
          <p:cNvSpPr>
            <a:spLocks noChangeAspect="1"/>
          </p:cNvSpPr>
          <p:nvPr/>
        </p:nvSpPr>
        <p:spPr bwMode="auto">
          <a:xfrm>
            <a:off x="4130675" y="969963"/>
            <a:ext cx="1011238" cy="1050925"/>
          </a:xfrm>
          <a:prstGeom prst="arc">
            <a:avLst>
              <a:gd name="adj1" fmla="val 16045251"/>
              <a:gd name="adj2" fmla="val 5556511"/>
            </a:avLst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>
              <a:solidFill>
                <a:srgbClr val="00B0F0"/>
              </a:solidFill>
              <a:latin typeface="Arial" charset="0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8358B1B7-1039-415F-AF9E-49DEBEFBA271}"/>
              </a:ext>
            </a:extLst>
          </p:cNvPr>
          <p:cNvGrpSpPr>
            <a:grpSpLocks/>
          </p:cNvGrpSpPr>
          <p:nvPr/>
        </p:nvGrpSpPr>
        <p:grpSpPr bwMode="auto">
          <a:xfrm>
            <a:off x="3857625" y="5448300"/>
            <a:ext cx="2941638" cy="933450"/>
            <a:chOff x="1018645" y="5329035"/>
            <a:chExt cx="2942087" cy="932248"/>
          </a:xfrm>
        </p:grpSpPr>
        <p:sp>
          <p:nvSpPr>
            <p:cNvPr id="11289" name="文本框 45">
              <a:extLst>
                <a:ext uri="{FF2B5EF4-FFF2-40B4-BE49-F238E27FC236}">
                  <a16:creationId xmlns:a16="http://schemas.microsoft.com/office/drawing/2014/main" id="{BD64F823-174A-4B4C-A215-405D3A5B1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8645" y="5560444"/>
              <a:ext cx="2942087" cy="522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>
                  <a:solidFill>
                    <a:srgbClr val="0000FF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>
                  <a:solidFill>
                    <a:srgbClr val="0000FF"/>
                  </a:solidFill>
                </a:rPr>
                <a:t>28</a:t>
              </a:r>
              <a:r>
                <a:rPr lang="en-US" altLang="zh-TW" sz="2800">
                  <a:solidFill>
                    <a:srgbClr val="0000FF"/>
                  </a:solidFill>
                  <a:sym typeface="Symbol" panose="05050102010706020507" pitchFamily="18" charset="2"/>
                </a:rPr>
                <a:t> </a:t>
              </a:r>
              <a:r>
                <a:rPr lang="zh-TW" altLang="en-US" sz="2800">
                  <a:solidFill>
                    <a:srgbClr val="0000FF"/>
                  </a:solidFill>
                  <a:sym typeface="Symbol" panose="05050102010706020507" pitchFamily="18" charset="2"/>
                </a:rPr>
                <a:t>     </a:t>
              </a:r>
              <a:r>
                <a:rPr lang="en-US" altLang="zh-TW" sz="2800">
                  <a:solidFill>
                    <a:srgbClr val="0000FF"/>
                  </a:solidFill>
                  <a:latin typeface="標楷體" panose="03000509000000000000" pitchFamily="65" charset="-120"/>
                  <a:sym typeface="Symbol" panose="05050102010706020507" pitchFamily="18" charset="2"/>
                </a:rPr>
                <a:t>÷</a:t>
              </a:r>
              <a:r>
                <a:rPr lang="en-US" altLang="zh-TW" sz="2800">
                  <a:solidFill>
                    <a:srgbClr val="0000FF"/>
                  </a:solidFill>
                </a:rPr>
                <a:t>2</a:t>
              </a:r>
              <a:r>
                <a:rPr lang="en-US" altLang="zh-TW" sz="2800">
                  <a:solidFill>
                    <a:srgbClr val="0000FF"/>
                  </a:solidFill>
                  <a:sym typeface="Symbol" panose="05050102010706020507" pitchFamily="18" charset="2"/>
                </a:rPr>
                <a:t></a:t>
              </a:r>
              <a:r>
                <a:rPr lang="en-US" altLang="zh-TW" sz="2800">
                  <a:solidFill>
                    <a:srgbClr val="0000FF"/>
                  </a:solidFill>
                </a:rPr>
                <a:t>2</a:t>
              </a:r>
              <a:endParaRPr lang="zh-TW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1290" name="Group 33">
              <a:extLst>
                <a:ext uri="{FF2B5EF4-FFF2-40B4-BE49-F238E27FC236}">
                  <a16:creationId xmlns:a16="http://schemas.microsoft.com/office/drawing/2014/main" id="{1AC2E8A6-8B30-47F4-9077-06DF0121FE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2630" y="5329035"/>
              <a:ext cx="585788" cy="932248"/>
              <a:chOff x="4935" y="2279"/>
              <a:chExt cx="369" cy="533"/>
            </a:xfrm>
          </p:grpSpPr>
          <p:sp>
            <p:nvSpPr>
              <p:cNvPr id="11291" name="Text Box 34">
                <a:extLst>
                  <a:ext uri="{FF2B5EF4-FFF2-40B4-BE49-F238E27FC236}">
                    <a16:creationId xmlns:a16="http://schemas.microsoft.com/office/drawing/2014/main" id="{B1D4980A-B266-40AF-9C03-C03E94E759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5" y="2279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22</a:t>
                </a:r>
                <a:endParaRPr lang="en-US" altLang="zh-TW" sz="2800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1292" name="Text Box 35">
                <a:extLst>
                  <a:ext uri="{FF2B5EF4-FFF2-40B4-BE49-F238E27FC236}">
                    <a16:creationId xmlns:a16="http://schemas.microsoft.com/office/drawing/2014/main" id="{DF2E0BA0-F26A-41F0-828C-9CF2072E5C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6" y="2513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11293" name="Line 36">
                <a:extLst>
                  <a:ext uri="{FF2B5EF4-FFF2-40B4-BE49-F238E27FC236}">
                    <a16:creationId xmlns:a16="http://schemas.microsoft.com/office/drawing/2014/main" id="{BE6C2C42-B77A-4D28-B513-CD05BB9D93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6" y="2548"/>
                <a:ext cx="293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53" name="文本框 52">
            <a:extLst>
              <a:ext uri="{FF2B5EF4-FFF2-40B4-BE49-F238E27FC236}">
                <a16:creationId xmlns:a16="http://schemas.microsoft.com/office/drawing/2014/main" id="{632C97C2-95A6-4E1F-8B4E-EE6A91167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5388" y="5678488"/>
            <a:ext cx="18240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164(cm)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AACF0FFE-1BDE-415E-BEC6-4A9251299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575" y="5040313"/>
            <a:ext cx="2039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3399"/>
                </a:solidFill>
                <a:latin typeface="標楷體" panose="03000509000000000000" pitchFamily="65" charset="-120"/>
              </a:rPr>
              <a:t>＋</a:t>
            </a:r>
            <a:r>
              <a:rPr lang="zh-TW" altLang="en-US" sz="2800">
                <a:solidFill>
                  <a:srgbClr val="00B0F0"/>
                </a:solidFill>
              </a:rPr>
              <a:t>圓周</a:t>
            </a:r>
            <a:r>
              <a:rPr lang="en-US" altLang="zh-CN" sz="2800">
                <a:solidFill>
                  <a:srgbClr val="00B0F0"/>
                </a:solidFill>
              </a:rPr>
              <a:t>÷2</a:t>
            </a:r>
            <a:r>
              <a:rPr lang="en-US" altLang="zh-TW" sz="2800">
                <a:solidFill>
                  <a:srgbClr val="00B0F0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B0F0"/>
                </a:solidFill>
              </a:rPr>
              <a:t>2</a:t>
            </a:r>
            <a:endParaRPr lang="zh-TW" altLang="en-US" sz="2800">
              <a:solidFill>
                <a:srgbClr val="00B0F0"/>
              </a:solidFill>
            </a:endParaRPr>
          </a:p>
        </p:txBody>
      </p:sp>
      <p:sp>
        <p:nvSpPr>
          <p:cNvPr id="62" name="文本框 6">
            <a:extLst>
              <a:ext uri="{FF2B5EF4-FFF2-40B4-BE49-F238E27FC236}">
                <a16:creationId xmlns:a16="http://schemas.microsoft.com/office/drawing/2014/main" id="{8F201ECB-5D84-48D3-BFD7-3E60501AC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0050" y="3659188"/>
            <a:ext cx="25622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圓周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zh-TW" altLang="en-US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直徑</a:t>
            </a:r>
            <a:r>
              <a:rPr lang="en-US" altLang="zh-TW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×</a:t>
            </a:r>
            <a:r>
              <a:rPr lang="el-GR" altLang="zh-CN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</a:t>
            </a:r>
            <a:endParaRPr lang="en-US" altLang="zh-TW" sz="2800" dirty="0">
              <a:solidFill>
                <a:srgbClr val="8E5BB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0" grpId="0" animBg="1"/>
      <p:bldP spid="40" grpId="1" animBg="1"/>
      <p:bldP spid="6" grpId="0"/>
      <p:bldP spid="17" grpId="0"/>
      <p:bldP spid="17" grpId="1"/>
      <p:bldP spid="45" grpId="0"/>
      <p:bldP spid="45" grpId="1"/>
      <p:bldP spid="53" grpId="0"/>
      <p:bldP spid="53" grpId="1"/>
      <p:bldP spid="21" grpId="0"/>
      <p:bldP spid="21" grpId="1"/>
      <p:bldP spid="62" grpId="0"/>
      <p:bldP spid="6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矩形 2">
            <a:extLst>
              <a:ext uri="{FF2B5EF4-FFF2-40B4-BE49-F238E27FC236}">
                <a16:creationId xmlns:a16="http://schemas.microsoft.com/office/drawing/2014/main" id="{12CD5E55-6D77-47F3-A08C-8647658AF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8424863" cy="32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3. </a:t>
            </a:r>
            <a:r>
              <a:rPr lang="zh-TW" altLang="en-US" sz="2800" dirty="0">
                <a:solidFill>
                  <a:srgbClr val="000000"/>
                </a:solidFill>
              </a:rPr>
              <a:t>右圖中，</a:t>
            </a:r>
            <a:r>
              <a:rPr lang="en-US" altLang="zh-TW" sz="2800" dirty="0">
                <a:solidFill>
                  <a:srgbClr val="000000"/>
                </a:solidFill>
              </a:rPr>
              <a:t>M</a:t>
            </a:r>
            <a:r>
              <a:rPr lang="zh-TW" altLang="en-US" sz="2800" dirty="0">
                <a:solidFill>
                  <a:srgbClr val="000000"/>
                </a:solidFill>
              </a:rPr>
              <a:t>、</a:t>
            </a:r>
            <a:r>
              <a:rPr lang="en-US" altLang="zh-TW" sz="2800" dirty="0">
                <a:solidFill>
                  <a:srgbClr val="000000"/>
                </a:solidFill>
              </a:rPr>
              <a:t>N</a:t>
            </a:r>
            <a:r>
              <a:rPr lang="zh-TW" altLang="en-US" sz="2800" dirty="0">
                <a:solidFill>
                  <a:srgbClr val="000000"/>
                </a:solidFill>
              </a:rPr>
              <a:t>和</a:t>
            </a:r>
            <a:r>
              <a:rPr lang="en-US" altLang="zh-TW" sz="2800" dirty="0">
                <a:solidFill>
                  <a:srgbClr val="000000"/>
                </a:solidFill>
              </a:rPr>
              <a:t>O</a:t>
            </a:r>
            <a:r>
              <a:rPr lang="zh-TW" altLang="en-US" sz="2800" dirty="0">
                <a:solidFill>
                  <a:srgbClr val="000000"/>
                </a:solidFill>
              </a:rPr>
              <a:t>是圓心。着色部分的面積</a:t>
            </a:r>
            <a:r>
              <a:rPr lang="zh-CN" altLang="en-US" sz="2800" dirty="0">
                <a:solidFill>
                  <a:srgbClr val="000000"/>
                </a:solidFill>
              </a:rPr>
              <a:t>是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600"/>
              </a:spcAft>
            </a:pPr>
            <a:r>
              <a:rPr lang="zh-CN" altLang="en-US" sz="2800" dirty="0">
                <a:solidFill>
                  <a:srgbClr val="000000"/>
                </a:solidFill>
              </a:rPr>
              <a:t>     多少</a:t>
            </a:r>
            <a:r>
              <a:rPr lang="zh-TW" altLang="en-US" sz="2800" dirty="0">
                <a:solidFill>
                  <a:srgbClr val="000000"/>
                </a:solidFill>
              </a:rPr>
              <a:t>？</a:t>
            </a:r>
            <a:r>
              <a:rPr lang="zh-TW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zh-TW" sz="2800" dirty="0">
                <a:solidFill>
                  <a:srgbClr val="000000"/>
                </a:solidFill>
              </a:rPr>
              <a:t>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3.14)</a:t>
            </a: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</a:t>
            </a:r>
            <a:r>
              <a:rPr lang="en-US" altLang="zh-TW" sz="2800" dirty="0">
                <a:solidFill>
                  <a:srgbClr val="000000"/>
                </a:solidFill>
              </a:rPr>
              <a:t>628cm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   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</a:t>
            </a:r>
            <a:r>
              <a:rPr lang="en-US" altLang="zh-HK" sz="2800" dirty="0">
                <a:solidFill>
                  <a:schemeClr val="tx1"/>
                </a:solidFill>
              </a:rPr>
              <a:t>B. </a:t>
            </a:r>
            <a:r>
              <a:rPr lang="en-US" altLang="zh-TW" sz="2800" dirty="0">
                <a:solidFill>
                  <a:schemeClr val="tx1"/>
                </a:solidFill>
              </a:rPr>
              <a:t>314cm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en-US" altLang="zh-TW" sz="2800" dirty="0">
                <a:solidFill>
                  <a:schemeClr val="tx1"/>
                </a:solidFill>
              </a:rPr>
              <a:t>   </a:t>
            </a: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	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157cm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en-US" altLang="zh-TW" sz="2800" dirty="0">
                <a:solidFill>
                  <a:schemeClr val="tx1"/>
                </a:solidFill>
              </a:rPr>
              <a:t>      </a:t>
            </a:r>
            <a:r>
              <a:rPr lang="zh-TW" altLang="en-US" sz="2800" dirty="0">
                <a:solidFill>
                  <a:schemeClr val="tx1"/>
                </a:solidFill>
              </a:rPr>
              <a:t>  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     D. </a:t>
            </a:r>
            <a:r>
              <a:rPr lang="en-US" altLang="zh-TW" sz="2800" dirty="0">
                <a:solidFill>
                  <a:schemeClr val="tx1"/>
                </a:solidFill>
              </a:rPr>
              <a:t>31.4cm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D63B969D-5227-4792-B050-04AB939C2959}"/>
              </a:ext>
            </a:extLst>
          </p:cNvPr>
          <p:cNvGrpSpPr/>
          <p:nvPr/>
        </p:nvGrpSpPr>
        <p:grpSpPr>
          <a:xfrm>
            <a:off x="4767944" y="1952453"/>
            <a:ext cx="2160000" cy="2160000"/>
            <a:chOff x="4767944" y="1952453"/>
            <a:chExt cx="2160000" cy="2160000"/>
          </a:xfrm>
        </p:grpSpPr>
        <p:sp>
          <p:nvSpPr>
            <p:cNvPr id="7" name="弧形 6">
              <a:extLst>
                <a:ext uri="{FF2B5EF4-FFF2-40B4-BE49-F238E27FC236}">
                  <a16:creationId xmlns:a16="http://schemas.microsoft.com/office/drawing/2014/main" id="{F355B7B5-034D-480E-829F-2E756126DCD7}"/>
                </a:ext>
              </a:extLst>
            </p:cNvPr>
            <p:cNvSpPr/>
            <p:nvPr/>
          </p:nvSpPr>
          <p:spPr bwMode="auto">
            <a:xfrm>
              <a:off x="4767944" y="1952453"/>
              <a:ext cx="2160000" cy="2160000"/>
            </a:xfrm>
            <a:prstGeom prst="arc">
              <a:avLst>
                <a:gd name="adj1" fmla="val 10844498"/>
                <a:gd name="adj2" fmla="val 0"/>
              </a:avLst>
            </a:prstGeom>
            <a:solidFill>
              <a:srgbClr val="FFF78F"/>
            </a:solidFill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  <p:sp>
          <p:nvSpPr>
            <p:cNvPr id="44" name="弧形 43">
              <a:extLst>
                <a:ext uri="{FF2B5EF4-FFF2-40B4-BE49-F238E27FC236}">
                  <a16:creationId xmlns:a16="http://schemas.microsoft.com/office/drawing/2014/main" id="{3170D587-B0DF-4F0A-902A-D0BBB2C4E099}"/>
                </a:ext>
              </a:extLst>
            </p:cNvPr>
            <p:cNvSpPr/>
            <p:nvPr/>
          </p:nvSpPr>
          <p:spPr bwMode="auto">
            <a:xfrm>
              <a:off x="5847944" y="2487141"/>
              <a:ext cx="1080000" cy="1080000"/>
            </a:xfrm>
            <a:prstGeom prst="arc">
              <a:avLst>
                <a:gd name="adj1" fmla="val 10834442"/>
                <a:gd name="adj2" fmla="val 0"/>
              </a:avLst>
            </a:prstGeom>
            <a:solidFill>
              <a:schemeClr val="bg1"/>
            </a:solidFill>
            <a:ln w="952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000" b="0" i="0" u="none" strike="noStrike" cap="none" normalizeH="0" baseline="0">
                <a:ln>
                  <a:noFill/>
                </a:ln>
                <a:solidFill>
                  <a:srgbClr val="009900"/>
                </a:solidFill>
                <a:effectLst/>
                <a:latin typeface="Arial" charset="0"/>
                <a:ea typeface="標楷體" pitchFamily="65" charset="-120"/>
              </a:endParaRPr>
            </a:p>
          </p:txBody>
        </p:sp>
      </p:grpSp>
      <p:sp>
        <p:nvSpPr>
          <p:cNvPr id="72" name="弧形 71">
            <a:extLst>
              <a:ext uri="{FF2B5EF4-FFF2-40B4-BE49-F238E27FC236}">
                <a16:creationId xmlns:a16="http://schemas.microsoft.com/office/drawing/2014/main" id="{5A0F9632-92D7-4993-9427-0685F56137E2}"/>
              </a:ext>
            </a:extLst>
          </p:cNvPr>
          <p:cNvSpPr/>
          <p:nvPr/>
        </p:nvSpPr>
        <p:spPr bwMode="auto">
          <a:xfrm>
            <a:off x="4767944" y="2462256"/>
            <a:ext cx="1080000" cy="1080000"/>
          </a:xfrm>
          <a:prstGeom prst="arc">
            <a:avLst>
              <a:gd name="adj1" fmla="val 21514198"/>
              <a:gd name="adj2" fmla="val 10759790"/>
            </a:avLst>
          </a:prstGeom>
          <a:solidFill>
            <a:srgbClr val="FFF78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pic>
        <p:nvPicPr>
          <p:cNvPr id="12293" name="图片 24">
            <a:extLst>
              <a:ext uri="{FF2B5EF4-FFF2-40B4-BE49-F238E27FC236}">
                <a16:creationId xmlns:a16="http://schemas.microsoft.com/office/drawing/2014/main" id="{FA19691B-39EE-463F-A9D3-6F6A2EBC8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75" y="3429000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文本框 4">
            <a:extLst>
              <a:ext uri="{FF2B5EF4-FFF2-40B4-BE49-F238E27FC236}">
                <a16:creationId xmlns:a16="http://schemas.microsoft.com/office/drawing/2014/main" id="{7B605A90-230B-4764-B696-87C8F5059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47C1F4F-25C4-47CE-8A20-7DEC508C1E0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926388" y="3530600"/>
            <a:ext cx="43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D3C2C153-7140-47F3-A37B-1444F10BC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164" y="4097356"/>
            <a:ext cx="33596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着色部分</a:t>
            </a:r>
            <a:r>
              <a:rPr lang="zh-TW" altLang="en-US" sz="2800" dirty="0">
                <a:solidFill>
                  <a:srgbClr val="0000FF"/>
                </a:solidFill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</a:rPr>
              <a:t>面積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0D738333-4D00-48ED-B510-F355EC5F9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065" y="5150006"/>
            <a:ext cx="29370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CN" sz="2800" dirty="0">
                <a:solidFill>
                  <a:srgbClr val="0000FF"/>
                </a:solidFill>
              </a:rPr>
              <a:t>10×10×3.14÷2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5B00C7A7-D0B9-4E13-A6A4-C2925695A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316" y="5653963"/>
            <a:ext cx="277774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157(cm</a:t>
            </a:r>
            <a:r>
              <a:rPr lang="en-US" altLang="zh-TW" sz="2800" baseline="30000" dirty="0">
                <a:solidFill>
                  <a:srgbClr val="0000FF"/>
                </a:solidFill>
              </a:rPr>
              <a:t>2</a:t>
            </a:r>
            <a:r>
              <a:rPr lang="en-US" altLang="zh-TW" sz="2800" dirty="0">
                <a:solidFill>
                  <a:srgbClr val="0000FF"/>
                </a:solidFill>
              </a:rPr>
              <a:t>)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43" name="弧形 42">
            <a:extLst>
              <a:ext uri="{FF2B5EF4-FFF2-40B4-BE49-F238E27FC236}">
                <a16:creationId xmlns:a16="http://schemas.microsoft.com/office/drawing/2014/main" id="{0CDFA32B-63C1-4746-A7A7-67968386BF93}"/>
              </a:ext>
            </a:extLst>
          </p:cNvPr>
          <p:cNvSpPr/>
          <p:nvPr/>
        </p:nvSpPr>
        <p:spPr bwMode="auto">
          <a:xfrm>
            <a:off x="4767944" y="1941828"/>
            <a:ext cx="2160000" cy="2160000"/>
          </a:xfrm>
          <a:prstGeom prst="arc">
            <a:avLst>
              <a:gd name="adj1" fmla="val 40346"/>
              <a:gd name="adj2" fmla="val 10809458"/>
            </a:avLst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45" name="弧形 44">
            <a:extLst>
              <a:ext uri="{FF2B5EF4-FFF2-40B4-BE49-F238E27FC236}">
                <a16:creationId xmlns:a16="http://schemas.microsoft.com/office/drawing/2014/main" id="{551A88C4-1B84-4F8B-B3B8-A4369A1DD988}"/>
              </a:ext>
            </a:extLst>
          </p:cNvPr>
          <p:cNvSpPr/>
          <p:nvPr/>
        </p:nvSpPr>
        <p:spPr bwMode="auto">
          <a:xfrm>
            <a:off x="4767944" y="2450044"/>
            <a:ext cx="1080000" cy="1080000"/>
          </a:xfrm>
          <a:prstGeom prst="arc">
            <a:avLst>
              <a:gd name="adj1" fmla="val 21514198"/>
              <a:gd name="adj2" fmla="val 10880609"/>
            </a:avLst>
          </a:prstGeom>
          <a:noFill/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cxnSp>
        <p:nvCxnSpPr>
          <p:cNvPr id="70" name="直接连接符 69">
            <a:extLst>
              <a:ext uri="{FF2B5EF4-FFF2-40B4-BE49-F238E27FC236}">
                <a16:creationId xmlns:a16="http://schemas.microsoft.com/office/drawing/2014/main" id="{0AF1E57B-8025-4190-BE30-D7C9E1CAFE00}"/>
              </a:ext>
            </a:extLst>
          </p:cNvPr>
          <p:cNvCxnSpPr>
            <a:cxnSpLocks/>
          </p:cNvCxnSpPr>
          <p:nvPr/>
        </p:nvCxnSpPr>
        <p:spPr bwMode="auto">
          <a:xfrm>
            <a:off x="5499902" y="1412776"/>
            <a:ext cx="243928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弧形 72">
            <a:extLst>
              <a:ext uri="{FF2B5EF4-FFF2-40B4-BE49-F238E27FC236}">
                <a16:creationId xmlns:a16="http://schemas.microsoft.com/office/drawing/2014/main" id="{8F1FC351-8235-4B53-A676-6F7478281D4B}"/>
              </a:ext>
            </a:extLst>
          </p:cNvPr>
          <p:cNvSpPr/>
          <p:nvPr/>
        </p:nvSpPr>
        <p:spPr bwMode="auto">
          <a:xfrm>
            <a:off x="5847944" y="2481828"/>
            <a:ext cx="1080000" cy="1080000"/>
          </a:xfrm>
          <a:prstGeom prst="arc">
            <a:avLst>
              <a:gd name="adj1" fmla="val 10834442"/>
              <a:gd name="adj2" fmla="val 0"/>
            </a:avLst>
          </a:prstGeom>
          <a:solidFill>
            <a:srgbClr val="FFF78F"/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sp>
        <p:nvSpPr>
          <p:cNvPr id="78" name="弧形 77">
            <a:extLst>
              <a:ext uri="{FF2B5EF4-FFF2-40B4-BE49-F238E27FC236}">
                <a16:creationId xmlns:a16="http://schemas.microsoft.com/office/drawing/2014/main" id="{36DDD04D-2531-429D-8129-F7A4B386C62C}"/>
              </a:ext>
            </a:extLst>
          </p:cNvPr>
          <p:cNvSpPr/>
          <p:nvPr/>
        </p:nvSpPr>
        <p:spPr bwMode="auto">
          <a:xfrm>
            <a:off x="4773600" y="1962757"/>
            <a:ext cx="2152800" cy="2152800"/>
          </a:xfrm>
          <a:prstGeom prst="arc">
            <a:avLst>
              <a:gd name="adj1" fmla="val 10804048"/>
              <a:gd name="adj2" fmla="val 0"/>
            </a:avLst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2000" b="0" i="0" u="none" strike="noStrike" cap="none" normalizeH="0" baseline="0" dirty="0">
              <a:ln>
                <a:noFill/>
              </a:ln>
              <a:solidFill>
                <a:srgbClr val="009900"/>
              </a:solidFill>
              <a:effectLst/>
              <a:latin typeface="Arial" charset="0"/>
              <a:ea typeface="標楷體" pitchFamily="65" charset="-120"/>
            </a:endParaRP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C06B8893-B435-4CE7-A1BB-9C5AD7097153}"/>
              </a:ext>
            </a:extLst>
          </p:cNvPr>
          <p:cNvGrpSpPr/>
          <p:nvPr/>
        </p:nvGrpSpPr>
        <p:grpSpPr>
          <a:xfrm>
            <a:off x="4757767" y="2681856"/>
            <a:ext cx="2180353" cy="714654"/>
            <a:chOff x="4756049" y="2641063"/>
            <a:chExt cx="2180353" cy="714654"/>
          </a:xfrm>
        </p:grpSpPr>
        <p:sp>
          <p:nvSpPr>
            <p:cNvPr id="65" name="文本框 32">
              <a:extLst>
                <a:ext uri="{FF2B5EF4-FFF2-40B4-BE49-F238E27FC236}">
                  <a16:creationId xmlns:a16="http://schemas.microsoft.com/office/drawing/2014/main" id="{D2E00860-8BB7-43AE-93C4-21B7D7055B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9396" y="2927562"/>
              <a:ext cx="8651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dirty="0">
                  <a:solidFill>
                    <a:schemeClr val="tx1"/>
                  </a:solidFill>
                </a:rPr>
                <a:t>10cm</a:t>
              </a:r>
              <a:endParaRPr lang="zh-TW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6" name="文本框 32">
              <a:extLst>
                <a:ext uri="{FF2B5EF4-FFF2-40B4-BE49-F238E27FC236}">
                  <a16:creationId xmlns:a16="http://schemas.microsoft.com/office/drawing/2014/main" id="{D210F5BC-B5A8-4A9D-B7DC-CCA5CEF288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0051" y="2955667"/>
              <a:ext cx="8651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dirty="0">
                  <a:solidFill>
                    <a:schemeClr val="tx1"/>
                  </a:solidFill>
                </a:rPr>
                <a:t>10cm</a:t>
              </a:r>
              <a:endParaRPr lang="zh-TW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7" name="文本框 32">
              <a:extLst>
                <a:ext uri="{FF2B5EF4-FFF2-40B4-BE49-F238E27FC236}">
                  <a16:creationId xmlns:a16="http://schemas.microsoft.com/office/drawing/2014/main" id="{5EAEAE6C-9582-455B-8C13-73466C79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95163" y="2641063"/>
              <a:ext cx="170518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dirty="0">
                  <a:solidFill>
                    <a:schemeClr val="tx1"/>
                  </a:solidFill>
                </a:rPr>
                <a:t>M   N       O</a:t>
              </a:r>
              <a:endParaRPr lang="zh-TW" alt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id="{C8AD3C0E-1248-4CFE-AF90-DF448B714EEF}"/>
                </a:ext>
              </a:extLst>
            </p:cNvPr>
            <p:cNvGrpSpPr/>
            <p:nvPr/>
          </p:nvGrpSpPr>
          <p:grpSpPr>
            <a:xfrm>
              <a:off x="4756049" y="2947454"/>
              <a:ext cx="2180353" cy="118793"/>
              <a:chOff x="4756049" y="2947454"/>
              <a:chExt cx="2180353" cy="118793"/>
            </a:xfrm>
          </p:grpSpPr>
          <p:grpSp>
            <p:nvGrpSpPr>
              <p:cNvPr id="26" name="组合 25">
                <a:extLst>
                  <a:ext uri="{FF2B5EF4-FFF2-40B4-BE49-F238E27FC236}">
                    <a16:creationId xmlns:a16="http://schemas.microsoft.com/office/drawing/2014/main" id="{518EE300-61F3-4607-9AAB-6032824B0323}"/>
                  </a:ext>
                </a:extLst>
              </p:cNvPr>
              <p:cNvGrpSpPr/>
              <p:nvPr/>
            </p:nvGrpSpPr>
            <p:grpSpPr>
              <a:xfrm>
                <a:off x="4756049" y="2947454"/>
                <a:ext cx="2180353" cy="118793"/>
                <a:chOff x="4756049" y="2947454"/>
                <a:chExt cx="2180353" cy="118793"/>
              </a:xfrm>
            </p:grpSpPr>
            <p:grpSp>
              <p:nvGrpSpPr>
                <p:cNvPr id="19" name="组合 18">
                  <a:extLst>
                    <a:ext uri="{FF2B5EF4-FFF2-40B4-BE49-F238E27FC236}">
                      <a16:creationId xmlns:a16="http://schemas.microsoft.com/office/drawing/2014/main" id="{84598370-8A54-4ADA-8DEF-86940E87030E}"/>
                    </a:ext>
                  </a:extLst>
                </p:cNvPr>
                <p:cNvGrpSpPr/>
                <p:nvPr/>
              </p:nvGrpSpPr>
              <p:grpSpPr>
                <a:xfrm>
                  <a:off x="4756049" y="2955667"/>
                  <a:ext cx="1080000" cy="110580"/>
                  <a:chOff x="4775121" y="2954492"/>
                  <a:chExt cx="1080000" cy="110580"/>
                </a:xfrm>
              </p:grpSpPr>
              <p:cxnSp>
                <p:nvCxnSpPr>
                  <p:cNvPr id="12" name="直接箭头连接符 11">
                    <a:extLst>
                      <a:ext uri="{FF2B5EF4-FFF2-40B4-BE49-F238E27FC236}">
                        <a16:creationId xmlns:a16="http://schemas.microsoft.com/office/drawing/2014/main" id="{85284324-CCC0-4E69-AD92-2414D1098C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775121" y="3008492"/>
                    <a:ext cx="1080000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/>
                    <a:tailEnd type="triangle"/>
                  </a:ln>
                  <a:effectLst/>
                </p:spPr>
              </p:cxnSp>
              <p:grpSp>
                <p:nvGrpSpPr>
                  <p:cNvPr id="16" name="组合 15">
                    <a:extLst>
                      <a:ext uri="{FF2B5EF4-FFF2-40B4-BE49-F238E27FC236}">
                        <a16:creationId xmlns:a16="http://schemas.microsoft.com/office/drawing/2014/main" id="{79B48D60-0BA7-4D19-B0CD-2EE07BA42733}"/>
                      </a:ext>
                    </a:extLst>
                  </p:cNvPr>
                  <p:cNvGrpSpPr/>
                  <p:nvPr/>
                </p:nvGrpSpPr>
                <p:grpSpPr>
                  <a:xfrm>
                    <a:off x="5263154" y="2954492"/>
                    <a:ext cx="108000" cy="110580"/>
                    <a:chOff x="3716288" y="2501280"/>
                    <a:chExt cx="108000" cy="110580"/>
                  </a:xfrm>
                </p:grpSpPr>
                <p:cxnSp>
                  <p:nvCxnSpPr>
                    <p:cNvPr id="15" name="直接连接符 14">
                      <a:extLst>
                        <a:ext uri="{FF2B5EF4-FFF2-40B4-BE49-F238E27FC236}">
                          <a16:creationId xmlns:a16="http://schemas.microsoft.com/office/drawing/2014/main" id="{B9019C11-D4D4-4353-9E32-09A1CDC6DE37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716288" y="2503860"/>
                      <a:ext cx="108000" cy="10800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52" name="直接连接符 51">
                      <a:extLst>
                        <a:ext uri="{FF2B5EF4-FFF2-40B4-BE49-F238E27FC236}">
                          <a16:creationId xmlns:a16="http://schemas.microsoft.com/office/drawing/2014/main" id="{52537113-5068-4419-A287-5211E8425A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H="1">
                      <a:off x="3716288" y="2501280"/>
                      <a:ext cx="108000" cy="10800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  <p:grpSp>
              <p:nvGrpSpPr>
                <p:cNvPr id="20" name="组合 19">
                  <a:extLst>
                    <a:ext uri="{FF2B5EF4-FFF2-40B4-BE49-F238E27FC236}">
                      <a16:creationId xmlns:a16="http://schemas.microsoft.com/office/drawing/2014/main" id="{1C6B3445-654E-4805-9C28-12F0508CD062}"/>
                    </a:ext>
                  </a:extLst>
                </p:cNvPr>
                <p:cNvGrpSpPr/>
                <p:nvPr/>
              </p:nvGrpSpPr>
              <p:grpSpPr>
                <a:xfrm>
                  <a:off x="5856402" y="2947454"/>
                  <a:ext cx="1080000" cy="110580"/>
                  <a:chOff x="5834883" y="2954492"/>
                  <a:chExt cx="1080000" cy="110580"/>
                </a:xfrm>
              </p:grpSpPr>
              <p:cxnSp>
                <p:nvCxnSpPr>
                  <p:cNvPr id="57" name="直接箭头连接符 56">
                    <a:extLst>
                      <a:ext uri="{FF2B5EF4-FFF2-40B4-BE49-F238E27FC236}">
                        <a16:creationId xmlns:a16="http://schemas.microsoft.com/office/drawing/2014/main" id="{845AFA82-669A-4BD9-BE0B-5A046B309DC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5834883" y="3009782"/>
                    <a:ext cx="1080000" cy="0"/>
                  </a:xfrm>
                  <a:prstGeom prst="straightConnector1">
                    <a:avLst/>
                  </a:prstGeom>
                  <a:solidFill>
                    <a:schemeClr val="bg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/>
                    <a:tailEnd type="triangle"/>
                  </a:ln>
                  <a:effectLst/>
                </p:spPr>
              </p:cxnSp>
              <p:grpSp>
                <p:nvGrpSpPr>
                  <p:cNvPr id="59" name="组合 58">
                    <a:extLst>
                      <a:ext uri="{FF2B5EF4-FFF2-40B4-BE49-F238E27FC236}">
                        <a16:creationId xmlns:a16="http://schemas.microsoft.com/office/drawing/2014/main" id="{7C241F26-38FF-4F1E-90C4-00CEB0315892}"/>
                      </a:ext>
                    </a:extLst>
                  </p:cNvPr>
                  <p:cNvGrpSpPr/>
                  <p:nvPr/>
                </p:nvGrpSpPr>
                <p:grpSpPr>
                  <a:xfrm>
                    <a:off x="6322133" y="2954492"/>
                    <a:ext cx="108000" cy="110580"/>
                    <a:chOff x="3716288" y="2501280"/>
                    <a:chExt cx="108000" cy="110580"/>
                  </a:xfrm>
                </p:grpSpPr>
                <p:cxnSp>
                  <p:nvCxnSpPr>
                    <p:cNvPr id="60" name="直接连接符 59">
                      <a:extLst>
                        <a:ext uri="{FF2B5EF4-FFF2-40B4-BE49-F238E27FC236}">
                          <a16:creationId xmlns:a16="http://schemas.microsoft.com/office/drawing/2014/main" id="{90C7812B-7237-4208-B8B2-5BE05E7F0F0F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716288" y="2503860"/>
                      <a:ext cx="108000" cy="10800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61" name="直接连接符 60">
                      <a:extLst>
                        <a:ext uri="{FF2B5EF4-FFF2-40B4-BE49-F238E27FC236}">
                          <a16:creationId xmlns:a16="http://schemas.microsoft.com/office/drawing/2014/main" id="{62D49FC4-836B-4804-8188-8825DDE414D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H="1">
                      <a:off x="3716288" y="2501280"/>
                      <a:ext cx="108000" cy="108000"/>
                    </a:xfrm>
                    <a:prstGeom prst="line">
                      <a:avLst/>
                    </a:prstGeom>
                    <a:solidFill>
                      <a:schemeClr val="bg1"/>
                    </a:solidFill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</p:grpSp>
          <p:grpSp>
            <p:nvGrpSpPr>
              <p:cNvPr id="62" name="组合 61">
                <a:extLst>
                  <a:ext uri="{FF2B5EF4-FFF2-40B4-BE49-F238E27FC236}">
                    <a16:creationId xmlns:a16="http://schemas.microsoft.com/office/drawing/2014/main" id="{24C977E8-051A-4E98-B683-69CDA287629D}"/>
                  </a:ext>
                </a:extLst>
              </p:cNvPr>
              <p:cNvGrpSpPr/>
              <p:nvPr/>
            </p:nvGrpSpPr>
            <p:grpSpPr>
              <a:xfrm>
                <a:off x="5796000" y="2947454"/>
                <a:ext cx="108000" cy="110580"/>
                <a:chOff x="3716288" y="2501280"/>
                <a:chExt cx="108000" cy="110580"/>
              </a:xfrm>
            </p:grpSpPr>
            <p:cxnSp>
              <p:nvCxnSpPr>
                <p:cNvPr id="63" name="直接连接符 62">
                  <a:extLst>
                    <a:ext uri="{FF2B5EF4-FFF2-40B4-BE49-F238E27FC236}">
                      <a16:creationId xmlns:a16="http://schemas.microsoft.com/office/drawing/2014/main" id="{F4CEBE43-4D81-4C68-BCA1-5E259AB1560C}"/>
                    </a:ext>
                  </a:extLst>
                </p:cNvPr>
                <p:cNvCxnSpPr/>
                <p:nvPr/>
              </p:nvCxnSpPr>
              <p:spPr bwMode="auto">
                <a:xfrm>
                  <a:off x="3716288" y="2503860"/>
                  <a:ext cx="108000" cy="108000"/>
                </a:xfrm>
                <a:prstGeom prst="line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4" name="直接连接符 63">
                  <a:extLst>
                    <a:ext uri="{FF2B5EF4-FFF2-40B4-BE49-F238E27FC236}">
                      <a16:creationId xmlns:a16="http://schemas.microsoft.com/office/drawing/2014/main" id="{433467CF-0991-4CDE-9CB8-A9C6E3C650A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3716288" y="2501280"/>
                  <a:ext cx="108000" cy="108000"/>
                </a:xfrm>
                <a:prstGeom prst="line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80" name="矩形 79">
            <a:extLst>
              <a:ext uri="{FF2B5EF4-FFF2-40B4-BE49-F238E27FC236}">
                <a16:creationId xmlns:a16="http://schemas.microsoft.com/office/drawing/2014/main" id="{BAA4083B-1CD9-4932-A55C-0DE90EAA1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449" y="3040803"/>
            <a:ext cx="610142" cy="245730"/>
          </a:xfrm>
          <a:prstGeom prst="rect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 sz="18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cxnSp>
        <p:nvCxnSpPr>
          <p:cNvPr id="12327" name="直接箭头连接符 12326">
            <a:extLst>
              <a:ext uri="{FF2B5EF4-FFF2-40B4-BE49-F238E27FC236}">
                <a16:creationId xmlns:a16="http://schemas.microsoft.com/office/drawing/2014/main" id="{54635419-96FE-4878-8647-3B682798131A}"/>
              </a:ext>
            </a:extLst>
          </p:cNvPr>
          <p:cNvCxnSpPr>
            <a:cxnSpLocks/>
          </p:cNvCxnSpPr>
          <p:nvPr/>
        </p:nvCxnSpPr>
        <p:spPr bwMode="auto">
          <a:xfrm flipV="1">
            <a:off x="5701693" y="2824220"/>
            <a:ext cx="360000" cy="360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86F54A7D-2862-4425-A737-02ECF73D8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2258" y="4594013"/>
            <a:ext cx="33596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</a:rPr>
              <a:t>= </a:t>
            </a:r>
            <a:r>
              <a:rPr lang="zh-CN" altLang="en-US" sz="2800" dirty="0">
                <a:solidFill>
                  <a:srgbClr val="0000FF"/>
                </a:solidFill>
              </a:rPr>
              <a:t>半圓的面積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6" grpId="0"/>
      <p:bldP spid="40" grpId="0"/>
      <p:bldP spid="40" grpId="1"/>
      <p:bldP spid="41" grpId="0"/>
      <p:bldP spid="41" grpId="1"/>
      <p:bldP spid="42" grpId="0"/>
      <p:bldP spid="42" grpId="1"/>
      <p:bldP spid="73" grpId="0" animBg="1"/>
      <p:bldP spid="78" grpId="0" animBg="1"/>
      <p:bldP spid="78" grpId="1" animBg="1"/>
      <p:bldP spid="80" grpId="0" animBg="1"/>
      <p:bldP spid="80" grpId="1" animBg="1"/>
      <p:bldP spid="39" grpId="0"/>
      <p:bldP spid="3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图片 13">
            <a:extLst>
              <a:ext uri="{FF2B5EF4-FFF2-40B4-BE49-F238E27FC236}">
                <a16:creationId xmlns:a16="http://schemas.microsoft.com/office/drawing/2014/main" id="{CB9469CB-4C82-4F0F-B8CE-4709485E4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738" y="1176338"/>
            <a:ext cx="1274762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图片 11">
            <a:extLst>
              <a:ext uri="{FF2B5EF4-FFF2-40B4-BE49-F238E27FC236}">
                <a16:creationId xmlns:a16="http://schemas.microsoft.com/office/drawing/2014/main" id="{53CA9B99-B3BE-49D8-B589-AD3826612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600" y="2851150"/>
            <a:ext cx="130175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矩形 60">
            <a:extLst>
              <a:ext uri="{FF2B5EF4-FFF2-40B4-BE49-F238E27FC236}">
                <a16:creationId xmlns:a16="http://schemas.microsoft.com/office/drawing/2014/main" id="{F8A72995-E342-48C8-BC3D-31354F7C5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338" y="5670550"/>
            <a:ext cx="503237" cy="252413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F5A2BC60-6FBD-4426-921A-DCC6B6CBD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4013" y="2544763"/>
            <a:ext cx="503237" cy="252412"/>
          </a:xfrm>
          <a:prstGeom prst="rect">
            <a:avLst/>
          </a:prstGeom>
          <a:solidFill>
            <a:srgbClr val="92D050"/>
          </a:solidFill>
          <a:ln w="9525" algn="ctr">
            <a:solidFill>
              <a:srgbClr val="92D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13318" name="矩形 2">
            <a:extLst>
              <a:ext uri="{FF2B5EF4-FFF2-40B4-BE49-F238E27FC236}">
                <a16:creationId xmlns:a16="http://schemas.microsoft.com/office/drawing/2014/main" id="{AF61D164-E0C9-4E93-809E-98A198041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6164263" cy="389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solidFill>
                  <a:srgbClr val="000000"/>
                </a:solidFill>
              </a:rPr>
              <a:t> </a:t>
            </a:r>
            <a:r>
              <a:rPr lang="en-US" altLang="zh-TW" sz="2800" b="1">
                <a:solidFill>
                  <a:srgbClr val="000000"/>
                </a:solidFill>
              </a:rPr>
              <a:t>4. </a:t>
            </a:r>
            <a:r>
              <a:rPr lang="zh-CN" altLang="en-US" sz="2800">
                <a:solidFill>
                  <a:srgbClr val="000000"/>
                </a:solidFill>
              </a:rPr>
              <a:t>右</a:t>
            </a:r>
            <a:r>
              <a:rPr lang="zh-TW" altLang="en-US" sz="2800">
                <a:solidFill>
                  <a:srgbClr val="000000"/>
                </a:solidFill>
              </a:rPr>
              <a:t>圖是一個半徑為</a:t>
            </a:r>
            <a:r>
              <a:rPr lang="en-US" altLang="zh-TW" sz="2800">
                <a:solidFill>
                  <a:srgbClr val="000000"/>
                </a:solidFill>
              </a:rPr>
              <a:t>20cm </a:t>
            </a:r>
            <a:r>
              <a:rPr lang="zh-TW" altLang="en-US" sz="2800">
                <a:solidFill>
                  <a:srgbClr val="000000"/>
                </a:solidFill>
              </a:rPr>
              <a:t>的圓，以下各個圖形是由一些半圓或由邊長</a:t>
            </a:r>
            <a:r>
              <a:rPr lang="en-US" altLang="zh-TW" sz="2800">
                <a:solidFill>
                  <a:srgbClr val="000000"/>
                </a:solidFill>
              </a:rPr>
              <a:t>20cm</a:t>
            </a:r>
            <a:r>
              <a:rPr lang="zh-TW" altLang="en-US" sz="2800">
                <a:solidFill>
                  <a:srgbClr val="000000"/>
                </a:solidFill>
              </a:rPr>
              <a:t>的圖形和半圓拼砌而成，哪一個圖形的周界和</a:t>
            </a:r>
            <a:r>
              <a:rPr lang="zh-CN" altLang="en-US" sz="2800">
                <a:solidFill>
                  <a:srgbClr val="000000"/>
                </a:solidFill>
              </a:rPr>
              <a:t>右</a:t>
            </a:r>
            <a:r>
              <a:rPr lang="zh-TW" altLang="en-US" sz="2800">
                <a:solidFill>
                  <a:srgbClr val="000000"/>
                </a:solidFill>
              </a:rPr>
              <a:t>圖的圓周相同？</a:t>
            </a:r>
            <a:endParaRPr lang="en-US" altLang="zh-TW" sz="280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CN" sz="2800">
                <a:solidFill>
                  <a:srgbClr val="000000"/>
                </a:solidFill>
              </a:rPr>
              <a:t>     A.                           </a:t>
            </a:r>
            <a:r>
              <a:rPr lang="en-US" altLang="zh-HK" sz="2800">
                <a:solidFill>
                  <a:schemeClr val="tx1"/>
                </a:solidFill>
              </a:rPr>
              <a:t>B. </a:t>
            </a:r>
          </a:p>
          <a:p>
            <a:pPr>
              <a:spcAft>
                <a:spcPts val="600"/>
              </a:spcAft>
            </a:pPr>
            <a:endParaRPr lang="en-US" altLang="zh-TW" sz="280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endParaRPr lang="en-US" altLang="zh-TW" sz="280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>
                <a:solidFill>
                  <a:schemeClr val="tx1"/>
                </a:solidFill>
              </a:rPr>
              <a:t>	 C.</a:t>
            </a:r>
            <a:r>
              <a:rPr lang="zh-TW" altLang="en-US" sz="2800">
                <a:solidFill>
                  <a:schemeClr val="tx1"/>
                </a:solidFill>
              </a:rPr>
              <a:t>                           </a:t>
            </a:r>
            <a:r>
              <a:rPr lang="en-US" altLang="zh-HK" sz="2800">
                <a:solidFill>
                  <a:schemeClr val="tx1"/>
                </a:solidFill>
              </a:rPr>
              <a:t>D. </a:t>
            </a:r>
            <a:endParaRPr lang="en-US" altLang="zh-TW" sz="2800">
              <a:solidFill>
                <a:srgbClr val="000000"/>
              </a:solidFill>
            </a:endParaRPr>
          </a:p>
        </p:txBody>
      </p:sp>
      <p:pic>
        <p:nvPicPr>
          <p:cNvPr id="13319" name="图片 24">
            <a:extLst>
              <a:ext uri="{FF2B5EF4-FFF2-40B4-BE49-F238E27FC236}">
                <a16:creationId xmlns:a16="http://schemas.microsoft.com/office/drawing/2014/main" id="{AF0E12E1-1685-4861-AED9-9ECE7C26A6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50133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文本框 4">
            <a:extLst>
              <a:ext uri="{FF2B5EF4-FFF2-40B4-BE49-F238E27FC236}">
                <a16:creationId xmlns:a16="http://schemas.microsoft.com/office/drawing/2014/main" id="{28F267CA-8DDB-4BD7-ADAB-F50E6880B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2020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53168DD-B37F-410F-9CD3-713AAD72907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24788" y="5114925"/>
            <a:ext cx="43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A88E3FE8-C418-4F3F-A5D1-054B35146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24384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 dirty="0">
                <a:solidFill>
                  <a:srgbClr val="0000FF"/>
                </a:solidFill>
              </a:rPr>
              <a:t>20</a:t>
            </a:r>
            <a:r>
              <a:rPr lang="en-US" altLang="zh-CN" sz="2400" dirty="0">
                <a:solidFill>
                  <a:srgbClr val="0000FF"/>
                </a:solidFill>
              </a:rPr>
              <a:t>×</a:t>
            </a:r>
            <a:r>
              <a:rPr lang="en-US" altLang="zh-TW" sz="2400" dirty="0">
                <a:solidFill>
                  <a:srgbClr val="0000FF"/>
                </a:solidFill>
              </a:rPr>
              <a:t>2</a:t>
            </a:r>
            <a:r>
              <a:rPr lang="en-US" altLang="zh-CN" sz="2400" dirty="0">
                <a:solidFill>
                  <a:srgbClr val="0000FF"/>
                </a:solidFill>
              </a:rPr>
              <a:t>×</a:t>
            </a:r>
            <a:r>
              <a:rPr lang="el-GR" altLang="zh-TW" sz="2400" dirty="0">
                <a:solidFill>
                  <a:srgbClr val="0000FF"/>
                </a:solidFill>
                <a:sym typeface="Symbol" panose="05050102010706020507" pitchFamily="18" charset="2"/>
              </a:rPr>
              <a:t> </a:t>
            </a:r>
            <a:r>
              <a:rPr lang="en-US" altLang="zh-TW" sz="2400" dirty="0">
                <a:solidFill>
                  <a:srgbClr val="0000FF"/>
                </a:solidFill>
              </a:rPr>
              <a:t>=</a:t>
            </a:r>
            <a:r>
              <a:rPr lang="zh-TW" altLang="en-US" sz="2400" dirty="0">
                <a:solidFill>
                  <a:srgbClr val="0000FF"/>
                </a:solidFill>
              </a:rPr>
              <a:t> </a:t>
            </a:r>
            <a:r>
              <a:rPr lang="en-US" altLang="zh-TW" sz="2400" dirty="0">
                <a:solidFill>
                  <a:srgbClr val="0000FF"/>
                </a:solidFill>
              </a:rPr>
              <a:t>40</a:t>
            </a:r>
            <a:r>
              <a:rPr lang="el-GR" altLang="zh-TW" sz="2400" dirty="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40156FA4-F50E-4E47-914E-2DF73DD38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913" y="3689350"/>
            <a:ext cx="3876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20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>
                <a:solidFill>
                  <a:srgbClr val="0000FF"/>
                </a:solidFill>
                <a:sym typeface="Symbol" panose="05050102010706020507" pitchFamily="18" charset="2"/>
              </a:rPr>
              <a:t>÷</a:t>
            </a:r>
            <a:r>
              <a:rPr lang="en-US" altLang="zh-TW" sz="2400">
                <a:solidFill>
                  <a:srgbClr val="0000FF"/>
                </a:solidFill>
              </a:rPr>
              <a:t>2</a:t>
            </a:r>
            <a:r>
              <a:rPr lang="zh-TW" altLang="en-US" sz="2400">
                <a:solidFill>
                  <a:srgbClr val="0000FF"/>
                </a:solidFill>
              </a:rPr>
              <a:t>＋</a:t>
            </a:r>
            <a:r>
              <a:rPr lang="en-US" altLang="zh-TW" sz="2400">
                <a:solidFill>
                  <a:srgbClr val="0000FF"/>
                </a:solidFill>
              </a:rPr>
              <a:t>20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3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=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10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400">
                <a:solidFill>
                  <a:srgbClr val="0000FF"/>
                </a:solidFill>
              </a:rPr>
              <a:t>＋</a:t>
            </a:r>
            <a:r>
              <a:rPr lang="en-US" altLang="zh-TW" sz="2400">
                <a:solidFill>
                  <a:srgbClr val="0000FF"/>
                </a:solidFill>
                <a:sym typeface="Symbol" panose="05050102010706020507" pitchFamily="18" charset="2"/>
              </a:rPr>
              <a:t>60</a:t>
            </a:r>
            <a:endParaRPr lang="zh-TW" altLang="en-US" sz="2400">
              <a:solidFill>
                <a:srgbClr val="0000FF"/>
              </a:solidFill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EA44DB6B-9B9D-4849-ADF3-F6180E3F6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3232150"/>
            <a:ext cx="241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20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>
                <a:solidFill>
                  <a:srgbClr val="0000FF"/>
                </a:solidFill>
                <a:sym typeface="Symbol" panose="05050102010706020507" pitchFamily="18" charset="2"/>
              </a:rPr>
              <a:t>÷</a:t>
            </a:r>
            <a:r>
              <a:rPr lang="en-US" altLang="zh-TW" sz="2400">
                <a:solidFill>
                  <a:srgbClr val="0000FF"/>
                </a:solidFill>
              </a:rPr>
              <a:t>2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3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=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30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endParaRPr lang="zh-TW" altLang="en-US" sz="2400">
              <a:solidFill>
                <a:srgbClr val="0000FF"/>
              </a:solidFill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6CF4C3EF-46BD-4961-A154-17D7AD7A7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5567363"/>
            <a:ext cx="246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20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>
                <a:solidFill>
                  <a:srgbClr val="0000FF"/>
                </a:solidFill>
                <a:sym typeface="Symbol" panose="05050102010706020507" pitchFamily="18" charset="2"/>
              </a:rPr>
              <a:t>÷</a:t>
            </a:r>
            <a:r>
              <a:rPr lang="en-US" altLang="zh-TW" sz="2400">
                <a:solidFill>
                  <a:srgbClr val="0000FF"/>
                </a:solidFill>
              </a:rPr>
              <a:t>2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4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=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40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endParaRPr lang="zh-TW" altLang="en-US" sz="2400">
              <a:solidFill>
                <a:srgbClr val="0000FF"/>
              </a:solidFill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967CD58A-B2F4-4A70-B9FA-38428C8B9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463" y="5275263"/>
            <a:ext cx="4527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</a:rPr>
              <a:t>10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2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en-US" altLang="zh-CN" sz="2400">
                <a:solidFill>
                  <a:srgbClr val="0000FF"/>
                </a:solidFill>
                <a:sym typeface="Symbol" panose="05050102010706020507" pitchFamily="18" charset="2"/>
              </a:rPr>
              <a:t>÷</a:t>
            </a:r>
            <a:r>
              <a:rPr lang="en-US" altLang="zh-TW" sz="2400">
                <a:solidFill>
                  <a:srgbClr val="0000FF"/>
                </a:solidFill>
              </a:rPr>
              <a:t>2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4</a:t>
            </a:r>
            <a:r>
              <a:rPr lang="zh-TW" altLang="en-US" sz="2400">
                <a:solidFill>
                  <a:srgbClr val="0000FF"/>
                </a:solidFill>
              </a:rPr>
              <a:t>＋</a:t>
            </a:r>
            <a:r>
              <a:rPr lang="en-US" altLang="zh-CN" sz="2400">
                <a:solidFill>
                  <a:srgbClr val="0000FF"/>
                </a:solidFill>
              </a:rPr>
              <a:t>1</a:t>
            </a:r>
            <a:r>
              <a:rPr lang="en-US" altLang="zh-TW" sz="2400">
                <a:solidFill>
                  <a:srgbClr val="0000FF"/>
                </a:solidFill>
              </a:rPr>
              <a:t>0</a:t>
            </a:r>
            <a:r>
              <a:rPr lang="en-US" altLang="zh-CN" sz="2400">
                <a:solidFill>
                  <a:srgbClr val="0000FF"/>
                </a:solidFill>
              </a:rPr>
              <a:t>×</a:t>
            </a:r>
            <a:r>
              <a:rPr lang="en-US" altLang="zh-TW" sz="2400">
                <a:solidFill>
                  <a:srgbClr val="0000FF"/>
                </a:solidFill>
              </a:rPr>
              <a:t>4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=</a:t>
            </a:r>
            <a:r>
              <a:rPr lang="zh-TW" altLang="en-US" sz="2400">
                <a:solidFill>
                  <a:srgbClr val="0000FF"/>
                </a:solidFill>
              </a:rPr>
              <a:t> </a:t>
            </a:r>
            <a:r>
              <a:rPr lang="en-US" altLang="zh-TW" sz="2400">
                <a:solidFill>
                  <a:srgbClr val="0000FF"/>
                </a:solidFill>
              </a:rPr>
              <a:t>40</a:t>
            </a:r>
            <a:r>
              <a:rPr lang="el-GR" altLang="zh-TW" sz="2400">
                <a:solidFill>
                  <a:srgbClr val="0000FF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400">
                <a:solidFill>
                  <a:srgbClr val="0000FF"/>
                </a:solidFill>
              </a:rPr>
              <a:t>＋</a:t>
            </a:r>
            <a:r>
              <a:rPr lang="en-US" altLang="zh-TW" sz="2400">
                <a:solidFill>
                  <a:srgbClr val="0000FF"/>
                </a:solidFill>
                <a:sym typeface="Symbol" panose="05050102010706020507" pitchFamily="18" charset="2"/>
              </a:rPr>
              <a:t>40</a:t>
            </a:r>
            <a:endParaRPr lang="zh-TW" altLang="en-US" sz="2400">
              <a:solidFill>
                <a:srgbClr val="0000FF"/>
              </a:solidFill>
            </a:endParaRPr>
          </a:p>
        </p:txBody>
      </p: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32AA6AE4-C655-41C7-B47E-7E810CECD2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65438" y="1400175"/>
            <a:ext cx="1944687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3329" name="图片 7">
            <a:extLst>
              <a:ext uri="{FF2B5EF4-FFF2-40B4-BE49-F238E27FC236}">
                <a16:creationId xmlns:a16="http://schemas.microsoft.com/office/drawing/2014/main" id="{7F1712B0-2470-47CB-89A2-00DEB05EC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324350"/>
            <a:ext cx="161766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图片 9">
            <a:extLst>
              <a:ext uri="{FF2B5EF4-FFF2-40B4-BE49-F238E27FC236}">
                <a16:creationId xmlns:a16="http://schemas.microsoft.com/office/drawing/2014/main" id="{AC1FBC53-2A4D-4220-89A3-4987B4578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3"/>
          <a:stretch>
            <a:fillRect/>
          </a:stretch>
        </p:blipFill>
        <p:spPr bwMode="auto">
          <a:xfrm>
            <a:off x="1530350" y="2797175"/>
            <a:ext cx="162877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7740042E-F4BA-4336-A4F3-A696A287DB5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7087" y="4357687"/>
            <a:ext cx="2498726" cy="887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  <p:bldP spid="60" grpId="0" animBg="1"/>
      <p:bldP spid="60" grpId="1" animBg="1"/>
      <p:bldP spid="6" grpId="0"/>
      <p:bldP spid="53" grpId="0"/>
      <p:bldP spid="53" grpId="1"/>
      <p:bldP spid="42" grpId="0"/>
      <p:bldP spid="42" grpId="1"/>
      <p:bldP spid="43" grpId="0"/>
      <p:bldP spid="43" grpId="1"/>
      <p:bldP spid="44" grpId="0"/>
      <p:bldP spid="44" grpId="1"/>
      <p:bldP spid="47" grpId="0"/>
      <p:bldP spid="4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图片 2">
            <a:extLst>
              <a:ext uri="{FF2B5EF4-FFF2-40B4-BE49-F238E27FC236}">
                <a16:creationId xmlns:a16="http://schemas.microsoft.com/office/drawing/2014/main" id="{D24A8230-8436-4704-9A67-E26D8C20E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88" y="2025650"/>
            <a:ext cx="3009900" cy="161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矩形 2">
            <a:extLst>
              <a:ext uri="{FF2B5EF4-FFF2-40B4-BE49-F238E27FC236}">
                <a16:creationId xmlns:a16="http://schemas.microsoft.com/office/drawing/2014/main" id="{5EFA9C8B-4EA1-4D07-AB2A-15A2EDA0E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7981950" cy="337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5. </a:t>
            </a:r>
            <a:r>
              <a:rPr lang="zh-CN" altLang="en-US" sz="2800" dirty="0">
                <a:solidFill>
                  <a:srgbClr val="000000"/>
                </a:solidFill>
              </a:rPr>
              <a:t>右</a:t>
            </a:r>
            <a:r>
              <a:rPr lang="zh-TW" altLang="en-US" sz="2800" dirty="0">
                <a:solidFill>
                  <a:srgbClr val="000000"/>
                </a:solidFill>
              </a:rPr>
              <a:t>圖由兩個正方形組成，着色部分的面積是多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 少？</a:t>
            </a:r>
            <a:r>
              <a:rPr lang="en-US" altLang="zh-TW" sz="2800" dirty="0">
                <a:solidFill>
                  <a:srgbClr val="000000"/>
                </a:solidFill>
              </a:rPr>
              <a:t> 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     )</a:t>
            </a: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   A. 70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en-US" altLang="zh-CN" sz="2800" dirty="0">
                <a:solidFill>
                  <a:srgbClr val="000000"/>
                </a:solidFill>
              </a:rPr>
              <a:t>                          </a:t>
            </a:r>
          </a:p>
          <a:p>
            <a:pPr>
              <a:spcAft>
                <a:spcPts val="12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     B. 112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en-US" altLang="zh-HK" sz="280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	 C.</a:t>
            </a:r>
            <a:r>
              <a:rPr lang="zh-TW" altLang="en-US" sz="2800" dirty="0">
                <a:solidFill>
                  <a:schemeClr val="tx1"/>
                </a:solidFill>
              </a:rPr>
              <a:t> </a:t>
            </a:r>
            <a:r>
              <a:rPr lang="en-US" altLang="zh-TW" sz="2800" dirty="0">
                <a:solidFill>
                  <a:schemeClr val="tx1"/>
                </a:solidFill>
              </a:rPr>
              <a:t>210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r>
              <a:rPr lang="zh-TW" altLang="en-US" sz="2800" dirty="0">
                <a:solidFill>
                  <a:schemeClr val="tx1"/>
                </a:solidFill>
              </a:rPr>
              <a:t>                          </a:t>
            </a:r>
            <a:endParaRPr lang="en-US" altLang="zh-TW" sz="28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HK" sz="2800" dirty="0">
                <a:solidFill>
                  <a:schemeClr val="tx1"/>
                </a:solidFill>
              </a:rPr>
              <a:t>     D. 266</a:t>
            </a:r>
            <a:r>
              <a:rPr lang="en-US" altLang="zh-TW" sz="2800" dirty="0">
                <a:solidFill>
                  <a:srgbClr val="000000"/>
                </a:solidFill>
              </a:rPr>
              <a:t>cm</a:t>
            </a:r>
            <a:r>
              <a:rPr lang="en-US" altLang="zh-TW" sz="2800" baseline="30000" dirty="0">
                <a:solidFill>
                  <a:srgbClr val="000000"/>
                </a:solidFill>
              </a:rPr>
              <a:t>2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sp>
        <p:nvSpPr>
          <p:cNvPr id="38" name="不完整圆 37">
            <a:extLst>
              <a:ext uri="{FF2B5EF4-FFF2-40B4-BE49-F238E27FC236}">
                <a16:creationId xmlns:a16="http://schemas.microsoft.com/office/drawing/2014/main" id="{1BE5A492-B817-42A8-AE0B-924CDE1BE2B4}"/>
              </a:ext>
            </a:extLst>
          </p:cNvPr>
          <p:cNvSpPr/>
          <p:nvPr/>
        </p:nvSpPr>
        <p:spPr bwMode="auto">
          <a:xfrm rot="16200000">
            <a:off x="5334000" y="852488"/>
            <a:ext cx="2608263" cy="2630487"/>
          </a:xfrm>
          <a:prstGeom prst="pie">
            <a:avLst>
              <a:gd name="adj1" fmla="val 10800000"/>
              <a:gd name="adj2" fmla="val 16200000"/>
            </a:avLst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9B000911-F687-4BA9-A2F9-53164DAAF5C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330825" y="2155825"/>
            <a:ext cx="1296988" cy="1295400"/>
          </a:xfrm>
          <a:prstGeom prst="rtTriangle">
            <a:avLst/>
          </a:prstGeom>
          <a:solidFill>
            <a:srgbClr val="FFC5FF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" name="不完整圆 10">
            <a:extLst>
              <a:ext uri="{FF2B5EF4-FFF2-40B4-BE49-F238E27FC236}">
                <a16:creationId xmlns:a16="http://schemas.microsoft.com/office/drawing/2014/main" id="{63D4E775-3729-4F57-9FFC-96E555F0A21A}"/>
              </a:ext>
            </a:extLst>
          </p:cNvPr>
          <p:cNvSpPr/>
          <p:nvPr/>
        </p:nvSpPr>
        <p:spPr bwMode="auto">
          <a:xfrm rot="16200000">
            <a:off x="5317332" y="829469"/>
            <a:ext cx="2655887" cy="2651125"/>
          </a:xfrm>
          <a:prstGeom prst="pie">
            <a:avLst>
              <a:gd name="adj1" fmla="val 10800000"/>
              <a:gd name="adj2" fmla="val 16200000"/>
            </a:avLst>
          </a:prstGeom>
          <a:solidFill>
            <a:schemeClr val="accent5">
              <a:lumMod val="75000"/>
              <a:alpha val="57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CN" altLang="en-US">
              <a:latin typeface="Arial" charset="0"/>
            </a:endParaRPr>
          </a:p>
        </p:txBody>
      </p:sp>
      <p:sp>
        <p:nvSpPr>
          <p:cNvPr id="8" name="任意多边形: 形状 7">
            <a:extLst>
              <a:ext uri="{FF2B5EF4-FFF2-40B4-BE49-F238E27FC236}">
                <a16:creationId xmlns:a16="http://schemas.microsoft.com/office/drawing/2014/main" id="{F1D797E9-A95D-4234-A38C-ABFE8635C399}"/>
              </a:ext>
            </a:extLst>
          </p:cNvPr>
          <p:cNvSpPr>
            <a:spLocks/>
          </p:cNvSpPr>
          <p:nvPr/>
        </p:nvSpPr>
        <p:spPr bwMode="auto">
          <a:xfrm>
            <a:off x="5340350" y="2159000"/>
            <a:ext cx="2032000" cy="1308100"/>
          </a:xfrm>
          <a:custGeom>
            <a:avLst/>
            <a:gdLst>
              <a:gd name="T0" fmla="*/ 0 w 2032000"/>
              <a:gd name="T1" fmla="*/ 0 h 1308100"/>
              <a:gd name="T2" fmla="*/ 1295400 w 2032000"/>
              <a:gd name="T3" fmla="*/ 1308100 h 1308100"/>
              <a:gd name="T4" fmla="*/ 2032000 w 2032000"/>
              <a:gd name="T5" fmla="*/ 1308100 h 1308100"/>
              <a:gd name="T6" fmla="*/ 0 w 2032000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32000" h="1308100">
                <a:moveTo>
                  <a:pt x="0" y="0"/>
                </a:moveTo>
                <a:lnTo>
                  <a:pt x="1295400" y="1308100"/>
                </a:lnTo>
                <a:lnTo>
                  <a:pt x="2032000" y="1308100"/>
                </a:lnTo>
                <a:lnTo>
                  <a:pt x="0" y="0"/>
                </a:lnTo>
                <a:close/>
              </a:path>
            </a:pathLst>
          </a:custGeom>
          <a:solidFill>
            <a:srgbClr val="E1B4EA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" name="任意多边形: 形状 39">
            <a:extLst>
              <a:ext uri="{FF2B5EF4-FFF2-40B4-BE49-F238E27FC236}">
                <a16:creationId xmlns:a16="http://schemas.microsoft.com/office/drawing/2014/main" id="{8ACF9654-3E96-41BB-85C8-1320217E6F32}"/>
              </a:ext>
            </a:extLst>
          </p:cNvPr>
          <p:cNvSpPr>
            <a:spLocks/>
          </p:cNvSpPr>
          <p:nvPr/>
        </p:nvSpPr>
        <p:spPr bwMode="auto">
          <a:xfrm>
            <a:off x="5329238" y="2166938"/>
            <a:ext cx="2052637" cy="1311275"/>
          </a:xfrm>
          <a:custGeom>
            <a:avLst/>
            <a:gdLst>
              <a:gd name="T0" fmla="*/ 0 w 2032000"/>
              <a:gd name="T1" fmla="*/ 0 h 1308100"/>
              <a:gd name="T2" fmla="*/ 1321846 w 2032000"/>
              <a:gd name="T3" fmla="*/ 1313662 h 1308100"/>
              <a:gd name="T4" fmla="*/ 2073484 w 2032000"/>
              <a:gd name="T5" fmla="*/ 1313662 h 1308100"/>
              <a:gd name="T6" fmla="*/ 0 w 2032000"/>
              <a:gd name="T7" fmla="*/ 0 h 13081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032000" h="1308100">
                <a:moveTo>
                  <a:pt x="0" y="0"/>
                </a:moveTo>
                <a:lnTo>
                  <a:pt x="1295400" y="1308100"/>
                </a:lnTo>
                <a:lnTo>
                  <a:pt x="2032000" y="1308100"/>
                </a:lnTo>
                <a:lnTo>
                  <a:pt x="0" y="0"/>
                </a:lnTo>
                <a:close/>
              </a:path>
            </a:pathLst>
          </a:cu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973FF24C-5605-45D0-8F5A-A08A161D5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4351338"/>
            <a:ext cx="1684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3399"/>
                </a:solidFill>
              </a:rPr>
              <a:t> </a:t>
            </a:r>
            <a:r>
              <a:rPr lang="en-US" altLang="zh-TW" sz="2800" dirty="0">
                <a:solidFill>
                  <a:srgbClr val="92D050"/>
                </a:solidFill>
              </a:rPr>
              <a:t>(Q</a:t>
            </a:r>
            <a:r>
              <a:rPr lang="zh-TW" altLang="en-US" sz="2800" dirty="0">
                <a:solidFill>
                  <a:srgbClr val="92D050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92D050"/>
                </a:solidFill>
              </a:rPr>
              <a:t>R)</a:t>
            </a:r>
            <a:endParaRPr lang="zh-TW" altLang="en-US" sz="2800" dirty="0">
              <a:solidFill>
                <a:srgbClr val="92D050"/>
              </a:solidFill>
            </a:endParaRPr>
          </a:p>
        </p:txBody>
      </p:sp>
      <p:pic>
        <p:nvPicPr>
          <p:cNvPr id="14346" name="图片 24">
            <a:extLst>
              <a:ext uri="{FF2B5EF4-FFF2-40B4-BE49-F238E27FC236}">
                <a16:creationId xmlns:a16="http://schemas.microsoft.com/office/drawing/2014/main" id="{C42DCB86-6692-4C14-B466-57DB0F4545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3619500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7" name="文本框 4">
            <a:extLst>
              <a:ext uri="{FF2B5EF4-FFF2-40B4-BE49-F238E27FC236}">
                <a16:creationId xmlns:a16="http://schemas.microsoft.com/office/drawing/2014/main" id="{DA81C481-E5F6-4CAC-B1FA-915A63EB0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E9D9D3B-F769-41CD-B3BE-6C1998BABF0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58113" y="3721100"/>
            <a:ext cx="431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</a:p>
        </p:txBody>
      </p:sp>
      <p:grpSp>
        <p:nvGrpSpPr>
          <p:cNvPr id="14349" name="Group 33">
            <a:extLst>
              <a:ext uri="{FF2B5EF4-FFF2-40B4-BE49-F238E27FC236}">
                <a16:creationId xmlns:a16="http://schemas.microsoft.com/office/drawing/2014/main" id="{FDE36F27-EB79-4C37-A02A-49276DB812D0}"/>
              </a:ext>
            </a:extLst>
          </p:cNvPr>
          <p:cNvGrpSpPr>
            <a:grpSpLocks/>
          </p:cNvGrpSpPr>
          <p:nvPr/>
        </p:nvGrpSpPr>
        <p:grpSpPr bwMode="auto">
          <a:xfrm>
            <a:off x="2890838" y="1317625"/>
            <a:ext cx="528637" cy="800100"/>
            <a:chOff x="4833" y="2329"/>
            <a:chExt cx="333" cy="457"/>
          </a:xfrm>
        </p:grpSpPr>
        <p:sp>
          <p:nvSpPr>
            <p:cNvPr id="14367" name="Text Box 34">
              <a:extLst>
                <a:ext uri="{FF2B5EF4-FFF2-40B4-BE49-F238E27FC236}">
                  <a16:creationId xmlns:a16="http://schemas.microsoft.com/office/drawing/2014/main" id="{CF736FCE-AD6F-4049-9DEF-68A86D12E1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2329"/>
              <a:ext cx="33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22</a:t>
              </a:r>
              <a:endParaRPr lang="en-US" altLang="zh-TW" sz="2400" i="1">
                <a:solidFill>
                  <a:schemeClr val="tx1"/>
                </a:solidFill>
              </a:endParaRPr>
            </a:p>
          </p:txBody>
        </p:sp>
        <p:sp>
          <p:nvSpPr>
            <p:cNvPr id="14368" name="Text Box 35">
              <a:extLst>
                <a:ext uri="{FF2B5EF4-FFF2-40B4-BE49-F238E27FC236}">
                  <a16:creationId xmlns:a16="http://schemas.microsoft.com/office/drawing/2014/main" id="{AC75F14A-8E35-41D1-9756-7D0DB496D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522"/>
              <a:ext cx="22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4369" name="Line 36">
              <a:extLst>
                <a:ext uri="{FF2B5EF4-FFF2-40B4-BE49-F238E27FC236}">
                  <a16:creationId xmlns:a16="http://schemas.microsoft.com/office/drawing/2014/main" id="{70B86E21-3478-4C41-9299-2ABA2DE00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7" y="2557"/>
              <a:ext cx="2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F6CC02D6-6320-48E4-BFAC-36FACC48FC5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330825" y="2168525"/>
            <a:ext cx="1295400" cy="1296988"/>
          </a:xfrm>
          <a:prstGeom prst="line">
            <a:avLst/>
          </a:prstGeom>
          <a:noFill/>
          <a:ln w="28575" algn="ctr">
            <a:solidFill>
              <a:srgbClr val="003399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3458BD6C-E5B3-4712-98F1-DFA863A00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275" y="2219325"/>
            <a:ext cx="4159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200">
                <a:solidFill>
                  <a:srgbClr val="0000FF"/>
                </a:solidFill>
              </a:rPr>
              <a:t>P</a:t>
            </a:r>
            <a:endParaRPr lang="zh-TW" altLang="en-US" sz="2200">
              <a:solidFill>
                <a:srgbClr val="0000FF"/>
              </a:solidFill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F6D73381-9EDD-4A94-A5D5-03A83B503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888" y="2798763"/>
            <a:ext cx="4143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200">
                <a:solidFill>
                  <a:srgbClr val="0000FF"/>
                </a:solidFill>
              </a:rPr>
              <a:t>Q</a:t>
            </a:r>
            <a:endParaRPr lang="zh-TW" altLang="en-US" sz="2200">
              <a:solidFill>
                <a:srgbClr val="0000FF"/>
              </a:solidFill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E6A48877-CC3C-44B2-A2BE-DB448827E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213" y="3098800"/>
            <a:ext cx="4159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200">
                <a:solidFill>
                  <a:srgbClr val="0000FF"/>
                </a:solidFill>
              </a:rPr>
              <a:t>R</a:t>
            </a:r>
            <a:endParaRPr lang="zh-TW" altLang="en-US" sz="2200">
              <a:solidFill>
                <a:srgbClr val="0000FF"/>
              </a:solidFill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B2643122-1AF9-4836-B11A-E05B6D97C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225" y="4351338"/>
            <a:ext cx="2714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着色部分</a:t>
            </a:r>
            <a:r>
              <a:rPr lang="zh-TW" altLang="en-US" sz="2800" dirty="0">
                <a:solidFill>
                  <a:srgbClr val="0000FF"/>
                </a:solidFill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</a:rPr>
              <a:t>面積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BDF47B93-0E35-4774-9906-782BFB107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763" y="4351338"/>
            <a:ext cx="2752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3399"/>
                </a:solidFill>
                <a:latin typeface="標楷體" panose="03000509000000000000" pitchFamily="65" charset="-120"/>
              </a:rPr>
              <a:t>＋</a:t>
            </a:r>
            <a:r>
              <a:rPr lang="zh-CN" altLang="en-US" sz="2800" dirty="0">
                <a:solidFill>
                  <a:srgbClr val="00B0F0"/>
                </a:solidFill>
              </a:rPr>
              <a:t>四分一圓面積</a:t>
            </a:r>
            <a:endParaRPr lang="zh-TW" altLang="en-US" sz="2800" dirty="0">
              <a:solidFill>
                <a:srgbClr val="00B0F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EE063152-7071-4B5F-83D8-677849511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8788" y="4365625"/>
            <a:ext cx="17414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3399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rgbClr val="FF66FF"/>
                </a:solidFill>
              </a:rPr>
              <a:t>(P</a:t>
            </a:r>
            <a:r>
              <a:rPr lang="zh-TW" altLang="en-US" sz="2800">
                <a:solidFill>
                  <a:srgbClr val="FF66FF"/>
                </a:solidFill>
                <a:latin typeface="標楷體" panose="03000509000000000000" pitchFamily="65" charset="-120"/>
              </a:rPr>
              <a:t>＋</a:t>
            </a:r>
            <a:r>
              <a:rPr lang="en-US" altLang="zh-CN" sz="2800">
                <a:solidFill>
                  <a:srgbClr val="FF66FF"/>
                </a:solidFill>
              </a:rPr>
              <a:t>Q)</a:t>
            </a:r>
            <a:endParaRPr lang="zh-TW" altLang="en-US" sz="2800">
              <a:solidFill>
                <a:srgbClr val="FF66FF"/>
              </a:solidFill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11D6DA19-0FA2-4C99-9B4A-1A8108FF4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9088" y="5006975"/>
            <a:ext cx="1763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8</a:t>
            </a:r>
            <a:r>
              <a:rPr lang="en-US" altLang="zh-TW" sz="2800">
                <a:solidFill>
                  <a:srgbClr val="0000FF"/>
                </a:solidFill>
                <a:sym typeface="Symbol" panose="05050102010706020507" pitchFamily="18" charset="2"/>
              </a:rPr>
              <a:t></a:t>
            </a:r>
            <a:r>
              <a:rPr lang="en-US" altLang="zh-TW" sz="2800">
                <a:solidFill>
                  <a:srgbClr val="0000FF"/>
                </a:solidFill>
              </a:rPr>
              <a:t>14</a:t>
            </a:r>
            <a:r>
              <a:rPr lang="en-US" altLang="zh-CN" sz="2800">
                <a:solidFill>
                  <a:srgbClr val="0000FF"/>
                </a:solidFill>
              </a:rPr>
              <a:t>÷</a:t>
            </a:r>
            <a:r>
              <a:rPr lang="en-US" altLang="zh-TW" sz="2800">
                <a:solidFill>
                  <a:srgbClr val="0000FF"/>
                </a:solidFill>
              </a:rPr>
              <a:t>2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F7F40D20-AEFD-41F6-91A9-9050AF1B6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4350" y="5014913"/>
            <a:ext cx="1939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－</a:t>
            </a:r>
            <a:r>
              <a:rPr lang="en-US" altLang="zh-CN" sz="2800">
                <a:solidFill>
                  <a:srgbClr val="0000FF"/>
                </a:solidFill>
              </a:rPr>
              <a:t>14×14÷2</a:t>
            </a:r>
            <a:endParaRPr lang="zh-TW" altLang="en-US" sz="2800">
              <a:solidFill>
                <a:srgbClr val="0000FF"/>
              </a:solidFill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E8AFBE50-5196-49EB-958C-26B2CE6564F4}"/>
              </a:ext>
            </a:extLst>
          </p:cNvPr>
          <p:cNvGrpSpPr>
            <a:grpSpLocks/>
          </p:cNvGrpSpPr>
          <p:nvPr/>
        </p:nvGrpSpPr>
        <p:grpSpPr bwMode="auto">
          <a:xfrm>
            <a:off x="4371975" y="4830763"/>
            <a:ext cx="2655888" cy="933450"/>
            <a:chOff x="4929586" y="5529980"/>
            <a:chExt cx="2655869" cy="933450"/>
          </a:xfrm>
        </p:grpSpPr>
        <p:sp>
          <p:nvSpPr>
            <p:cNvPr id="14362" name="文本框 53">
              <a:extLst>
                <a:ext uri="{FF2B5EF4-FFF2-40B4-BE49-F238E27FC236}">
                  <a16:creationId xmlns:a16="http://schemas.microsoft.com/office/drawing/2014/main" id="{2BB0E8E8-9CF8-4E56-8601-CE9DC9EF2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9586" y="5710140"/>
              <a:ext cx="265586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>
                  <a:solidFill>
                    <a:srgbClr val="0000FF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>
                  <a:solidFill>
                    <a:srgbClr val="0000FF"/>
                  </a:solidFill>
                </a:rPr>
                <a:t>14</a:t>
              </a:r>
              <a:r>
                <a:rPr lang="en-US" altLang="zh-CN" sz="2800">
                  <a:solidFill>
                    <a:srgbClr val="0000FF"/>
                  </a:solidFill>
                </a:rPr>
                <a:t>×</a:t>
              </a:r>
              <a:r>
                <a:rPr lang="en-US" altLang="zh-TW" sz="2800">
                  <a:solidFill>
                    <a:srgbClr val="0000FF"/>
                  </a:solidFill>
                </a:rPr>
                <a:t>14</a:t>
              </a:r>
              <a:r>
                <a:rPr lang="en-US" altLang="zh-CN" sz="2800">
                  <a:solidFill>
                    <a:srgbClr val="0000FF"/>
                  </a:solidFill>
                </a:rPr>
                <a:t>×      ÷4</a:t>
              </a:r>
              <a:endParaRPr lang="zh-TW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4363" name="Group 33">
              <a:extLst>
                <a:ext uri="{FF2B5EF4-FFF2-40B4-BE49-F238E27FC236}">
                  <a16:creationId xmlns:a16="http://schemas.microsoft.com/office/drawing/2014/main" id="{FA4FCD5A-1C24-4AB1-B264-89BA711F7D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26887" y="5529980"/>
              <a:ext cx="585699" cy="933450"/>
              <a:chOff x="4143" y="2278"/>
              <a:chExt cx="369" cy="533"/>
            </a:xfrm>
          </p:grpSpPr>
          <p:sp>
            <p:nvSpPr>
              <p:cNvPr id="14364" name="Text Box 34">
                <a:extLst>
                  <a:ext uri="{FF2B5EF4-FFF2-40B4-BE49-F238E27FC236}">
                    <a16:creationId xmlns:a16="http://schemas.microsoft.com/office/drawing/2014/main" id="{E3E30765-B98C-466B-8E39-DAFB59C660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3" y="2278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22</a:t>
                </a:r>
                <a:endParaRPr lang="en-US" altLang="zh-TW" sz="2800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4365" name="Text Box 35">
                <a:extLst>
                  <a:ext uri="{FF2B5EF4-FFF2-40B4-BE49-F238E27FC236}">
                    <a16:creationId xmlns:a16="http://schemas.microsoft.com/office/drawing/2014/main" id="{AC62E852-6C83-44EB-ADF2-2E1E411A2F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4" y="2512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14366" name="Line 36">
                <a:extLst>
                  <a:ext uri="{FF2B5EF4-FFF2-40B4-BE49-F238E27FC236}">
                    <a16:creationId xmlns:a16="http://schemas.microsoft.com/office/drawing/2014/main" id="{1DDEE07F-4459-438D-AD53-BA9A9EE6D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4" y="2547"/>
                <a:ext cx="293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62" name="文本框 61">
            <a:extLst>
              <a:ext uri="{FF2B5EF4-FFF2-40B4-BE49-F238E27FC236}">
                <a16:creationId xmlns:a16="http://schemas.microsoft.com/office/drawing/2014/main" id="{543581B5-67AB-4761-8E5B-DAAEE0A70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9563" y="5651500"/>
            <a:ext cx="2038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112(cm</a:t>
            </a:r>
            <a:r>
              <a:rPr lang="en-US" altLang="zh-TW" sz="2800" baseline="30000">
                <a:solidFill>
                  <a:srgbClr val="0000FF"/>
                </a:solidFill>
              </a:rPr>
              <a:t>2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39" name="直角三角形 38">
            <a:extLst>
              <a:ext uri="{FF2B5EF4-FFF2-40B4-BE49-F238E27FC236}">
                <a16:creationId xmlns:a16="http://schemas.microsoft.com/office/drawing/2014/main" id="{30AE6EBD-AE6B-484A-95DB-9B398960CC8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319713" y="2160588"/>
            <a:ext cx="1323975" cy="1322387"/>
          </a:xfrm>
          <a:prstGeom prst="rtTriangle">
            <a:avLst/>
          </a:prstGeom>
          <a:noFill/>
          <a:ln w="28575" algn="ctr">
            <a:solidFill>
              <a:srgbClr val="FF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63" grpId="0"/>
      <p:bldP spid="63" grpId="1"/>
      <p:bldP spid="6" grpId="0"/>
      <p:bldP spid="42" grpId="0"/>
      <p:bldP spid="42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45" grpId="0"/>
      <p:bldP spid="45" grpId="1"/>
      <p:bldP spid="51" grpId="0"/>
      <p:bldP spid="51" grpId="1"/>
      <p:bldP spid="62" grpId="0"/>
      <p:bldP spid="62" grpId="1"/>
      <p:bldP spid="39" grpId="0" animBg="1"/>
      <p:bldP spid="3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文本框 4">
            <a:extLst>
              <a:ext uri="{FF2B5EF4-FFF2-40B4-BE49-F238E27FC236}">
                <a16:creationId xmlns:a16="http://schemas.microsoft.com/office/drawing/2014/main" id="{D05E123B-1C38-4B08-AC4B-4644E3F05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276225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105" name="图片 6">
            <a:extLst>
              <a:ext uri="{FF2B5EF4-FFF2-40B4-BE49-F238E27FC236}">
                <a16:creationId xmlns:a16="http://schemas.microsoft.com/office/drawing/2014/main" id="{73A3B49B-A872-4D85-86FF-5743B22A4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3" y="1014413"/>
            <a:ext cx="116046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" name="图片 105">
            <a:extLst>
              <a:ext uri="{FF2B5EF4-FFF2-40B4-BE49-F238E27FC236}">
                <a16:creationId xmlns:a16="http://schemas.microsoft.com/office/drawing/2014/main" id="{844B9220-F92A-417C-90DC-73DBD21D1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292854"/>
            <a:ext cx="3429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矩形 2">
            <a:extLst>
              <a:ext uri="{FF2B5EF4-FFF2-40B4-BE49-F238E27FC236}">
                <a16:creationId xmlns:a16="http://schemas.microsoft.com/office/drawing/2014/main" id="{637BCEBA-C79F-4CE6-B80F-7EABF819A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8424863" cy="252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6.</a:t>
            </a:r>
          </a:p>
          <a:p>
            <a:pPr eaLnBrk="1" hangingPunct="1"/>
            <a:r>
              <a:rPr lang="en-US" altLang="zh-TW" sz="2800" b="1" dirty="0">
                <a:solidFill>
                  <a:srgbClr val="000000"/>
                </a:solidFill>
              </a:rPr>
              <a:t>     </a:t>
            </a:r>
          </a:p>
          <a:p>
            <a:pPr eaLnBrk="1" hangingPunct="1">
              <a:spcBef>
                <a:spcPts val="1500"/>
              </a:spcBef>
            </a:pPr>
            <a:endParaRPr lang="en-US" altLang="zh-TW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如上圖所示，將一個無蓋圓柱紙盒展開。卡紙的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面積是多少？</a:t>
            </a:r>
            <a:r>
              <a:rPr lang="zh-TW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zh-TW" sz="2800" dirty="0">
                <a:solidFill>
                  <a:srgbClr val="000000"/>
                </a:solidFill>
              </a:rPr>
              <a:t>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     )</a:t>
            </a:r>
            <a:r>
              <a:rPr lang="en-US" altLang="zh-CN" sz="2800" dirty="0">
                <a:solidFill>
                  <a:srgbClr val="000000"/>
                </a:solidFill>
              </a:rPr>
              <a:t>  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grpSp>
        <p:nvGrpSpPr>
          <p:cNvPr id="108" name="Group 33">
            <a:extLst>
              <a:ext uri="{FF2B5EF4-FFF2-40B4-BE49-F238E27FC236}">
                <a16:creationId xmlns:a16="http://schemas.microsoft.com/office/drawing/2014/main" id="{96BAAA26-2C15-4C2A-94CA-DCB145EFFC48}"/>
              </a:ext>
            </a:extLst>
          </p:cNvPr>
          <p:cNvGrpSpPr>
            <a:grpSpLocks/>
          </p:cNvGrpSpPr>
          <p:nvPr/>
        </p:nvGrpSpPr>
        <p:grpSpPr bwMode="auto">
          <a:xfrm>
            <a:off x="4306888" y="2830513"/>
            <a:ext cx="530225" cy="800100"/>
            <a:chOff x="4833" y="2329"/>
            <a:chExt cx="333" cy="457"/>
          </a:xfrm>
        </p:grpSpPr>
        <p:sp>
          <p:nvSpPr>
            <p:cNvPr id="109" name="Text Box 34">
              <a:extLst>
                <a:ext uri="{FF2B5EF4-FFF2-40B4-BE49-F238E27FC236}">
                  <a16:creationId xmlns:a16="http://schemas.microsoft.com/office/drawing/2014/main" id="{1164A221-AA70-46A3-B48F-6802F725A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2329"/>
              <a:ext cx="33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22</a:t>
              </a:r>
              <a:endParaRPr lang="en-US" altLang="zh-TW" sz="2400" i="1">
                <a:solidFill>
                  <a:schemeClr val="tx1"/>
                </a:solidFill>
              </a:endParaRPr>
            </a:p>
          </p:txBody>
        </p:sp>
        <p:sp>
          <p:nvSpPr>
            <p:cNvPr id="110" name="Text Box 35">
              <a:extLst>
                <a:ext uri="{FF2B5EF4-FFF2-40B4-BE49-F238E27FC236}">
                  <a16:creationId xmlns:a16="http://schemas.microsoft.com/office/drawing/2014/main" id="{38104EE3-E56A-40EC-AF4B-369DA5836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522"/>
              <a:ext cx="22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11" name="Line 36">
              <a:extLst>
                <a:ext uri="{FF2B5EF4-FFF2-40B4-BE49-F238E27FC236}">
                  <a16:creationId xmlns:a16="http://schemas.microsoft.com/office/drawing/2014/main" id="{966C4102-2FDB-4842-8500-EA52879879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7" y="2557"/>
              <a:ext cx="2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112" name="文本框 111">
            <a:extLst>
              <a:ext uri="{FF2B5EF4-FFF2-40B4-BE49-F238E27FC236}">
                <a16:creationId xmlns:a16="http://schemas.microsoft.com/office/drawing/2014/main" id="{DED9821F-F5F4-4873-A5A0-68A416192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3" y="3700716"/>
            <a:ext cx="48466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CN" altLang="en-US" sz="2800" dirty="0">
                <a:solidFill>
                  <a:srgbClr val="0000FF"/>
                </a:solidFill>
              </a:rPr>
              <a:t>卡紙</a:t>
            </a:r>
            <a:r>
              <a:rPr lang="zh-TW" altLang="en-US" sz="2800" dirty="0">
                <a:solidFill>
                  <a:srgbClr val="0000FF"/>
                </a:solidFill>
              </a:rPr>
              <a:t>的</a:t>
            </a:r>
            <a:r>
              <a:rPr lang="zh-CN" altLang="en-US" sz="2800" dirty="0">
                <a:solidFill>
                  <a:srgbClr val="0000FF"/>
                </a:solidFill>
              </a:rPr>
              <a:t>面積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>
                <a:solidFill>
                  <a:srgbClr val="0000FF"/>
                </a:solidFill>
              </a:rPr>
              <a:t>=</a:t>
            </a:r>
            <a:r>
              <a:rPr lang="zh-TW" altLang="en-US" sz="2800" dirty="0">
                <a:solidFill>
                  <a:srgbClr val="0000FF"/>
                </a:solidFill>
              </a:rPr>
              <a:t> </a:t>
            </a:r>
            <a:r>
              <a:rPr lang="zh-TW" altLang="en-US" sz="2800" dirty="0">
                <a:solidFill>
                  <a:srgbClr val="92D050"/>
                </a:solidFill>
              </a:rPr>
              <a:t>長方形的</a:t>
            </a:r>
            <a:r>
              <a:rPr lang="zh-CN" altLang="en-US" sz="2800" dirty="0">
                <a:solidFill>
                  <a:srgbClr val="92D050"/>
                </a:solidFill>
              </a:rPr>
              <a:t>面積</a:t>
            </a:r>
            <a:endParaRPr lang="zh-TW" altLang="en-US" sz="2800" dirty="0">
              <a:solidFill>
                <a:srgbClr val="92D050"/>
              </a:solidFill>
            </a:endParaRPr>
          </a:p>
        </p:txBody>
      </p:sp>
      <p:grpSp>
        <p:nvGrpSpPr>
          <p:cNvPr id="113" name="组合 112">
            <a:extLst>
              <a:ext uri="{FF2B5EF4-FFF2-40B4-BE49-F238E27FC236}">
                <a16:creationId xmlns:a16="http://schemas.microsoft.com/office/drawing/2014/main" id="{4C73307D-0CA4-4A8F-AF42-96C5784C25F7}"/>
              </a:ext>
            </a:extLst>
          </p:cNvPr>
          <p:cNvGrpSpPr>
            <a:grpSpLocks/>
          </p:cNvGrpSpPr>
          <p:nvPr/>
        </p:nvGrpSpPr>
        <p:grpSpPr bwMode="auto">
          <a:xfrm>
            <a:off x="2797176" y="4119816"/>
            <a:ext cx="1763712" cy="933450"/>
            <a:chOff x="2760663" y="4921558"/>
            <a:chExt cx="1763712" cy="933450"/>
          </a:xfrm>
        </p:grpSpPr>
        <p:sp>
          <p:nvSpPr>
            <p:cNvPr id="114" name="文本框 44">
              <a:extLst>
                <a:ext uri="{FF2B5EF4-FFF2-40B4-BE49-F238E27FC236}">
                  <a16:creationId xmlns:a16="http://schemas.microsoft.com/office/drawing/2014/main" id="{80C660D8-06B6-4B33-A17B-FCCD60F2A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0663" y="5109412"/>
              <a:ext cx="1763712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0000FF"/>
                  </a:solidFill>
                </a:rPr>
                <a:t>=</a:t>
              </a:r>
              <a:r>
                <a:rPr lang="zh-TW" altLang="en-US" sz="2800" dirty="0">
                  <a:solidFill>
                    <a:srgbClr val="0000FF"/>
                  </a:solidFill>
                </a:rPr>
                <a:t> </a:t>
              </a:r>
              <a:r>
                <a:rPr lang="en-US" altLang="zh-TW" sz="2800" dirty="0">
                  <a:solidFill>
                    <a:srgbClr val="0000FF"/>
                  </a:solidFill>
                </a:rPr>
                <a:t>14</a:t>
              </a:r>
              <a:r>
                <a:rPr lang="en-US" altLang="zh-TW" sz="2800" dirty="0">
                  <a:solidFill>
                    <a:srgbClr val="0000FF"/>
                  </a:solidFill>
                  <a:sym typeface="Symbol" panose="05050102010706020507" pitchFamily="18" charset="2"/>
                </a:rPr>
                <a:t></a:t>
              </a:r>
              <a:endParaRPr lang="zh-TW" altLang="en-US" sz="2800" dirty="0">
                <a:solidFill>
                  <a:srgbClr val="0000FF"/>
                </a:solidFill>
              </a:endParaRPr>
            </a:p>
          </p:txBody>
        </p:sp>
        <p:grpSp>
          <p:nvGrpSpPr>
            <p:cNvPr id="115" name="Group 33">
              <a:extLst>
                <a:ext uri="{FF2B5EF4-FFF2-40B4-BE49-F238E27FC236}">
                  <a16:creationId xmlns:a16="http://schemas.microsoft.com/office/drawing/2014/main" id="{4799C6B3-EBFA-4030-A925-A4C06A17AB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2935" y="4921558"/>
              <a:ext cx="585699" cy="933450"/>
              <a:chOff x="4935" y="2279"/>
              <a:chExt cx="369" cy="533"/>
            </a:xfrm>
          </p:grpSpPr>
          <p:sp>
            <p:nvSpPr>
              <p:cNvPr id="116" name="Text Box 34">
                <a:extLst>
                  <a:ext uri="{FF2B5EF4-FFF2-40B4-BE49-F238E27FC236}">
                    <a16:creationId xmlns:a16="http://schemas.microsoft.com/office/drawing/2014/main" id="{33D4B72B-CD91-44AD-86C2-8160FDF56F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5" y="2279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22</a:t>
                </a:r>
                <a:endParaRPr lang="en-US" altLang="zh-TW" sz="2800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17" name="Text Box 35">
                <a:extLst>
                  <a:ext uri="{FF2B5EF4-FFF2-40B4-BE49-F238E27FC236}">
                    <a16:creationId xmlns:a16="http://schemas.microsoft.com/office/drawing/2014/main" id="{88B5DB3B-1CC6-44C4-B320-3239255D8E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6" y="2513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118" name="Line 36">
                <a:extLst>
                  <a:ext uri="{FF2B5EF4-FFF2-40B4-BE49-F238E27FC236}">
                    <a16:creationId xmlns:a16="http://schemas.microsoft.com/office/drawing/2014/main" id="{BA4600E1-B2D8-47C5-8695-5551F193B8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6" y="2548"/>
                <a:ext cx="293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sp>
        <p:nvSpPr>
          <p:cNvPr id="119" name="文本框 118">
            <a:extLst>
              <a:ext uri="{FF2B5EF4-FFF2-40B4-BE49-F238E27FC236}">
                <a16:creationId xmlns:a16="http://schemas.microsoft.com/office/drawing/2014/main" id="{941BD2EB-A061-439A-9C03-33875ECD1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288" y="4948491"/>
            <a:ext cx="23050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1034(cm</a:t>
            </a:r>
            <a:r>
              <a:rPr lang="en-US" altLang="zh-TW" sz="2800" baseline="30000">
                <a:solidFill>
                  <a:srgbClr val="0000FF"/>
                </a:solidFill>
              </a:rPr>
              <a:t>2</a:t>
            </a:r>
            <a:r>
              <a:rPr lang="en-US" altLang="zh-TW" sz="2800">
                <a:solidFill>
                  <a:srgbClr val="0000FF"/>
                </a:solidFill>
              </a:rPr>
              <a:t>)</a:t>
            </a:r>
            <a:endParaRPr lang="zh-TW" altLang="en-US" sz="2800">
              <a:solidFill>
                <a:srgbClr val="0000FF"/>
              </a:solidFill>
            </a:endParaRPr>
          </a:p>
        </p:txBody>
      </p:sp>
      <p:sp>
        <p:nvSpPr>
          <p:cNvPr id="120" name="矩形 119">
            <a:extLst>
              <a:ext uri="{FF2B5EF4-FFF2-40B4-BE49-F238E27FC236}">
                <a16:creationId xmlns:a16="http://schemas.microsoft.com/office/drawing/2014/main" id="{F4585D4D-CA86-4A5C-99E5-A9A43E745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1" y="3703891"/>
            <a:ext cx="1620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＋</a:t>
            </a:r>
            <a:r>
              <a:rPr lang="zh-CN" altLang="en-US" sz="2800" dirty="0">
                <a:solidFill>
                  <a:srgbClr val="00B0F0"/>
                </a:solidFill>
              </a:rPr>
              <a:t>圓面積</a:t>
            </a:r>
            <a:endParaRPr lang="zh-TW" altLang="en-US" sz="2800" dirty="0">
              <a:solidFill>
                <a:srgbClr val="00B0F0"/>
              </a:solidFill>
            </a:endParaRPr>
          </a:p>
        </p:txBody>
      </p:sp>
      <p:pic>
        <p:nvPicPr>
          <p:cNvPr id="121" name="图片 1">
            <a:extLst>
              <a:ext uri="{FF2B5EF4-FFF2-40B4-BE49-F238E27FC236}">
                <a16:creationId xmlns:a16="http://schemas.microsoft.com/office/drawing/2014/main" id="{F381FFAC-4C39-497D-B35C-8AC6558DD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60"/>
          <a:stretch>
            <a:fillRect/>
          </a:stretch>
        </p:blipFill>
        <p:spPr bwMode="auto">
          <a:xfrm>
            <a:off x="3995738" y="1019175"/>
            <a:ext cx="26638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椭圆 121">
            <a:extLst>
              <a:ext uri="{FF2B5EF4-FFF2-40B4-BE49-F238E27FC236}">
                <a16:creationId xmlns:a16="http://schemas.microsoft.com/office/drawing/2014/main" id="{A2982C82-8BDB-4D37-A0C5-261AAA1BE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9075" y="1792288"/>
            <a:ext cx="503238" cy="250825"/>
          </a:xfrm>
          <a:prstGeom prst="ellipse">
            <a:avLst/>
          </a:prstGeom>
          <a:noFill/>
          <a:ln w="19050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123" name="直接连接符 122">
            <a:extLst>
              <a:ext uri="{FF2B5EF4-FFF2-40B4-BE49-F238E27FC236}">
                <a16:creationId xmlns:a16="http://schemas.microsoft.com/office/drawing/2014/main" id="{CE2FE431-F732-4884-9809-D4FB06742BA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97450" y="1787525"/>
            <a:ext cx="1601788" cy="0"/>
          </a:xfrm>
          <a:prstGeom prst="line">
            <a:avLst/>
          </a:prstGeom>
          <a:noFill/>
          <a:ln w="19050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4" name="椭圆 123">
            <a:extLst>
              <a:ext uri="{FF2B5EF4-FFF2-40B4-BE49-F238E27FC236}">
                <a16:creationId xmlns:a16="http://schemas.microsoft.com/office/drawing/2014/main" id="{A4A6CBE8-2503-4C54-AE63-77575DF0C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413" y="1789113"/>
            <a:ext cx="503237" cy="503237"/>
          </a:xfrm>
          <a:prstGeom prst="ellipse">
            <a:avLst/>
          </a:prstGeom>
          <a:noFill/>
          <a:ln w="19050" algn="ctr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25" name="矩形 124">
            <a:extLst>
              <a:ext uri="{FF2B5EF4-FFF2-40B4-BE49-F238E27FC236}">
                <a16:creationId xmlns:a16="http://schemas.microsoft.com/office/drawing/2014/main" id="{2598B079-42B0-4B55-8FE0-2517BE17F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919163"/>
            <a:ext cx="2133600" cy="13388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zh-CN" altLang="en-US" sz="2200" dirty="0">
                <a:solidFill>
                  <a:srgbClr val="0000FF"/>
                </a:solidFill>
                <a:latin typeface="標楷體" panose="03000509000000000000" pitchFamily="65" charset="-120"/>
              </a:rPr>
              <a:t>  長方形的長</a:t>
            </a:r>
            <a:endParaRPr lang="en-US" altLang="zh-CN" sz="2200" dirty="0">
              <a:solidFill>
                <a:srgbClr val="0000FF"/>
              </a:solidFill>
              <a:latin typeface="標楷體" panose="03000509000000000000" pitchFamily="65" charset="-120"/>
            </a:endParaRPr>
          </a:p>
          <a:p>
            <a:pPr>
              <a:spcAft>
                <a:spcPts val="1200"/>
              </a:spcAft>
              <a:defRPr/>
            </a:pPr>
            <a:r>
              <a:rPr lang="en-US" altLang="zh-CN" sz="2200" dirty="0">
                <a:solidFill>
                  <a:srgbClr val="0000FF"/>
                </a:solidFill>
                <a:latin typeface="標楷體" panose="03000509000000000000" pitchFamily="65" charset="-120"/>
              </a:rPr>
              <a:t>= </a:t>
            </a:r>
            <a:r>
              <a:rPr lang="zh-CN" altLang="en-US" sz="2200" dirty="0">
                <a:solidFill>
                  <a:srgbClr val="0000FF"/>
                </a:solidFill>
                <a:latin typeface="標楷體" panose="03000509000000000000" pitchFamily="65" charset="-120"/>
              </a:rPr>
              <a:t>圓周</a:t>
            </a:r>
            <a:endParaRPr lang="en-US" altLang="zh-CN" sz="2200" dirty="0">
              <a:solidFill>
                <a:srgbClr val="0000FF"/>
              </a:solidFill>
              <a:latin typeface="標楷體" panose="03000509000000000000" pitchFamily="65" charset="-120"/>
            </a:endParaRPr>
          </a:p>
          <a:p>
            <a:pPr>
              <a:defRPr/>
            </a:pPr>
            <a:r>
              <a:rPr lang="en-US" altLang="zh-CN" sz="2200" dirty="0">
                <a:solidFill>
                  <a:srgbClr val="0000FF"/>
                </a:solidFill>
                <a:latin typeface="標楷體" panose="03000509000000000000" pitchFamily="65" charset="-120"/>
              </a:rPr>
              <a:t>= </a:t>
            </a:r>
            <a:r>
              <a:rPr lang="en-US" altLang="zh-CN" sz="2200" dirty="0">
                <a:solidFill>
                  <a:srgbClr val="0000FF"/>
                </a:solidFill>
                <a:latin typeface="+mn-lt"/>
              </a:rPr>
              <a:t>14×</a:t>
            </a:r>
            <a:endParaRPr lang="zh-TW" altLang="en-US" sz="22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126" name="Group 33">
            <a:extLst>
              <a:ext uri="{FF2B5EF4-FFF2-40B4-BE49-F238E27FC236}">
                <a16:creationId xmlns:a16="http://schemas.microsoft.com/office/drawing/2014/main" id="{68532D4E-4ABF-441B-B9BC-BD46CCDE2CFF}"/>
              </a:ext>
            </a:extLst>
          </p:cNvPr>
          <p:cNvGrpSpPr>
            <a:grpSpLocks/>
          </p:cNvGrpSpPr>
          <p:nvPr/>
        </p:nvGrpSpPr>
        <p:grpSpPr bwMode="auto">
          <a:xfrm>
            <a:off x="7626350" y="1671638"/>
            <a:ext cx="498475" cy="735012"/>
            <a:chOff x="4962" y="2333"/>
            <a:chExt cx="314" cy="420"/>
          </a:xfrm>
        </p:grpSpPr>
        <p:sp>
          <p:nvSpPr>
            <p:cNvPr id="127" name="Text Box 34">
              <a:extLst>
                <a:ext uri="{FF2B5EF4-FFF2-40B4-BE49-F238E27FC236}">
                  <a16:creationId xmlns:a16="http://schemas.microsoft.com/office/drawing/2014/main" id="{6BE55729-6931-49A2-87B5-AC5FD4DEE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2" y="2333"/>
              <a:ext cx="3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200">
                  <a:solidFill>
                    <a:srgbClr val="0000FF"/>
                  </a:solidFill>
                </a:rPr>
                <a:t>22</a:t>
              </a:r>
              <a:endParaRPr lang="en-US" altLang="zh-TW" sz="2200" i="1">
                <a:solidFill>
                  <a:srgbClr val="0000FF"/>
                </a:solidFill>
              </a:endParaRPr>
            </a:p>
          </p:txBody>
        </p:sp>
        <p:sp>
          <p:nvSpPr>
            <p:cNvPr id="128" name="Text Box 35">
              <a:extLst>
                <a:ext uri="{FF2B5EF4-FFF2-40B4-BE49-F238E27FC236}">
                  <a16:creationId xmlns:a16="http://schemas.microsoft.com/office/drawing/2014/main" id="{0F01BAA0-0206-4B8D-9751-4B42B033BF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0" y="2507"/>
              <a:ext cx="21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200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129" name="Line 36">
              <a:extLst>
                <a:ext uri="{FF2B5EF4-FFF2-40B4-BE49-F238E27FC236}">
                  <a16:creationId xmlns:a16="http://schemas.microsoft.com/office/drawing/2014/main" id="{FD3E280E-F348-4A62-B118-841AD1829C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87" y="2548"/>
              <a:ext cx="261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>
                <a:solidFill>
                  <a:srgbClr val="0000FF"/>
                </a:solidFill>
              </a:endParaRPr>
            </a:p>
          </p:txBody>
        </p:sp>
      </p:grpSp>
      <p:sp>
        <p:nvSpPr>
          <p:cNvPr id="130" name="文本框 129">
            <a:extLst>
              <a:ext uri="{FF2B5EF4-FFF2-40B4-BE49-F238E27FC236}">
                <a16:creationId xmlns:a16="http://schemas.microsoft.com/office/drawing/2014/main" id="{54626EAD-819A-4034-BDB5-B0AB5D015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4286504"/>
            <a:ext cx="822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0000FF"/>
                </a:solidFill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</a:rPr>
              <a:t>20</a:t>
            </a:r>
            <a:endParaRPr lang="zh-TW" altLang="en-US" sz="2800" dirty="0">
              <a:solidFill>
                <a:srgbClr val="0000FF"/>
              </a:solidFill>
            </a:endParaRPr>
          </a:p>
        </p:txBody>
      </p:sp>
      <p:grpSp>
        <p:nvGrpSpPr>
          <p:cNvPr id="131" name="组合 130">
            <a:extLst>
              <a:ext uri="{FF2B5EF4-FFF2-40B4-BE49-F238E27FC236}">
                <a16:creationId xmlns:a16="http://schemas.microsoft.com/office/drawing/2014/main" id="{C3A0AB51-C537-40B1-93A9-EDB51E750244}"/>
              </a:ext>
            </a:extLst>
          </p:cNvPr>
          <p:cNvGrpSpPr>
            <a:grpSpLocks/>
          </p:cNvGrpSpPr>
          <p:nvPr/>
        </p:nvGrpSpPr>
        <p:grpSpPr bwMode="auto">
          <a:xfrm>
            <a:off x="4894263" y="4099179"/>
            <a:ext cx="3530600" cy="933450"/>
            <a:chOff x="4954986" y="5531732"/>
            <a:chExt cx="3530256" cy="933450"/>
          </a:xfrm>
        </p:grpSpPr>
        <p:sp>
          <p:nvSpPr>
            <p:cNvPr id="132" name="文本框 51">
              <a:extLst>
                <a:ext uri="{FF2B5EF4-FFF2-40B4-BE49-F238E27FC236}">
                  <a16:creationId xmlns:a16="http://schemas.microsoft.com/office/drawing/2014/main" id="{2B61B0CF-7475-4F88-9D29-514A36E91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4986" y="5710140"/>
              <a:ext cx="35302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>
                  <a:solidFill>
                    <a:srgbClr val="0000FF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>
                  <a:solidFill>
                    <a:srgbClr val="0000FF"/>
                  </a:solidFill>
                </a:rPr>
                <a:t>(14</a:t>
              </a:r>
              <a:r>
                <a:rPr lang="en-US" altLang="zh-CN" sz="2800">
                  <a:solidFill>
                    <a:srgbClr val="0000FF"/>
                  </a:solidFill>
                </a:rPr>
                <a:t>÷</a:t>
              </a:r>
              <a:r>
                <a:rPr lang="en-US" altLang="zh-TW" sz="2800">
                  <a:solidFill>
                    <a:srgbClr val="0000FF"/>
                  </a:solidFill>
                </a:rPr>
                <a:t>2)</a:t>
              </a:r>
              <a:r>
                <a:rPr lang="en-US" altLang="zh-CN" sz="2800">
                  <a:solidFill>
                    <a:srgbClr val="0000FF"/>
                  </a:solidFill>
                </a:rPr>
                <a:t>×</a:t>
              </a:r>
              <a:r>
                <a:rPr lang="en-US" altLang="zh-TW" sz="2800">
                  <a:solidFill>
                    <a:srgbClr val="0000FF"/>
                  </a:solidFill>
                </a:rPr>
                <a:t>(14</a:t>
              </a:r>
              <a:r>
                <a:rPr lang="en-US" altLang="zh-CN" sz="2800">
                  <a:solidFill>
                    <a:srgbClr val="0000FF"/>
                  </a:solidFill>
                </a:rPr>
                <a:t>÷</a:t>
              </a:r>
              <a:r>
                <a:rPr lang="en-US" altLang="zh-TW" sz="2800">
                  <a:solidFill>
                    <a:srgbClr val="0000FF"/>
                  </a:solidFill>
                </a:rPr>
                <a:t>2)</a:t>
              </a:r>
              <a:r>
                <a:rPr lang="en-US" altLang="zh-CN" sz="2800">
                  <a:solidFill>
                    <a:srgbClr val="0000FF"/>
                  </a:solidFill>
                </a:rPr>
                <a:t>×</a:t>
              </a:r>
              <a:endParaRPr lang="zh-TW" altLang="en-US" sz="2800">
                <a:solidFill>
                  <a:srgbClr val="0000FF"/>
                </a:solidFill>
              </a:endParaRPr>
            </a:p>
          </p:txBody>
        </p:sp>
        <p:grpSp>
          <p:nvGrpSpPr>
            <p:cNvPr id="133" name="Group 33">
              <a:extLst>
                <a:ext uri="{FF2B5EF4-FFF2-40B4-BE49-F238E27FC236}">
                  <a16:creationId xmlns:a16="http://schemas.microsoft.com/office/drawing/2014/main" id="{C797B578-CE4A-4ED8-A386-8B9306BB18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83997" y="5531732"/>
              <a:ext cx="585699" cy="933450"/>
              <a:chOff x="4935" y="2279"/>
              <a:chExt cx="369" cy="533"/>
            </a:xfrm>
          </p:grpSpPr>
          <p:sp>
            <p:nvSpPr>
              <p:cNvPr id="134" name="Text Box 34">
                <a:extLst>
                  <a:ext uri="{FF2B5EF4-FFF2-40B4-BE49-F238E27FC236}">
                    <a16:creationId xmlns:a16="http://schemas.microsoft.com/office/drawing/2014/main" id="{FA09761A-5FC2-4B95-A2F6-6FEEC8606A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5" y="2279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22</a:t>
                </a:r>
                <a:endParaRPr lang="en-US" altLang="zh-TW" sz="2800" i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35" name="Text Box 35">
                <a:extLst>
                  <a:ext uri="{FF2B5EF4-FFF2-40B4-BE49-F238E27FC236}">
                    <a16:creationId xmlns:a16="http://schemas.microsoft.com/office/drawing/2014/main" id="{4737FB85-0BDF-471A-9B74-C5D8B7FD4C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6" y="2513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0000FF"/>
                    </a:solidFill>
                  </a:rPr>
                  <a:t>7</a:t>
                </a:r>
              </a:p>
            </p:txBody>
          </p:sp>
          <p:sp>
            <p:nvSpPr>
              <p:cNvPr id="136" name="Line 36">
                <a:extLst>
                  <a:ext uri="{FF2B5EF4-FFF2-40B4-BE49-F238E27FC236}">
                    <a16:creationId xmlns:a16="http://schemas.microsoft.com/office/drawing/2014/main" id="{FF0981DA-2F36-46A8-A336-A459989E0B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6" y="2548"/>
                <a:ext cx="293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 dirty="0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137" name="直接连接符 136">
            <a:extLst>
              <a:ext uri="{FF2B5EF4-FFF2-40B4-BE49-F238E27FC236}">
                <a16:creationId xmlns:a16="http://schemas.microsoft.com/office/drawing/2014/main" id="{058FB5E6-9A69-4A69-8685-4CE237D640F8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641056" y="1429544"/>
            <a:ext cx="738188" cy="0"/>
          </a:xfrm>
          <a:prstGeom prst="line">
            <a:avLst/>
          </a:prstGeom>
          <a:noFill/>
          <a:ln w="19050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9" grpId="0"/>
      <p:bldP spid="120" grpId="0"/>
      <p:bldP spid="122" grpId="0" animBg="1"/>
      <p:bldP spid="124" grpId="0" animBg="1"/>
      <p:bldP spid="1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23">
            <a:extLst>
              <a:ext uri="{FF2B5EF4-FFF2-40B4-BE49-F238E27FC236}">
                <a16:creationId xmlns:a16="http://schemas.microsoft.com/office/drawing/2014/main" id="{3F953AAE-CBC3-4748-8D79-C5A5311D0F38}"/>
              </a:ext>
            </a:extLst>
          </p:cNvPr>
          <p:cNvGrpSpPr>
            <a:grpSpLocks/>
          </p:cNvGrpSpPr>
          <p:nvPr/>
        </p:nvGrpSpPr>
        <p:grpSpPr bwMode="auto">
          <a:xfrm>
            <a:off x="920750" y="3572916"/>
            <a:ext cx="7467674" cy="2592388"/>
            <a:chOff x="1320735" y="3440498"/>
            <a:chExt cx="7389744" cy="2592892"/>
          </a:xfrm>
        </p:grpSpPr>
        <p:sp>
          <p:nvSpPr>
            <p:cNvPr id="7" name="矩形 45">
              <a:extLst>
                <a:ext uri="{FF2B5EF4-FFF2-40B4-BE49-F238E27FC236}">
                  <a16:creationId xmlns:a16="http://schemas.microsoft.com/office/drawing/2014/main" id="{3E5080F3-0A36-4697-9EDB-0B797AC2E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1342" y="3613486"/>
              <a:ext cx="7039137" cy="241990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rgbClr val="5C76B0"/>
              </a:solidFill>
              <a:round/>
              <a:headEnd/>
              <a:tailEnd/>
            </a:ln>
            <a:effectLst>
              <a:innerShdw blurRad="114300">
                <a:prstClr val="black"/>
              </a:innerShdw>
            </a:effectLst>
          </p:spPr>
          <p:txBody>
            <a:bodyPr wrap="none" anchor="ctr"/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CN" altLang="en-US"/>
            </a:p>
          </p:txBody>
        </p:sp>
        <p:grpSp>
          <p:nvGrpSpPr>
            <p:cNvPr id="16422" name="组合 48">
              <a:extLst>
                <a:ext uri="{FF2B5EF4-FFF2-40B4-BE49-F238E27FC236}">
                  <a16:creationId xmlns:a16="http://schemas.microsoft.com/office/drawing/2014/main" id="{27C5E42A-0371-4364-98BB-7B8DAF3728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20735" y="3440498"/>
              <a:ext cx="649729" cy="576199"/>
              <a:chOff x="460903" y="3720532"/>
              <a:chExt cx="793749" cy="627422"/>
            </a:xfrm>
          </p:grpSpPr>
          <p:sp>
            <p:nvSpPr>
              <p:cNvPr id="16423" name="六边形 49">
                <a:extLst>
                  <a:ext uri="{FF2B5EF4-FFF2-40B4-BE49-F238E27FC236}">
                    <a16:creationId xmlns:a16="http://schemas.microsoft.com/office/drawing/2014/main" id="{0E00E12D-13CE-4F8E-A78F-9F93E001A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002" y="3886805"/>
                <a:ext cx="432000" cy="367828"/>
              </a:xfrm>
              <a:prstGeom prst="hexagon">
                <a:avLst>
                  <a:gd name="adj" fmla="val 25001"/>
                  <a:gd name="vf" fmla="val 115470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/>
                <a:endParaRPr lang="zh-CN" altLang="en-US"/>
              </a:p>
            </p:txBody>
          </p:sp>
          <p:pic>
            <p:nvPicPr>
              <p:cNvPr id="16424" name="图片 50">
                <a:extLst>
                  <a:ext uri="{FF2B5EF4-FFF2-40B4-BE49-F238E27FC236}">
                    <a16:creationId xmlns:a16="http://schemas.microsoft.com/office/drawing/2014/main" id="{0C54451D-E8ED-413D-99F6-E5C4163D3F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903" y="3720532"/>
                <a:ext cx="793749" cy="6274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72" name="图片 6">
            <a:extLst>
              <a:ext uri="{FF2B5EF4-FFF2-40B4-BE49-F238E27FC236}">
                <a16:creationId xmlns:a16="http://schemas.microsoft.com/office/drawing/2014/main" id="{65A491EF-5BA2-40B4-A8A4-FD19055EE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3" y="1014413"/>
            <a:ext cx="116046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矩形 2">
            <a:extLst>
              <a:ext uri="{FF2B5EF4-FFF2-40B4-BE49-F238E27FC236}">
                <a16:creationId xmlns:a16="http://schemas.microsoft.com/office/drawing/2014/main" id="{741153AE-EDFE-44B7-A861-B0D0B47F5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922338"/>
            <a:ext cx="8424863" cy="2521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</a:t>
            </a:r>
            <a:r>
              <a:rPr lang="en-US" altLang="zh-TW" sz="2800" b="1" dirty="0">
                <a:solidFill>
                  <a:srgbClr val="000000"/>
                </a:solidFill>
              </a:rPr>
              <a:t>6.</a:t>
            </a:r>
          </a:p>
          <a:p>
            <a:pPr eaLnBrk="1" hangingPunct="1"/>
            <a:r>
              <a:rPr lang="en-US" altLang="zh-TW" sz="2800" b="1" dirty="0">
                <a:solidFill>
                  <a:srgbClr val="000000"/>
                </a:solidFill>
              </a:rPr>
              <a:t>     </a:t>
            </a:r>
          </a:p>
          <a:p>
            <a:pPr eaLnBrk="1" hangingPunct="1">
              <a:spcBef>
                <a:spcPts val="1500"/>
              </a:spcBef>
            </a:pPr>
            <a:endParaRPr lang="en-US" altLang="zh-TW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如上圖所示，將一個無蓋圓柱紙盒展開。卡紙的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6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   </a:t>
            </a:r>
            <a:r>
              <a:rPr lang="zh-TW" altLang="en-US" sz="2800" dirty="0">
                <a:solidFill>
                  <a:srgbClr val="000000"/>
                </a:solidFill>
              </a:rPr>
              <a:t>面積是多少？</a:t>
            </a:r>
            <a:r>
              <a:rPr lang="zh-TW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zh-TW" sz="2800" dirty="0">
                <a:solidFill>
                  <a:srgbClr val="000000"/>
                </a:solidFill>
              </a:rPr>
              <a:t>(</a:t>
            </a:r>
            <a:r>
              <a:rPr lang="zh-TW" altLang="en-US" sz="2800" dirty="0">
                <a:solidFill>
                  <a:srgbClr val="000000"/>
                </a:solidFill>
              </a:rPr>
              <a:t>取</a:t>
            </a:r>
            <a:r>
              <a:rPr lang="el-GR" altLang="zh-TW" sz="2800" dirty="0">
                <a:solidFill>
                  <a:srgbClr val="000000"/>
                </a:solidFill>
                <a:sym typeface="Symbol" panose="05050102010706020507" pitchFamily="18" charset="2"/>
              </a:rPr>
              <a:t></a:t>
            </a:r>
            <a:r>
              <a:rPr lang="zh-TW" altLang="en-US" sz="2800" dirty="0">
                <a:solidFill>
                  <a:srgbClr val="000000"/>
                </a:solidFill>
              </a:rPr>
              <a:t>為</a:t>
            </a:r>
            <a:r>
              <a:rPr lang="en-US" altLang="zh-TW" sz="2800" dirty="0">
                <a:solidFill>
                  <a:srgbClr val="000000"/>
                </a:solidFill>
              </a:rPr>
              <a:t>     )</a:t>
            </a:r>
            <a:r>
              <a:rPr lang="en-US" altLang="zh-CN" sz="2800" dirty="0">
                <a:solidFill>
                  <a:srgbClr val="000000"/>
                </a:solidFill>
              </a:rPr>
              <a:t>    </a:t>
            </a:r>
            <a:endParaRPr lang="en-US" altLang="zh-TW" sz="2800" dirty="0">
              <a:solidFill>
                <a:srgbClr val="000000"/>
              </a:solidFill>
            </a:endParaRPr>
          </a:p>
        </p:txBody>
      </p:sp>
      <p:grpSp>
        <p:nvGrpSpPr>
          <p:cNvPr id="75" name="Group 33">
            <a:extLst>
              <a:ext uri="{FF2B5EF4-FFF2-40B4-BE49-F238E27FC236}">
                <a16:creationId xmlns:a16="http://schemas.microsoft.com/office/drawing/2014/main" id="{EA26B544-6904-413D-B3EE-9053F96094AD}"/>
              </a:ext>
            </a:extLst>
          </p:cNvPr>
          <p:cNvGrpSpPr>
            <a:grpSpLocks/>
          </p:cNvGrpSpPr>
          <p:nvPr/>
        </p:nvGrpSpPr>
        <p:grpSpPr bwMode="auto">
          <a:xfrm>
            <a:off x="4306888" y="2830513"/>
            <a:ext cx="530225" cy="800100"/>
            <a:chOff x="4833" y="2329"/>
            <a:chExt cx="333" cy="457"/>
          </a:xfrm>
        </p:grpSpPr>
        <p:sp>
          <p:nvSpPr>
            <p:cNvPr id="76" name="Text Box 34">
              <a:extLst>
                <a:ext uri="{FF2B5EF4-FFF2-40B4-BE49-F238E27FC236}">
                  <a16:creationId xmlns:a16="http://schemas.microsoft.com/office/drawing/2014/main" id="{3C06406E-51DA-497B-8808-9A540644B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33" y="2329"/>
              <a:ext cx="333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22</a:t>
              </a:r>
              <a:endParaRPr lang="en-US" altLang="zh-TW" sz="2400" i="1">
                <a:solidFill>
                  <a:schemeClr val="tx1"/>
                </a:solidFill>
              </a:endParaRPr>
            </a:p>
          </p:txBody>
        </p:sp>
        <p:sp>
          <p:nvSpPr>
            <p:cNvPr id="77" name="Text Box 35">
              <a:extLst>
                <a:ext uri="{FF2B5EF4-FFF2-40B4-BE49-F238E27FC236}">
                  <a16:creationId xmlns:a16="http://schemas.microsoft.com/office/drawing/2014/main" id="{21C9F4AD-456E-4422-A773-0D3B6D357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522"/>
              <a:ext cx="22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40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78" name="Line 36">
              <a:extLst>
                <a:ext uri="{FF2B5EF4-FFF2-40B4-BE49-F238E27FC236}">
                  <a16:creationId xmlns:a16="http://schemas.microsoft.com/office/drawing/2014/main" id="{FD74A574-7592-4912-80CC-E58D4FBDB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57" y="2557"/>
              <a:ext cx="2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01D5CBFC-8CC2-4B05-A76F-04761CED6EB4}"/>
              </a:ext>
            </a:extLst>
          </p:cNvPr>
          <p:cNvGrpSpPr>
            <a:grpSpLocks/>
          </p:cNvGrpSpPr>
          <p:nvPr/>
        </p:nvGrpSpPr>
        <p:grpSpPr bwMode="auto">
          <a:xfrm>
            <a:off x="2088586" y="3771122"/>
            <a:ext cx="1264161" cy="933450"/>
            <a:chOff x="3084473" y="4921558"/>
            <a:chExt cx="1264161" cy="933450"/>
          </a:xfrm>
        </p:grpSpPr>
        <p:sp>
          <p:nvSpPr>
            <p:cNvPr id="81" name="文本框 44">
              <a:extLst>
                <a:ext uri="{FF2B5EF4-FFF2-40B4-BE49-F238E27FC236}">
                  <a16:creationId xmlns:a16="http://schemas.microsoft.com/office/drawing/2014/main" id="{12C5108D-F427-44CB-A3E2-1632A2E47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4473" y="5109412"/>
              <a:ext cx="1213983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FF0000"/>
                  </a:solidFill>
                </a:rPr>
                <a:t>14</a:t>
              </a:r>
              <a:r>
                <a:rPr lang="en-US" altLang="zh-TW" sz="2800" dirty="0">
                  <a:solidFill>
                    <a:srgbClr val="FF0000"/>
                  </a:solidFill>
                  <a:sym typeface="Symbol" panose="05050102010706020507" pitchFamily="18" charset="2"/>
                </a:rPr>
                <a:t></a:t>
              </a:r>
              <a:endParaRPr lang="zh-TW" altLang="en-US" sz="2800" dirty="0">
                <a:solidFill>
                  <a:srgbClr val="FF0000"/>
                </a:solidFill>
              </a:endParaRPr>
            </a:p>
          </p:txBody>
        </p:sp>
        <p:grpSp>
          <p:nvGrpSpPr>
            <p:cNvPr id="82" name="Group 33">
              <a:extLst>
                <a:ext uri="{FF2B5EF4-FFF2-40B4-BE49-F238E27FC236}">
                  <a16:creationId xmlns:a16="http://schemas.microsoft.com/office/drawing/2014/main" id="{81CDFAEB-7B5B-45BE-BBD1-581F8E2C9B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2935" y="4921558"/>
              <a:ext cx="585699" cy="933450"/>
              <a:chOff x="4935" y="2279"/>
              <a:chExt cx="369" cy="533"/>
            </a:xfrm>
          </p:grpSpPr>
          <p:sp>
            <p:nvSpPr>
              <p:cNvPr id="83" name="Text Box 34">
                <a:extLst>
                  <a:ext uri="{FF2B5EF4-FFF2-40B4-BE49-F238E27FC236}">
                    <a16:creationId xmlns:a16="http://schemas.microsoft.com/office/drawing/2014/main" id="{377445D2-3FA5-4F21-9BCB-96C0AE3D36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5" y="2279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22</a:t>
                </a:r>
                <a:endParaRPr lang="en-US" altLang="zh-TW" sz="2800" i="1">
                  <a:solidFill>
                    <a:srgbClr val="FF0000"/>
                  </a:solidFill>
                </a:endParaRPr>
              </a:p>
            </p:txBody>
          </p:sp>
          <p:sp>
            <p:nvSpPr>
              <p:cNvPr id="84" name="Text Box 35">
                <a:extLst>
                  <a:ext uri="{FF2B5EF4-FFF2-40B4-BE49-F238E27FC236}">
                    <a16:creationId xmlns:a16="http://schemas.microsoft.com/office/drawing/2014/main" id="{7D620C90-6D07-435C-AAA7-7FC0CF50B3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6" y="2513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85" name="Line 36">
                <a:extLst>
                  <a:ext uri="{FF2B5EF4-FFF2-40B4-BE49-F238E27FC236}">
                    <a16:creationId xmlns:a16="http://schemas.microsoft.com/office/drawing/2014/main" id="{5DE86FD0-3C38-423B-8F67-071DFC206C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6" y="2548"/>
                <a:ext cx="293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6" name="文本框 85">
            <a:extLst>
              <a:ext uri="{FF2B5EF4-FFF2-40B4-BE49-F238E27FC236}">
                <a16:creationId xmlns:a16="http://schemas.microsoft.com/office/drawing/2014/main" id="{CAD43182-D4E3-41BD-A52C-7E4C8BAA5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1679" y="4817951"/>
            <a:ext cx="23050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FF0000"/>
                </a:solidFill>
              </a:rPr>
              <a:t>=</a:t>
            </a:r>
            <a:r>
              <a:rPr lang="zh-TW" altLang="en-US" sz="2800" dirty="0">
                <a:solidFill>
                  <a:srgbClr val="FF0000"/>
                </a:solidFill>
              </a:rPr>
              <a:t> </a:t>
            </a:r>
            <a:r>
              <a:rPr lang="en-US" altLang="zh-TW" sz="2800" dirty="0">
                <a:solidFill>
                  <a:srgbClr val="FF0000"/>
                </a:solidFill>
              </a:rPr>
              <a:t>1034(cm</a:t>
            </a:r>
            <a:r>
              <a:rPr lang="en-US" altLang="zh-TW" sz="2800" baseline="30000" dirty="0">
                <a:solidFill>
                  <a:srgbClr val="FF0000"/>
                </a:solidFill>
              </a:rPr>
              <a:t>2</a:t>
            </a:r>
            <a:r>
              <a:rPr lang="en-US" altLang="zh-TW" sz="2800" dirty="0">
                <a:solidFill>
                  <a:srgbClr val="FF0000"/>
                </a:solidFill>
              </a:rPr>
              <a:t>)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pic>
        <p:nvPicPr>
          <p:cNvPr id="88" name="图片 1">
            <a:extLst>
              <a:ext uri="{FF2B5EF4-FFF2-40B4-BE49-F238E27FC236}">
                <a16:creationId xmlns:a16="http://schemas.microsoft.com/office/drawing/2014/main" id="{A9634451-741F-4CA9-8EBA-9019F9514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60"/>
          <a:stretch>
            <a:fillRect/>
          </a:stretch>
        </p:blipFill>
        <p:spPr bwMode="auto">
          <a:xfrm>
            <a:off x="3995738" y="1019175"/>
            <a:ext cx="26638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" name="文本框 96">
            <a:extLst>
              <a:ext uri="{FF2B5EF4-FFF2-40B4-BE49-F238E27FC236}">
                <a16:creationId xmlns:a16="http://schemas.microsoft.com/office/drawing/2014/main" id="{5CFD8837-267F-48F0-8DDC-12B674DAB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404" y="3925330"/>
            <a:ext cx="822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</a:rPr>
              <a:t>20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grpSp>
        <p:nvGrpSpPr>
          <p:cNvPr id="98" name="组合 97">
            <a:extLst>
              <a:ext uri="{FF2B5EF4-FFF2-40B4-BE49-F238E27FC236}">
                <a16:creationId xmlns:a16="http://schemas.microsoft.com/office/drawing/2014/main" id="{7DDD93CC-560C-4AE3-8F33-78DD7D0B7ED3}"/>
              </a:ext>
            </a:extLst>
          </p:cNvPr>
          <p:cNvGrpSpPr>
            <a:grpSpLocks/>
          </p:cNvGrpSpPr>
          <p:nvPr/>
        </p:nvGrpSpPr>
        <p:grpSpPr bwMode="auto">
          <a:xfrm>
            <a:off x="3783536" y="3787714"/>
            <a:ext cx="3530600" cy="933450"/>
            <a:chOff x="4954986" y="5531732"/>
            <a:chExt cx="3530256" cy="933450"/>
          </a:xfrm>
        </p:grpSpPr>
        <p:sp>
          <p:nvSpPr>
            <p:cNvPr id="99" name="文本框 51">
              <a:extLst>
                <a:ext uri="{FF2B5EF4-FFF2-40B4-BE49-F238E27FC236}">
                  <a16:creationId xmlns:a16="http://schemas.microsoft.com/office/drawing/2014/main" id="{BA57DA13-5E57-4BC1-B29B-D27D45EF03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4986" y="5710140"/>
              <a:ext cx="35302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800" dirty="0">
                  <a:solidFill>
                    <a:srgbClr val="FF0000"/>
                  </a:solidFill>
                  <a:latin typeface="標楷體" panose="03000509000000000000" pitchFamily="65" charset="-120"/>
                </a:rPr>
                <a:t>＋</a:t>
              </a:r>
              <a:r>
                <a:rPr lang="en-US" altLang="zh-TW" sz="2800" dirty="0">
                  <a:solidFill>
                    <a:srgbClr val="FF0000"/>
                  </a:solidFill>
                </a:rPr>
                <a:t>(14</a:t>
              </a:r>
              <a:r>
                <a:rPr lang="en-US" altLang="zh-CN" sz="2800" dirty="0">
                  <a:solidFill>
                    <a:srgbClr val="FF0000"/>
                  </a:solidFill>
                </a:rPr>
                <a:t>÷</a:t>
              </a:r>
              <a:r>
                <a:rPr lang="en-US" altLang="zh-TW" sz="2800" dirty="0">
                  <a:solidFill>
                    <a:srgbClr val="FF0000"/>
                  </a:solidFill>
                </a:rPr>
                <a:t>2)</a:t>
              </a:r>
              <a:r>
                <a:rPr lang="en-US" altLang="zh-CN" sz="2800" dirty="0">
                  <a:solidFill>
                    <a:srgbClr val="FF0000"/>
                  </a:solidFill>
                </a:rPr>
                <a:t>×</a:t>
              </a:r>
              <a:r>
                <a:rPr lang="en-US" altLang="zh-TW" sz="2800" dirty="0">
                  <a:solidFill>
                    <a:srgbClr val="FF0000"/>
                  </a:solidFill>
                </a:rPr>
                <a:t>(14</a:t>
              </a:r>
              <a:r>
                <a:rPr lang="en-US" altLang="zh-CN" sz="2800" dirty="0">
                  <a:solidFill>
                    <a:srgbClr val="FF0000"/>
                  </a:solidFill>
                </a:rPr>
                <a:t>÷</a:t>
              </a:r>
              <a:r>
                <a:rPr lang="en-US" altLang="zh-TW" sz="2800" dirty="0">
                  <a:solidFill>
                    <a:srgbClr val="FF0000"/>
                  </a:solidFill>
                </a:rPr>
                <a:t>2)</a:t>
              </a:r>
              <a:r>
                <a:rPr lang="en-US" altLang="zh-CN" sz="2800" dirty="0">
                  <a:solidFill>
                    <a:srgbClr val="FF0000"/>
                  </a:solidFill>
                </a:rPr>
                <a:t>×</a:t>
              </a:r>
              <a:endParaRPr lang="zh-TW" altLang="en-US" sz="2800" dirty="0">
                <a:solidFill>
                  <a:srgbClr val="FF0000"/>
                </a:solidFill>
              </a:endParaRPr>
            </a:p>
          </p:txBody>
        </p:sp>
        <p:grpSp>
          <p:nvGrpSpPr>
            <p:cNvPr id="100" name="Group 33">
              <a:extLst>
                <a:ext uri="{FF2B5EF4-FFF2-40B4-BE49-F238E27FC236}">
                  <a16:creationId xmlns:a16="http://schemas.microsoft.com/office/drawing/2014/main" id="{C4390F1E-5D88-43F7-BC25-45EC460404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83997" y="5531732"/>
              <a:ext cx="585699" cy="933450"/>
              <a:chOff x="4935" y="2279"/>
              <a:chExt cx="369" cy="533"/>
            </a:xfrm>
          </p:grpSpPr>
          <p:sp>
            <p:nvSpPr>
              <p:cNvPr id="101" name="Text Box 34">
                <a:extLst>
                  <a:ext uri="{FF2B5EF4-FFF2-40B4-BE49-F238E27FC236}">
                    <a16:creationId xmlns:a16="http://schemas.microsoft.com/office/drawing/2014/main" id="{670C6E57-C175-4663-8EE8-D8EF77F348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5" y="2279"/>
                <a:ext cx="369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22</a:t>
                </a:r>
                <a:endParaRPr lang="en-US" altLang="zh-TW" sz="2800" i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02" name="Text Box 35">
                <a:extLst>
                  <a:ext uri="{FF2B5EF4-FFF2-40B4-BE49-F238E27FC236}">
                    <a16:creationId xmlns:a16="http://schemas.microsoft.com/office/drawing/2014/main" id="{0E4FE0B9-AF8B-4232-8FD5-B8AA805C56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96" y="2513"/>
                <a:ext cx="243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TW" sz="280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103" name="Line 36">
                <a:extLst>
                  <a:ext uri="{FF2B5EF4-FFF2-40B4-BE49-F238E27FC236}">
                    <a16:creationId xmlns:a16="http://schemas.microsoft.com/office/drawing/2014/main" id="{EBB48275-5B10-4189-9347-EAD3FFC845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66" y="2548"/>
                <a:ext cx="293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zh-CN" altLang="en-US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6399" name="文本框 6">
            <a:extLst>
              <a:ext uri="{FF2B5EF4-FFF2-40B4-BE49-F238E27FC236}">
                <a16:creationId xmlns:a16="http://schemas.microsoft.com/office/drawing/2014/main" id="{3BA003E4-0837-40AA-BCC5-D89BE418C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2400" y="5439378"/>
            <a:ext cx="5481637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FF0000"/>
                </a:solidFill>
              </a:rPr>
              <a:t>卡紙的面積是</a:t>
            </a:r>
            <a:r>
              <a:rPr lang="en-US" altLang="zh-TW" sz="2800" dirty="0">
                <a:solidFill>
                  <a:srgbClr val="FF0000"/>
                </a:solidFill>
              </a:rPr>
              <a:t>1034cm</a:t>
            </a:r>
            <a:r>
              <a:rPr lang="en-US" altLang="zh-CN" sz="2800" dirty="0">
                <a:solidFill>
                  <a:srgbClr val="FF0000"/>
                </a:solidFill>
              </a:rPr>
              <a:t>²</a:t>
            </a:r>
            <a:r>
              <a:rPr lang="zh-CN" altLang="en-US" sz="2800" dirty="0">
                <a:solidFill>
                  <a:srgbClr val="FF0000"/>
                </a:solidFill>
              </a:rPr>
              <a:t>。</a:t>
            </a:r>
            <a:endParaRPr lang="en-US" altLang="zh-TW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4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97" grpId="0"/>
      <p:bldP spid="16399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7253</TotalTime>
  <Words>741</Words>
  <Application>Microsoft Office PowerPoint</Application>
  <PresentationFormat>如螢幕大小 (4:3)</PresentationFormat>
  <Paragraphs>156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10</vt:i4>
      </vt:variant>
    </vt:vector>
  </HeadingPairs>
  <TitlesOfParts>
    <vt:vector size="21" baseType="lpstr">
      <vt:lpstr>新細明體</vt:lpstr>
      <vt:lpstr>標楷體</vt:lpstr>
      <vt:lpstr>Arial</vt:lpstr>
      <vt:lpstr>Calibri</vt:lpstr>
      <vt:lpstr>Symbol</vt:lpstr>
      <vt:lpstr>Wingdings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1086</cp:revision>
  <dcterms:modified xsi:type="dcterms:W3CDTF">2024-04-11T09:44:37Z</dcterms:modified>
</cp:coreProperties>
</file>