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99" r:id="rId2"/>
    <p:sldMasterId id="2147483650" r:id="rId3"/>
    <p:sldMasterId id="2147483653" r:id="rId4"/>
    <p:sldMasterId id="2147483654" r:id="rId5"/>
  </p:sldMasterIdLst>
  <p:notesMasterIdLst>
    <p:notesMasterId r:id="rId20"/>
  </p:notesMasterIdLst>
  <p:sldIdLst>
    <p:sldId id="325" r:id="rId6"/>
    <p:sldId id="346" r:id="rId7"/>
    <p:sldId id="347" r:id="rId8"/>
    <p:sldId id="330" r:id="rId9"/>
    <p:sldId id="354" r:id="rId10"/>
    <p:sldId id="340" r:id="rId11"/>
    <p:sldId id="331" r:id="rId12"/>
    <p:sldId id="350" r:id="rId13"/>
    <p:sldId id="351" r:id="rId14"/>
    <p:sldId id="352" r:id="rId15"/>
    <p:sldId id="353" r:id="rId16"/>
    <p:sldId id="342" r:id="rId17"/>
    <p:sldId id="348" r:id="rId18"/>
    <p:sldId id="339" r:id="rId19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5pPr>
    <a:lvl6pPr marL="2286000" algn="l" defTabSz="914400" rtl="0" eaLnBrk="1" latinLnBrk="0" hangingPunct="1"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6pPr>
    <a:lvl7pPr marL="2743200" algn="l" defTabSz="914400" rtl="0" eaLnBrk="1" latinLnBrk="0" hangingPunct="1"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7pPr>
    <a:lvl8pPr marL="3200400" algn="l" defTabSz="914400" rtl="0" eaLnBrk="1" latinLnBrk="0" hangingPunct="1"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8pPr>
    <a:lvl9pPr marL="3657600" algn="l" defTabSz="914400" rtl="0" eaLnBrk="1" latinLnBrk="0" hangingPunct="1"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4">
          <p15:clr>
            <a:srgbClr val="A4A3A4"/>
          </p15:clr>
        </p15:guide>
        <p15:guide id="2" orient="horz" pos="1888">
          <p15:clr>
            <a:srgbClr val="A4A3A4"/>
          </p15:clr>
        </p15:guide>
        <p15:guide id="3" orient="horz" pos="2523">
          <p15:clr>
            <a:srgbClr val="A4A3A4"/>
          </p15:clr>
        </p15:guide>
        <p15:guide id="4" pos="24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66FF"/>
    <a:srgbClr val="FF00FF"/>
    <a:srgbClr val="A3E7FF"/>
    <a:srgbClr val="003399"/>
    <a:srgbClr val="99CCFF"/>
    <a:srgbClr val="00B050"/>
    <a:srgbClr val="AA72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6D9F66E-5EB9-4882-86FB-DCBF35E3C3E4}" styleName="中度样式 4 - 强调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FECB4D8-DB02-4DC6-A0A2-4F2EBAE1DC90}" styleName="中度样式 1 - 强调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616DA210-FB5B-4158-B5E0-FEB733F419BA}" styleName="浅色样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CAF9ED-07DC-4A11-8D7F-57B35C25682E}" styleName="中度样式 1 - 强调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浅色样式 3 - 强调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9" autoAdjust="0"/>
    <p:restoredTop sz="92602" autoAdjust="0"/>
  </p:normalViewPr>
  <p:slideViewPr>
    <p:cSldViewPr>
      <p:cViewPr varScale="1">
        <p:scale>
          <a:sx n="73" d="100"/>
          <a:sy n="73" d="100"/>
        </p:scale>
        <p:origin x="1008" y="72"/>
      </p:cViewPr>
      <p:guideLst>
        <p:guide orient="horz" pos="1344"/>
        <p:guide orient="horz" pos="1888"/>
        <p:guide orient="horz" pos="2523"/>
        <p:guide pos="24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D7118CA7-83F0-41E0-BA01-D147EC3AAA9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1BCC8ED8-51FD-47CE-9EDA-C5E67D6E4A2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71926E14-7D4F-456A-8EDE-B193992860FE}" type="datetimeFigureOut">
              <a:rPr lang="zh-TW" altLang="en-US"/>
              <a:pPr>
                <a:defRPr/>
              </a:pPr>
              <a:t>2024/4/11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0A9E6AC1-70D6-4052-A7F8-CC790D1748E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62C11D5D-267B-44D5-8163-778C03A00D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zh-TW" altLang="en-US" noProof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A8D885C-AE85-41F0-8631-50DD5DA4412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56F3B59-5903-4782-A81A-791EB97500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E171CDD3-5683-4773-8CE9-463C531E9466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F5EB9BC5-E111-4083-977C-AF10218B013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27E6487E-34E1-498A-B410-7908F7C1C44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392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704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2880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7104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8647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2957069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4930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7398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6736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04065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4103539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6587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3507228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1817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94560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48774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1416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647814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45932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24509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22722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4693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6619110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65754681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12124229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04511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65277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93614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06807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62640316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01023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11531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911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22403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606483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61179693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7079350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73240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16447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608DB17-3114-4832-BC5F-B4F7842C383B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6F4A55-A58D-4853-B8DC-47798FC087E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9217621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BDCE818-3487-434E-A372-9E9426EBBECD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B1F45B-A552-47C2-A8ED-A3D262C5F3A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4247484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AAC78D8-A49A-41BF-84D7-6F4C550A67D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76F458-815C-483A-993C-AC3275BE13C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0678263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022CA87-065F-4D0B-BD11-22925797881A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25A36C-D34C-40BD-91C6-9D6E450C3DE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2606098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B27570F-9D3D-4B65-AF88-EF524D8572E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A83ADA-E4C3-44FD-974E-5F33A016BC5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20965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08562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E7A27D9A-47D6-4391-AF72-485106B756C7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46F94D-65D3-4747-B8FE-F1440AC378D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9895989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7C54B030-C63F-4F30-9066-0A775E855AEB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834F92-0CD3-428A-AEA2-9894892ED43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6609846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7E788ED-FCA8-4579-9596-0F97A2B6755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83FD70-DCC1-430A-A40A-AC93CBB31E8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5573326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9ED4B8D-6207-40F4-B64C-E9A2F2770117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CA67E2-DE5A-4C49-9951-CAF437DD97B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5767238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49357E9-ED2F-4516-875B-974EBC279AD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82CE36-B017-4E1D-ADD0-01F9632B0A2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703298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C89CBB2-E7A3-44E9-B880-C1329C1704D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E59BFE-7F48-498D-8823-2F07FDE0717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92812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968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8258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275202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950575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6.png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3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31401360-6DBB-4A73-9212-E2E5AB877711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254000" y="-60325"/>
            <a:ext cx="4822825" cy="752475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HKAT </a:t>
            </a:r>
            <a:r>
              <a:rPr lang="zh-TW" alt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題型速練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</a:endParaRPr>
          </a:p>
        </p:txBody>
      </p:sp>
      <p:pic>
        <p:nvPicPr>
          <p:cNvPr id="1027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57FF1171-E172-4AD0-947A-B17C261A041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23813"/>
            <a:ext cx="360362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11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4128C25E-A6E1-4BCB-8D16-04852EE0CBC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A9384B60-C517-4978-B49D-9E5B69F11DF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9525"/>
            <a:ext cx="366712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372F61F2-4525-40B1-9FFE-44F6D0726F6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AC9D7306-4F79-4349-9629-A9A5E60994D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2">
            <a:extLst>
              <a:ext uri="{FF2B5EF4-FFF2-40B4-BE49-F238E27FC236}">
                <a16:creationId xmlns:a16="http://schemas.microsoft.com/office/drawing/2014/main" id="{ED6F1485-8A53-470A-9A7C-4B9B48129ADE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642938" y="80963"/>
            <a:ext cx="2855912" cy="539750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13</a:t>
            </a:r>
            <a:r>
              <a:rPr lang="zh-TW" altLang="en-US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     速率</a:t>
            </a:r>
            <a:endParaRPr lang="en-US" altLang="zh-TW" sz="3200" b="1" dirty="0">
              <a:solidFill>
                <a:schemeClr val="tx1"/>
              </a:solidFill>
              <a:latin typeface="+mj-lt"/>
              <a:ea typeface="DFKai-SB" panose="03000509000000000000" pitchFamily="65" charset="-12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AADFE6C1-6E2A-44D0-B663-EDF96FD833A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9525"/>
            <a:ext cx="366712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8AA0B92B-B770-4B60-AEBD-0609D1490A3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824D72F5-07DB-4200-A45E-FF0A0093D22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3534D2F-9ECD-4F24-8E4D-C2C40E9D1DC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2">
            <a:extLst>
              <a:ext uri="{FF2B5EF4-FFF2-40B4-BE49-F238E27FC236}">
                <a16:creationId xmlns:a16="http://schemas.microsoft.com/office/drawing/2014/main" id="{004D9C1B-38C2-40FA-BEE5-3DD18F23ADA0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642938" y="80963"/>
            <a:ext cx="2855912" cy="539750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13</a:t>
            </a:r>
            <a:r>
              <a:rPr lang="zh-TW" altLang="en-US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     速率</a:t>
            </a:r>
            <a:endParaRPr lang="en-US" altLang="zh-TW" sz="3200" b="1" dirty="0">
              <a:solidFill>
                <a:schemeClr val="tx1"/>
              </a:solidFill>
              <a:latin typeface="+mj-lt"/>
              <a:ea typeface="DFKai-SB" panose="03000509000000000000" pitchFamily="65" charset="-12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088BD2C9-D410-4D7D-95C3-ACD4B1E87CF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4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FF826150-28DA-40AB-B368-7B0E9BF790D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20B1984E-2C46-47D1-A1FC-9AF2D246049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44450"/>
            <a:ext cx="36671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66BC6C9F-F7E1-4388-AB33-E3D23E39FC94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642938" y="80963"/>
            <a:ext cx="2855912" cy="539750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13</a:t>
            </a:r>
            <a:r>
              <a:rPr lang="zh-TW" altLang="en-US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     速率</a:t>
            </a:r>
            <a:endParaRPr lang="en-US" altLang="zh-TW" sz="3200" b="1" dirty="0">
              <a:solidFill>
                <a:schemeClr val="tx1"/>
              </a:solidFill>
              <a:latin typeface="+mj-lt"/>
              <a:ea typeface="DFKai-SB" panose="03000509000000000000" pitchFamily="65" charset="-12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50" name="Rectangle 6">
            <a:extLst>
              <a:ext uri="{FF2B5EF4-FFF2-40B4-BE49-F238E27FC236}">
                <a16:creationId xmlns:a16="http://schemas.microsoft.com/office/drawing/2014/main" id="{6036FB0A-10BE-4219-86A2-1B970ADE418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EFE97AD6-62CE-494E-B073-8E114B682A6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5123" name="Picture 7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DBBB097F-F1C9-41F6-9705-874A5CEDD93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83D03301-0E8D-4970-833F-19941885C35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44450"/>
            <a:ext cx="36671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82C97DD2-9AD0-4E47-B531-77C3401C452F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642938" y="80963"/>
            <a:ext cx="2855912" cy="539750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13</a:t>
            </a:r>
            <a:r>
              <a:rPr lang="zh-TW" altLang="en-US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     速率</a:t>
            </a:r>
            <a:endParaRPr lang="en-US" altLang="zh-TW" sz="3200" b="1" dirty="0">
              <a:solidFill>
                <a:schemeClr val="tx1"/>
              </a:solidFill>
              <a:latin typeface="+mj-lt"/>
              <a:ea typeface="DFKai-SB" panose="03000509000000000000" pitchFamily="65" charset="-12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0.xml"/><Relationship Id="rId3" Type="http://schemas.openxmlformats.org/officeDocument/2006/relationships/slide" Target="slide3.xml"/><Relationship Id="rId7" Type="http://schemas.openxmlformats.org/officeDocument/2006/relationships/image" Target="../media/image8.png"/><Relationship Id="rId12" Type="http://schemas.openxmlformats.org/officeDocument/2006/relationships/slide" Target="slide9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slide" Target="slide2.xml"/><Relationship Id="rId11" Type="http://schemas.openxmlformats.org/officeDocument/2006/relationships/slide" Target="slide8.xml"/><Relationship Id="rId5" Type="http://schemas.openxmlformats.org/officeDocument/2006/relationships/image" Target="../media/image7.png"/><Relationship Id="rId10" Type="http://schemas.openxmlformats.org/officeDocument/2006/relationships/image" Target="../media/image9.png"/><Relationship Id="rId4" Type="http://schemas.openxmlformats.org/officeDocument/2006/relationships/slide" Target="slide4.xml"/><Relationship Id="rId9" Type="http://schemas.openxmlformats.org/officeDocument/2006/relationships/slide" Target="slide6.xml"/><Relationship Id="rId14" Type="http://schemas.openxmlformats.org/officeDocument/2006/relationships/slide" Target="slide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0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Oval 2" descr="icon">
            <a:hlinkClick r:id="rId3" action="ppaction://hlinksldjump"/>
            <a:extLst>
              <a:ext uri="{FF2B5EF4-FFF2-40B4-BE49-F238E27FC236}">
                <a16:creationId xmlns:a16="http://schemas.microsoft.com/office/drawing/2014/main" id="{741AB7A0-9FDC-4E88-9276-05410825A80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35050" y="2752725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</a:p>
        </p:txBody>
      </p:sp>
      <p:sp>
        <p:nvSpPr>
          <p:cNvPr id="117766" name="Oval 6" descr="icon">
            <a:hlinkClick r:id="rId3" action="ppaction://hlinksldjump"/>
            <a:extLst>
              <a:ext uri="{FF2B5EF4-FFF2-40B4-BE49-F238E27FC236}">
                <a16:creationId xmlns:a16="http://schemas.microsoft.com/office/drawing/2014/main" id="{0D21146E-DFF2-455D-8C2A-06AF0FD7A98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112963" y="2765425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</a:p>
        </p:txBody>
      </p:sp>
      <p:sp>
        <p:nvSpPr>
          <p:cNvPr id="117767" name="Oval 7" descr="icon">
            <a:hlinkClick r:id="rId4" action="ppaction://hlinksldjump"/>
            <a:extLst>
              <a:ext uri="{FF2B5EF4-FFF2-40B4-BE49-F238E27FC236}">
                <a16:creationId xmlns:a16="http://schemas.microsoft.com/office/drawing/2014/main" id="{908B81C5-6E2E-4EA4-9277-43B864C035C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211513" y="2765425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</a:p>
        </p:txBody>
      </p:sp>
      <p:pic>
        <p:nvPicPr>
          <p:cNvPr id="7173" name="Picture 55" descr="btnMathMainTop">
            <a:hlinkClick r:id="" action="ppaction://hlinkshowjump?jump=endshow"/>
            <a:extLst>
              <a:ext uri="{FF2B5EF4-FFF2-40B4-BE49-F238E27FC236}">
                <a16:creationId xmlns:a16="http://schemas.microsoft.com/office/drawing/2014/main" id="{276BE269-77AA-44F4-8AF1-551556322ECC}"/>
              </a:ext>
            </a:extLst>
          </p:cNvPr>
          <p:cNvPicPr>
            <a:picLocks noGrp="1" noChangeAspect="1" noChangeArrowheads="1"/>
          </p:cNvPicPr>
          <p:nvPr>
            <p:ph idx="4294967295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78563"/>
            <a:ext cx="1439863" cy="48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04B7385A-F53F-4887-BB23-8B39CC5C4071}"/>
              </a:ext>
            </a:extLst>
          </p:cNvPr>
          <p:cNvSpPr txBox="1">
            <a:spLocks noChangeArrowheads="1"/>
          </p:cNvSpPr>
          <p:nvPr/>
        </p:nvSpPr>
        <p:spPr>
          <a:xfrm>
            <a:off x="2324100" y="892175"/>
            <a:ext cx="4525963" cy="755650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>
              <a:defRPr/>
            </a:pPr>
            <a:r>
              <a:rPr lang="en-US" altLang="zh-TW" sz="38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13.</a:t>
            </a:r>
            <a:r>
              <a:rPr lang="zh-TW" altLang="en-US" sz="38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速率</a:t>
            </a:r>
            <a:endParaRPr lang="en-US" altLang="zh-TW" sz="38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7175" name="图片 2">
            <a:hlinkClick r:id="rId6" action="ppaction://hlinksldjump"/>
            <a:extLst>
              <a:ext uri="{FF2B5EF4-FFF2-40B4-BE49-F238E27FC236}">
                <a16:creationId xmlns:a16="http://schemas.microsoft.com/office/drawing/2014/main" id="{2C56B7BA-6C67-4F26-9ABE-47FD86BD8AB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888" y="2128838"/>
            <a:ext cx="309562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Oval 7" descr="icon">
            <a:hlinkClick r:id="rId8" action="ppaction://hlinksldjump"/>
            <a:extLst>
              <a:ext uri="{FF2B5EF4-FFF2-40B4-BE49-F238E27FC236}">
                <a16:creationId xmlns:a16="http://schemas.microsoft.com/office/drawing/2014/main" id="{7125A59D-8030-4CB8-8B35-BA721903D9C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041900" y="2765425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</a:t>
            </a:r>
          </a:p>
        </p:txBody>
      </p:sp>
      <p:pic>
        <p:nvPicPr>
          <p:cNvPr id="7177" name="图片 1">
            <a:hlinkClick r:id="rId9" action="ppaction://hlinksldjump"/>
            <a:extLst>
              <a:ext uri="{FF2B5EF4-FFF2-40B4-BE49-F238E27FC236}">
                <a16:creationId xmlns:a16="http://schemas.microsoft.com/office/drawing/2014/main" id="{AEEF68FC-CBE8-476D-B5E7-7EEB20C5BCE3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4025" y="2678113"/>
            <a:ext cx="45243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Oval 7" descr="icon">
            <a:hlinkClick r:id="rId11" action="ppaction://hlinksldjump"/>
            <a:extLst>
              <a:ext uri="{FF2B5EF4-FFF2-40B4-BE49-F238E27FC236}">
                <a16:creationId xmlns:a16="http://schemas.microsoft.com/office/drawing/2014/main" id="{23F94900-2BF4-411D-8FE9-C352CF555A2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72188" y="2765425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</a:t>
            </a:r>
          </a:p>
        </p:txBody>
      </p:sp>
      <p:sp>
        <p:nvSpPr>
          <p:cNvPr id="12" name="Oval 7" descr="icon">
            <a:hlinkClick r:id="rId12" action="ppaction://hlinksldjump"/>
            <a:extLst>
              <a:ext uri="{FF2B5EF4-FFF2-40B4-BE49-F238E27FC236}">
                <a16:creationId xmlns:a16="http://schemas.microsoft.com/office/drawing/2014/main" id="{4F91C487-15F9-40B2-963D-0B16632F233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104063" y="2765425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6</a:t>
            </a:r>
          </a:p>
        </p:txBody>
      </p:sp>
      <p:sp>
        <p:nvSpPr>
          <p:cNvPr id="13" name="Oval 7" descr="icon">
            <a:hlinkClick r:id="rId13" action="ppaction://hlinksldjump"/>
            <a:extLst>
              <a:ext uri="{FF2B5EF4-FFF2-40B4-BE49-F238E27FC236}">
                <a16:creationId xmlns:a16="http://schemas.microsoft.com/office/drawing/2014/main" id="{55B0C3D3-D5AD-4E08-B62B-5A96DA263E0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31875" y="3770313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7</a:t>
            </a:r>
          </a:p>
        </p:txBody>
      </p:sp>
      <p:sp>
        <p:nvSpPr>
          <p:cNvPr id="14" name="Oval 7" descr="icon">
            <a:hlinkClick r:id="rId14" action="ppaction://hlinksldjump"/>
            <a:extLst>
              <a:ext uri="{FF2B5EF4-FFF2-40B4-BE49-F238E27FC236}">
                <a16:creationId xmlns:a16="http://schemas.microsoft.com/office/drawing/2014/main" id="{7C4D5041-1EE1-4EF5-985F-6EFFFD126F7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125663" y="3767138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</a:p>
        </p:txBody>
      </p:sp>
    </p:spTree>
  </p:cSld>
  <p:clrMapOvr>
    <a:masterClrMapping/>
  </p:clrMapOvr>
  <p:transition advClick="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E22862BA-08EE-4350-94C4-01B6166BE275}"/>
              </a:ext>
            </a:extLst>
          </p:cNvPr>
          <p:cNvSpPr/>
          <p:nvPr/>
        </p:nvSpPr>
        <p:spPr>
          <a:xfrm>
            <a:off x="611188" y="1046163"/>
            <a:ext cx="8186737" cy="954087"/>
          </a:xfrm>
          <a:prstGeom prst="rect">
            <a:avLst/>
          </a:prstGeom>
        </p:spPr>
        <p:txBody>
          <a:bodyPr>
            <a:spAutoFit/>
          </a:bodyPr>
          <a:lstStyle/>
          <a:p>
            <a:pPr marL="444500" indent="-444500" eaLnBrk="1" hangingPunct="1">
              <a:spcAft>
                <a:spcPts val="0"/>
              </a:spcAft>
              <a:defRPr/>
            </a:pP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7.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每個星期六，</a:t>
            </a:r>
            <a:r>
              <a:rPr lang="zh-TW" altLang="en-US" sz="2800" u="sng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美欣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要在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2:10 p.m.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到敬老院集合做義工。</a:t>
            </a:r>
            <a:endParaRPr lang="zh-CN" altLang="zh-CN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</p:txBody>
      </p:sp>
      <p:grpSp>
        <p:nvGrpSpPr>
          <p:cNvPr id="17411" name="组合 1">
            <a:extLst>
              <a:ext uri="{FF2B5EF4-FFF2-40B4-BE49-F238E27FC236}">
                <a16:creationId xmlns:a16="http://schemas.microsoft.com/office/drawing/2014/main" id="{C7C45261-A8F5-41E7-8E61-A479FF771AE5}"/>
              </a:ext>
            </a:extLst>
          </p:cNvPr>
          <p:cNvGrpSpPr>
            <a:grpSpLocks/>
          </p:cNvGrpSpPr>
          <p:nvPr/>
        </p:nvGrpSpPr>
        <p:grpSpPr bwMode="auto">
          <a:xfrm>
            <a:off x="1363663" y="3844925"/>
            <a:ext cx="7170737" cy="944563"/>
            <a:chOff x="1364308" y="2990002"/>
            <a:chExt cx="7169578" cy="943261"/>
          </a:xfrm>
        </p:grpSpPr>
        <p:sp>
          <p:nvSpPr>
            <p:cNvPr id="32" name="矩形 31">
              <a:extLst>
                <a:ext uri="{FF2B5EF4-FFF2-40B4-BE49-F238E27FC236}">
                  <a16:creationId xmlns:a16="http://schemas.microsoft.com/office/drawing/2014/main" id="{E427C61A-B8CB-4C7B-B332-8C1E84EEA823}"/>
                </a:ext>
              </a:extLst>
            </p:cNvPr>
            <p:cNvSpPr/>
            <p:nvPr/>
          </p:nvSpPr>
          <p:spPr bwMode="auto">
            <a:xfrm>
              <a:off x="1649734" y="3199180"/>
              <a:ext cx="6884152" cy="734083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rgbClr val="6C8CC7"/>
              </a:solidFill>
              <a:prstDash val="solid"/>
              <a:round/>
              <a:headEnd type="none" w="med" len="med"/>
              <a:tailEnd type="none" w="med" len="med"/>
            </a:ln>
            <a:effectLst>
              <a:innerShdw blurRad="114300">
                <a:srgbClr val="6C8CC7"/>
              </a:innerShdw>
            </a:effec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zh-HK" altLang="en-US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charset="0"/>
              </a:endParaRPr>
            </a:p>
          </p:txBody>
        </p:sp>
        <p:pic>
          <p:nvPicPr>
            <p:cNvPr id="17432" name="图片 46">
              <a:extLst>
                <a:ext uri="{FF2B5EF4-FFF2-40B4-BE49-F238E27FC236}">
                  <a16:creationId xmlns:a16="http://schemas.microsoft.com/office/drawing/2014/main" id="{E8D5877E-7132-4D45-8F7F-F7A8B2AFF7C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64308" y="2990002"/>
              <a:ext cx="570851" cy="5390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315" name="文本框 4">
            <a:extLst>
              <a:ext uri="{FF2B5EF4-FFF2-40B4-BE49-F238E27FC236}">
                <a16:creationId xmlns:a16="http://schemas.microsoft.com/office/drawing/2014/main" id="{924BA567-F690-44B6-9F32-98E764C6C6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988" y="1966913"/>
            <a:ext cx="7754937" cy="18923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marL="514350" indent="-514350">
              <a:spcAft>
                <a:spcPts val="600"/>
              </a:spcAft>
              <a:buFontTx/>
              <a:buAutoNum type="alphaLcParenBoth"/>
              <a:defRPr/>
            </a:pPr>
            <a:r>
              <a:rPr lang="zh-TW" altLang="en-US" sz="2800" dirty="0">
                <a:solidFill>
                  <a:schemeClr val="tx1"/>
                </a:solidFill>
              </a:rPr>
              <a:t>上星期六，爸爸於</a:t>
            </a:r>
            <a:r>
              <a:rPr lang="en-US" altLang="zh-TW" sz="2800" dirty="0">
                <a:solidFill>
                  <a:schemeClr val="tx1"/>
                </a:solidFill>
              </a:rPr>
              <a:t>1:35 p.m.</a:t>
            </a:r>
            <a:r>
              <a:rPr lang="zh-TW" altLang="en-US" sz="2800" dirty="0">
                <a:solidFill>
                  <a:schemeClr val="tx1"/>
                </a:solidFill>
              </a:rPr>
              <a:t>駕車送她到敬老院，汽車的平均速率是</a:t>
            </a:r>
            <a:r>
              <a:rPr lang="en-US" altLang="zh-TW" sz="2800" dirty="0">
                <a:solidFill>
                  <a:schemeClr val="tx1"/>
                </a:solidFill>
              </a:rPr>
              <a:t>42km/h</a:t>
            </a:r>
            <a:r>
              <a:rPr lang="zh-TW" altLang="en-US" sz="2800" dirty="0">
                <a:solidFill>
                  <a:schemeClr val="tx1"/>
                </a:solidFill>
              </a:rPr>
              <a:t>，結果</a:t>
            </a:r>
            <a:r>
              <a:rPr lang="zh-TW" altLang="en-US" sz="2800" u="sng" dirty="0">
                <a:solidFill>
                  <a:schemeClr val="tx1"/>
                </a:solidFill>
              </a:rPr>
              <a:t>美欣</a:t>
            </a:r>
            <a:r>
              <a:rPr lang="zh-TW" altLang="en-US" sz="2800" dirty="0">
                <a:solidFill>
                  <a:schemeClr val="tx1"/>
                </a:solidFill>
              </a:rPr>
              <a:t>遲到了</a:t>
            </a:r>
            <a:r>
              <a:rPr lang="en-US" altLang="zh-TW" sz="2800" dirty="0">
                <a:solidFill>
                  <a:schemeClr val="tx1"/>
                </a:solidFill>
              </a:rPr>
              <a:t>5 </a:t>
            </a:r>
            <a:r>
              <a:rPr lang="zh-TW" altLang="en-US" sz="2800" dirty="0">
                <a:solidFill>
                  <a:schemeClr val="tx1"/>
                </a:solidFill>
              </a:rPr>
              <a:t>分鐘。</a:t>
            </a:r>
            <a:r>
              <a:rPr lang="zh-TW" altLang="en-US" sz="2800" u="sng" dirty="0">
                <a:solidFill>
                  <a:schemeClr val="tx1"/>
                </a:solidFill>
              </a:rPr>
              <a:t>美欣</a:t>
            </a:r>
            <a:r>
              <a:rPr lang="zh-TW" altLang="en-US" sz="2800" dirty="0">
                <a:solidFill>
                  <a:schemeClr val="tx1"/>
                </a:solidFill>
              </a:rPr>
              <a:t>家到敬老院的路程是多少？</a:t>
            </a:r>
            <a:endParaRPr lang="en-US" altLang="zh-TW" sz="2800" dirty="0">
              <a:solidFill>
                <a:schemeClr val="tx1"/>
              </a:solidFill>
            </a:endParaRPr>
          </a:p>
          <a:p>
            <a:pPr>
              <a:spcAft>
                <a:spcPts val="600"/>
              </a:spcAft>
              <a:defRPr/>
            </a:pPr>
            <a:r>
              <a:rPr lang="zh-TW" altLang="en-US" sz="2800" dirty="0">
                <a:solidFill>
                  <a:schemeClr val="tx1"/>
                </a:solidFill>
              </a:rPr>
              <a:t>     </a:t>
            </a:r>
            <a:r>
              <a:rPr lang="en-US" altLang="zh-TW" sz="2800" dirty="0">
                <a:solidFill>
                  <a:schemeClr val="tx1"/>
                </a:solidFill>
              </a:rPr>
              <a:t>(</a:t>
            </a:r>
            <a:r>
              <a:rPr lang="zh-TW" altLang="en-US" sz="2800" dirty="0">
                <a:solidFill>
                  <a:schemeClr val="tx1"/>
                </a:solidFill>
              </a:rPr>
              <a:t>只須寫出答案</a:t>
            </a:r>
            <a:r>
              <a:rPr lang="en-US" altLang="zh-TW" sz="2800" dirty="0">
                <a:solidFill>
                  <a:schemeClr val="tx1"/>
                </a:solidFill>
              </a:rPr>
              <a:t>)</a:t>
            </a:r>
            <a:r>
              <a:rPr lang="zh-TW" altLang="en-US" sz="2800" dirty="0">
                <a:solidFill>
                  <a:schemeClr val="tx1"/>
                </a:solidFill>
              </a:rPr>
              <a:t> </a:t>
            </a:r>
            <a:endParaRPr lang="zh-HK" altLang="en-US" sz="2800" dirty="0">
              <a:solidFill>
                <a:schemeClr val="tx1"/>
              </a:solidFill>
            </a:endParaRPr>
          </a:p>
        </p:txBody>
      </p:sp>
      <p:sp>
        <p:nvSpPr>
          <p:cNvPr id="17413" name="文本框 4">
            <a:extLst>
              <a:ext uri="{FF2B5EF4-FFF2-40B4-BE49-F238E27FC236}">
                <a16:creationId xmlns:a16="http://schemas.microsoft.com/office/drawing/2014/main" id="{872BC01D-67D4-4D19-9565-99EDA2829C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2950" y="292100"/>
            <a:ext cx="1704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B050"/>
                </a:solidFill>
              </a:rPr>
              <a:t>20</a:t>
            </a:r>
            <a:r>
              <a:rPr lang="en-US" altLang="zh-TW">
                <a:solidFill>
                  <a:srgbClr val="00B050"/>
                </a:solidFill>
              </a:rPr>
              <a:t>18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71201ACB-DD41-4AFB-A603-D052D84A73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2300" y="4143375"/>
            <a:ext cx="63134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TW" altLang="en-US" sz="2800" u="sng">
                <a:solidFill>
                  <a:schemeClr val="tx1"/>
                </a:solidFill>
              </a:rPr>
              <a:t>美欣</a:t>
            </a:r>
            <a:r>
              <a:rPr lang="zh-TW" altLang="en-US" sz="2800">
                <a:solidFill>
                  <a:schemeClr val="tx1"/>
                </a:solidFill>
              </a:rPr>
              <a:t>家到敬老院的路程是</a:t>
            </a:r>
            <a:r>
              <a:rPr lang="zh-TW" altLang="en-US" sz="2800" u="sng">
                <a:solidFill>
                  <a:schemeClr val="tx1"/>
                </a:solidFill>
              </a:rPr>
              <a:t>　          </a:t>
            </a:r>
            <a:r>
              <a:rPr lang="en-US" altLang="zh-TW" sz="2800">
                <a:solidFill>
                  <a:schemeClr val="tx1"/>
                </a:solidFill>
              </a:rPr>
              <a:t>km</a:t>
            </a:r>
            <a:r>
              <a:rPr lang="zh-TW" altLang="en-US" sz="2800">
                <a:solidFill>
                  <a:schemeClr val="tx1"/>
                </a:solidFill>
              </a:rPr>
              <a:t>。　　　</a:t>
            </a:r>
            <a:endParaRPr lang="zh-HK" altLang="en-US" sz="2800">
              <a:solidFill>
                <a:schemeClr val="tx1"/>
              </a:solidFill>
            </a:endParaRPr>
          </a:p>
        </p:txBody>
      </p:sp>
      <p:sp>
        <p:nvSpPr>
          <p:cNvPr id="30" name="任意多边形 4">
            <a:extLst>
              <a:ext uri="{FF2B5EF4-FFF2-40B4-BE49-F238E27FC236}">
                <a16:creationId xmlns:a16="http://schemas.microsoft.com/office/drawing/2014/main" id="{DAEBEBF6-3DEA-4DF3-BF6C-0A4C705F93B8}"/>
              </a:ext>
            </a:extLst>
          </p:cNvPr>
          <p:cNvSpPr>
            <a:spLocks/>
          </p:cNvSpPr>
          <p:nvPr/>
        </p:nvSpPr>
        <p:spPr bwMode="auto">
          <a:xfrm>
            <a:off x="8137525" y="2874963"/>
            <a:ext cx="396875" cy="92075"/>
          </a:xfrm>
          <a:custGeom>
            <a:avLst/>
            <a:gdLst>
              <a:gd name="T0" fmla="*/ 0 w 1638300"/>
              <a:gd name="T1" fmla="*/ 0 h 91626"/>
              <a:gd name="T2" fmla="*/ 53 w 1638300"/>
              <a:gd name="T3" fmla="*/ 0 h 91626"/>
              <a:gd name="T4" fmla="*/ 0 60000 65536"/>
              <a:gd name="T5" fmla="*/ 0 60000 65536"/>
              <a:gd name="T6" fmla="*/ 0 w 1638300"/>
              <a:gd name="T7" fmla="*/ 0 h 91626"/>
              <a:gd name="T8" fmla="*/ 1638300 w 1638300"/>
              <a:gd name="T9" fmla="*/ 91626 h 9162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38300" h="91626">
                <a:moveTo>
                  <a:pt x="0" y="0"/>
                </a:moveTo>
                <a:lnTo>
                  <a:pt x="1638300" y="0"/>
                </a:lnTo>
              </a:path>
            </a:pathLst>
          </a:custGeom>
          <a:noFill/>
          <a:ln w="28575" algn="ctr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/>
              <a:t>　　　　　　　　　　　　　　　</a:t>
            </a:r>
            <a:endParaRPr lang="zh-HK" altLang="en-US"/>
          </a:p>
        </p:txBody>
      </p:sp>
      <p:sp>
        <p:nvSpPr>
          <p:cNvPr id="24" name="任意多边形 4">
            <a:extLst>
              <a:ext uri="{FF2B5EF4-FFF2-40B4-BE49-F238E27FC236}">
                <a16:creationId xmlns:a16="http://schemas.microsoft.com/office/drawing/2014/main" id="{9AC7A055-0528-46B2-8438-1099F7F85F5B}"/>
              </a:ext>
            </a:extLst>
          </p:cNvPr>
          <p:cNvSpPr>
            <a:spLocks/>
          </p:cNvSpPr>
          <p:nvPr/>
        </p:nvSpPr>
        <p:spPr bwMode="auto">
          <a:xfrm>
            <a:off x="1652588" y="3311525"/>
            <a:ext cx="1728787" cy="92075"/>
          </a:xfrm>
          <a:custGeom>
            <a:avLst/>
            <a:gdLst>
              <a:gd name="T0" fmla="*/ 0 w 1638300"/>
              <a:gd name="T1" fmla="*/ 0 h 91626"/>
              <a:gd name="T2" fmla="*/ 2147483646 w 1638300"/>
              <a:gd name="T3" fmla="*/ 0 h 91626"/>
              <a:gd name="T4" fmla="*/ 0 60000 65536"/>
              <a:gd name="T5" fmla="*/ 0 60000 65536"/>
              <a:gd name="T6" fmla="*/ 0 w 1638300"/>
              <a:gd name="T7" fmla="*/ 0 h 91626"/>
              <a:gd name="T8" fmla="*/ 1638300 w 1638300"/>
              <a:gd name="T9" fmla="*/ 91626 h 9162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38300" h="91626">
                <a:moveTo>
                  <a:pt x="0" y="0"/>
                </a:moveTo>
                <a:lnTo>
                  <a:pt x="1638300" y="0"/>
                </a:lnTo>
              </a:path>
            </a:pathLst>
          </a:custGeom>
          <a:noFill/>
          <a:ln w="28575" algn="ctr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/>
              <a:t>　　　　　　　　　　　　　　　</a:t>
            </a:r>
            <a:endParaRPr lang="zh-HK" altLang="en-US"/>
          </a:p>
        </p:txBody>
      </p:sp>
      <p:sp>
        <p:nvSpPr>
          <p:cNvPr id="25" name="任意多边形 4">
            <a:extLst>
              <a:ext uri="{FF2B5EF4-FFF2-40B4-BE49-F238E27FC236}">
                <a16:creationId xmlns:a16="http://schemas.microsoft.com/office/drawing/2014/main" id="{488B7021-5DD7-4AC7-810C-EFA3F6D85993}"/>
              </a:ext>
            </a:extLst>
          </p:cNvPr>
          <p:cNvSpPr>
            <a:spLocks/>
          </p:cNvSpPr>
          <p:nvPr/>
        </p:nvSpPr>
        <p:spPr bwMode="auto">
          <a:xfrm>
            <a:off x="3995738" y="1557338"/>
            <a:ext cx="3600450" cy="239712"/>
          </a:xfrm>
          <a:custGeom>
            <a:avLst/>
            <a:gdLst>
              <a:gd name="T0" fmla="*/ 0 w 1638300"/>
              <a:gd name="T1" fmla="*/ 0 h 91626"/>
              <a:gd name="T2" fmla="*/ 95753 w 1638300"/>
              <a:gd name="T3" fmla="*/ 0 h 91626"/>
              <a:gd name="T4" fmla="*/ 0 60000 65536"/>
              <a:gd name="T5" fmla="*/ 0 60000 65536"/>
              <a:gd name="T6" fmla="*/ 0 w 1638300"/>
              <a:gd name="T7" fmla="*/ 0 h 91626"/>
              <a:gd name="T8" fmla="*/ 1638300 w 1638300"/>
              <a:gd name="T9" fmla="*/ 91626 h 9162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38300" h="91626">
                <a:moveTo>
                  <a:pt x="0" y="0"/>
                </a:moveTo>
                <a:lnTo>
                  <a:pt x="1638300" y="0"/>
                </a:lnTo>
              </a:path>
            </a:pathLst>
          </a:custGeom>
          <a:noFill/>
          <a:ln w="28575" algn="ctr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/>
              <a:t>　　　　　　　　　　　　　　　</a:t>
            </a:r>
            <a:endParaRPr lang="zh-HK" altLang="en-US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7CBDD02D-0059-4C73-B0AC-602D443B02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62688" y="4132263"/>
            <a:ext cx="695325" cy="52228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2800" dirty="0">
                <a:solidFill>
                  <a:srgbClr val="FF0000"/>
                </a:solidFill>
              </a:rPr>
              <a:t>28</a:t>
            </a:r>
            <a:endParaRPr lang="en-US" altLang="zh-TW" sz="2800" spc="-500" dirty="0">
              <a:solidFill>
                <a:srgbClr val="FF0000"/>
              </a:solidFill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51AFE92F-A2A1-4DD5-8898-BFA9DE4869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138" y="4913313"/>
            <a:ext cx="30432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400"/>
              </a:spcAft>
            </a:pPr>
            <a:r>
              <a:rPr lang="zh-CN" altLang="en-US" sz="2400" dirty="0">
                <a:solidFill>
                  <a:srgbClr val="0000FF"/>
                </a:solidFill>
              </a:rPr>
              <a:t>她在</a:t>
            </a:r>
            <a:r>
              <a:rPr lang="en-US" altLang="zh-CN" sz="2400" dirty="0">
                <a:solidFill>
                  <a:srgbClr val="0000FF"/>
                </a:solidFill>
              </a:rPr>
              <a:t>2:15 p.m.</a:t>
            </a:r>
            <a:r>
              <a:rPr lang="zh-CN" altLang="en-US" sz="2400" dirty="0">
                <a:solidFill>
                  <a:srgbClr val="0000FF"/>
                </a:solidFill>
              </a:rPr>
              <a:t>到達。</a:t>
            </a:r>
            <a:endParaRPr lang="zh-HK" altLang="en-US" sz="2400" dirty="0">
              <a:solidFill>
                <a:srgbClr val="0000FF"/>
              </a:solidFill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BD49F885-0033-4FCE-BC73-91608F603F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138" y="5568950"/>
            <a:ext cx="44116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400"/>
              </a:spcAft>
            </a:pPr>
            <a:r>
              <a:rPr lang="zh-CN" altLang="en-US" sz="2400" dirty="0">
                <a:solidFill>
                  <a:srgbClr val="0000FF"/>
                </a:solidFill>
              </a:rPr>
              <a:t>路程是：</a:t>
            </a:r>
            <a:r>
              <a:rPr lang="en-US" altLang="zh-CN" sz="2400" dirty="0">
                <a:solidFill>
                  <a:srgbClr val="0000FF"/>
                </a:solidFill>
              </a:rPr>
              <a:t>42×       = 28(km)</a:t>
            </a:r>
            <a:endParaRPr lang="zh-HK" altLang="en-US" sz="2400" dirty="0">
              <a:solidFill>
                <a:srgbClr val="0000FF"/>
              </a:solidFill>
            </a:endParaRPr>
          </a:p>
        </p:txBody>
      </p:sp>
      <p:grpSp>
        <p:nvGrpSpPr>
          <p:cNvPr id="17" name="Group 33">
            <a:extLst>
              <a:ext uri="{FF2B5EF4-FFF2-40B4-BE49-F238E27FC236}">
                <a16:creationId xmlns:a16="http://schemas.microsoft.com/office/drawing/2014/main" id="{2C6AB990-D191-47E6-8DCC-BACC4107151C}"/>
              </a:ext>
            </a:extLst>
          </p:cNvPr>
          <p:cNvGrpSpPr>
            <a:grpSpLocks/>
          </p:cNvGrpSpPr>
          <p:nvPr/>
        </p:nvGrpSpPr>
        <p:grpSpPr bwMode="auto">
          <a:xfrm>
            <a:off x="2395538" y="5403850"/>
            <a:ext cx="527050" cy="801688"/>
            <a:chOff x="4167" y="2318"/>
            <a:chExt cx="332" cy="458"/>
          </a:xfrm>
        </p:grpSpPr>
        <p:sp>
          <p:nvSpPr>
            <p:cNvPr id="17426" name="Text Box 34">
              <a:extLst>
                <a:ext uri="{FF2B5EF4-FFF2-40B4-BE49-F238E27FC236}">
                  <a16:creationId xmlns:a16="http://schemas.microsoft.com/office/drawing/2014/main" id="{72B5EF8E-A46C-4861-8B08-8228DB0AE4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67" y="2318"/>
              <a:ext cx="332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TW" sz="2400">
                  <a:solidFill>
                    <a:srgbClr val="003399"/>
                  </a:solidFill>
                </a:rPr>
                <a:t>40</a:t>
              </a:r>
              <a:endParaRPr lang="en-US" altLang="zh-TW" sz="2400" i="1">
                <a:solidFill>
                  <a:srgbClr val="003399"/>
                </a:solidFill>
              </a:endParaRPr>
            </a:p>
          </p:txBody>
        </p:sp>
        <p:sp>
          <p:nvSpPr>
            <p:cNvPr id="17427" name="Text Box 35">
              <a:extLst>
                <a:ext uri="{FF2B5EF4-FFF2-40B4-BE49-F238E27FC236}">
                  <a16:creationId xmlns:a16="http://schemas.microsoft.com/office/drawing/2014/main" id="{A265E516-333F-4A9F-A71B-30E7E1D737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67" y="2512"/>
              <a:ext cx="332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TW" sz="2400">
                  <a:solidFill>
                    <a:srgbClr val="003399"/>
                  </a:solidFill>
                </a:rPr>
                <a:t>60</a:t>
              </a:r>
            </a:p>
          </p:txBody>
        </p:sp>
        <p:sp>
          <p:nvSpPr>
            <p:cNvPr id="17428" name="Line 36">
              <a:extLst>
                <a:ext uri="{FF2B5EF4-FFF2-40B4-BE49-F238E27FC236}">
                  <a16:creationId xmlns:a16="http://schemas.microsoft.com/office/drawing/2014/main" id="{B02B4FEA-2EC9-499D-88E0-C2F24F708F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90" y="2547"/>
              <a:ext cx="272" cy="0"/>
            </a:xfrm>
            <a:prstGeom prst="line">
              <a:avLst/>
            </a:prstGeom>
            <a:noFill/>
            <a:ln w="1905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</p:grpSp>
      <p:sp>
        <p:nvSpPr>
          <p:cNvPr id="2" name="文本框 1">
            <a:extLst>
              <a:ext uri="{FF2B5EF4-FFF2-40B4-BE49-F238E27FC236}">
                <a16:creationId xmlns:a16="http://schemas.microsoft.com/office/drawing/2014/main" id="{360F651B-E01C-49D3-B76B-3A5A9700B5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1863" y="4933950"/>
            <a:ext cx="55181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400"/>
              </a:spcAft>
            </a:pPr>
            <a:r>
              <a:rPr lang="en-US" altLang="zh-CN" sz="2400">
                <a:solidFill>
                  <a:srgbClr val="0000FF"/>
                </a:solidFill>
              </a:rPr>
              <a:t>1:35 p.m.</a:t>
            </a:r>
            <a:r>
              <a:rPr lang="zh-CN" altLang="en-US" sz="2400">
                <a:solidFill>
                  <a:srgbClr val="0000FF"/>
                </a:solidFill>
              </a:rPr>
              <a:t>至</a:t>
            </a:r>
            <a:r>
              <a:rPr lang="en-US" altLang="zh-CN" sz="2400">
                <a:solidFill>
                  <a:srgbClr val="0000FF"/>
                </a:solidFill>
              </a:rPr>
              <a:t>2:15 p.m.</a:t>
            </a:r>
            <a:r>
              <a:rPr lang="zh-CN" altLang="en-US" sz="2400">
                <a:solidFill>
                  <a:srgbClr val="0000FF"/>
                </a:solidFill>
              </a:rPr>
              <a:t>，共過了</a:t>
            </a:r>
            <a:r>
              <a:rPr lang="en-US" altLang="zh-CN" sz="2400">
                <a:solidFill>
                  <a:srgbClr val="0000FF"/>
                </a:solidFill>
              </a:rPr>
              <a:t>40</a:t>
            </a:r>
            <a:r>
              <a:rPr lang="zh-CN" altLang="en-US" sz="2400">
                <a:solidFill>
                  <a:srgbClr val="0000FF"/>
                </a:solidFill>
              </a:rPr>
              <a:t>分鐘。</a:t>
            </a:r>
            <a:endParaRPr lang="zh-HK" altLang="en-US" sz="2400">
              <a:solidFill>
                <a:srgbClr val="0000FF"/>
              </a:solidFill>
            </a:endParaRPr>
          </a:p>
        </p:txBody>
      </p:sp>
      <p:sp>
        <p:nvSpPr>
          <p:cNvPr id="9" name="任意多边形 4">
            <a:extLst>
              <a:ext uri="{FF2B5EF4-FFF2-40B4-BE49-F238E27FC236}">
                <a16:creationId xmlns:a16="http://schemas.microsoft.com/office/drawing/2014/main" id="{FFE45AC1-B3BE-4A09-A2B3-D3A9717CAB60}"/>
              </a:ext>
            </a:extLst>
          </p:cNvPr>
          <p:cNvSpPr>
            <a:spLocks/>
          </p:cNvSpPr>
          <p:nvPr/>
        </p:nvSpPr>
        <p:spPr bwMode="auto">
          <a:xfrm>
            <a:off x="4165600" y="2447925"/>
            <a:ext cx="3214688" cy="171450"/>
          </a:xfrm>
          <a:custGeom>
            <a:avLst/>
            <a:gdLst>
              <a:gd name="T0" fmla="*/ 0 w 1638300"/>
              <a:gd name="T1" fmla="*/ 0 h 91626"/>
              <a:gd name="T2" fmla="*/ 2147483646 w 1638300"/>
              <a:gd name="T3" fmla="*/ 0 h 91626"/>
              <a:gd name="T4" fmla="*/ 0 60000 65536"/>
              <a:gd name="T5" fmla="*/ 0 60000 65536"/>
              <a:gd name="T6" fmla="*/ 0 w 1638300"/>
              <a:gd name="T7" fmla="*/ 0 h 91626"/>
              <a:gd name="T8" fmla="*/ 1638300 w 1638300"/>
              <a:gd name="T9" fmla="*/ 91626 h 9162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38300" h="91626">
                <a:moveTo>
                  <a:pt x="0" y="0"/>
                </a:moveTo>
                <a:lnTo>
                  <a:pt x="1638300" y="0"/>
                </a:lnTo>
              </a:path>
            </a:pathLst>
          </a:custGeom>
          <a:noFill/>
          <a:ln w="28575" algn="ctr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/>
              <a:t>　　　　　　　　　　　　　　　</a:t>
            </a:r>
            <a:endParaRPr lang="zh-HK" altLang="en-US"/>
          </a:p>
        </p:txBody>
      </p:sp>
      <p:sp>
        <p:nvSpPr>
          <p:cNvPr id="10" name="文本框 6">
            <a:extLst>
              <a:ext uri="{FF2B5EF4-FFF2-40B4-BE49-F238E27FC236}">
                <a16:creationId xmlns:a16="http://schemas.microsoft.com/office/drawing/2014/main" id="{EA33BD8E-A723-4E4D-9554-447ED18A8E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5600" y="3352800"/>
            <a:ext cx="3011488" cy="523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  <a:defRPr/>
            </a:pPr>
            <a:r>
              <a:rPr lang="zh-CN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路程</a:t>
            </a:r>
            <a:r>
              <a:rPr lang="zh-CN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 </a:t>
            </a:r>
            <a:r>
              <a:rPr lang="en-US" altLang="zh-TW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 </a:t>
            </a:r>
            <a:r>
              <a:rPr lang="zh-CN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速率</a:t>
            </a:r>
            <a:r>
              <a:rPr lang="en-US" altLang="zh-CN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×</a:t>
            </a:r>
            <a:r>
              <a:rPr lang="zh-CN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時間</a:t>
            </a:r>
            <a:endParaRPr lang="en-US" altLang="zh-TW" sz="28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任意多边形 4">
            <a:extLst>
              <a:ext uri="{FF2B5EF4-FFF2-40B4-BE49-F238E27FC236}">
                <a16:creationId xmlns:a16="http://schemas.microsoft.com/office/drawing/2014/main" id="{A8916EA9-E975-4636-B9A7-685470382E7F}"/>
              </a:ext>
            </a:extLst>
          </p:cNvPr>
          <p:cNvSpPr>
            <a:spLocks/>
          </p:cNvSpPr>
          <p:nvPr/>
        </p:nvSpPr>
        <p:spPr bwMode="auto">
          <a:xfrm>
            <a:off x="2386013" y="2874963"/>
            <a:ext cx="4130675" cy="246062"/>
          </a:xfrm>
          <a:custGeom>
            <a:avLst/>
            <a:gdLst>
              <a:gd name="T0" fmla="*/ 0 w 1638300"/>
              <a:gd name="T1" fmla="*/ 0 h 91626"/>
              <a:gd name="T2" fmla="*/ 126021 w 1638300"/>
              <a:gd name="T3" fmla="*/ 0 h 91626"/>
              <a:gd name="T4" fmla="*/ 0 60000 65536"/>
              <a:gd name="T5" fmla="*/ 0 60000 65536"/>
              <a:gd name="T6" fmla="*/ 0 w 1638300"/>
              <a:gd name="T7" fmla="*/ 0 h 91626"/>
              <a:gd name="T8" fmla="*/ 1638300 w 1638300"/>
              <a:gd name="T9" fmla="*/ 91626 h 9162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38300" h="91626">
                <a:moveTo>
                  <a:pt x="0" y="0"/>
                </a:moveTo>
                <a:lnTo>
                  <a:pt x="1638300" y="0"/>
                </a:lnTo>
              </a:path>
            </a:pathLst>
          </a:cu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dirty="0"/>
              <a:t>　　　　　　　　　　　　　　　</a:t>
            </a:r>
            <a:endParaRPr lang="zh-HK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0" grpId="1" animBg="1"/>
      <p:bldP spid="24" grpId="0" animBg="1"/>
      <p:bldP spid="24" grpId="1" animBg="1"/>
      <p:bldP spid="25" grpId="0" animBg="1"/>
      <p:bldP spid="25" grpId="1" animBg="1"/>
      <p:bldP spid="7" grpId="0"/>
      <p:bldP spid="3" grpId="0" build="allAtOnce"/>
      <p:bldP spid="16" grpId="0" build="allAtOnce"/>
      <p:bldP spid="2" grpId="0" build="allAtOnce"/>
      <p:bldP spid="9" grpId="0" animBg="1"/>
      <p:bldP spid="9" grpId="1" animBg="1"/>
      <p:bldP spid="10" grpId="0" build="allAtOnce"/>
      <p:bldP spid="12" grpId="0" animBg="1"/>
      <p:bldP spid="12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文本框 4">
            <a:extLst>
              <a:ext uri="{FF2B5EF4-FFF2-40B4-BE49-F238E27FC236}">
                <a16:creationId xmlns:a16="http://schemas.microsoft.com/office/drawing/2014/main" id="{46126090-E158-4A7D-A41A-898E20AD2D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0925" y="2049463"/>
            <a:ext cx="757237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 dirty="0">
                <a:solidFill>
                  <a:schemeClr val="tx1"/>
                </a:solidFill>
              </a:rPr>
              <a:t>(b) </a:t>
            </a:r>
            <a:r>
              <a:rPr lang="zh-TW" altLang="en-US" sz="2800" dirty="0">
                <a:solidFill>
                  <a:schemeClr val="tx1"/>
                </a:solidFill>
              </a:rPr>
              <a:t>如果</a:t>
            </a:r>
            <a:r>
              <a:rPr lang="zh-TW" altLang="en-US" sz="2800" u="sng" dirty="0">
                <a:solidFill>
                  <a:schemeClr val="tx1"/>
                </a:solidFill>
              </a:rPr>
              <a:t>美欣</a:t>
            </a:r>
            <a:r>
              <a:rPr lang="zh-TW" altLang="en-US" sz="2800" dirty="0">
                <a:solidFill>
                  <a:schemeClr val="tx1"/>
                </a:solidFill>
              </a:rPr>
              <a:t>要在</a:t>
            </a:r>
            <a:r>
              <a:rPr lang="en-US" altLang="zh-TW" sz="2800" dirty="0">
                <a:solidFill>
                  <a:schemeClr val="tx1"/>
                </a:solidFill>
              </a:rPr>
              <a:t>2:10 p.m.</a:t>
            </a:r>
            <a:r>
              <a:rPr lang="zh-TW" altLang="en-US" sz="2800" dirty="0">
                <a:solidFill>
                  <a:schemeClr val="tx1"/>
                </a:solidFill>
              </a:rPr>
              <a:t>到達敬老院，汽車的</a:t>
            </a:r>
            <a:endParaRPr lang="en-US" altLang="zh-TW" sz="2800" dirty="0">
              <a:solidFill>
                <a:schemeClr val="tx1"/>
              </a:solidFill>
            </a:endParaRPr>
          </a:p>
          <a:p>
            <a:r>
              <a:rPr lang="en-US" altLang="zh-TW" sz="2800" dirty="0">
                <a:solidFill>
                  <a:schemeClr val="tx1"/>
                </a:solidFill>
              </a:rPr>
              <a:t>     </a:t>
            </a:r>
            <a:r>
              <a:rPr lang="zh-TW" altLang="en-US" sz="2800" dirty="0">
                <a:solidFill>
                  <a:schemeClr val="tx1"/>
                </a:solidFill>
              </a:rPr>
              <a:t>平均速率應是多少？</a:t>
            </a:r>
            <a:endParaRPr lang="en-US" altLang="zh-TW" sz="2800" dirty="0">
              <a:solidFill>
                <a:schemeClr val="tx1"/>
              </a:solidFill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8EBBDCBF-5057-41F2-B04C-AF833768DD80}"/>
              </a:ext>
            </a:extLst>
          </p:cNvPr>
          <p:cNvSpPr/>
          <p:nvPr/>
        </p:nvSpPr>
        <p:spPr>
          <a:xfrm>
            <a:off x="611188" y="1046163"/>
            <a:ext cx="8186737" cy="954087"/>
          </a:xfrm>
          <a:prstGeom prst="rect">
            <a:avLst/>
          </a:prstGeom>
        </p:spPr>
        <p:txBody>
          <a:bodyPr>
            <a:spAutoFit/>
          </a:bodyPr>
          <a:lstStyle/>
          <a:p>
            <a:pPr marL="444500" indent="-444500" eaLnBrk="1" hangingPunct="1">
              <a:spcAft>
                <a:spcPts val="0"/>
              </a:spcAft>
              <a:defRPr/>
            </a:pP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7.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每個星期六，</a:t>
            </a:r>
            <a:r>
              <a:rPr lang="zh-TW" altLang="en-US" sz="2800" u="sng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美欣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要在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2:10 p.m.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到敬老院集合做義工。</a:t>
            </a:r>
            <a:endParaRPr lang="zh-CN" altLang="zh-CN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18436" name="文本框 4">
            <a:extLst>
              <a:ext uri="{FF2B5EF4-FFF2-40B4-BE49-F238E27FC236}">
                <a16:creationId xmlns:a16="http://schemas.microsoft.com/office/drawing/2014/main" id="{8A080BD8-E68A-4116-9AA7-A1279DD10B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2950" y="292100"/>
            <a:ext cx="1704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B050"/>
                </a:solidFill>
              </a:rPr>
              <a:t>20</a:t>
            </a:r>
            <a:r>
              <a:rPr lang="en-US" altLang="zh-TW">
                <a:solidFill>
                  <a:srgbClr val="00B050"/>
                </a:solidFill>
              </a:rPr>
              <a:t>18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sp>
        <p:nvSpPr>
          <p:cNvPr id="25" name="任意多边形 4">
            <a:extLst>
              <a:ext uri="{FF2B5EF4-FFF2-40B4-BE49-F238E27FC236}">
                <a16:creationId xmlns:a16="http://schemas.microsoft.com/office/drawing/2014/main" id="{66096C26-1544-4D3E-B472-0E745AF841C4}"/>
              </a:ext>
            </a:extLst>
          </p:cNvPr>
          <p:cNvSpPr>
            <a:spLocks/>
          </p:cNvSpPr>
          <p:nvPr/>
        </p:nvSpPr>
        <p:spPr bwMode="auto">
          <a:xfrm>
            <a:off x="3189288" y="2559050"/>
            <a:ext cx="3976687" cy="104775"/>
          </a:xfrm>
          <a:custGeom>
            <a:avLst/>
            <a:gdLst>
              <a:gd name="T0" fmla="*/ 0 w 1638300"/>
              <a:gd name="T1" fmla="*/ 0 h 91626"/>
              <a:gd name="T2" fmla="*/ 116830 w 1638300"/>
              <a:gd name="T3" fmla="*/ 0 h 91626"/>
              <a:gd name="T4" fmla="*/ 0 60000 65536"/>
              <a:gd name="T5" fmla="*/ 0 60000 65536"/>
              <a:gd name="T6" fmla="*/ 0 w 1638300"/>
              <a:gd name="T7" fmla="*/ 0 h 91626"/>
              <a:gd name="T8" fmla="*/ 1638300 w 1638300"/>
              <a:gd name="T9" fmla="*/ 91626 h 9162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38300" h="91626">
                <a:moveTo>
                  <a:pt x="0" y="0"/>
                </a:moveTo>
                <a:lnTo>
                  <a:pt x="1638300" y="0"/>
                </a:lnTo>
              </a:path>
            </a:pathLst>
          </a:cu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dirty="0"/>
              <a:t>　　　　　　　　　　　　　　　</a:t>
            </a:r>
            <a:endParaRPr lang="zh-HK" altLang="en-US" dirty="0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C8072631-C6E0-4C06-9954-6C765FB911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9250" y="5226050"/>
            <a:ext cx="7524750" cy="100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400"/>
              </a:spcAft>
            </a:pPr>
            <a:r>
              <a:rPr lang="zh-CN" altLang="en-US" sz="2800" dirty="0">
                <a:solidFill>
                  <a:srgbClr val="0000FF"/>
                </a:solidFill>
              </a:rPr>
              <a:t>她在</a:t>
            </a:r>
            <a:r>
              <a:rPr lang="en-US" altLang="zh-CN" sz="2800" dirty="0">
                <a:solidFill>
                  <a:srgbClr val="0000FF"/>
                </a:solidFill>
              </a:rPr>
              <a:t>1:35 p.m. </a:t>
            </a:r>
            <a:r>
              <a:rPr lang="zh-CN" altLang="en-US" sz="2800" dirty="0">
                <a:solidFill>
                  <a:srgbClr val="0000FF"/>
                </a:solidFill>
              </a:rPr>
              <a:t>出發。</a:t>
            </a:r>
            <a:r>
              <a:rPr lang="en-US" altLang="zh-CN" sz="2800" dirty="0">
                <a:solidFill>
                  <a:srgbClr val="0000FF"/>
                </a:solidFill>
              </a:rPr>
              <a:t>1:35 p.m.</a:t>
            </a:r>
            <a:r>
              <a:rPr lang="zh-CN" altLang="en-US" sz="2800" dirty="0">
                <a:solidFill>
                  <a:srgbClr val="0000FF"/>
                </a:solidFill>
              </a:rPr>
              <a:t>至</a:t>
            </a:r>
            <a:r>
              <a:rPr lang="en-US" altLang="zh-CN" sz="2800" dirty="0">
                <a:solidFill>
                  <a:srgbClr val="0000FF"/>
                </a:solidFill>
              </a:rPr>
              <a:t>2:10 p.m.</a:t>
            </a:r>
            <a:r>
              <a:rPr lang="zh-CN" altLang="en-US" sz="2800" dirty="0">
                <a:solidFill>
                  <a:srgbClr val="0000FF"/>
                </a:solidFill>
              </a:rPr>
              <a:t>，</a:t>
            </a:r>
            <a:endParaRPr lang="en-US" altLang="zh-CN" sz="2800" dirty="0">
              <a:solidFill>
                <a:srgbClr val="0000FF"/>
              </a:solidFill>
            </a:endParaRPr>
          </a:p>
          <a:p>
            <a:pPr>
              <a:spcAft>
                <a:spcPts val="400"/>
              </a:spcAft>
            </a:pPr>
            <a:r>
              <a:rPr lang="zh-CN" altLang="en-US" sz="2800" dirty="0">
                <a:solidFill>
                  <a:srgbClr val="0000FF"/>
                </a:solidFill>
              </a:rPr>
              <a:t>共過了</a:t>
            </a:r>
            <a:r>
              <a:rPr lang="en-US" altLang="zh-CN" sz="2800" dirty="0">
                <a:solidFill>
                  <a:srgbClr val="0000FF"/>
                </a:solidFill>
              </a:rPr>
              <a:t>35</a:t>
            </a:r>
            <a:r>
              <a:rPr lang="zh-CN" altLang="en-US" sz="2800" dirty="0">
                <a:solidFill>
                  <a:srgbClr val="0000FF"/>
                </a:solidFill>
              </a:rPr>
              <a:t>分鐘。</a:t>
            </a:r>
            <a:endParaRPr lang="zh-HK" altLang="en-US" sz="2800" dirty="0">
              <a:solidFill>
                <a:srgbClr val="0000FF"/>
              </a:solidFill>
            </a:endParaRPr>
          </a:p>
        </p:txBody>
      </p:sp>
      <p:grpSp>
        <p:nvGrpSpPr>
          <p:cNvPr id="18439" name="组合 1">
            <a:extLst>
              <a:ext uri="{FF2B5EF4-FFF2-40B4-BE49-F238E27FC236}">
                <a16:creationId xmlns:a16="http://schemas.microsoft.com/office/drawing/2014/main" id="{FB6A6C24-A81F-4F89-8DD9-A5B6E785E061}"/>
              </a:ext>
            </a:extLst>
          </p:cNvPr>
          <p:cNvGrpSpPr>
            <a:grpSpLocks/>
          </p:cNvGrpSpPr>
          <p:nvPr/>
        </p:nvGrpSpPr>
        <p:grpSpPr bwMode="auto">
          <a:xfrm>
            <a:off x="1471613" y="3014663"/>
            <a:ext cx="6988175" cy="2105025"/>
            <a:chOff x="1471161" y="3039904"/>
            <a:chExt cx="6989298" cy="2105072"/>
          </a:xfrm>
        </p:grpSpPr>
        <p:sp>
          <p:nvSpPr>
            <p:cNvPr id="22" name="矩形 21">
              <a:extLst>
                <a:ext uri="{FF2B5EF4-FFF2-40B4-BE49-F238E27FC236}">
                  <a16:creationId xmlns:a16="http://schemas.microsoft.com/office/drawing/2014/main" id="{EBDBF92E-083D-499D-B14A-E6A130901E93}"/>
                </a:ext>
              </a:extLst>
            </p:cNvPr>
            <p:cNvSpPr/>
            <p:nvPr/>
          </p:nvSpPr>
          <p:spPr bwMode="auto">
            <a:xfrm>
              <a:off x="1775129" y="3240996"/>
              <a:ext cx="6685330" cy="190398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rgbClr val="6C8CC7"/>
              </a:solidFill>
              <a:prstDash val="solid"/>
              <a:round/>
              <a:headEnd type="none" w="med" len="med"/>
              <a:tailEnd type="none" w="med" len="med"/>
            </a:ln>
            <a:effectLst>
              <a:innerShdw blurRad="114300">
                <a:srgbClr val="6C8CC7"/>
              </a:innerShdw>
            </a:effec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zh-HK" altLang="en-US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charset="0"/>
              </a:endParaRPr>
            </a:p>
          </p:txBody>
        </p:sp>
        <p:pic>
          <p:nvPicPr>
            <p:cNvPr id="18449" name="图片 46">
              <a:extLst>
                <a:ext uri="{FF2B5EF4-FFF2-40B4-BE49-F238E27FC236}">
                  <a16:creationId xmlns:a16="http://schemas.microsoft.com/office/drawing/2014/main" id="{BC35496C-8F76-4478-9AE6-1BC3685AFD4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71161" y="3039904"/>
              <a:ext cx="570851" cy="5390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8" name="文本框 2">
            <a:extLst>
              <a:ext uri="{FF2B5EF4-FFF2-40B4-BE49-F238E27FC236}">
                <a16:creationId xmlns:a16="http://schemas.microsoft.com/office/drawing/2014/main" id="{5D2B4DFB-37A5-4DEC-8A0F-DDD9EE12FD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3588" y="3440113"/>
            <a:ext cx="5059362" cy="159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1000"/>
              </a:spcAft>
            </a:pPr>
            <a:r>
              <a:rPr lang="en-US" altLang="zh-TW" sz="2800">
                <a:solidFill>
                  <a:srgbClr val="FF0000"/>
                </a:solidFill>
              </a:rPr>
              <a:t>   28÷</a:t>
            </a:r>
          </a:p>
          <a:p>
            <a:pPr>
              <a:spcAft>
                <a:spcPts val="600"/>
              </a:spcAft>
            </a:pPr>
            <a:r>
              <a:rPr lang="en-US" altLang="zh-HK" sz="2800">
                <a:solidFill>
                  <a:srgbClr val="FF0000"/>
                </a:solidFill>
              </a:rPr>
              <a:t>= </a:t>
            </a:r>
            <a:r>
              <a:rPr lang="en-US" altLang="zh-TW" sz="2800">
                <a:solidFill>
                  <a:srgbClr val="FF0000"/>
                </a:solidFill>
              </a:rPr>
              <a:t>48</a:t>
            </a:r>
          </a:p>
          <a:p>
            <a:pPr>
              <a:spcAft>
                <a:spcPts val="600"/>
              </a:spcAft>
            </a:pPr>
            <a:r>
              <a:rPr lang="zh-TW" altLang="en-US" sz="2800">
                <a:solidFill>
                  <a:srgbClr val="FF0000"/>
                </a:solidFill>
              </a:rPr>
              <a:t>汽車的平均速率應是</a:t>
            </a:r>
            <a:r>
              <a:rPr lang="en-US" altLang="zh-TW" sz="2800">
                <a:solidFill>
                  <a:srgbClr val="FF0000"/>
                </a:solidFill>
              </a:rPr>
              <a:t>48km/h</a:t>
            </a:r>
            <a:r>
              <a:rPr lang="zh-TW" altLang="en-US" sz="2800">
                <a:solidFill>
                  <a:srgbClr val="FF0000"/>
                </a:solidFill>
              </a:rPr>
              <a:t>。</a:t>
            </a:r>
            <a:endParaRPr lang="zh-HK" altLang="en-US" sz="2800">
              <a:solidFill>
                <a:srgbClr val="FF0000"/>
              </a:solidFill>
            </a:endParaRP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93A4B96F-F39E-45F4-A66A-8B89E71544DA}"/>
              </a:ext>
            </a:extLst>
          </p:cNvPr>
          <p:cNvGrpSpPr>
            <a:grpSpLocks/>
          </p:cNvGrpSpPr>
          <p:nvPr/>
        </p:nvGrpSpPr>
        <p:grpSpPr bwMode="auto">
          <a:xfrm>
            <a:off x="3000375" y="3244850"/>
            <a:ext cx="595313" cy="933450"/>
            <a:chOff x="4143" y="2278"/>
            <a:chExt cx="375" cy="533"/>
          </a:xfrm>
        </p:grpSpPr>
        <p:sp>
          <p:nvSpPr>
            <p:cNvPr id="18443" name="Text Box 34">
              <a:extLst>
                <a:ext uri="{FF2B5EF4-FFF2-40B4-BE49-F238E27FC236}">
                  <a16:creationId xmlns:a16="http://schemas.microsoft.com/office/drawing/2014/main" id="{1470302E-253C-4C86-8264-5FA5753EA7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43" y="2278"/>
              <a:ext cx="369" cy="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TW" sz="2800">
                  <a:solidFill>
                    <a:srgbClr val="FF0000"/>
                  </a:solidFill>
                </a:rPr>
                <a:t>35</a:t>
              </a:r>
              <a:endParaRPr lang="en-US" altLang="zh-TW" sz="2800" i="1">
                <a:solidFill>
                  <a:srgbClr val="FF0000"/>
                </a:solidFill>
              </a:endParaRPr>
            </a:p>
          </p:txBody>
        </p:sp>
        <p:sp>
          <p:nvSpPr>
            <p:cNvPr id="18444" name="Text Box 35">
              <a:extLst>
                <a:ext uri="{FF2B5EF4-FFF2-40B4-BE49-F238E27FC236}">
                  <a16:creationId xmlns:a16="http://schemas.microsoft.com/office/drawing/2014/main" id="{DB9CADDA-80AE-47B6-B845-29F3502F48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49" y="2512"/>
              <a:ext cx="369" cy="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TW" sz="2800">
                  <a:solidFill>
                    <a:srgbClr val="FF0000"/>
                  </a:solidFill>
                </a:rPr>
                <a:t>60</a:t>
              </a:r>
            </a:p>
          </p:txBody>
        </p:sp>
        <p:sp>
          <p:nvSpPr>
            <p:cNvPr id="18445" name="Line 36">
              <a:extLst>
                <a:ext uri="{FF2B5EF4-FFF2-40B4-BE49-F238E27FC236}">
                  <a16:creationId xmlns:a16="http://schemas.microsoft.com/office/drawing/2014/main" id="{CA3B42B3-5B08-4B4F-84CA-304B6F44F8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90" y="2547"/>
              <a:ext cx="272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</p:grpSp>
      <p:sp>
        <p:nvSpPr>
          <p:cNvPr id="38" name="文本框 6">
            <a:extLst>
              <a:ext uri="{FF2B5EF4-FFF2-40B4-BE49-F238E27FC236}">
                <a16:creationId xmlns:a16="http://schemas.microsoft.com/office/drawing/2014/main" id="{A4F78823-5F80-4DC2-A90C-C50585CAC8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37113" y="2492375"/>
            <a:ext cx="3011487" cy="523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  <a:defRPr/>
            </a:pPr>
            <a:r>
              <a:rPr lang="zh-CN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速率</a:t>
            </a:r>
            <a:r>
              <a:rPr lang="zh-CN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 </a:t>
            </a:r>
            <a:r>
              <a:rPr lang="en-US" altLang="zh-TW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 </a:t>
            </a:r>
            <a:r>
              <a:rPr lang="zh-CN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路程</a:t>
            </a:r>
            <a:r>
              <a:rPr lang="zh-CN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時間</a:t>
            </a:r>
            <a:endParaRPr lang="en-US" altLang="zh-TW" sz="28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5" grpId="1" animBg="1"/>
      <p:bldP spid="3" grpId="0" uiExpand="1" build="allAtOnce"/>
      <p:bldP spid="38" grpId="0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组合 1">
            <a:extLst>
              <a:ext uri="{FF2B5EF4-FFF2-40B4-BE49-F238E27FC236}">
                <a16:creationId xmlns:a16="http://schemas.microsoft.com/office/drawing/2014/main" id="{7B6BC93B-A2EA-4B4A-B9EB-D942BA27452F}"/>
              </a:ext>
            </a:extLst>
          </p:cNvPr>
          <p:cNvGrpSpPr>
            <a:grpSpLocks/>
          </p:cNvGrpSpPr>
          <p:nvPr/>
        </p:nvGrpSpPr>
        <p:grpSpPr bwMode="auto">
          <a:xfrm>
            <a:off x="1363663" y="2989263"/>
            <a:ext cx="7326312" cy="1447800"/>
            <a:chOff x="1364308" y="2990002"/>
            <a:chExt cx="7325667" cy="1447059"/>
          </a:xfrm>
        </p:grpSpPr>
        <p:sp>
          <p:nvSpPr>
            <p:cNvPr id="32" name="矩形 31">
              <a:extLst>
                <a:ext uri="{FF2B5EF4-FFF2-40B4-BE49-F238E27FC236}">
                  <a16:creationId xmlns:a16="http://schemas.microsoft.com/office/drawing/2014/main" id="{9B3BDC7B-38F8-472A-BDB4-D45413A82562}"/>
                </a:ext>
              </a:extLst>
            </p:cNvPr>
            <p:cNvSpPr/>
            <p:nvPr/>
          </p:nvSpPr>
          <p:spPr bwMode="auto">
            <a:xfrm>
              <a:off x="1649734" y="3199180"/>
              <a:ext cx="7040241" cy="1237881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rgbClr val="6C8CC7"/>
              </a:solidFill>
              <a:prstDash val="solid"/>
              <a:round/>
              <a:headEnd type="none" w="med" len="med"/>
              <a:tailEnd type="none" w="med" len="med"/>
            </a:ln>
            <a:effectLst>
              <a:innerShdw blurRad="114300">
                <a:srgbClr val="6C8CC7"/>
              </a:innerShdw>
            </a:effec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zh-HK" altLang="en-US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charset="0"/>
              </a:endParaRPr>
            </a:p>
          </p:txBody>
        </p:sp>
        <p:pic>
          <p:nvPicPr>
            <p:cNvPr id="19474" name="图片 46">
              <a:extLst>
                <a:ext uri="{FF2B5EF4-FFF2-40B4-BE49-F238E27FC236}">
                  <a16:creationId xmlns:a16="http://schemas.microsoft.com/office/drawing/2014/main" id="{2AC77CB3-77CF-450F-8E4C-46ABD5B6B37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64308" y="2990002"/>
              <a:ext cx="570851" cy="5390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315" name="文本框 4">
            <a:extLst>
              <a:ext uri="{FF2B5EF4-FFF2-40B4-BE49-F238E27FC236}">
                <a16:creationId xmlns:a16="http://schemas.microsoft.com/office/drawing/2014/main" id="{00B362C2-FBC0-4F94-9D7F-425F9E4701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988" y="1966913"/>
            <a:ext cx="6816725" cy="103028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marL="514350" indent="-514350">
              <a:spcAft>
                <a:spcPts val="600"/>
              </a:spcAft>
              <a:buFontTx/>
              <a:buAutoNum type="alphaLcParenBoth"/>
              <a:defRPr/>
            </a:pPr>
            <a:r>
              <a:rPr lang="zh-TW" altLang="en-US" sz="2800" u="sng" dirty="0">
                <a:solidFill>
                  <a:schemeClr val="tx1"/>
                </a:solidFill>
              </a:rPr>
              <a:t>志謙</a:t>
            </a:r>
            <a:r>
              <a:rPr lang="zh-TW" altLang="en-US" sz="2800" dirty="0">
                <a:solidFill>
                  <a:schemeClr val="tx1"/>
                </a:solidFill>
              </a:rPr>
              <a:t>在跌倒前的平均速率是多少？</a:t>
            </a:r>
            <a:endParaRPr lang="en-US" altLang="zh-TW" sz="2800" dirty="0">
              <a:solidFill>
                <a:schemeClr val="tx1"/>
              </a:solidFill>
            </a:endParaRPr>
          </a:p>
          <a:p>
            <a:pPr>
              <a:spcAft>
                <a:spcPts val="600"/>
              </a:spcAft>
              <a:defRPr/>
            </a:pPr>
            <a:r>
              <a:rPr lang="zh-TW" altLang="en-US" sz="2800" dirty="0">
                <a:solidFill>
                  <a:schemeClr val="tx1"/>
                </a:solidFill>
              </a:rPr>
              <a:t>     </a:t>
            </a:r>
            <a:r>
              <a:rPr lang="en-US" altLang="zh-TW" sz="2800" dirty="0">
                <a:solidFill>
                  <a:schemeClr val="tx1"/>
                </a:solidFill>
              </a:rPr>
              <a:t>(</a:t>
            </a:r>
            <a:r>
              <a:rPr lang="zh-TW" altLang="en-US" sz="2800" dirty="0">
                <a:solidFill>
                  <a:schemeClr val="tx1"/>
                </a:solidFill>
              </a:rPr>
              <a:t>只須寫出答案</a:t>
            </a:r>
            <a:r>
              <a:rPr lang="en-US" altLang="zh-TW" sz="2800" dirty="0">
                <a:solidFill>
                  <a:schemeClr val="tx1"/>
                </a:solidFill>
              </a:rPr>
              <a:t>)</a:t>
            </a:r>
            <a:r>
              <a:rPr lang="zh-TW" altLang="en-US" sz="2800" dirty="0">
                <a:solidFill>
                  <a:schemeClr val="tx1"/>
                </a:solidFill>
              </a:rPr>
              <a:t> </a:t>
            </a:r>
            <a:endParaRPr lang="zh-HK" altLang="en-US" sz="2800" dirty="0">
              <a:solidFill>
                <a:schemeClr val="tx1"/>
              </a:solidFill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E7385730-50EE-4D62-86CC-3775C44C2511}"/>
              </a:ext>
            </a:extLst>
          </p:cNvPr>
          <p:cNvSpPr/>
          <p:nvPr/>
        </p:nvSpPr>
        <p:spPr>
          <a:xfrm>
            <a:off x="611188" y="1046163"/>
            <a:ext cx="8612187" cy="954087"/>
          </a:xfrm>
          <a:prstGeom prst="rect">
            <a:avLst/>
          </a:prstGeom>
        </p:spPr>
        <p:txBody>
          <a:bodyPr>
            <a:spAutoFit/>
          </a:bodyPr>
          <a:lstStyle/>
          <a:p>
            <a:pPr marL="444500" indent="-444500" eaLnBrk="1" hangingPunct="1">
              <a:spcAft>
                <a:spcPts val="0"/>
              </a:spcAft>
              <a:defRPr/>
            </a:pP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8.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在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200m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賽跑中</a:t>
            </a:r>
            <a:r>
              <a:rPr lang="zh-TW" altLang="en-US" sz="2800" dirty="0">
                <a:solidFill>
                  <a:schemeClr val="tx1"/>
                </a:solidFill>
              </a:rPr>
              <a:t>， </a:t>
            </a:r>
            <a:r>
              <a:rPr lang="zh-TW" altLang="en-US" sz="2800" u="sng" dirty="0">
                <a:solidFill>
                  <a:schemeClr val="tx1"/>
                </a:solidFill>
              </a:rPr>
              <a:t>志謙</a:t>
            </a:r>
            <a:r>
              <a:rPr lang="zh-TW" altLang="en-US" sz="2800" dirty="0">
                <a:solidFill>
                  <a:schemeClr val="tx1"/>
                </a:solidFill>
              </a:rPr>
              <a:t>跑了</a:t>
            </a:r>
            <a:r>
              <a:rPr lang="en-US" altLang="zh-TW" sz="2800" dirty="0">
                <a:solidFill>
                  <a:schemeClr val="tx1"/>
                </a:solidFill>
              </a:rPr>
              <a:t>25</a:t>
            </a:r>
            <a:r>
              <a:rPr lang="zh-TW" altLang="en-US" sz="2800" dirty="0">
                <a:solidFill>
                  <a:schemeClr val="tx1"/>
                </a:solidFill>
              </a:rPr>
              <a:t>秒， 距離終點還有</a:t>
            </a:r>
            <a:endParaRPr lang="en-US" altLang="zh-TW" sz="2800" dirty="0">
              <a:solidFill>
                <a:schemeClr val="tx1"/>
              </a:solidFill>
            </a:endParaRPr>
          </a:p>
          <a:p>
            <a:pPr marL="444500" indent="-444500" eaLnBrk="1" hangingPunct="1">
              <a:spcAft>
                <a:spcPts val="1200"/>
              </a:spcAft>
              <a:defRPr/>
            </a:pPr>
            <a:r>
              <a:rPr lang="en-US" altLang="zh-TW" sz="2800" dirty="0">
                <a:solidFill>
                  <a:schemeClr val="tx1"/>
                </a:solidFill>
              </a:rPr>
              <a:t>     40m</a:t>
            </a:r>
            <a:r>
              <a:rPr lang="zh-TW" altLang="en-US" sz="2800" dirty="0">
                <a:solidFill>
                  <a:schemeClr val="tx1"/>
                </a:solidFill>
              </a:rPr>
              <a:t>時跌倒不能繼續比賽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。</a:t>
            </a:r>
            <a:endParaRPr lang="zh-CN" altLang="zh-CN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19461" name="文本框 4">
            <a:extLst>
              <a:ext uri="{FF2B5EF4-FFF2-40B4-BE49-F238E27FC236}">
                <a16:creationId xmlns:a16="http://schemas.microsoft.com/office/drawing/2014/main" id="{C5A105E9-9398-4024-A7FB-6305AF56F2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2950" y="292100"/>
            <a:ext cx="1704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B050"/>
                </a:solidFill>
              </a:rPr>
              <a:t>20</a:t>
            </a:r>
            <a:r>
              <a:rPr lang="en-US" altLang="zh-TW">
                <a:solidFill>
                  <a:srgbClr val="00B050"/>
                </a:solidFill>
              </a:rPr>
              <a:t>16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FC0E76D1-007B-4209-A525-618FD07DCD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0400" y="3324225"/>
            <a:ext cx="6759575" cy="103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TW" altLang="en-US" sz="2800" u="sng">
                <a:solidFill>
                  <a:schemeClr val="tx1"/>
                </a:solidFill>
              </a:rPr>
              <a:t>志謙</a:t>
            </a:r>
            <a:r>
              <a:rPr lang="zh-TW" altLang="en-US" sz="2800">
                <a:solidFill>
                  <a:schemeClr val="tx1"/>
                </a:solidFill>
              </a:rPr>
              <a:t>在跌倒前的平均速率是</a:t>
            </a:r>
            <a:endParaRPr lang="en-US" altLang="zh-TW" sz="2800">
              <a:solidFill>
                <a:schemeClr val="tx1"/>
              </a:solidFill>
            </a:endParaRPr>
          </a:p>
          <a:p>
            <a:r>
              <a:rPr lang="zh-TW" altLang="en-US" sz="2800" u="sng">
                <a:solidFill>
                  <a:schemeClr val="tx1"/>
                </a:solidFill>
              </a:rPr>
              <a:t>　                           </a:t>
            </a:r>
            <a:r>
              <a:rPr lang="zh-TW" altLang="en-US" sz="2800">
                <a:solidFill>
                  <a:schemeClr val="tx1"/>
                </a:solidFill>
              </a:rPr>
              <a:t>。</a:t>
            </a:r>
            <a:r>
              <a:rPr lang="en-US" altLang="zh-TW" sz="2800">
                <a:solidFill>
                  <a:schemeClr val="tx1"/>
                </a:solidFill>
              </a:rPr>
              <a:t> (</a:t>
            </a:r>
            <a:r>
              <a:rPr lang="zh-TW" altLang="en-US" sz="2800">
                <a:solidFill>
                  <a:schemeClr val="tx1"/>
                </a:solidFill>
              </a:rPr>
              <a:t>答案須寫上單位</a:t>
            </a:r>
            <a:r>
              <a:rPr lang="en-US" altLang="zh-TW" sz="2800">
                <a:solidFill>
                  <a:schemeClr val="tx1"/>
                </a:solidFill>
              </a:rPr>
              <a:t>) </a:t>
            </a:r>
            <a:r>
              <a:rPr lang="zh-TW" altLang="en-US" sz="2800">
                <a:solidFill>
                  <a:schemeClr val="tx1"/>
                </a:solidFill>
              </a:rPr>
              <a:t>　　　</a:t>
            </a:r>
            <a:endParaRPr lang="zh-HK" altLang="en-US" sz="2800">
              <a:solidFill>
                <a:schemeClr val="tx1"/>
              </a:solidFill>
            </a:endParaRPr>
          </a:p>
        </p:txBody>
      </p:sp>
      <p:sp>
        <p:nvSpPr>
          <p:cNvPr id="30" name="任意多边形 4">
            <a:extLst>
              <a:ext uri="{FF2B5EF4-FFF2-40B4-BE49-F238E27FC236}">
                <a16:creationId xmlns:a16="http://schemas.microsoft.com/office/drawing/2014/main" id="{9AB96F80-D1A7-46CC-9586-1A1EC4C0115E}"/>
              </a:ext>
            </a:extLst>
          </p:cNvPr>
          <p:cNvSpPr>
            <a:spLocks/>
          </p:cNvSpPr>
          <p:nvPr/>
        </p:nvSpPr>
        <p:spPr bwMode="auto">
          <a:xfrm>
            <a:off x="1447800" y="1539875"/>
            <a:ext cx="1589088" cy="92075"/>
          </a:xfrm>
          <a:custGeom>
            <a:avLst/>
            <a:gdLst>
              <a:gd name="T0" fmla="*/ 0 w 1638300"/>
              <a:gd name="T1" fmla="*/ 0 h 91626"/>
              <a:gd name="T2" fmla="*/ 218664 w 1638300"/>
              <a:gd name="T3" fmla="*/ 0 h 91626"/>
              <a:gd name="T4" fmla="*/ 0 60000 65536"/>
              <a:gd name="T5" fmla="*/ 0 60000 65536"/>
              <a:gd name="T6" fmla="*/ 0 w 1638300"/>
              <a:gd name="T7" fmla="*/ 0 h 91626"/>
              <a:gd name="T8" fmla="*/ 1638300 w 1638300"/>
              <a:gd name="T9" fmla="*/ 91626 h 9162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38300" h="91626">
                <a:moveTo>
                  <a:pt x="0" y="0"/>
                </a:moveTo>
                <a:lnTo>
                  <a:pt x="1638300" y="0"/>
                </a:lnTo>
              </a:path>
            </a:pathLst>
          </a:cu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dirty="0"/>
              <a:t>　　　　　　　　　　　　　　　</a:t>
            </a:r>
            <a:endParaRPr lang="zh-HK" altLang="en-US" dirty="0"/>
          </a:p>
        </p:txBody>
      </p:sp>
      <p:sp>
        <p:nvSpPr>
          <p:cNvPr id="23" name="任意多边形 4">
            <a:extLst>
              <a:ext uri="{FF2B5EF4-FFF2-40B4-BE49-F238E27FC236}">
                <a16:creationId xmlns:a16="http://schemas.microsoft.com/office/drawing/2014/main" id="{4898C0FC-14D1-4FA6-9B25-45C8038E62F8}"/>
              </a:ext>
            </a:extLst>
          </p:cNvPr>
          <p:cNvSpPr>
            <a:spLocks/>
          </p:cNvSpPr>
          <p:nvPr/>
        </p:nvSpPr>
        <p:spPr bwMode="auto">
          <a:xfrm>
            <a:off x="6526213" y="1539875"/>
            <a:ext cx="2052637" cy="92075"/>
          </a:xfrm>
          <a:custGeom>
            <a:avLst/>
            <a:gdLst>
              <a:gd name="T0" fmla="*/ 0 w 1638300"/>
              <a:gd name="T1" fmla="*/ 0 h 91626"/>
              <a:gd name="T2" fmla="*/ 667667399 w 1638300"/>
              <a:gd name="T3" fmla="*/ 0 h 91626"/>
              <a:gd name="T4" fmla="*/ 0 60000 65536"/>
              <a:gd name="T5" fmla="*/ 0 60000 65536"/>
              <a:gd name="T6" fmla="*/ 0 w 1638300"/>
              <a:gd name="T7" fmla="*/ 0 h 91626"/>
              <a:gd name="T8" fmla="*/ 1638300 w 1638300"/>
              <a:gd name="T9" fmla="*/ 91626 h 9162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38300" h="91626">
                <a:moveTo>
                  <a:pt x="0" y="0"/>
                </a:moveTo>
                <a:lnTo>
                  <a:pt x="1638300" y="0"/>
                </a:lnTo>
              </a:path>
            </a:pathLst>
          </a:cu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dirty="0"/>
              <a:t>　　　　　　　　　　　　　　　</a:t>
            </a:r>
            <a:endParaRPr lang="zh-HK" altLang="en-US" dirty="0"/>
          </a:p>
        </p:txBody>
      </p:sp>
      <p:sp>
        <p:nvSpPr>
          <p:cNvPr id="24" name="任意多边形 4">
            <a:extLst>
              <a:ext uri="{FF2B5EF4-FFF2-40B4-BE49-F238E27FC236}">
                <a16:creationId xmlns:a16="http://schemas.microsoft.com/office/drawing/2014/main" id="{9DDC71F6-435A-4840-9D38-103AC5151259}"/>
              </a:ext>
            </a:extLst>
          </p:cNvPr>
          <p:cNvSpPr>
            <a:spLocks/>
          </p:cNvSpPr>
          <p:nvPr/>
        </p:nvSpPr>
        <p:spPr bwMode="auto">
          <a:xfrm>
            <a:off x="1212850" y="1968500"/>
            <a:ext cx="3887788" cy="92075"/>
          </a:xfrm>
          <a:custGeom>
            <a:avLst/>
            <a:gdLst>
              <a:gd name="T0" fmla="*/ 0 w 1638300"/>
              <a:gd name="T1" fmla="*/ 0 h 91626"/>
              <a:gd name="T2" fmla="*/ 2147483646 w 1638300"/>
              <a:gd name="T3" fmla="*/ 0 h 91626"/>
              <a:gd name="T4" fmla="*/ 0 60000 65536"/>
              <a:gd name="T5" fmla="*/ 0 60000 65536"/>
              <a:gd name="T6" fmla="*/ 0 w 1638300"/>
              <a:gd name="T7" fmla="*/ 0 h 91626"/>
              <a:gd name="T8" fmla="*/ 1638300 w 1638300"/>
              <a:gd name="T9" fmla="*/ 91626 h 9162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38300" h="91626">
                <a:moveTo>
                  <a:pt x="0" y="0"/>
                </a:moveTo>
                <a:lnTo>
                  <a:pt x="1638300" y="0"/>
                </a:lnTo>
              </a:path>
            </a:pathLst>
          </a:cu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/>
              <a:t>　　　　　　　　　　　　　　　</a:t>
            </a:r>
            <a:endParaRPr lang="zh-HK" altLang="en-US"/>
          </a:p>
        </p:txBody>
      </p:sp>
      <p:sp>
        <p:nvSpPr>
          <p:cNvPr id="25" name="任意多边形 4">
            <a:extLst>
              <a:ext uri="{FF2B5EF4-FFF2-40B4-BE49-F238E27FC236}">
                <a16:creationId xmlns:a16="http://schemas.microsoft.com/office/drawing/2014/main" id="{D603CC5D-C42C-4F27-BE5C-5DFFB2AE8867}"/>
              </a:ext>
            </a:extLst>
          </p:cNvPr>
          <p:cNvSpPr>
            <a:spLocks/>
          </p:cNvSpPr>
          <p:nvPr/>
        </p:nvSpPr>
        <p:spPr bwMode="auto">
          <a:xfrm>
            <a:off x="4610100" y="1539875"/>
            <a:ext cx="1446213" cy="92075"/>
          </a:xfrm>
          <a:custGeom>
            <a:avLst/>
            <a:gdLst>
              <a:gd name="T0" fmla="*/ 0 w 1638300"/>
              <a:gd name="T1" fmla="*/ 0 h 91626"/>
              <a:gd name="T2" fmla="*/ 11774 w 1638300"/>
              <a:gd name="T3" fmla="*/ 0 h 91626"/>
              <a:gd name="T4" fmla="*/ 0 60000 65536"/>
              <a:gd name="T5" fmla="*/ 0 60000 65536"/>
              <a:gd name="T6" fmla="*/ 0 w 1638300"/>
              <a:gd name="T7" fmla="*/ 0 h 91626"/>
              <a:gd name="T8" fmla="*/ 1638300 w 1638300"/>
              <a:gd name="T9" fmla="*/ 91626 h 9162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38300" h="91626">
                <a:moveTo>
                  <a:pt x="0" y="0"/>
                </a:moveTo>
                <a:lnTo>
                  <a:pt x="1638300" y="0"/>
                </a:lnTo>
              </a:path>
            </a:pathLst>
          </a:cu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dirty="0"/>
              <a:t>　　　　　　　　　　　　　　　</a:t>
            </a:r>
            <a:endParaRPr lang="zh-HK" altLang="en-US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C628FF00-C30A-49C2-9528-E49DD9429A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3425" y="3797300"/>
            <a:ext cx="2855913" cy="52228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zh-TW" altLang="en-US" sz="2800" dirty="0">
                <a:solidFill>
                  <a:srgbClr val="FF0000"/>
                </a:solidFill>
              </a:rPr>
              <a:t> </a:t>
            </a:r>
            <a:r>
              <a:rPr lang="en-US" altLang="zh-TW" sz="2800" spc="-300" dirty="0">
                <a:solidFill>
                  <a:srgbClr val="FF0000"/>
                </a:solidFill>
              </a:rPr>
              <a:t>6.4</a:t>
            </a:r>
            <a:r>
              <a:rPr lang="en-US" altLang="zh-TW" sz="2800" spc="-250" dirty="0">
                <a:solidFill>
                  <a:srgbClr val="FF0000"/>
                </a:solidFill>
              </a:rPr>
              <a:t>m/s</a:t>
            </a:r>
            <a:r>
              <a:rPr lang="zh-TW" altLang="en-US" sz="2800" spc="-250" dirty="0">
                <a:solidFill>
                  <a:srgbClr val="FF0000"/>
                </a:solidFill>
              </a:rPr>
              <a:t>或</a:t>
            </a:r>
            <a:r>
              <a:rPr lang="en-US" altLang="zh-TW" sz="2800" spc="-300" dirty="0">
                <a:solidFill>
                  <a:srgbClr val="FF0000"/>
                </a:solidFill>
              </a:rPr>
              <a:t>6.4</a:t>
            </a:r>
            <a:r>
              <a:rPr lang="zh-TW" altLang="en-US" sz="2800" spc="-350" dirty="0">
                <a:solidFill>
                  <a:srgbClr val="FF0000"/>
                </a:solidFill>
              </a:rPr>
              <a:t>米</a:t>
            </a:r>
            <a:r>
              <a:rPr lang="zh-TW" altLang="en-US" sz="2800" spc="-450" dirty="0">
                <a:solidFill>
                  <a:srgbClr val="FF0000"/>
                </a:solidFill>
              </a:rPr>
              <a:t>每</a:t>
            </a:r>
            <a:r>
              <a:rPr lang="zh-TW" altLang="en-US" sz="2800" spc="-500" dirty="0">
                <a:solidFill>
                  <a:srgbClr val="FF0000"/>
                </a:solidFill>
              </a:rPr>
              <a:t>秒</a:t>
            </a:r>
            <a:endParaRPr lang="en-US" altLang="zh-TW" sz="2800" spc="-500" dirty="0">
              <a:solidFill>
                <a:srgbClr val="FF0000"/>
              </a:solidFill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425711B3-C36A-4EC0-9529-B5F87B328E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9813" y="4891088"/>
            <a:ext cx="3948112" cy="1487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400"/>
              </a:spcAft>
            </a:pPr>
            <a:r>
              <a:rPr lang="zh-TW" altLang="en-US" sz="2800">
                <a:solidFill>
                  <a:srgbClr val="0000FF"/>
                </a:solidFill>
              </a:rPr>
              <a:t>跌倒前的平均速率是</a:t>
            </a:r>
            <a:endParaRPr lang="en-US" altLang="zh-TW" sz="2800">
              <a:solidFill>
                <a:srgbClr val="0000FF"/>
              </a:solidFill>
            </a:endParaRPr>
          </a:p>
          <a:p>
            <a:pPr>
              <a:spcAft>
                <a:spcPts val="400"/>
              </a:spcAft>
            </a:pPr>
            <a:r>
              <a:rPr lang="en-US" altLang="zh-TW" sz="2800">
                <a:solidFill>
                  <a:srgbClr val="0000FF"/>
                </a:solidFill>
              </a:rPr>
              <a:t>   (200</a:t>
            </a:r>
            <a:r>
              <a:rPr lang="zh-TW" altLang="en-US" sz="2800">
                <a:solidFill>
                  <a:srgbClr val="0000FF"/>
                </a:solidFill>
              </a:rPr>
              <a:t>－</a:t>
            </a:r>
            <a:r>
              <a:rPr lang="en-US" altLang="zh-TW" sz="2800">
                <a:solidFill>
                  <a:srgbClr val="0000FF"/>
                </a:solidFill>
              </a:rPr>
              <a:t>40)÷25</a:t>
            </a:r>
          </a:p>
          <a:p>
            <a:pPr>
              <a:spcAft>
                <a:spcPts val="400"/>
              </a:spcAft>
            </a:pPr>
            <a:r>
              <a:rPr lang="en-US" altLang="zh-HK" sz="2800">
                <a:solidFill>
                  <a:srgbClr val="0000FF"/>
                </a:solidFill>
              </a:rPr>
              <a:t>= 6.4(m/s)</a:t>
            </a:r>
            <a:endParaRPr lang="zh-HK" altLang="en-US" sz="2800">
              <a:solidFill>
                <a:srgbClr val="0000FF"/>
              </a:solidFill>
            </a:endParaRPr>
          </a:p>
        </p:txBody>
      </p:sp>
      <p:sp>
        <p:nvSpPr>
          <p:cNvPr id="15" name="文本框 6">
            <a:extLst>
              <a:ext uri="{FF2B5EF4-FFF2-40B4-BE49-F238E27FC236}">
                <a16:creationId xmlns:a16="http://schemas.microsoft.com/office/drawing/2014/main" id="{478D0293-7238-4324-A601-295F460435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4411663"/>
            <a:ext cx="3011487" cy="523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  <a:defRPr/>
            </a:pPr>
            <a:r>
              <a:rPr lang="zh-CN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速率 </a:t>
            </a:r>
            <a:r>
              <a:rPr lang="en-US" altLang="zh-TW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 </a:t>
            </a:r>
            <a:r>
              <a:rPr lang="zh-CN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路程</a:t>
            </a:r>
            <a:r>
              <a:rPr lang="zh-CN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時間</a:t>
            </a:r>
            <a:endParaRPr lang="en-US" altLang="zh-TW" sz="28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92475FA1-5B0E-4008-B584-AA7708759F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438" y="4935538"/>
            <a:ext cx="4270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400"/>
              </a:spcAft>
            </a:pPr>
            <a:r>
              <a:rPr lang="zh-TW" altLang="en-US" sz="2800" u="sng">
                <a:solidFill>
                  <a:srgbClr val="0000FF"/>
                </a:solidFill>
              </a:rPr>
              <a:t>志謙</a:t>
            </a:r>
            <a:r>
              <a:rPr lang="zh-TW" altLang="en-US" sz="2800">
                <a:solidFill>
                  <a:srgbClr val="0000FF"/>
                </a:solidFill>
              </a:rPr>
              <a:t>共跑了</a:t>
            </a:r>
            <a:r>
              <a:rPr lang="en-US" altLang="zh-TW" sz="2800">
                <a:solidFill>
                  <a:srgbClr val="0000FF"/>
                </a:solidFill>
              </a:rPr>
              <a:t>(200</a:t>
            </a:r>
            <a:r>
              <a:rPr lang="zh-TW" altLang="en-US" sz="2800">
                <a:solidFill>
                  <a:srgbClr val="0000FF"/>
                </a:solidFill>
              </a:rPr>
              <a:t>－</a:t>
            </a:r>
            <a:r>
              <a:rPr lang="en-US" altLang="zh-TW" sz="2800">
                <a:solidFill>
                  <a:srgbClr val="0000FF"/>
                </a:solidFill>
              </a:rPr>
              <a:t>40)m</a:t>
            </a:r>
            <a:r>
              <a:rPr lang="zh-TW" altLang="en-US" sz="2800">
                <a:solidFill>
                  <a:srgbClr val="0000FF"/>
                </a:solidFill>
              </a:rPr>
              <a:t>。</a:t>
            </a:r>
            <a:endParaRPr lang="en-US" altLang="zh-TW" sz="280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0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7" grpId="0"/>
      <p:bldP spid="3" grpId="0" build="allAtOnce"/>
      <p:bldP spid="15" grpId="0" build="allAtOnce"/>
      <p:bldP spid="2" grpId="0" build="allAtOnce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组合 1">
            <a:extLst>
              <a:ext uri="{FF2B5EF4-FFF2-40B4-BE49-F238E27FC236}">
                <a16:creationId xmlns:a16="http://schemas.microsoft.com/office/drawing/2014/main" id="{93B6F48C-8704-4C0E-AB53-B36FCE93CE91}"/>
              </a:ext>
            </a:extLst>
          </p:cNvPr>
          <p:cNvGrpSpPr>
            <a:grpSpLocks/>
          </p:cNvGrpSpPr>
          <p:nvPr/>
        </p:nvGrpSpPr>
        <p:grpSpPr bwMode="auto">
          <a:xfrm>
            <a:off x="1471613" y="3065463"/>
            <a:ext cx="6988175" cy="1757362"/>
            <a:chOff x="1471161" y="3039904"/>
            <a:chExt cx="6989298" cy="1757520"/>
          </a:xfrm>
        </p:grpSpPr>
        <p:sp>
          <p:nvSpPr>
            <p:cNvPr id="24" name="矩形 23">
              <a:extLst>
                <a:ext uri="{FF2B5EF4-FFF2-40B4-BE49-F238E27FC236}">
                  <a16:creationId xmlns:a16="http://schemas.microsoft.com/office/drawing/2014/main" id="{5107442F-538E-4D7C-A717-E9BCA039BDDE}"/>
                </a:ext>
              </a:extLst>
            </p:cNvPr>
            <p:cNvSpPr/>
            <p:nvPr/>
          </p:nvSpPr>
          <p:spPr bwMode="auto">
            <a:xfrm>
              <a:off x="1775129" y="3240997"/>
              <a:ext cx="6685330" cy="1556427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rgbClr val="6C8CC7"/>
              </a:solidFill>
              <a:prstDash val="solid"/>
              <a:round/>
              <a:headEnd type="none" w="med" len="med"/>
              <a:tailEnd type="none" w="med" len="med"/>
            </a:ln>
            <a:effectLst>
              <a:innerShdw blurRad="114300">
                <a:srgbClr val="6C8CC7"/>
              </a:innerShdw>
            </a:effec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zh-HK" altLang="en-US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charset="0"/>
              </a:endParaRPr>
            </a:p>
          </p:txBody>
        </p:sp>
        <p:pic>
          <p:nvPicPr>
            <p:cNvPr id="20495" name="图片 46">
              <a:extLst>
                <a:ext uri="{FF2B5EF4-FFF2-40B4-BE49-F238E27FC236}">
                  <a16:creationId xmlns:a16="http://schemas.microsoft.com/office/drawing/2014/main" id="{303041FC-BC6B-450B-8FA4-C8A0014689E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71161" y="3039904"/>
              <a:ext cx="570851" cy="5390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" name="矩形 5">
            <a:extLst>
              <a:ext uri="{FF2B5EF4-FFF2-40B4-BE49-F238E27FC236}">
                <a16:creationId xmlns:a16="http://schemas.microsoft.com/office/drawing/2014/main" id="{06D727CB-150F-46D7-9E14-EB74AF5FD44A}"/>
              </a:ext>
            </a:extLst>
          </p:cNvPr>
          <p:cNvSpPr/>
          <p:nvPr/>
        </p:nvSpPr>
        <p:spPr>
          <a:xfrm>
            <a:off x="611188" y="1052513"/>
            <a:ext cx="8612187" cy="954087"/>
          </a:xfrm>
          <a:prstGeom prst="rect">
            <a:avLst/>
          </a:prstGeom>
        </p:spPr>
        <p:txBody>
          <a:bodyPr>
            <a:spAutoFit/>
          </a:bodyPr>
          <a:lstStyle/>
          <a:p>
            <a:pPr marL="444500" indent="-444500" eaLnBrk="1" hangingPunct="1">
              <a:spcAft>
                <a:spcPts val="0"/>
              </a:spcAft>
              <a:defRPr/>
            </a:pP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8.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在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200m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賽跑中</a:t>
            </a:r>
            <a:r>
              <a:rPr lang="zh-TW" altLang="en-US" sz="2800" dirty="0">
                <a:solidFill>
                  <a:schemeClr val="tx1"/>
                </a:solidFill>
              </a:rPr>
              <a:t>， </a:t>
            </a:r>
            <a:r>
              <a:rPr lang="zh-TW" altLang="en-US" sz="2800" u="sng" dirty="0">
                <a:solidFill>
                  <a:schemeClr val="tx1"/>
                </a:solidFill>
              </a:rPr>
              <a:t>志謙</a:t>
            </a:r>
            <a:r>
              <a:rPr lang="zh-TW" altLang="en-US" sz="2800" dirty="0">
                <a:solidFill>
                  <a:schemeClr val="tx1"/>
                </a:solidFill>
              </a:rPr>
              <a:t>跑了</a:t>
            </a:r>
            <a:r>
              <a:rPr lang="en-US" altLang="zh-TW" sz="2800" dirty="0">
                <a:solidFill>
                  <a:schemeClr val="tx1"/>
                </a:solidFill>
              </a:rPr>
              <a:t>25</a:t>
            </a:r>
            <a:r>
              <a:rPr lang="zh-TW" altLang="en-US" sz="2800" dirty="0">
                <a:solidFill>
                  <a:schemeClr val="tx1"/>
                </a:solidFill>
              </a:rPr>
              <a:t>秒， 距離終點還有</a:t>
            </a:r>
            <a:endParaRPr lang="en-US" altLang="zh-TW" sz="2800" dirty="0">
              <a:solidFill>
                <a:schemeClr val="tx1"/>
              </a:solidFill>
            </a:endParaRPr>
          </a:p>
          <a:p>
            <a:pPr marL="444500" indent="-444500" eaLnBrk="1" hangingPunct="1">
              <a:spcAft>
                <a:spcPts val="1200"/>
              </a:spcAft>
              <a:defRPr/>
            </a:pPr>
            <a:r>
              <a:rPr lang="en-US" altLang="zh-TW" sz="2800" dirty="0">
                <a:solidFill>
                  <a:schemeClr val="tx1"/>
                </a:solidFill>
              </a:rPr>
              <a:t>     40m</a:t>
            </a:r>
            <a:r>
              <a:rPr lang="zh-TW" altLang="en-US" sz="2800" dirty="0">
                <a:solidFill>
                  <a:schemeClr val="tx1"/>
                </a:solidFill>
              </a:rPr>
              <a:t>時跌倒不能繼續比賽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。</a:t>
            </a:r>
            <a:endParaRPr lang="zh-CN" altLang="zh-CN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20484" name="文本框 4">
            <a:extLst>
              <a:ext uri="{FF2B5EF4-FFF2-40B4-BE49-F238E27FC236}">
                <a16:creationId xmlns:a16="http://schemas.microsoft.com/office/drawing/2014/main" id="{978E9359-07F5-4DE2-A124-20E765A51B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2950" y="292100"/>
            <a:ext cx="1704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B050"/>
                </a:solidFill>
              </a:rPr>
              <a:t>20</a:t>
            </a:r>
            <a:r>
              <a:rPr lang="en-US" altLang="zh-TW">
                <a:solidFill>
                  <a:srgbClr val="00B050"/>
                </a:solidFill>
              </a:rPr>
              <a:t>16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sp>
        <p:nvSpPr>
          <p:cNvPr id="9" name="任意多边形 4">
            <a:extLst>
              <a:ext uri="{FF2B5EF4-FFF2-40B4-BE49-F238E27FC236}">
                <a16:creationId xmlns:a16="http://schemas.microsoft.com/office/drawing/2014/main" id="{9B0F7882-E06C-4434-B787-76860F1F04D3}"/>
              </a:ext>
            </a:extLst>
          </p:cNvPr>
          <p:cNvSpPr>
            <a:spLocks/>
          </p:cNvSpPr>
          <p:nvPr/>
        </p:nvSpPr>
        <p:spPr bwMode="auto">
          <a:xfrm>
            <a:off x="1447800" y="1514475"/>
            <a:ext cx="1589088" cy="92075"/>
          </a:xfrm>
          <a:custGeom>
            <a:avLst/>
            <a:gdLst>
              <a:gd name="T0" fmla="*/ 0 w 1638300"/>
              <a:gd name="T1" fmla="*/ 0 h 91626"/>
              <a:gd name="T2" fmla="*/ 218664 w 1638300"/>
              <a:gd name="T3" fmla="*/ 0 h 91626"/>
              <a:gd name="T4" fmla="*/ 0 60000 65536"/>
              <a:gd name="T5" fmla="*/ 0 60000 65536"/>
              <a:gd name="T6" fmla="*/ 0 w 1638300"/>
              <a:gd name="T7" fmla="*/ 0 h 91626"/>
              <a:gd name="T8" fmla="*/ 1638300 w 1638300"/>
              <a:gd name="T9" fmla="*/ 91626 h 9162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38300" h="91626">
                <a:moveTo>
                  <a:pt x="0" y="0"/>
                </a:moveTo>
                <a:lnTo>
                  <a:pt x="1638300" y="0"/>
                </a:lnTo>
              </a:path>
            </a:pathLst>
          </a:cu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dirty="0"/>
              <a:t>　　　　　　　　　　　　　　　</a:t>
            </a:r>
            <a:endParaRPr lang="zh-HK" altLang="en-US" dirty="0"/>
          </a:p>
        </p:txBody>
      </p:sp>
      <p:sp>
        <p:nvSpPr>
          <p:cNvPr id="15" name="文本框 6">
            <a:extLst>
              <a:ext uri="{FF2B5EF4-FFF2-40B4-BE49-F238E27FC236}">
                <a16:creationId xmlns:a16="http://schemas.microsoft.com/office/drawing/2014/main" id="{02442141-6CDF-4F6B-8D10-1FA81D1957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6413" y="4921250"/>
            <a:ext cx="3011487" cy="523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  <a:defRPr/>
            </a:pPr>
            <a:r>
              <a:rPr lang="zh-CN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時間 </a:t>
            </a:r>
            <a:r>
              <a:rPr lang="en-US" altLang="zh-TW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 </a:t>
            </a:r>
            <a:r>
              <a:rPr lang="zh-CN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路程</a:t>
            </a:r>
            <a:r>
              <a:rPr lang="zh-CN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</a:t>
            </a:r>
            <a:r>
              <a:rPr lang="zh-CN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速率</a:t>
            </a:r>
            <a:endParaRPr lang="en-US" altLang="zh-TW" sz="28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487" name="文本框 4">
            <a:extLst>
              <a:ext uri="{FF2B5EF4-FFF2-40B4-BE49-F238E27FC236}">
                <a16:creationId xmlns:a16="http://schemas.microsoft.com/office/drawing/2014/main" id="{59FAD7B8-AFCD-446E-A58C-9179EC0CDC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0925" y="2049463"/>
            <a:ext cx="757237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chemeClr val="tx1"/>
                </a:solidFill>
              </a:rPr>
              <a:t>(b) </a:t>
            </a:r>
            <a:r>
              <a:rPr lang="zh-TW" altLang="en-US" sz="2800">
                <a:solidFill>
                  <a:schemeClr val="tx1"/>
                </a:solidFill>
              </a:rPr>
              <a:t>如果</a:t>
            </a:r>
            <a:r>
              <a:rPr lang="zh-TW" altLang="en-US" sz="2800" u="sng">
                <a:solidFill>
                  <a:schemeClr val="tx1"/>
                </a:solidFill>
              </a:rPr>
              <a:t>志謙</a:t>
            </a:r>
            <a:r>
              <a:rPr lang="zh-TW" altLang="en-US" sz="2800">
                <a:solidFill>
                  <a:schemeClr val="tx1"/>
                </a:solidFill>
              </a:rPr>
              <a:t>沒有跌倒，以</a:t>
            </a:r>
            <a:r>
              <a:rPr lang="en-US" altLang="zh-TW" sz="2800">
                <a:solidFill>
                  <a:schemeClr val="tx1"/>
                </a:solidFill>
              </a:rPr>
              <a:t>(a)</a:t>
            </a:r>
            <a:r>
              <a:rPr lang="zh-TW" altLang="en-US" sz="2800">
                <a:solidFill>
                  <a:schemeClr val="tx1"/>
                </a:solidFill>
              </a:rPr>
              <a:t>部的平均速率跑完</a:t>
            </a:r>
            <a:endParaRPr lang="en-US" altLang="zh-TW" sz="2800">
              <a:solidFill>
                <a:schemeClr val="tx1"/>
              </a:solidFill>
            </a:endParaRPr>
          </a:p>
          <a:p>
            <a:pPr>
              <a:spcAft>
                <a:spcPts val="600"/>
              </a:spcAft>
            </a:pPr>
            <a:r>
              <a:rPr lang="zh-TW" altLang="en-US" sz="2800">
                <a:solidFill>
                  <a:schemeClr val="tx1"/>
                </a:solidFill>
              </a:rPr>
              <a:t>     </a:t>
            </a:r>
            <a:r>
              <a:rPr lang="zh-CN" altLang="en-US" sz="2800">
                <a:solidFill>
                  <a:schemeClr val="tx1"/>
                </a:solidFill>
              </a:rPr>
              <a:t>全</a:t>
            </a:r>
            <a:r>
              <a:rPr lang="zh-TW" altLang="en-US" sz="2800">
                <a:solidFill>
                  <a:schemeClr val="tx1"/>
                </a:solidFill>
              </a:rPr>
              <a:t>程，他需要多少時間？</a:t>
            </a:r>
            <a:endParaRPr lang="en-US" altLang="zh-TW" sz="2800">
              <a:solidFill>
                <a:schemeClr val="tx1"/>
              </a:solidFill>
            </a:endParaRPr>
          </a:p>
        </p:txBody>
      </p:sp>
      <p:sp>
        <p:nvSpPr>
          <p:cNvPr id="27" name="文本框 2">
            <a:extLst>
              <a:ext uri="{FF2B5EF4-FFF2-40B4-BE49-F238E27FC236}">
                <a16:creationId xmlns:a16="http://schemas.microsoft.com/office/drawing/2014/main" id="{68B72064-419C-40B6-B043-D2ACD5F304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3588" y="3271838"/>
            <a:ext cx="4643437" cy="1538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800">
                <a:solidFill>
                  <a:srgbClr val="FF0000"/>
                </a:solidFill>
              </a:rPr>
              <a:t>   200÷</a:t>
            </a:r>
            <a:r>
              <a:rPr lang="en-US" altLang="zh-HK" sz="2800">
                <a:solidFill>
                  <a:srgbClr val="FF0000"/>
                </a:solidFill>
              </a:rPr>
              <a:t>6.4</a:t>
            </a:r>
            <a:endParaRPr lang="en-US" altLang="zh-TW" sz="280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</a:pPr>
            <a:r>
              <a:rPr lang="en-US" altLang="zh-HK" sz="2800">
                <a:solidFill>
                  <a:srgbClr val="FF0000"/>
                </a:solidFill>
              </a:rPr>
              <a:t>= </a:t>
            </a:r>
            <a:r>
              <a:rPr lang="en-US" altLang="zh-TW" sz="2800">
                <a:solidFill>
                  <a:srgbClr val="FF0000"/>
                </a:solidFill>
              </a:rPr>
              <a:t>31</a:t>
            </a:r>
            <a:r>
              <a:rPr lang="en-US" altLang="zh-HK" sz="2800">
                <a:solidFill>
                  <a:srgbClr val="FF0000"/>
                </a:solidFill>
              </a:rPr>
              <a:t>.</a:t>
            </a:r>
            <a:r>
              <a:rPr lang="en-US" altLang="zh-TW" sz="2800">
                <a:solidFill>
                  <a:srgbClr val="FF0000"/>
                </a:solidFill>
              </a:rPr>
              <a:t>25</a:t>
            </a:r>
          </a:p>
          <a:p>
            <a:pPr>
              <a:spcAft>
                <a:spcPts val="600"/>
              </a:spcAft>
            </a:pPr>
            <a:r>
              <a:rPr lang="zh-CN" altLang="en-US" sz="2800">
                <a:solidFill>
                  <a:srgbClr val="FF0000"/>
                </a:solidFill>
              </a:rPr>
              <a:t>他需要</a:t>
            </a:r>
            <a:r>
              <a:rPr lang="en-US" altLang="zh-CN" sz="2800">
                <a:solidFill>
                  <a:srgbClr val="FF0000"/>
                </a:solidFill>
              </a:rPr>
              <a:t>31.25</a:t>
            </a:r>
            <a:r>
              <a:rPr lang="zh-CN" altLang="en-US" sz="2800">
                <a:solidFill>
                  <a:srgbClr val="FF0000"/>
                </a:solidFill>
              </a:rPr>
              <a:t>秒。</a:t>
            </a:r>
            <a:endParaRPr lang="zh-HK" altLang="en-US" sz="2800">
              <a:solidFill>
                <a:srgbClr val="FF0000"/>
              </a:solidFill>
            </a:endParaRPr>
          </a:p>
        </p:txBody>
      </p:sp>
      <p:sp>
        <p:nvSpPr>
          <p:cNvPr id="28" name="任意多边形 4">
            <a:extLst>
              <a:ext uri="{FF2B5EF4-FFF2-40B4-BE49-F238E27FC236}">
                <a16:creationId xmlns:a16="http://schemas.microsoft.com/office/drawing/2014/main" id="{1C10C2D3-44B5-47E9-8176-3B3AC64C4748}"/>
              </a:ext>
            </a:extLst>
          </p:cNvPr>
          <p:cNvSpPr>
            <a:spLocks/>
          </p:cNvSpPr>
          <p:nvPr/>
        </p:nvSpPr>
        <p:spPr bwMode="auto">
          <a:xfrm>
            <a:off x="4916488" y="2551113"/>
            <a:ext cx="3706812" cy="46037"/>
          </a:xfrm>
          <a:custGeom>
            <a:avLst/>
            <a:gdLst>
              <a:gd name="T0" fmla="*/ 0 w 1638300"/>
              <a:gd name="T1" fmla="*/ 0 h 91626"/>
              <a:gd name="T2" fmla="*/ 2147483646 w 1638300"/>
              <a:gd name="T3" fmla="*/ 0 h 91626"/>
              <a:gd name="T4" fmla="*/ 0 60000 65536"/>
              <a:gd name="T5" fmla="*/ 0 60000 65536"/>
              <a:gd name="T6" fmla="*/ 0 w 1638300"/>
              <a:gd name="T7" fmla="*/ 0 h 91626"/>
              <a:gd name="T8" fmla="*/ 1638300 w 1638300"/>
              <a:gd name="T9" fmla="*/ 91626 h 9162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38300" h="91626">
                <a:moveTo>
                  <a:pt x="0" y="0"/>
                </a:moveTo>
                <a:lnTo>
                  <a:pt x="1638300" y="0"/>
                </a:lnTo>
              </a:path>
            </a:pathLst>
          </a:cu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/>
              <a:t>　　　　　　　　　　　　　　　</a:t>
            </a:r>
            <a:endParaRPr lang="zh-HK" altLang="en-US"/>
          </a:p>
        </p:txBody>
      </p:sp>
      <p:sp>
        <p:nvSpPr>
          <p:cNvPr id="29" name="任意多边形 4">
            <a:extLst>
              <a:ext uri="{FF2B5EF4-FFF2-40B4-BE49-F238E27FC236}">
                <a16:creationId xmlns:a16="http://schemas.microsoft.com/office/drawing/2014/main" id="{FD143C56-E278-42A3-B255-A9A19DF86EF9}"/>
              </a:ext>
            </a:extLst>
          </p:cNvPr>
          <p:cNvSpPr>
            <a:spLocks/>
          </p:cNvSpPr>
          <p:nvPr/>
        </p:nvSpPr>
        <p:spPr bwMode="auto">
          <a:xfrm>
            <a:off x="1646238" y="2947988"/>
            <a:ext cx="684212" cy="92075"/>
          </a:xfrm>
          <a:custGeom>
            <a:avLst/>
            <a:gdLst>
              <a:gd name="T0" fmla="*/ 0 w 1638300"/>
              <a:gd name="T1" fmla="*/ 0 h 91626"/>
              <a:gd name="T2" fmla="*/ 0 w 1638300"/>
              <a:gd name="T3" fmla="*/ 0 h 91626"/>
              <a:gd name="T4" fmla="*/ 0 60000 65536"/>
              <a:gd name="T5" fmla="*/ 0 60000 65536"/>
              <a:gd name="T6" fmla="*/ 0 w 1638300"/>
              <a:gd name="T7" fmla="*/ 0 h 91626"/>
              <a:gd name="T8" fmla="*/ 1638300 w 1638300"/>
              <a:gd name="T9" fmla="*/ 91626 h 9162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38300" h="91626">
                <a:moveTo>
                  <a:pt x="0" y="0"/>
                </a:moveTo>
                <a:lnTo>
                  <a:pt x="1638300" y="0"/>
                </a:lnTo>
              </a:path>
            </a:pathLst>
          </a:cu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/>
              <a:t>　　　　　　　　　　　　　　　</a:t>
            </a:r>
            <a:endParaRPr lang="zh-HK" altLang="en-US"/>
          </a:p>
        </p:txBody>
      </p:sp>
      <p:sp>
        <p:nvSpPr>
          <p:cNvPr id="30" name="文本框 2">
            <a:extLst>
              <a:ext uri="{FF2B5EF4-FFF2-40B4-BE49-F238E27FC236}">
                <a16:creationId xmlns:a16="http://schemas.microsoft.com/office/drawing/2014/main" id="{0E581B28-80BC-4B75-A18A-AE8FCD384C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2925" y="5438775"/>
            <a:ext cx="466883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400"/>
              </a:spcAft>
            </a:pPr>
            <a:r>
              <a:rPr lang="en-US" altLang="zh-TW" sz="2800" dirty="0">
                <a:solidFill>
                  <a:srgbClr val="0000FF"/>
                </a:solidFill>
              </a:rPr>
              <a:t>(a)</a:t>
            </a:r>
            <a:r>
              <a:rPr lang="zh-TW" altLang="en-US" sz="2800" dirty="0">
                <a:solidFill>
                  <a:srgbClr val="0000FF"/>
                </a:solidFill>
              </a:rPr>
              <a:t>部的平均速率</a:t>
            </a:r>
            <a:r>
              <a:rPr lang="zh-CN" altLang="en-US" sz="2800" dirty="0">
                <a:solidFill>
                  <a:srgbClr val="0000FF"/>
                </a:solidFill>
              </a:rPr>
              <a:t>是</a:t>
            </a:r>
            <a:r>
              <a:rPr lang="en-US" altLang="zh-HK" sz="2800" dirty="0">
                <a:solidFill>
                  <a:srgbClr val="0000FF"/>
                </a:solidFill>
              </a:rPr>
              <a:t>6.4m/s</a:t>
            </a:r>
            <a:r>
              <a:rPr lang="zh-CN" altLang="en-US" sz="2800" dirty="0">
                <a:solidFill>
                  <a:srgbClr val="0000FF"/>
                </a:solidFill>
              </a:rPr>
              <a:t>。</a:t>
            </a:r>
            <a:endParaRPr lang="zh-HK" altLang="en-US" sz="28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5" grpId="0" build="allAtOnce"/>
      <p:bldP spid="28" grpId="0" animBg="1"/>
      <p:bldP spid="28" grpId="1" animBg="1"/>
      <p:bldP spid="29" grpId="0" animBg="1"/>
      <p:bldP spid="29" grpId="1" animBg="1"/>
      <p:bldP spid="30" grpId="0" build="allAtOnce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WordArt 4">
            <a:extLst>
              <a:ext uri="{FF2B5EF4-FFF2-40B4-BE49-F238E27FC236}">
                <a16:creationId xmlns:a16="http://schemas.microsoft.com/office/drawing/2014/main" id="{E026C0F0-FBED-4374-A1D3-E8649099826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819400" y="2743200"/>
            <a:ext cx="3657600" cy="1228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9600" kern="10">
                <a:solidFill>
                  <a:srgbClr val="FF6D70"/>
                </a:solidFill>
                <a:effectLst>
                  <a:prstShdw prst="shdw17" dist="17961" dir="2700000">
                    <a:srgbClr val="994143"/>
                  </a:prstShdw>
                </a:effectLst>
                <a:latin typeface="標楷體" panose="03000509000000000000" pitchFamily="65" charset="-120"/>
              </a:rPr>
              <a:t>全特訓完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矩形 43">
            <a:extLst>
              <a:ext uri="{FF2B5EF4-FFF2-40B4-BE49-F238E27FC236}">
                <a16:creationId xmlns:a16="http://schemas.microsoft.com/office/drawing/2014/main" id="{E24110E8-0253-443B-8CB7-ACE5ACD16B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3575" y="1671638"/>
            <a:ext cx="1655763" cy="404812"/>
          </a:xfrm>
          <a:prstGeom prst="rect">
            <a:avLst/>
          </a:prstGeom>
          <a:solidFill>
            <a:srgbClr val="FF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3" name="圆角矩形 2">
            <a:extLst>
              <a:ext uri="{FF2B5EF4-FFF2-40B4-BE49-F238E27FC236}">
                <a16:creationId xmlns:a16="http://schemas.microsoft.com/office/drawing/2014/main" id="{B7528137-3047-4D3E-A6F6-D610A158BA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7113" y="4613275"/>
            <a:ext cx="7781925" cy="1695450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pic>
        <p:nvPicPr>
          <p:cNvPr id="4" name="图片 7">
            <a:extLst>
              <a:ext uri="{FF2B5EF4-FFF2-40B4-BE49-F238E27FC236}">
                <a16:creationId xmlns:a16="http://schemas.microsoft.com/office/drawing/2014/main" id="{02A8F725-4147-45ED-91A1-539D40B465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76" t="3622" r="9224"/>
          <a:stretch>
            <a:fillRect/>
          </a:stretch>
        </p:blipFill>
        <p:spPr bwMode="auto">
          <a:xfrm>
            <a:off x="612775" y="4870450"/>
            <a:ext cx="1008063" cy="122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文本框 2">
            <a:extLst>
              <a:ext uri="{FF2B5EF4-FFF2-40B4-BE49-F238E27FC236}">
                <a16:creationId xmlns:a16="http://schemas.microsoft.com/office/drawing/2014/main" id="{51FE8585-544C-4564-8BA8-E01B7B3EE624}"/>
              </a:ext>
            </a:extLst>
          </p:cNvPr>
          <p:cNvSpPr txBox="1"/>
          <p:nvPr/>
        </p:nvSpPr>
        <p:spPr>
          <a:xfrm>
            <a:off x="1455738" y="4668838"/>
            <a:ext cx="7437437" cy="9858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Aft>
                <a:spcPts val="1200"/>
              </a:spcAft>
              <a:defRPr/>
            </a:pPr>
            <a:r>
              <a:rPr lang="zh-TW" altLang="en-US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 </a:t>
            </a:r>
            <a:r>
              <a:rPr lang="zh-TW" altLang="en-US" sz="2400" dirty="0">
                <a:solidFill>
                  <a:schemeClr val="tx1"/>
                </a:solidFill>
                <a:sym typeface="Wingdings" panose="05000000000000000000" pitchFamily="2" charset="2"/>
              </a:rPr>
              <a:t></a:t>
            </a:r>
            <a:r>
              <a:rPr lang="zh-TW" altLang="en-US" sz="2400" u="sng" dirty="0">
                <a:solidFill>
                  <a:schemeClr val="tx1"/>
                </a:solidFill>
              </a:rPr>
              <a:t>淑玲</a:t>
            </a:r>
            <a:r>
              <a:rPr lang="zh-TW" altLang="en-US" sz="2400" dirty="0">
                <a:solidFill>
                  <a:schemeClr val="tx1"/>
                </a:solidFill>
              </a:rPr>
              <a:t>所用的時間是：</a:t>
            </a:r>
            <a:r>
              <a:rPr lang="en-US" altLang="zh-TW" sz="2400" dirty="0">
                <a:solidFill>
                  <a:schemeClr val="tx1"/>
                </a:solidFill>
              </a:rPr>
              <a:t>5</a:t>
            </a:r>
            <a:r>
              <a:rPr lang="zh-TW" altLang="en-US" sz="2400" dirty="0">
                <a:solidFill>
                  <a:schemeClr val="tx1"/>
                </a:solidFill>
              </a:rPr>
              <a:t>－</a:t>
            </a:r>
            <a:r>
              <a:rPr lang="en-US" altLang="zh-TW" sz="2400" dirty="0">
                <a:solidFill>
                  <a:schemeClr val="tx1"/>
                </a:solidFill>
              </a:rPr>
              <a:t>1 = 4</a:t>
            </a:r>
            <a:r>
              <a:rPr lang="en-US" altLang="zh-TW" sz="2400" dirty="0">
                <a:solidFill>
                  <a:schemeClr val="tx1"/>
                </a:solidFill>
                <a:sym typeface="Wingdings" panose="05000000000000000000" pitchFamily="2" charset="2"/>
              </a:rPr>
              <a:t>(</a:t>
            </a:r>
            <a:r>
              <a:rPr lang="zh-TW" altLang="en-US" sz="2400" dirty="0">
                <a:solidFill>
                  <a:schemeClr val="tx1"/>
                </a:solidFill>
              </a:rPr>
              <a:t>分鐘</a:t>
            </a:r>
            <a:r>
              <a:rPr lang="en-US" altLang="zh-HK" sz="2400" dirty="0">
                <a:solidFill>
                  <a:schemeClr val="tx1"/>
                </a:solidFill>
              </a:rPr>
              <a:t>)</a:t>
            </a:r>
            <a:r>
              <a:rPr lang="zh-TW" altLang="en-US" sz="2400" dirty="0">
                <a:solidFill>
                  <a:schemeClr val="tx1"/>
                </a:solidFill>
              </a:rPr>
              <a:t>，</a:t>
            </a:r>
            <a:r>
              <a:rPr lang="en-US" altLang="zh-TW" sz="2400" dirty="0">
                <a:solidFill>
                  <a:schemeClr val="tx1"/>
                </a:solidFill>
              </a:rPr>
              <a:t>60×4 = 240</a:t>
            </a:r>
            <a:r>
              <a:rPr lang="zh-TW" altLang="en-US" sz="2400" dirty="0">
                <a:solidFill>
                  <a:schemeClr val="tx1"/>
                </a:solidFill>
              </a:rPr>
              <a:t>，</a:t>
            </a:r>
            <a:endParaRPr lang="en-US" altLang="zh-TW" sz="2400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>
              <a:spcAft>
                <a:spcPts val="600"/>
              </a:spcAft>
              <a:defRPr/>
            </a:pPr>
            <a:r>
              <a:rPr lang="en-US" altLang="zh-TW" sz="2400" dirty="0">
                <a:solidFill>
                  <a:schemeClr val="tx1"/>
                </a:solidFill>
                <a:sym typeface="Wingdings" panose="05000000000000000000" pitchFamily="2" charset="2"/>
              </a:rPr>
              <a:t>                                     4</a:t>
            </a:r>
            <a:r>
              <a:rPr lang="zh-TW" altLang="en-US" sz="2400" dirty="0">
                <a:solidFill>
                  <a:schemeClr val="tx1"/>
                </a:solidFill>
                <a:sym typeface="Wingdings" panose="05000000000000000000" pitchFamily="2" charset="2"/>
              </a:rPr>
              <a:t>分</a:t>
            </a:r>
            <a:r>
              <a:rPr lang="zh-CN" altLang="en-US" sz="2400" dirty="0">
                <a:solidFill>
                  <a:schemeClr val="tx1"/>
                </a:solidFill>
                <a:sym typeface="Wingdings" panose="05000000000000000000" pitchFamily="2" charset="2"/>
              </a:rPr>
              <a:t>鐘</a:t>
            </a:r>
            <a:r>
              <a:rPr lang="zh-TW" altLang="en-US" sz="2400" dirty="0">
                <a:solidFill>
                  <a:schemeClr val="tx1"/>
                </a:solidFill>
                <a:sym typeface="Wingdings" panose="05000000000000000000" pitchFamily="2" charset="2"/>
              </a:rPr>
              <a:t> 是 </a:t>
            </a:r>
            <a:r>
              <a:rPr lang="en-US" altLang="zh-TW" sz="2400" dirty="0">
                <a:solidFill>
                  <a:schemeClr val="tx1"/>
                </a:solidFill>
                <a:sym typeface="Wingdings" panose="05000000000000000000" pitchFamily="2" charset="2"/>
              </a:rPr>
              <a:t>240</a:t>
            </a:r>
            <a:r>
              <a:rPr lang="zh-TW" altLang="en-US" sz="2400" dirty="0">
                <a:solidFill>
                  <a:schemeClr val="tx1"/>
                </a:solidFill>
                <a:sym typeface="Wingdings" panose="05000000000000000000" pitchFamily="2" charset="2"/>
              </a:rPr>
              <a:t>秒。</a:t>
            </a:r>
            <a:endParaRPr lang="en-US" altLang="zh-TW" sz="2400" dirty="0">
              <a:solidFill>
                <a:schemeClr val="tx1"/>
              </a:solidFill>
              <a:latin typeface="+mn-lt"/>
              <a:sym typeface="Wingdings" panose="05000000000000000000" pitchFamily="2" charset="2"/>
            </a:endParaRPr>
          </a:p>
        </p:txBody>
      </p:sp>
      <p:sp>
        <p:nvSpPr>
          <p:cNvPr id="9222" name="矩形 1">
            <a:extLst>
              <a:ext uri="{FF2B5EF4-FFF2-40B4-BE49-F238E27FC236}">
                <a16:creationId xmlns:a16="http://schemas.microsoft.com/office/drawing/2014/main" id="{483E855D-585C-4B15-B7FE-31CE4892D8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7063" y="1611313"/>
            <a:ext cx="8266112" cy="2586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TW" altLang="en-US" sz="2800" u="sng" dirty="0">
                <a:solidFill>
                  <a:schemeClr val="tx1"/>
                </a:solidFill>
              </a:rPr>
              <a:t>淑玲</a:t>
            </a:r>
            <a:r>
              <a:rPr lang="zh-TW" altLang="en-US" sz="2800" dirty="0">
                <a:solidFill>
                  <a:schemeClr val="tx1"/>
                </a:solidFill>
              </a:rPr>
              <a:t>和弟弟一起跑步</a:t>
            </a:r>
            <a:r>
              <a:rPr lang="en-US" altLang="zh-TW" sz="2800" dirty="0">
                <a:solidFill>
                  <a:schemeClr val="tx1"/>
                </a:solidFill>
              </a:rPr>
              <a:t>900m</a:t>
            </a:r>
            <a:r>
              <a:rPr lang="zh-TW" altLang="en-US" sz="2800" dirty="0">
                <a:solidFill>
                  <a:schemeClr val="tx1"/>
                </a:solidFill>
              </a:rPr>
              <a:t>。弟弟用了</a:t>
            </a:r>
            <a:r>
              <a:rPr lang="en-US" altLang="zh-TW" sz="2800" dirty="0">
                <a:solidFill>
                  <a:schemeClr val="tx1"/>
                </a:solidFill>
              </a:rPr>
              <a:t>5</a:t>
            </a:r>
            <a:r>
              <a:rPr lang="zh-TW" altLang="en-US" sz="2800" dirty="0">
                <a:solidFill>
                  <a:schemeClr val="tx1"/>
                </a:solidFill>
              </a:rPr>
              <a:t>分鐘，所用</a:t>
            </a:r>
            <a:endParaRPr lang="en-US" altLang="zh-TW" sz="2800" dirty="0">
              <a:solidFill>
                <a:schemeClr val="tx1"/>
              </a:solidFill>
            </a:endParaRPr>
          </a:p>
          <a:p>
            <a:pPr>
              <a:spcAft>
                <a:spcPts val="2400"/>
              </a:spcAft>
            </a:pPr>
            <a:r>
              <a:rPr lang="zh-TW" altLang="en-US" sz="2800" dirty="0">
                <a:solidFill>
                  <a:schemeClr val="tx1"/>
                </a:solidFill>
              </a:rPr>
              <a:t>的時間比</a:t>
            </a:r>
            <a:r>
              <a:rPr lang="zh-TW" altLang="en-US" sz="2800" u="sng" dirty="0">
                <a:solidFill>
                  <a:schemeClr val="tx1"/>
                </a:solidFill>
              </a:rPr>
              <a:t>淑玲</a:t>
            </a:r>
            <a:r>
              <a:rPr lang="zh-TW" altLang="en-US" sz="2800" dirty="0">
                <a:solidFill>
                  <a:schemeClr val="tx1"/>
                </a:solidFill>
              </a:rPr>
              <a:t>多</a:t>
            </a:r>
            <a:r>
              <a:rPr lang="en-US" altLang="zh-TW" sz="2800" dirty="0">
                <a:solidFill>
                  <a:schemeClr val="tx1"/>
                </a:solidFill>
              </a:rPr>
              <a:t>1</a:t>
            </a:r>
            <a:r>
              <a:rPr lang="zh-TW" altLang="en-US" sz="2800" dirty="0">
                <a:solidFill>
                  <a:schemeClr val="tx1"/>
                </a:solidFill>
              </a:rPr>
              <a:t>分鐘。</a:t>
            </a:r>
            <a:r>
              <a:rPr lang="zh-CN" altLang="en-US" sz="2800" u="sng" dirty="0">
                <a:solidFill>
                  <a:schemeClr val="tx1"/>
                </a:solidFill>
              </a:rPr>
              <a:t>淑玲</a:t>
            </a:r>
            <a:r>
              <a:rPr lang="zh-CN" altLang="en-US" sz="2800" dirty="0">
                <a:solidFill>
                  <a:schemeClr val="tx1"/>
                </a:solidFill>
              </a:rPr>
              <a:t>的平均速率是</a:t>
            </a:r>
            <a:r>
              <a:rPr lang="zh-TW" altLang="en-US" sz="2800" dirty="0">
                <a:solidFill>
                  <a:schemeClr val="tx1"/>
                </a:solidFill>
              </a:rPr>
              <a:t>多少</a:t>
            </a:r>
            <a:r>
              <a:rPr lang="zh-TW" altLang="zh-HK" sz="2800" dirty="0">
                <a:solidFill>
                  <a:schemeClr val="tx1"/>
                </a:solidFill>
              </a:rPr>
              <a:t>？</a:t>
            </a:r>
            <a:endParaRPr lang="en-US" altLang="zh-TW" sz="2800" dirty="0">
              <a:solidFill>
                <a:schemeClr val="tx1"/>
              </a:solidFill>
            </a:endParaRPr>
          </a:p>
          <a:p>
            <a:pPr>
              <a:spcAft>
                <a:spcPts val="3000"/>
              </a:spcAft>
            </a:pPr>
            <a:r>
              <a:rPr lang="en-US" altLang="zh-TW" sz="2800" dirty="0">
                <a:solidFill>
                  <a:schemeClr val="tx1"/>
                </a:solidFill>
              </a:rPr>
              <a:t>A.       </a:t>
            </a:r>
            <a:r>
              <a:rPr lang="en-US" altLang="zh-HK" sz="2800" dirty="0">
                <a:solidFill>
                  <a:schemeClr val="tx1"/>
                </a:solidFill>
              </a:rPr>
              <a:t>m/s			B. 3m/s     </a:t>
            </a:r>
          </a:p>
          <a:p>
            <a:pPr>
              <a:spcAft>
                <a:spcPts val="3000"/>
              </a:spcAft>
            </a:pPr>
            <a:r>
              <a:rPr lang="en-US" altLang="zh-HK" sz="2800" dirty="0">
                <a:solidFill>
                  <a:schemeClr val="tx1"/>
                </a:solidFill>
              </a:rPr>
              <a:t>C. </a:t>
            </a:r>
            <a:r>
              <a:rPr lang="en-US" altLang="zh-TW" sz="2800" dirty="0">
                <a:solidFill>
                  <a:schemeClr val="tx1"/>
                </a:solidFill>
              </a:rPr>
              <a:t>      </a:t>
            </a:r>
            <a:r>
              <a:rPr lang="en-US" altLang="zh-HK" sz="2800" dirty="0">
                <a:solidFill>
                  <a:schemeClr val="tx1"/>
                </a:solidFill>
              </a:rPr>
              <a:t>m/s			D.      </a:t>
            </a:r>
            <a:r>
              <a:rPr lang="en-US" altLang="zh-TW" sz="2800" dirty="0">
                <a:solidFill>
                  <a:schemeClr val="tx1"/>
                </a:solidFill>
              </a:rPr>
              <a:t>   </a:t>
            </a:r>
            <a:r>
              <a:rPr lang="en-US" altLang="zh-HK" sz="2800" dirty="0">
                <a:solidFill>
                  <a:schemeClr val="tx1"/>
                </a:solidFill>
              </a:rPr>
              <a:t>m/s</a:t>
            </a:r>
            <a:endParaRPr lang="zh-HK" altLang="en-US" sz="2800" dirty="0">
              <a:solidFill>
                <a:schemeClr val="tx1"/>
              </a:solidFill>
            </a:endParaRPr>
          </a:p>
        </p:txBody>
      </p:sp>
      <p:pic>
        <p:nvPicPr>
          <p:cNvPr id="9223" name="图片 23">
            <a:extLst>
              <a:ext uri="{FF2B5EF4-FFF2-40B4-BE49-F238E27FC236}">
                <a16:creationId xmlns:a16="http://schemas.microsoft.com/office/drawing/2014/main" id="{E3468EF7-8357-4D6B-B11D-31DE856807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3451225"/>
            <a:ext cx="720725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4" name="图片 14">
            <a:extLst>
              <a:ext uri="{FF2B5EF4-FFF2-40B4-BE49-F238E27FC236}">
                <a16:creationId xmlns:a16="http://schemas.microsoft.com/office/drawing/2014/main" id="{7B64E5F2-F1C8-4614-A512-42B11569EA3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688" y="1052513"/>
            <a:ext cx="309562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文本框 5">
            <a:extLst>
              <a:ext uri="{FF2B5EF4-FFF2-40B4-BE49-F238E27FC236}">
                <a16:creationId xmlns:a16="http://schemas.microsoft.com/office/drawing/2014/main" id="{E467AD59-DB29-43C7-8EF9-FB66437DD8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99400" y="3557588"/>
            <a:ext cx="492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C</a:t>
            </a:r>
            <a:endParaRPr lang="zh-CN" altLang="en-US" sz="2800">
              <a:solidFill>
                <a:srgbClr val="FF0000"/>
              </a:solidFill>
            </a:endParaRPr>
          </a:p>
        </p:txBody>
      </p:sp>
      <p:sp>
        <p:nvSpPr>
          <p:cNvPr id="9226" name="文本框 9">
            <a:extLst>
              <a:ext uri="{FF2B5EF4-FFF2-40B4-BE49-F238E27FC236}">
                <a16:creationId xmlns:a16="http://schemas.microsoft.com/office/drawing/2014/main" id="{4400B25B-FCFD-40D4-B475-A17521E483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48488" y="238125"/>
            <a:ext cx="18605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/>
            <a:r>
              <a:rPr lang="en-US" altLang="zh-CN">
                <a:solidFill>
                  <a:srgbClr val="00B050"/>
                </a:solidFill>
              </a:rPr>
              <a:t>2023</a:t>
            </a:r>
            <a:r>
              <a:rPr lang="zh-TW" altLang="en-US">
                <a:solidFill>
                  <a:srgbClr val="00B050"/>
                </a:solidFill>
                <a:latin typeface="標楷體" panose="03000509000000000000" pitchFamily="65" charset="-120"/>
              </a:rPr>
              <a:t>、</a:t>
            </a:r>
            <a:r>
              <a:rPr lang="en-US" altLang="zh-CN">
                <a:solidFill>
                  <a:srgbClr val="00B050"/>
                </a:solidFill>
              </a:rPr>
              <a:t>2017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sp>
        <p:nvSpPr>
          <p:cNvPr id="11" name="任意多边形 10">
            <a:extLst>
              <a:ext uri="{FF2B5EF4-FFF2-40B4-BE49-F238E27FC236}">
                <a16:creationId xmlns:a16="http://schemas.microsoft.com/office/drawing/2014/main" id="{091A2F9C-9B8F-40D9-9008-83211C7CD2FE}"/>
              </a:ext>
            </a:extLst>
          </p:cNvPr>
          <p:cNvSpPr>
            <a:spLocks/>
          </p:cNvSpPr>
          <p:nvPr/>
        </p:nvSpPr>
        <p:spPr bwMode="auto">
          <a:xfrm flipV="1">
            <a:off x="5184775" y="2005013"/>
            <a:ext cx="3332163" cy="71437"/>
          </a:xfrm>
          <a:custGeom>
            <a:avLst/>
            <a:gdLst>
              <a:gd name="T0" fmla="*/ 0 w 1638300"/>
              <a:gd name="T1" fmla="*/ 0 h 72000"/>
              <a:gd name="T2" fmla="*/ 2147483646 w 1638300"/>
              <a:gd name="T3" fmla="*/ 0 h 72000"/>
              <a:gd name="T4" fmla="*/ 0 60000 65536"/>
              <a:gd name="T5" fmla="*/ 0 60000 65536"/>
              <a:gd name="T6" fmla="*/ 0 w 1638300"/>
              <a:gd name="T7" fmla="*/ 0 h 72000"/>
              <a:gd name="T8" fmla="*/ 1638300 w 1638300"/>
              <a:gd name="T9" fmla="*/ 0 h 720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38300" h="72000">
                <a:moveTo>
                  <a:pt x="0" y="0"/>
                </a:moveTo>
                <a:lnTo>
                  <a:pt x="1638300" y="0"/>
                </a:lnTo>
              </a:path>
            </a:pathLst>
          </a:cu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9228" name="组合 3">
            <a:extLst>
              <a:ext uri="{FF2B5EF4-FFF2-40B4-BE49-F238E27FC236}">
                <a16:creationId xmlns:a16="http://schemas.microsoft.com/office/drawing/2014/main" id="{F32DD47E-C939-466C-8FCE-3DE1DE6BC00C}"/>
              </a:ext>
            </a:extLst>
          </p:cNvPr>
          <p:cNvGrpSpPr>
            <a:grpSpLocks/>
          </p:cNvGrpSpPr>
          <p:nvPr/>
        </p:nvGrpSpPr>
        <p:grpSpPr bwMode="auto">
          <a:xfrm>
            <a:off x="1062038" y="2671763"/>
            <a:ext cx="669925" cy="912812"/>
            <a:chOff x="4142785" y="3136857"/>
            <a:chExt cx="670057" cy="912083"/>
          </a:xfrm>
        </p:grpSpPr>
        <p:grpSp>
          <p:nvGrpSpPr>
            <p:cNvPr id="9251" name="Group 33">
              <a:extLst>
                <a:ext uri="{FF2B5EF4-FFF2-40B4-BE49-F238E27FC236}">
                  <a16:creationId xmlns:a16="http://schemas.microsoft.com/office/drawing/2014/main" id="{F3D7B4E9-4FF6-45DB-B49F-B16A8176A19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17018" y="3136857"/>
              <a:ext cx="395824" cy="912083"/>
              <a:chOff x="4836" y="2299"/>
              <a:chExt cx="335" cy="522"/>
            </a:xfrm>
          </p:grpSpPr>
          <p:sp>
            <p:nvSpPr>
              <p:cNvPr id="9253" name="Text Box 34">
                <a:extLst>
                  <a:ext uri="{FF2B5EF4-FFF2-40B4-BE49-F238E27FC236}">
                    <a16:creationId xmlns:a16="http://schemas.microsoft.com/office/drawing/2014/main" id="{D51C35FE-BE4A-4733-962F-9969096E6B7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36" y="2299"/>
                <a:ext cx="326" cy="2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zh-TW" sz="2800">
                    <a:solidFill>
                      <a:schemeClr val="tx1"/>
                    </a:solidFill>
                  </a:rPr>
                  <a:t>1</a:t>
                </a:r>
                <a:endParaRPr lang="en-US" altLang="zh-TW" sz="2800" i="1">
                  <a:solidFill>
                    <a:schemeClr val="tx1"/>
                  </a:solidFill>
                </a:endParaRPr>
              </a:p>
            </p:txBody>
          </p:sp>
          <p:sp>
            <p:nvSpPr>
              <p:cNvPr id="9254" name="Text Box 35">
                <a:extLst>
                  <a:ext uri="{FF2B5EF4-FFF2-40B4-BE49-F238E27FC236}">
                    <a16:creationId xmlns:a16="http://schemas.microsoft.com/office/drawing/2014/main" id="{8291A493-8E47-4BE5-B734-D5655A39670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45" y="2522"/>
                <a:ext cx="326" cy="2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zh-TW" sz="280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9255" name="Line 36">
                <a:extLst>
                  <a:ext uri="{FF2B5EF4-FFF2-40B4-BE49-F238E27FC236}">
                    <a16:creationId xmlns:a16="http://schemas.microsoft.com/office/drawing/2014/main" id="{748A1BD6-6311-4B59-8DA7-A3D394BEB08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57" y="2557"/>
                <a:ext cx="293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zh-CN" altLang="en-US"/>
              </a:p>
            </p:txBody>
          </p:sp>
        </p:grpSp>
        <p:sp>
          <p:nvSpPr>
            <p:cNvPr id="9252" name="文本框 1">
              <a:extLst>
                <a:ext uri="{FF2B5EF4-FFF2-40B4-BE49-F238E27FC236}">
                  <a16:creationId xmlns:a16="http://schemas.microsoft.com/office/drawing/2014/main" id="{2E1E619B-9CC9-4E97-8861-A117B93DA6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42785" y="3327768"/>
              <a:ext cx="292273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800">
                  <a:solidFill>
                    <a:schemeClr val="tx1"/>
                  </a:solidFill>
                </a:rPr>
                <a:t>2</a:t>
              </a:r>
              <a:endParaRPr lang="zh-TW" altLang="en-US" sz="2800">
                <a:solidFill>
                  <a:schemeClr val="tx1"/>
                </a:solidFill>
              </a:endParaRPr>
            </a:p>
          </p:txBody>
        </p:sp>
      </p:grpSp>
      <p:grpSp>
        <p:nvGrpSpPr>
          <p:cNvPr id="9229" name="组合 3">
            <a:extLst>
              <a:ext uri="{FF2B5EF4-FFF2-40B4-BE49-F238E27FC236}">
                <a16:creationId xmlns:a16="http://schemas.microsoft.com/office/drawing/2014/main" id="{7F67F20D-359E-4C72-B121-37A64058015B}"/>
              </a:ext>
            </a:extLst>
          </p:cNvPr>
          <p:cNvGrpSpPr>
            <a:grpSpLocks/>
          </p:cNvGrpSpPr>
          <p:nvPr/>
        </p:nvGrpSpPr>
        <p:grpSpPr bwMode="auto">
          <a:xfrm>
            <a:off x="1062038" y="3505200"/>
            <a:ext cx="669925" cy="912813"/>
            <a:chOff x="4142785" y="3136857"/>
            <a:chExt cx="670057" cy="912083"/>
          </a:xfrm>
        </p:grpSpPr>
        <p:grpSp>
          <p:nvGrpSpPr>
            <p:cNvPr id="9246" name="Group 33">
              <a:extLst>
                <a:ext uri="{FF2B5EF4-FFF2-40B4-BE49-F238E27FC236}">
                  <a16:creationId xmlns:a16="http://schemas.microsoft.com/office/drawing/2014/main" id="{BA20EB1F-4CEA-4578-AD93-F12223E3B7E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17018" y="3136857"/>
              <a:ext cx="395824" cy="912083"/>
              <a:chOff x="4836" y="2299"/>
              <a:chExt cx="335" cy="522"/>
            </a:xfrm>
          </p:grpSpPr>
          <p:sp>
            <p:nvSpPr>
              <p:cNvPr id="9248" name="Text Box 34">
                <a:extLst>
                  <a:ext uri="{FF2B5EF4-FFF2-40B4-BE49-F238E27FC236}">
                    <a16:creationId xmlns:a16="http://schemas.microsoft.com/office/drawing/2014/main" id="{C1F72E36-BE92-485F-9F6F-CE91BC78D68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36" y="2299"/>
                <a:ext cx="326" cy="2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zh-TW" sz="2800">
                    <a:solidFill>
                      <a:schemeClr val="tx1"/>
                    </a:solidFill>
                  </a:rPr>
                  <a:t>3</a:t>
                </a:r>
                <a:endParaRPr lang="en-US" altLang="zh-TW" sz="2800" i="1">
                  <a:solidFill>
                    <a:schemeClr val="tx1"/>
                  </a:solidFill>
                </a:endParaRPr>
              </a:p>
            </p:txBody>
          </p:sp>
          <p:sp>
            <p:nvSpPr>
              <p:cNvPr id="9249" name="Text Box 35">
                <a:extLst>
                  <a:ext uri="{FF2B5EF4-FFF2-40B4-BE49-F238E27FC236}">
                    <a16:creationId xmlns:a16="http://schemas.microsoft.com/office/drawing/2014/main" id="{F744B790-C6AA-4AC6-9E5E-2CF3A063CF8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45" y="2522"/>
                <a:ext cx="326" cy="2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zh-TW" sz="280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9250" name="Line 36">
                <a:extLst>
                  <a:ext uri="{FF2B5EF4-FFF2-40B4-BE49-F238E27FC236}">
                    <a16:creationId xmlns:a16="http://schemas.microsoft.com/office/drawing/2014/main" id="{39A7EE58-80B0-40E3-A18A-9B6BF403A4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57" y="2557"/>
                <a:ext cx="293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zh-CN" altLang="en-US"/>
              </a:p>
            </p:txBody>
          </p:sp>
        </p:grpSp>
        <p:sp>
          <p:nvSpPr>
            <p:cNvPr id="9247" name="文本框 1">
              <a:extLst>
                <a:ext uri="{FF2B5EF4-FFF2-40B4-BE49-F238E27FC236}">
                  <a16:creationId xmlns:a16="http://schemas.microsoft.com/office/drawing/2014/main" id="{7ED2AF6C-FF6A-47E9-AF1D-690E6D5F70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42785" y="3327768"/>
              <a:ext cx="292273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800" dirty="0">
                  <a:solidFill>
                    <a:schemeClr val="tx1"/>
                  </a:solidFill>
                </a:rPr>
                <a:t>3</a:t>
              </a:r>
              <a:endParaRPr lang="zh-TW" altLang="en-US" sz="2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9230" name="组合 3">
            <a:extLst>
              <a:ext uri="{FF2B5EF4-FFF2-40B4-BE49-F238E27FC236}">
                <a16:creationId xmlns:a16="http://schemas.microsoft.com/office/drawing/2014/main" id="{37B25A9F-98F1-434E-AD0D-0563E238CABB}"/>
              </a:ext>
            </a:extLst>
          </p:cNvPr>
          <p:cNvGrpSpPr>
            <a:grpSpLocks/>
          </p:cNvGrpSpPr>
          <p:nvPr/>
        </p:nvGrpSpPr>
        <p:grpSpPr bwMode="auto">
          <a:xfrm>
            <a:off x="4700588" y="3476625"/>
            <a:ext cx="879475" cy="912813"/>
            <a:chOff x="3933733" y="3136857"/>
            <a:chExt cx="879109" cy="912083"/>
          </a:xfrm>
        </p:grpSpPr>
        <p:grpSp>
          <p:nvGrpSpPr>
            <p:cNvPr id="9241" name="Group 33">
              <a:extLst>
                <a:ext uri="{FF2B5EF4-FFF2-40B4-BE49-F238E27FC236}">
                  <a16:creationId xmlns:a16="http://schemas.microsoft.com/office/drawing/2014/main" id="{4D2074B5-36BC-4EBE-9C85-7F8B251F7AB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17018" y="3136857"/>
              <a:ext cx="395824" cy="912083"/>
              <a:chOff x="4836" y="2299"/>
              <a:chExt cx="335" cy="522"/>
            </a:xfrm>
          </p:grpSpPr>
          <p:sp>
            <p:nvSpPr>
              <p:cNvPr id="9243" name="Text Box 34">
                <a:extLst>
                  <a:ext uri="{FF2B5EF4-FFF2-40B4-BE49-F238E27FC236}">
                    <a16:creationId xmlns:a16="http://schemas.microsoft.com/office/drawing/2014/main" id="{0FD2E1D9-ED19-469A-AF7A-0DD68FBBADC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36" y="2299"/>
                <a:ext cx="326" cy="2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zh-TW" sz="2800">
                    <a:solidFill>
                      <a:schemeClr val="tx1"/>
                    </a:solidFill>
                  </a:rPr>
                  <a:t>3</a:t>
                </a:r>
                <a:endParaRPr lang="en-US" altLang="zh-TW" sz="2800" i="1">
                  <a:solidFill>
                    <a:schemeClr val="tx1"/>
                  </a:solidFill>
                </a:endParaRPr>
              </a:p>
            </p:txBody>
          </p:sp>
          <p:sp>
            <p:nvSpPr>
              <p:cNvPr id="9244" name="Text Box 35">
                <a:extLst>
                  <a:ext uri="{FF2B5EF4-FFF2-40B4-BE49-F238E27FC236}">
                    <a16:creationId xmlns:a16="http://schemas.microsoft.com/office/drawing/2014/main" id="{6656F788-34F9-4F92-8811-42DB3785018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45" y="2522"/>
                <a:ext cx="326" cy="2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zh-TW" sz="280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9245" name="Line 36">
                <a:extLst>
                  <a:ext uri="{FF2B5EF4-FFF2-40B4-BE49-F238E27FC236}">
                    <a16:creationId xmlns:a16="http://schemas.microsoft.com/office/drawing/2014/main" id="{EE9B6105-C717-4DFA-BF5D-0AF2D17CE0A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57" y="2557"/>
                <a:ext cx="293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zh-CN" altLang="en-US"/>
              </a:p>
            </p:txBody>
          </p:sp>
        </p:grpSp>
        <p:sp>
          <p:nvSpPr>
            <p:cNvPr id="9242" name="文本框 1">
              <a:extLst>
                <a:ext uri="{FF2B5EF4-FFF2-40B4-BE49-F238E27FC236}">
                  <a16:creationId xmlns:a16="http://schemas.microsoft.com/office/drawing/2014/main" id="{C18C6954-7986-482A-9959-DD54E4523D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3733" y="3327768"/>
              <a:ext cx="589624" cy="5228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800">
                  <a:solidFill>
                    <a:schemeClr val="tx1"/>
                  </a:solidFill>
                </a:rPr>
                <a:t>13</a:t>
              </a:r>
              <a:endParaRPr lang="zh-TW" altLang="en-US" sz="2800">
                <a:solidFill>
                  <a:schemeClr val="tx1"/>
                </a:solidFill>
              </a:endParaRPr>
            </a:p>
          </p:txBody>
        </p:sp>
      </p:grpSp>
      <p:sp>
        <p:nvSpPr>
          <p:cNvPr id="42" name="任意多边形 10">
            <a:extLst>
              <a:ext uri="{FF2B5EF4-FFF2-40B4-BE49-F238E27FC236}">
                <a16:creationId xmlns:a16="http://schemas.microsoft.com/office/drawing/2014/main" id="{7E9C4A99-0BBE-4732-BCEA-190295F24651}"/>
              </a:ext>
            </a:extLst>
          </p:cNvPr>
          <p:cNvSpPr>
            <a:spLocks/>
          </p:cNvSpPr>
          <p:nvPr/>
        </p:nvSpPr>
        <p:spPr bwMode="auto">
          <a:xfrm flipV="1">
            <a:off x="674688" y="2625725"/>
            <a:ext cx="3536950" cy="0"/>
          </a:xfrm>
          <a:custGeom>
            <a:avLst/>
            <a:gdLst>
              <a:gd name="T0" fmla="*/ 0 w 1638300"/>
              <a:gd name="T1" fmla="*/ 2147483646 w 1638300"/>
              <a:gd name="T2" fmla="*/ 0 60000 65536"/>
              <a:gd name="T3" fmla="*/ 0 60000 65536"/>
              <a:gd name="T4" fmla="*/ 0 w 1638300"/>
              <a:gd name="T5" fmla="*/ 1638300 w 1638300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T4" t="0" r="T5" b="0"/>
            <a:pathLst>
              <a:path w="1638300">
                <a:moveTo>
                  <a:pt x="0" y="0"/>
                </a:moveTo>
                <a:lnTo>
                  <a:pt x="1638300" y="0"/>
                </a:lnTo>
              </a:path>
            </a:pathLst>
          </a:cu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2" name="组合 1">
            <a:extLst>
              <a:ext uri="{FF2B5EF4-FFF2-40B4-BE49-F238E27FC236}">
                <a16:creationId xmlns:a16="http://schemas.microsoft.com/office/drawing/2014/main" id="{FB3116AD-B8A2-4020-B7AA-499E1BA17E6C}"/>
              </a:ext>
            </a:extLst>
          </p:cNvPr>
          <p:cNvGrpSpPr>
            <a:grpSpLocks/>
          </p:cNvGrpSpPr>
          <p:nvPr/>
        </p:nvGrpSpPr>
        <p:grpSpPr bwMode="auto">
          <a:xfrm>
            <a:off x="4194175" y="5561013"/>
            <a:ext cx="3833813" cy="815975"/>
            <a:chOff x="4211960" y="5542654"/>
            <a:chExt cx="3834855" cy="816634"/>
          </a:xfrm>
        </p:grpSpPr>
        <p:grpSp>
          <p:nvGrpSpPr>
            <p:cNvPr id="9234" name="组合 3">
              <a:extLst>
                <a:ext uri="{FF2B5EF4-FFF2-40B4-BE49-F238E27FC236}">
                  <a16:creationId xmlns:a16="http://schemas.microsoft.com/office/drawing/2014/main" id="{924D2C56-D060-425D-A92E-38F8E05077E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228185" y="5542654"/>
              <a:ext cx="655758" cy="816634"/>
              <a:chOff x="4142785" y="3171801"/>
              <a:chExt cx="655887" cy="815982"/>
            </a:xfrm>
          </p:grpSpPr>
          <p:grpSp>
            <p:nvGrpSpPr>
              <p:cNvPr id="9236" name="Group 33">
                <a:extLst>
                  <a:ext uri="{FF2B5EF4-FFF2-40B4-BE49-F238E27FC236}">
                    <a16:creationId xmlns:a16="http://schemas.microsoft.com/office/drawing/2014/main" id="{B20ECFAF-8A4B-4CC4-9481-5507A331F41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431205" y="3171801"/>
                <a:ext cx="367467" cy="815982"/>
                <a:chOff x="4848" y="2319"/>
                <a:chExt cx="311" cy="467"/>
              </a:xfrm>
            </p:grpSpPr>
            <p:sp>
              <p:nvSpPr>
                <p:cNvPr id="9238" name="Text Box 34">
                  <a:extLst>
                    <a:ext uri="{FF2B5EF4-FFF2-40B4-BE49-F238E27FC236}">
                      <a16:creationId xmlns:a16="http://schemas.microsoft.com/office/drawing/2014/main" id="{D4EF6EDB-A624-4FDF-B5F1-4318EF6C00C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848" y="2319"/>
                  <a:ext cx="302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905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1pPr>
                  <a:lvl2pPr marL="742950" indent="-285750"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2pPr>
                  <a:lvl3pPr marL="1143000" indent="-228600"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3pPr>
                  <a:lvl4pPr marL="1600200" indent="-228600"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4pPr>
                  <a:lvl5pPr marL="2057400" indent="-228600"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lang="en-US" altLang="zh-TW" sz="2400">
                      <a:solidFill>
                        <a:schemeClr val="tx1"/>
                      </a:solidFill>
                    </a:rPr>
                    <a:t>3</a:t>
                  </a:r>
                  <a:endParaRPr lang="en-US" altLang="zh-TW" sz="2400" i="1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9239" name="Text Box 35">
                  <a:extLst>
                    <a:ext uri="{FF2B5EF4-FFF2-40B4-BE49-F238E27FC236}">
                      <a16:creationId xmlns:a16="http://schemas.microsoft.com/office/drawing/2014/main" id="{95732F13-770B-4DC6-8A06-87D366110D4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857" y="2522"/>
                  <a:ext cx="302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905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1pPr>
                  <a:lvl2pPr marL="742950" indent="-285750"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2pPr>
                  <a:lvl3pPr marL="1143000" indent="-228600"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3pPr>
                  <a:lvl4pPr marL="1600200" indent="-228600"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4pPr>
                  <a:lvl5pPr marL="2057400" indent="-228600"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lang="en-US" altLang="zh-TW" sz="2400">
                      <a:solidFill>
                        <a:schemeClr val="tx1"/>
                      </a:solidFill>
                    </a:rPr>
                    <a:t>4</a:t>
                  </a:r>
                </a:p>
              </p:txBody>
            </p:sp>
            <p:sp>
              <p:nvSpPr>
                <p:cNvPr id="9240" name="Line 36">
                  <a:extLst>
                    <a:ext uri="{FF2B5EF4-FFF2-40B4-BE49-F238E27FC236}">
                      <a16:creationId xmlns:a16="http://schemas.microsoft.com/office/drawing/2014/main" id="{9EE3AE59-DEDF-4DC8-87CB-82556CFF7C5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857" y="2557"/>
                  <a:ext cx="293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zh-CN" altLang="en-US"/>
                </a:p>
              </p:txBody>
            </p:sp>
          </p:grpSp>
          <p:sp>
            <p:nvSpPr>
              <p:cNvPr id="9237" name="文本框 1">
                <a:extLst>
                  <a:ext uri="{FF2B5EF4-FFF2-40B4-BE49-F238E27FC236}">
                    <a16:creationId xmlns:a16="http://schemas.microsoft.com/office/drawing/2014/main" id="{156BC948-46A7-4FD0-82D3-6DBDAED03EE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42785" y="3327768"/>
                <a:ext cx="292273" cy="4612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r>
                  <a:rPr lang="en-US" altLang="zh-TW" sz="2400">
                    <a:solidFill>
                      <a:schemeClr val="tx1"/>
                    </a:solidFill>
                  </a:rPr>
                  <a:t>3</a:t>
                </a:r>
                <a:endParaRPr lang="zh-TW" altLang="en-US" sz="240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43" name="文本框 2">
              <a:extLst>
                <a:ext uri="{FF2B5EF4-FFF2-40B4-BE49-F238E27FC236}">
                  <a16:creationId xmlns:a16="http://schemas.microsoft.com/office/drawing/2014/main" id="{5EF556F5-8D56-4A1B-AA56-1245142EEC73}"/>
                </a:ext>
              </a:extLst>
            </p:cNvPr>
            <p:cNvSpPr txBox="1"/>
            <p:nvPr/>
          </p:nvSpPr>
          <p:spPr>
            <a:xfrm>
              <a:off x="4211960" y="5738074"/>
              <a:ext cx="3834855" cy="46233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spcAft>
                  <a:spcPts val="600"/>
                </a:spcAft>
                <a:defRPr/>
              </a:pPr>
              <a:r>
                <a:rPr lang="zh-TW" altLang="en-US" sz="2400" dirty="0">
                  <a:solidFill>
                    <a:schemeClr val="tx1"/>
                  </a:solidFill>
                  <a:latin typeface="+mn-lt"/>
                  <a:sym typeface="Wingdings" panose="05000000000000000000" pitchFamily="2" charset="2"/>
                </a:rPr>
                <a:t> </a:t>
              </a:r>
              <a:r>
                <a:rPr lang="en-US" altLang="zh-TW" sz="2400" dirty="0">
                  <a:solidFill>
                    <a:schemeClr val="tx1"/>
                  </a:solidFill>
                  <a:latin typeface="+mn-lt"/>
                  <a:sym typeface="Wingdings" panose="05000000000000000000" pitchFamily="2" charset="2"/>
                </a:rPr>
                <a:t>=</a:t>
              </a:r>
              <a:r>
                <a:rPr lang="zh-TW" altLang="en-US" sz="2400" dirty="0">
                  <a:solidFill>
                    <a:schemeClr val="tx1"/>
                  </a:solidFill>
                  <a:latin typeface="+mn-lt"/>
                  <a:sym typeface="Wingdings" panose="05000000000000000000" pitchFamily="2" charset="2"/>
                </a:rPr>
                <a:t> </a:t>
              </a:r>
              <a:r>
                <a:rPr lang="en-US" altLang="zh-TW" sz="2400" dirty="0">
                  <a:solidFill>
                    <a:schemeClr val="tx1"/>
                  </a:solidFill>
                  <a:latin typeface="+mn-lt"/>
                  <a:sym typeface="Wingdings" panose="05000000000000000000" pitchFamily="2" charset="2"/>
                </a:rPr>
                <a:t>900</a:t>
              </a:r>
              <a:r>
                <a:rPr lang="en-US" altLang="zh-TW" sz="2400" dirty="0">
                  <a:solidFill>
                    <a:schemeClr val="tx1"/>
                  </a:solidFill>
                  <a:sym typeface="Wingdings" panose="05000000000000000000" pitchFamily="2" charset="2"/>
                </a:rPr>
                <a:t> ÷ 240 =        (</a:t>
              </a:r>
              <a:r>
                <a:rPr lang="en-US" altLang="zh-HK" sz="2400" dirty="0">
                  <a:solidFill>
                    <a:schemeClr val="tx1"/>
                  </a:solidFill>
                </a:rPr>
                <a:t>m/s)</a:t>
              </a:r>
              <a:endParaRPr lang="en-US" altLang="zh-TW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endParaRPr>
            </a:p>
          </p:txBody>
        </p:sp>
      </p:grpSp>
      <p:sp>
        <p:nvSpPr>
          <p:cNvPr id="47" name="文本框 2">
            <a:extLst>
              <a:ext uri="{FF2B5EF4-FFF2-40B4-BE49-F238E27FC236}">
                <a16:creationId xmlns:a16="http://schemas.microsoft.com/office/drawing/2014/main" id="{74E8A15B-E53A-47F9-910F-CCBCAA5B1B9B}"/>
              </a:ext>
            </a:extLst>
          </p:cNvPr>
          <p:cNvSpPr txBox="1"/>
          <p:nvPr/>
        </p:nvSpPr>
        <p:spPr>
          <a:xfrm>
            <a:off x="1571625" y="5724525"/>
            <a:ext cx="3432175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zh-TW" altLang="en-US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速率 </a:t>
            </a:r>
            <a:r>
              <a:rPr lang="en-US" altLang="zh-TW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=</a:t>
            </a:r>
            <a:r>
              <a:rPr lang="zh-TW" altLang="en-US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 </a:t>
            </a:r>
            <a:r>
              <a:rPr lang="zh-CN" altLang="en-US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路程</a:t>
            </a:r>
            <a:r>
              <a:rPr lang="en-US" altLang="zh-TW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÷</a:t>
            </a:r>
            <a:r>
              <a:rPr lang="zh-TW" altLang="en-US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時間</a:t>
            </a:r>
            <a:endParaRPr lang="en-US" altLang="zh-TW" sz="2400" dirty="0">
              <a:solidFill>
                <a:schemeClr val="tx1"/>
              </a:solidFill>
              <a:latin typeface="+mn-lt"/>
              <a:sym typeface="Wingdings" panose="05000000000000000000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4" grpId="1" animBg="1"/>
      <p:bldP spid="3" grpId="0" animBg="1"/>
      <p:bldP spid="9" grpId="0"/>
      <p:bldP spid="4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矩形 39">
            <a:extLst>
              <a:ext uri="{FF2B5EF4-FFF2-40B4-BE49-F238E27FC236}">
                <a16:creationId xmlns:a16="http://schemas.microsoft.com/office/drawing/2014/main" id="{3198F13D-3ED3-404B-BFD2-833B2DACD164}"/>
              </a:ext>
            </a:extLst>
          </p:cNvPr>
          <p:cNvSpPr/>
          <p:nvPr/>
        </p:nvSpPr>
        <p:spPr bwMode="auto">
          <a:xfrm>
            <a:off x="6916738" y="1104900"/>
            <a:ext cx="1185862" cy="396875"/>
          </a:xfrm>
          <a:prstGeom prst="rect">
            <a:avLst/>
          </a:prstGeom>
          <a:solidFill>
            <a:srgbClr val="FFD85B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b="1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42" name="矩形 41">
            <a:extLst>
              <a:ext uri="{FF2B5EF4-FFF2-40B4-BE49-F238E27FC236}">
                <a16:creationId xmlns:a16="http://schemas.microsoft.com/office/drawing/2014/main" id="{4CE8214B-379E-4F69-89D7-788B76490A19}"/>
              </a:ext>
            </a:extLst>
          </p:cNvPr>
          <p:cNvSpPr/>
          <p:nvPr/>
        </p:nvSpPr>
        <p:spPr bwMode="auto">
          <a:xfrm>
            <a:off x="1154113" y="1525588"/>
            <a:ext cx="3702050" cy="395287"/>
          </a:xfrm>
          <a:prstGeom prst="rect">
            <a:avLst/>
          </a:prstGeom>
          <a:solidFill>
            <a:srgbClr val="FFD85B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b="1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44" name="矩形 43">
            <a:extLst>
              <a:ext uri="{FF2B5EF4-FFF2-40B4-BE49-F238E27FC236}">
                <a16:creationId xmlns:a16="http://schemas.microsoft.com/office/drawing/2014/main" id="{3A8348C1-BB87-4DBB-8917-31C308158D90}"/>
              </a:ext>
            </a:extLst>
          </p:cNvPr>
          <p:cNvSpPr/>
          <p:nvPr/>
        </p:nvSpPr>
        <p:spPr bwMode="auto">
          <a:xfrm>
            <a:off x="3532188" y="1941513"/>
            <a:ext cx="3883025" cy="395287"/>
          </a:xfrm>
          <a:prstGeom prst="rect">
            <a:avLst/>
          </a:prstGeom>
          <a:solidFill>
            <a:srgbClr val="FFD85B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b="1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41" name="矩形 40">
            <a:extLst>
              <a:ext uri="{FF2B5EF4-FFF2-40B4-BE49-F238E27FC236}">
                <a16:creationId xmlns:a16="http://schemas.microsoft.com/office/drawing/2014/main" id="{7D143A3A-B941-4177-91B3-F5E12BE1AC17}"/>
              </a:ext>
            </a:extLst>
          </p:cNvPr>
          <p:cNvSpPr/>
          <p:nvPr/>
        </p:nvSpPr>
        <p:spPr bwMode="auto">
          <a:xfrm>
            <a:off x="1154113" y="1109663"/>
            <a:ext cx="5505450" cy="395287"/>
          </a:xfrm>
          <a:prstGeom prst="rect">
            <a:avLst/>
          </a:prstGeom>
          <a:solidFill>
            <a:srgbClr val="FFC5EC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b="1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43" name="矩形 42">
            <a:extLst>
              <a:ext uri="{FF2B5EF4-FFF2-40B4-BE49-F238E27FC236}">
                <a16:creationId xmlns:a16="http://schemas.microsoft.com/office/drawing/2014/main" id="{76843050-1AF5-4D7A-A56C-4FC1759E5448}"/>
              </a:ext>
            </a:extLst>
          </p:cNvPr>
          <p:cNvSpPr/>
          <p:nvPr/>
        </p:nvSpPr>
        <p:spPr bwMode="auto">
          <a:xfrm>
            <a:off x="5178425" y="1535113"/>
            <a:ext cx="3146425" cy="395287"/>
          </a:xfrm>
          <a:prstGeom prst="rect">
            <a:avLst/>
          </a:prstGeom>
          <a:solidFill>
            <a:srgbClr val="FFC5EC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b="1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61" name="矩形 60">
            <a:extLst>
              <a:ext uri="{FF2B5EF4-FFF2-40B4-BE49-F238E27FC236}">
                <a16:creationId xmlns:a16="http://schemas.microsoft.com/office/drawing/2014/main" id="{4E543F6A-9731-44F6-96A2-19CC12E72C00}"/>
              </a:ext>
            </a:extLst>
          </p:cNvPr>
          <p:cNvSpPr/>
          <p:nvPr/>
        </p:nvSpPr>
        <p:spPr bwMode="auto">
          <a:xfrm>
            <a:off x="1154113" y="1941513"/>
            <a:ext cx="2098675" cy="395287"/>
          </a:xfrm>
          <a:prstGeom prst="rect">
            <a:avLst/>
          </a:prstGeom>
          <a:solidFill>
            <a:srgbClr val="FFC5EC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b="1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0248" name="矩形 2">
            <a:extLst>
              <a:ext uri="{FF2B5EF4-FFF2-40B4-BE49-F238E27FC236}">
                <a16:creationId xmlns:a16="http://schemas.microsoft.com/office/drawing/2014/main" id="{2F6B1191-DC6F-4BD3-8D45-3A3858348B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7063" y="1028700"/>
            <a:ext cx="7934325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 b="1" dirty="0">
                <a:solidFill>
                  <a:srgbClr val="000000"/>
                </a:solidFill>
              </a:rPr>
              <a:t>1. </a:t>
            </a:r>
            <a:r>
              <a:rPr lang="zh-TW" altLang="en-US" sz="2800" dirty="0">
                <a:solidFill>
                  <a:srgbClr val="000000"/>
                </a:solidFill>
              </a:rPr>
              <a:t>車站</a:t>
            </a:r>
            <a:r>
              <a:rPr lang="en-US" altLang="zh-TW" sz="2800" dirty="0">
                <a:solidFill>
                  <a:srgbClr val="000000"/>
                </a:solidFill>
              </a:rPr>
              <a:t>P</a:t>
            </a:r>
            <a:r>
              <a:rPr lang="zh-TW" altLang="en-US" sz="2800" dirty="0">
                <a:solidFill>
                  <a:srgbClr val="000000"/>
                </a:solidFill>
              </a:rPr>
              <a:t>和車站</a:t>
            </a:r>
            <a:r>
              <a:rPr lang="en-US" altLang="zh-TW" sz="2800" dirty="0">
                <a:solidFill>
                  <a:srgbClr val="000000"/>
                </a:solidFill>
              </a:rPr>
              <a:t>Q</a:t>
            </a:r>
            <a:r>
              <a:rPr lang="zh-TW" altLang="en-US" sz="2800" dirty="0">
                <a:solidFill>
                  <a:srgbClr val="000000"/>
                </a:solidFill>
              </a:rPr>
              <a:t>之間的路程是</a:t>
            </a:r>
            <a:r>
              <a:rPr lang="en-US" altLang="zh-TW" sz="2800" dirty="0">
                <a:solidFill>
                  <a:srgbClr val="000000"/>
                </a:solidFill>
              </a:rPr>
              <a:t>240km</a:t>
            </a:r>
            <a:r>
              <a:rPr lang="zh-TW" altLang="en-US" sz="2800" dirty="0">
                <a:solidFill>
                  <a:srgbClr val="000000"/>
                </a:solidFill>
              </a:rPr>
              <a:t>。叔叔在</a:t>
            </a:r>
            <a:endParaRPr lang="en-US" altLang="zh-TW" sz="2800" dirty="0">
              <a:solidFill>
                <a:srgbClr val="000000"/>
              </a:solidFill>
            </a:endParaRPr>
          </a:p>
          <a:p>
            <a:r>
              <a:rPr lang="en-US" altLang="zh-TW" sz="2800" dirty="0">
                <a:solidFill>
                  <a:srgbClr val="000000"/>
                </a:solidFill>
              </a:rPr>
              <a:t>     09:50</a:t>
            </a:r>
            <a:r>
              <a:rPr lang="zh-TW" altLang="en-US" sz="2800" dirty="0">
                <a:solidFill>
                  <a:srgbClr val="000000"/>
                </a:solidFill>
              </a:rPr>
              <a:t>駕車從車站</a:t>
            </a:r>
            <a:r>
              <a:rPr lang="en-US" altLang="zh-TW" sz="2800" dirty="0">
                <a:solidFill>
                  <a:srgbClr val="000000"/>
                </a:solidFill>
              </a:rPr>
              <a:t>P</a:t>
            </a:r>
            <a:r>
              <a:rPr lang="zh-TW" altLang="en-US" sz="2800" dirty="0">
                <a:solidFill>
                  <a:srgbClr val="000000"/>
                </a:solidFill>
              </a:rPr>
              <a:t>出發，以</a:t>
            </a:r>
            <a:r>
              <a:rPr lang="en-US" altLang="zh-TW" sz="2800" dirty="0">
                <a:solidFill>
                  <a:srgbClr val="000000"/>
                </a:solidFill>
              </a:rPr>
              <a:t>75km/h </a:t>
            </a:r>
            <a:r>
              <a:rPr lang="zh-TW" altLang="en-US" sz="2800" dirty="0">
                <a:solidFill>
                  <a:srgbClr val="000000"/>
                </a:solidFill>
              </a:rPr>
              <a:t>的平均速</a:t>
            </a:r>
            <a:endParaRPr lang="en-US" altLang="zh-TW" sz="2800" dirty="0">
              <a:solidFill>
                <a:srgbClr val="000000"/>
              </a:solidFill>
            </a:endParaRPr>
          </a:p>
          <a:p>
            <a:pPr>
              <a:spcAft>
                <a:spcPts val="1200"/>
              </a:spcAft>
            </a:pPr>
            <a:r>
              <a:rPr lang="zh-TW" altLang="en-US" sz="2800" dirty="0">
                <a:solidFill>
                  <a:srgbClr val="000000"/>
                </a:solidFill>
              </a:rPr>
              <a:t>    率前往車站</a:t>
            </a:r>
            <a:r>
              <a:rPr lang="en-US" altLang="zh-TW" sz="2800" dirty="0">
                <a:solidFill>
                  <a:srgbClr val="000000"/>
                </a:solidFill>
              </a:rPr>
              <a:t>Q</a:t>
            </a:r>
            <a:r>
              <a:rPr lang="zh-TW" altLang="en-US" sz="2800" dirty="0">
                <a:solidFill>
                  <a:srgbClr val="000000"/>
                </a:solidFill>
              </a:rPr>
              <a:t>，他在什麼時間到達車站</a:t>
            </a:r>
            <a:r>
              <a:rPr lang="en-US" altLang="zh-TW" sz="2800" dirty="0">
                <a:solidFill>
                  <a:srgbClr val="000000"/>
                </a:solidFill>
              </a:rPr>
              <a:t>Q</a:t>
            </a:r>
            <a:r>
              <a:rPr lang="zh-TW" altLang="en-US" sz="2800" dirty="0">
                <a:solidFill>
                  <a:srgbClr val="000000"/>
                </a:solidFill>
              </a:rPr>
              <a:t>？</a:t>
            </a:r>
          </a:p>
          <a:p>
            <a:pPr eaLnBrk="1" hangingPunct="1">
              <a:spcAft>
                <a:spcPts val="1200"/>
              </a:spcAft>
            </a:pPr>
            <a:r>
              <a:rPr lang="zh-TW" altLang="en-US" sz="2800" dirty="0">
                <a:solidFill>
                  <a:srgbClr val="000000"/>
                </a:solidFill>
              </a:rPr>
              <a:t>    </a:t>
            </a:r>
            <a:r>
              <a:rPr lang="en-US" altLang="zh-CN" sz="2800" dirty="0">
                <a:solidFill>
                  <a:srgbClr val="000000"/>
                </a:solidFill>
              </a:rPr>
              <a:t>A. 12:02</a:t>
            </a:r>
            <a:r>
              <a:rPr lang="en-US" altLang="zh-TW" sz="2800" dirty="0">
                <a:solidFill>
                  <a:srgbClr val="000000"/>
                </a:solidFill>
              </a:rPr>
              <a:t> 		          </a:t>
            </a:r>
            <a:r>
              <a:rPr lang="en-US" altLang="zh-CN" sz="2800" dirty="0">
                <a:solidFill>
                  <a:srgbClr val="000000"/>
                </a:solidFill>
              </a:rPr>
              <a:t>B. 13:02</a:t>
            </a:r>
          </a:p>
          <a:p>
            <a:pPr eaLnBrk="1" hangingPunct="1">
              <a:spcAft>
                <a:spcPts val="1200"/>
              </a:spcAft>
            </a:pPr>
            <a:r>
              <a:rPr lang="en-US" altLang="zh-CN" sz="2800" dirty="0">
                <a:solidFill>
                  <a:srgbClr val="000000"/>
                </a:solidFill>
              </a:rPr>
              <a:t>    C. 13:10</a:t>
            </a:r>
            <a:r>
              <a:rPr lang="en-US" altLang="zh-TW" sz="2800" dirty="0">
                <a:solidFill>
                  <a:srgbClr val="000000"/>
                </a:solidFill>
              </a:rPr>
              <a:t> 		</a:t>
            </a:r>
            <a:r>
              <a:rPr lang="en-US" altLang="zh-CN" sz="2800" dirty="0">
                <a:solidFill>
                  <a:srgbClr val="000000"/>
                </a:solidFill>
              </a:rPr>
              <a:t>D. 01:02</a:t>
            </a:r>
            <a:endParaRPr lang="zh-CN" altLang="zh-CN" sz="2800" dirty="0">
              <a:solidFill>
                <a:srgbClr val="000000"/>
              </a:solidFill>
            </a:endParaRPr>
          </a:p>
        </p:txBody>
      </p:sp>
      <p:pic>
        <p:nvPicPr>
          <p:cNvPr id="10249" name="图片 17">
            <a:extLst>
              <a:ext uri="{FF2B5EF4-FFF2-40B4-BE49-F238E27FC236}">
                <a16:creationId xmlns:a16="http://schemas.microsoft.com/office/drawing/2014/main" id="{86CBDA7B-B1D0-4F95-A3D2-849541A5A8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2781300"/>
            <a:ext cx="719138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50" name="文本框 8">
            <a:extLst>
              <a:ext uri="{FF2B5EF4-FFF2-40B4-BE49-F238E27FC236}">
                <a16:creationId xmlns:a16="http://schemas.microsoft.com/office/drawing/2014/main" id="{E9E7AB2F-B5A3-4D8C-B542-CEFFC989E7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8825" y="260350"/>
            <a:ext cx="18557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B050"/>
                </a:solidFill>
              </a:rPr>
              <a:t>2022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sp>
        <p:nvSpPr>
          <p:cNvPr id="7" name="文本框 15">
            <a:extLst>
              <a:ext uri="{FF2B5EF4-FFF2-40B4-BE49-F238E27FC236}">
                <a16:creationId xmlns:a16="http://schemas.microsoft.com/office/drawing/2014/main" id="{F27F45B7-881B-4A3C-AC5B-792F662375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0475" y="2892425"/>
            <a:ext cx="4921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B</a:t>
            </a:r>
            <a:endParaRPr lang="zh-CN" altLang="en-US" sz="2800">
              <a:solidFill>
                <a:srgbClr val="FF0000"/>
              </a:solidFill>
            </a:endParaRPr>
          </a:p>
        </p:txBody>
      </p:sp>
      <p:sp>
        <p:nvSpPr>
          <p:cNvPr id="46" name="Rectangle 4">
            <a:extLst>
              <a:ext uri="{FF2B5EF4-FFF2-40B4-BE49-F238E27FC236}">
                <a16:creationId xmlns:a16="http://schemas.microsoft.com/office/drawing/2014/main" id="{3929F320-1519-4578-B5F2-A1FC5EA98E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69001" y="4126518"/>
            <a:ext cx="2592387" cy="461963"/>
          </a:xfrm>
          <a:prstGeom prst="rect">
            <a:avLst/>
          </a:prstGeom>
          <a:solidFill>
            <a:srgbClr val="FFF1C5"/>
          </a:solidFill>
          <a:ln>
            <a:noFill/>
          </a:ln>
          <a:effectLst>
            <a:prstShdw prst="shdw17" dist="17961" dir="2700000">
              <a:srgbClr val="C00000">
                <a:alpha val="79999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CN" altLang="en-US" sz="2400">
                <a:solidFill>
                  <a:srgbClr val="C00000"/>
                </a:solidFill>
                <a:sym typeface="Wingdings 3" panose="05040102010807070707" pitchFamily="18" charset="2"/>
              </a:rPr>
              <a:t>時間 </a:t>
            </a:r>
            <a:r>
              <a:rPr lang="en-US" altLang="zh-CN" sz="2400">
                <a:solidFill>
                  <a:srgbClr val="C00000"/>
                </a:solidFill>
                <a:sym typeface="Wingdings 3" panose="05040102010807070707" pitchFamily="18" charset="2"/>
              </a:rPr>
              <a:t>= </a:t>
            </a:r>
            <a:r>
              <a:rPr lang="zh-CN" altLang="en-US" sz="2400">
                <a:solidFill>
                  <a:srgbClr val="C00000"/>
                </a:solidFill>
                <a:sym typeface="Wingdings 3" panose="05040102010807070707" pitchFamily="18" charset="2"/>
              </a:rPr>
              <a:t>路程</a:t>
            </a:r>
            <a:r>
              <a:rPr lang="en-US" altLang="zh-CN" sz="240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÷</a:t>
            </a:r>
            <a:r>
              <a:rPr lang="zh-CN" altLang="en-US" sz="2400">
                <a:solidFill>
                  <a:srgbClr val="C00000"/>
                </a:solidFill>
                <a:sym typeface="Wingdings 3" panose="05040102010807070707" pitchFamily="18" charset="2"/>
              </a:rPr>
              <a:t>速率</a:t>
            </a:r>
            <a:endParaRPr lang="zh-CN" altLang="en-US" sz="2400">
              <a:solidFill>
                <a:srgbClr val="C00000"/>
              </a:solidFill>
            </a:endParaRPr>
          </a:p>
        </p:txBody>
      </p:sp>
      <p:sp>
        <p:nvSpPr>
          <p:cNvPr id="47" name="Rectangle 4">
            <a:extLst>
              <a:ext uri="{FF2B5EF4-FFF2-40B4-BE49-F238E27FC236}">
                <a16:creationId xmlns:a16="http://schemas.microsoft.com/office/drawing/2014/main" id="{D22A5987-68BF-4B96-96C4-E5982ED568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2350" y="5666358"/>
            <a:ext cx="946150" cy="4000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>
                <a:solidFill>
                  <a:srgbClr val="0000FF"/>
                </a:solidFill>
              </a:rPr>
              <a:t>09:50</a:t>
            </a:r>
            <a:endParaRPr lang="zh-CN" altLang="en-US">
              <a:solidFill>
                <a:srgbClr val="0000FF"/>
              </a:solidFill>
            </a:endParaRPr>
          </a:p>
        </p:txBody>
      </p:sp>
      <p:sp>
        <p:nvSpPr>
          <p:cNvPr id="48" name="文本框 15">
            <a:extLst>
              <a:ext uri="{FF2B5EF4-FFF2-40B4-BE49-F238E27FC236}">
                <a16:creationId xmlns:a16="http://schemas.microsoft.com/office/drawing/2014/main" id="{1D31756C-AC66-4016-B654-3A3A35691E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35688" y="3501008"/>
            <a:ext cx="16970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400">
                <a:solidFill>
                  <a:srgbClr val="0000FF"/>
                </a:solidFill>
              </a:rPr>
              <a:t>= 3.2(</a:t>
            </a:r>
            <a:r>
              <a:rPr lang="zh-CN" altLang="en-US" sz="2400">
                <a:solidFill>
                  <a:srgbClr val="0000FF"/>
                </a:solidFill>
              </a:rPr>
              <a:t>小時</a:t>
            </a:r>
            <a:r>
              <a:rPr lang="en-US" altLang="zh-TW" sz="2400">
                <a:solidFill>
                  <a:srgbClr val="0000FF"/>
                </a:solidFill>
              </a:rPr>
              <a:t>)</a:t>
            </a:r>
            <a:endParaRPr lang="en-US" altLang="zh-TW" sz="2400">
              <a:solidFill>
                <a:srgbClr val="0000FF"/>
              </a:solidFill>
              <a:latin typeface="標楷體" panose="03000509000000000000" pitchFamily="65" charset="-120"/>
            </a:endParaRPr>
          </a:p>
        </p:txBody>
      </p:sp>
      <p:sp>
        <p:nvSpPr>
          <p:cNvPr id="49" name="文本框 15">
            <a:extLst>
              <a:ext uri="{FF2B5EF4-FFF2-40B4-BE49-F238E27FC236}">
                <a16:creationId xmlns:a16="http://schemas.microsoft.com/office/drawing/2014/main" id="{36CAE616-550F-4F54-86A5-CC6AB8BF12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2350" y="4047108"/>
            <a:ext cx="443071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400">
                <a:solidFill>
                  <a:srgbClr val="0000FF"/>
                </a:solidFill>
              </a:rPr>
              <a:t>3.2</a:t>
            </a:r>
            <a:r>
              <a:rPr lang="zh-CN" altLang="en-US" sz="2400">
                <a:solidFill>
                  <a:srgbClr val="0000FF"/>
                </a:solidFill>
              </a:rPr>
              <a:t>小時 </a:t>
            </a:r>
            <a:r>
              <a:rPr lang="en-US" altLang="zh-TW" sz="2400">
                <a:solidFill>
                  <a:srgbClr val="0000FF"/>
                </a:solidFill>
              </a:rPr>
              <a:t>= 3</a:t>
            </a:r>
            <a:r>
              <a:rPr lang="zh-CN" altLang="en-US" sz="2400">
                <a:solidFill>
                  <a:srgbClr val="0000FF"/>
                </a:solidFill>
              </a:rPr>
              <a:t>小時＋</a:t>
            </a:r>
            <a:r>
              <a:rPr lang="en-US" altLang="zh-CN" sz="2400">
                <a:solidFill>
                  <a:srgbClr val="0000FF"/>
                </a:solidFill>
              </a:rPr>
              <a:t>0.2</a:t>
            </a:r>
            <a:r>
              <a:rPr lang="zh-TW" altLang="en-US" sz="2400">
                <a:solidFill>
                  <a:srgbClr val="0000FF"/>
                </a:solidFill>
              </a:rPr>
              <a:t>小時</a:t>
            </a:r>
            <a:endParaRPr lang="en-US" altLang="zh-TW" sz="2400">
              <a:solidFill>
                <a:srgbClr val="0000FF"/>
              </a:solidFill>
              <a:latin typeface="標楷體" panose="03000509000000000000" pitchFamily="65" charset="-120"/>
            </a:endParaRPr>
          </a:p>
        </p:txBody>
      </p:sp>
      <p:sp>
        <p:nvSpPr>
          <p:cNvPr id="50" name="文本框 15">
            <a:extLst>
              <a:ext uri="{FF2B5EF4-FFF2-40B4-BE49-F238E27FC236}">
                <a16:creationId xmlns:a16="http://schemas.microsoft.com/office/drawing/2014/main" id="{6D96260A-0D2F-4EC8-B9BA-E3C45E2CE5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2188" y="3513708"/>
            <a:ext cx="45735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zh-TW" altLang="en-US" sz="2400">
                <a:solidFill>
                  <a:srgbClr val="0000FF"/>
                </a:solidFill>
              </a:rPr>
              <a:t>叔叔從車站</a:t>
            </a:r>
            <a:r>
              <a:rPr lang="en-US" altLang="zh-TW" sz="2400">
                <a:solidFill>
                  <a:srgbClr val="0000FF"/>
                </a:solidFill>
              </a:rPr>
              <a:t>P </a:t>
            </a:r>
            <a:r>
              <a:rPr lang="zh-TW" altLang="en-US" sz="2400">
                <a:solidFill>
                  <a:srgbClr val="0000FF"/>
                </a:solidFill>
              </a:rPr>
              <a:t>到車站</a:t>
            </a:r>
            <a:r>
              <a:rPr lang="en-US" altLang="zh-TW" sz="2400">
                <a:solidFill>
                  <a:srgbClr val="0000FF"/>
                </a:solidFill>
              </a:rPr>
              <a:t>Q </a:t>
            </a:r>
            <a:r>
              <a:rPr lang="zh-TW" altLang="en-US" sz="2400">
                <a:solidFill>
                  <a:srgbClr val="0000FF"/>
                </a:solidFill>
              </a:rPr>
              <a:t>用</a:t>
            </a:r>
            <a:r>
              <a:rPr lang="zh-CN" altLang="en-US" sz="2400">
                <a:solidFill>
                  <a:srgbClr val="0000FF"/>
                </a:solidFill>
              </a:rPr>
              <a:t>了：</a:t>
            </a:r>
            <a:endParaRPr lang="en-US" altLang="zh-TW" sz="2400">
              <a:solidFill>
                <a:srgbClr val="0000FF"/>
              </a:solidFill>
            </a:endParaRPr>
          </a:p>
        </p:txBody>
      </p:sp>
      <p:sp>
        <p:nvSpPr>
          <p:cNvPr id="51" name="文本框 15">
            <a:extLst>
              <a:ext uri="{FF2B5EF4-FFF2-40B4-BE49-F238E27FC236}">
                <a16:creationId xmlns:a16="http://schemas.microsoft.com/office/drawing/2014/main" id="{866A6743-6D77-46A7-B44B-17540F5D6D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8400" y="3502596"/>
            <a:ext cx="16811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en-US" altLang="zh-TW" sz="2400" dirty="0">
                <a:solidFill>
                  <a:srgbClr val="0000FF"/>
                </a:solidFill>
                <a:cs typeface="Arial" panose="020B0604020202020204" pitchFamily="34" charset="0"/>
              </a:rPr>
              <a:t>240</a:t>
            </a:r>
            <a:r>
              <a:rPr lang="en-US" altLang="zh-CN" sz="24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Symbol" panose="05050102010706020507" pitchFamily="18" charset="2"/>
              </a:rPr>
              <a:t>÷</a:t>
            </a:r>
            <a:r>
              <a:rPr lang="en-US" altLang="zh-CN" sz="2400" dirty="0">
                <a:solidFill>
                  <a:srgbClr val="0000FF"/>
                </a:solidFill>
                <a:cs typeface="Arial" panose="020B0604020202020204" pitchFamily="34" charset="0"/>
                <a:sym typeface="Symbol" panose="05050102010706020507" pitchFamily="18" charset="2"/>
              </a:rPr>
              <a:t>75</a:t>
            </a:r>
            <a:endParaRPr lang="en-US" altLang="zh-TW" sz="2400" dirty="0">
              <a:solidFill>
                <a:srgbClr val="0000FF"/>
              </a:solidFill>
              <a:cs typeface="Arial" panose="020B0604020202020204" pitchFamily="34" charset="0"/>
            </a:endParaRPr>
          </a:p>
        </p:txBody>
      </p:sp>
      <p:sp>
        <p:nvSpPr>
          <p:cNvPr id="53" name="Rectangle 4">
            <a:extLst>
              <a:ext uri="{FF2B5EF4-FFF2-40B4-BE49-F238E27FC236}">
                <a16:creationId xmlns:a16="http://schemas.microsoft.com/office/drawing/2014/main" id="{A4B8C9B3-CFDE-4B91-9B67-D622C97074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4188" y="5548883"/>
            <a:ext cx="1292225" cy="4000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>
                <a:solidFill>
                  <a:srgbClr val="00B050"/>
                </a:solidFill>
              </a:rPr>
              <a:t>3</a:t>
            </a:r>
            <a:r>
              <a:rPr lang="zh-CN" altLang="en-US">
                <a:solidFill>
                  <a:srgbClr val="00B050"/>
                </a:solidFill>
              </a:rPr>
              <a:t>小時後</a:t>
            </a:r>
          </a:p>
        </p:txBody>
      </p:sp>
      <p:sp>
        <p:nvSpPr>
          <p:cNvPr id="54" name="Rectangle 4">
            <a:extLst>
              <a:ext uri="{FF2B5EF4-FFF2-40B4-BE49-F238E27FC236}">
                <a16:creationId xmlns:a16="http://schemas.microsoft.com/office/drawing/2014/main" id="{7A9B7874-17D5-4993-9777-C29583512B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6538" y="5674296"/>
            <a:ext cx="1065212" cy="4000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>
                <a:solidFill>
                  <a:srgbClr val="FF00FF"/>
                </a:solidFill>
              </a:rPr>
              <a:t>12:50</a:t>
            </a:r>
            <a:endParaRPr lang="zh-CN" altLang="en-US">
              <a:solidFill>
                <a:srgbClr val="FF00FF"/>
              </a:solidFill>
            </a:endParaRPr>
          </a:p>
        </p:txBody>
      </p:sp>
      <p:cxnSp>
        <p:nvCxnSpPr>
          <p:cNvPr id="55" name="直線單箭頭接點 48">
            <a:extLst>
              <a:ext uri="{FF2B5EF4-FFF2-40B4-BE49-F238E27FC236}">
                <a16:creationId xmlns:a16="http://schemas.microsoft.com/office/drawing/2014/main" id="{82684398-A620-4E0B-9F7A-9EFF4B37F11B}"/>
              </a:ext>
            </a:extLst>
          </p:cNvPr>
          <p:cNvCxnSpPr>
            <a:cxnSpLocks/>
          </p:cNvCxnSpPr>
          <p:nvPr/>
        </p:nvCxnSpPr>
        <p:spPr bwMode="auto">
          <a:xfrm>
            <a:off x="1797050" y="5907658"/>
            <a:ext cx="1006475" cy="0"/>
          </a:xfrm>
          <a:prstGeom prst="straightConnector1">
            <a:avLst/>
          </a:prstGeom>
          <a:noFill/>
          <a:ln w="19050" algn="ctr">
            <a:solidFill>
              <a:srgbClr val="FF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6" name="Rectangle 4">
            <a:extLst>
              <a:ext uri="{FF2B5EF4-FFF2-40B4-BE49-F238E27FC236}">
                <a16:creationId xmlns:a16="http://schemas.microsoft.com/office/drawing/2014/main" id="{420E33A3-52FF-4D5C-8BB4-9CE46AF888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5666358"/>
            <a:ext cx="998538" cy="4000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>
                <a:solidFill>
                  <a:srgbClr val="FF00FF"/>
                </a:solidFill>
              </a:rPr>
              <a:t>13:02</a:t>
            </a:r>
            <a:endParaRPr lang="zh-CN" altLang="en-US">
              <a:solidFill>
                <a:srgbClr val="FF00FF"/>
              </a:solidFill>
            </a:endParaRPr>
          </a:p>
        </p:txBody>
      </p:sp>
      <p:sp>
        <p:nvSpPr>
          <p:cNvPr id="57" name="Rectangle 4">
            <a:extLst>
              <a:ext uri="{FF2B5EF4-FFF2-40B4-BE49-F238E27FC236}">
                <a16:creationId xmlns:a16="http://schemas.microsoft.com/office/drawing/2014/main" id="{E0BD8C30-1B21-41EE-829B-B9ADB3969F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9175" y="5548883"/>
            <a:ext cx="1403350" cy="4000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>
                <a:solidFill>
                  <a:srgbClr val="00B050"/>
                </a:solidFill>
              </a:rPr>
              <a:t>12</a:t>
            </a:r>
            <a:r>
              <a:rPr lang="zh-CN" altLang="en-US">
                <a:solidFill>
                  <a:srgbClr val="00B050"/>
                </a:solidFill>
              </a:rPr>
              <a:t>分鐘後</a:t>
            </a:r>
          </a:p>
        </p:txBody>
      </p:sp>
      <p:cxnSp>
        <p:nvCxnSpPr>
          <p:cNvPr id="58" name="直線單箭頭接點 48">
            <a:extLst>
              <a:ext uri="{FF2B5EF4-FFF2-40B4-BE49-F238E27FC236}">
                <a16:creationId xmlns:a16="http://schemas.microsoft.com/office/drawing/2014/main" id="{91772C87-1CA4-4598-9779-7664F216BB8F}"/>
              </a:ext>
            </a:extLst>
          </p:cNvPr>
          <p:cNvCxnSpPr>
            <a:cxnSpLocks/>
          </p:cNvCxnSpPr>
          <p:nvPr/>
        </p:nvCxnSpPr>
        <p:spPr bwMode="auto">
          <a:xfrm flipV="1">
            <a:off x="3565525" y="5907658"/>
            <a:ext cx="1290638" cy="0"/>
          </a:xfrm>
          <a:prstGeom prst="straightConnector1">
            <a:avLst/>
          </a:prstGeom>
          <a:noFill/>
          <a:ln w="19050" algn="ctr">
            <a:solidFill>
              <a:srgbClr val="FF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9" name="文本框 15">
            <a:extLst>
              <a:ext uri="{FF2B5EF4-FFF2-40B4-BE49-F238E27FC236}">
                <a16:creationId xmlns:a16="http://schemas.microsoft.com/office/drawing/2014/main" id="{DE84BE7E-109A-460D-8CC1-B24DA2FD32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2350" y="4502721"/>
            <a:ext cx="50165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400">
                <a:solidFill>
                  <a:srgbClr val="0000FF"/>
                </a:solidFill>
              </a:rPr>
              <a:t>0.2</a:t>
            </a:r>
            <a:r>
              <a:rPr lang="zh-CN" altLang="en-US" sz="2400">
                <a:solidFill>
                  <a:srgbClr val="0000FF"/>
                </a:solidFill>
              </a:rPr>
              <a:t>小時 </a:t>
            </a:r>
            <a:r>
              <a:rPr lang="en-US" altLang="zh-TW" sz="2400">
                <a:solidFill>
                  <a:srgbClr val="0000FF"/>
                </a:solidFill>
              </a:rPr>
              <a:t>= 60</a:t>
            </a:r>
            <a:r>
              <a:rPr lang="zh-TW" altLang="en-US" sz="2400">
                <a:solidFill>
                  <a:srgbClr val="0000FF"/>
                </a:solidFill>
              </a:rPr>
              <a:t>分鐘</a:t>
            </a:r>
            <a:r>
              <a:rPr lang="en-US" altLang="zh-TW" sz="2400">
                <a:solidFill>
                  <a:srgbClr val="0000FF"/>
                </a:solidFill>
              </a:rPr>
              <a:t>×</a:t>
            </a:r>
            <a:r>
              <a:rPr lang="en-US" altLang="zh-CN" sz="2400">
                <a:solidFill>
                  <a:srgbClr val="0000FF"/>
                </a:solidFill>
              </a:rPr>
              <a:t>0.2</a:t>
            </a:r>
            <a:r>
              <a:rPr lang="zh-TW" altLang="en-US" sz="2400">
                <a:solidFill>
                  <a:srgbClr val="0000FF"/>
                </a:solidFill>
              </a:rPr>
              <a:t> </a:t>
            </a:r>
            <a:r>
              <a:rPr lang="en-US" altLang="zh-TW" sz="2400">
                <a:solidFill>
                  <a:srgbClr val="0000FF"/>
                </a:solidFill>
              </a:rPr>
              <a:t>=</a:t>
            </a:r>
            <a:r>
              <a:rPr lang="zh-TW" altLang="en-US" sz="2400">
                <a:solidFill>
                  <a:srgbClr val="0000FF"/>
                </a:solidFill>
              </a:rPr>
              <a:t> </a:t>
            </a:r>
            <a:r>
              <a:rPr lang="en-US" altLang="zh-TW" sz="2400">
                <a:solidFill>
                  <a:srgbClr val="0000FF"/>
                </a:solidFill>
              </a:rPr>
              <a:t>12</a:t>
            </a:r>
            <a:r>
              <a:rPr lang="zh-TW" altLang="en-US" sz="2400">
                <a:solidFill>
                  <a:srgbClr val="0000FF"/>
                </a:solidFill>
              </a:rPr>
              <a:t>分鐘</a:t>
            </a:r>
            <a:endParaRPr lang="en-US" altLang="zh-TW" sz="2400">
              <a:solidFill>
                <a:srgbClr val="0000FF"/>
              </a:solidFill>
              <a:latin typeface="標楷體" panose="03000509000000000000" pitchFamily="65" charset="-120"/>
            </a:endParaRPr>
          </a:p>
        </p:txBody>
      </p:sp>
      <p:sp>
        <p:nvSpPr>
          <p:cNvPr id="60" name="文本框 15">
            <a:extLst>
              <a:ext uri="{FF2B5EF4-FFF2-40B4-BE49-F238E27FC236}">
                <a16:creationId xmlns:a16="http://schemas.microsoft.com/office/drawing/2014/main" id="{20AA50CE-B63A-4877-8BAC-50526CC0A2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2350" y="4969446"/>
            <a:ext cx="40465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sz="2400">
                <a:solidFill>
                  <a:srgbClr val="0000FF"/>
                </a:solidFill>
              </a:rPr>
              <a:t>叔叔行駛了</a:t>
            </a:r>
            <a:r>
              <a:rPr lang="en-US" altLang="zh-TW" sz="2400">
                <a:solidFill>
                  <a:srgbClr val="0000FF"/>
                </a:solidFill>
              </a:rPr>
              <a:t>3</a:t>
            </a:r>
            <a:r>
              <a:rPr lang="zh-TW" altLang="en-US" sz="2400">
                <a:solidFill>
                  <a:srgbClr val="0000FF"/>
                </a:solidFill>
              </a:rPr>
              <a:t>小時</a:t>
            </a:r>
            <a:r>
              <a:rPr lang="en-US" altLang="zh-TW" sz="2400">
                <a:solidFill>
                  <a:srgbClr val="0000FF"/>
                </a:solidFill>
              </a:rPr>
              <a:t>12</a:t>
            </a:r>
            <a:r>
              <a:rPr lang="zh-TW" altLang="en-US" sz="2400">
                <a:solidFill>
                  <a:srgbClr val="0000FF"/>
                </a:solidFill>
              </a:rPr>
              <a:t>分鐘。</a:t>
            </a:r>
            <a:endParaRPr lang="en-US" altLang="zh-TW" sz="2400">
              <a:solidFill>
                <a:srgbClr val="0000FF"/>
              </a:solidFill>
              <a:latin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7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id="2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id="3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5" dur="5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1" dur="5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4" dur="5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5" dur="5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8" dur="5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0" grpId="1" animBg="1"/>
      <p:bldP spid="42" grpId="0" animBg="1"/>
      <p:bldP spid="42" grpId="1" animBg="1"/>
      <p:bldP spid="44" grpId="0" animBg="1"/>
      <p:bldP spid="44" grpId="1" animBg="1"/>
      <p:bldP spid="41" grpId="0" animBg="1"/>
      <p:bldP spid="41" grpId="1" animBg="1"/>
      <p:bldP spid="43" grpId="0" animBg="1"/>
      <p:bldP spid="43" grpId="1" animBg="1"/>
      <p:bldP spid="61" grpId="0" animBg="1"/>
      <p:bldP spid="61" grpId="1" animBg="1"/>
      <p:bldP spid="7" grpId="0"/>
      <p:bldP spid="46" grpId="0" animBg="1"/>
      <p:bldP spid="46" grpId="1" animBg="1"/>
      <p:bldP spid="47" grpId="0"/>
      <p:bldP spid="47" grpId="1"/>
      <p:bldP spid="48" grpId="0" build="allAtOnce"/>
      <p:bldP spid="49" grpId="0" build="allAtOnce"/>
      <p:bldP spid="50" grpId="0" build="allAtOnce"/>
      <p:bldP spid="51" grpId="0" build="allAtOnce"/>
      <p:bldP spid="53" grpId="0"/>
      <p:bldP spid="53" grpId="1"/>
      <p:bldP spid="54" grpId="0"/>
      <p:bldP spid="54" grpId="1"/>
      <p:bldP spid="56" grpId="0"/>
      <p:bldP spid="56" grpId="1"/>
      <p:bldP spid="57" grpId="0"/>
      <p:bldP spid="57" grpId="1"/>
      <p:bldP spid="59" grpId="0" build="allAtOnce"/>
      <p:bldP spid="60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6">
            <a:extLst>
              <a:ext uri="{FF2B5EF4-FFF2-40B4-BE49-F238E27FC236}">
                <a16:creationId xmlns:a16="http://schemas.microsoft.com/office/drawing/2014/main" id="{CD21260C-0B9E-4F63-92DD-353C3E53BE0F}"/>
              </a:ext>
            </a:extLst>
          </p:cNvPr>
          <p:cNvSpPr txBox="1"/>
          <p:nvPr/>
        </p:nvSpPr>
        <p:spPr>
          <a:xfrm>
            <a:off x="4691063" y="4792663"/>
            <a:ext cx="4568825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zh-TW" altLang="en-US" sz="2400" b="1" kern="100" dirty="0">
                <a:solidFill>
                  <a:srgbClr val="7030A0"/>
                </a:solidFill>
                <a:ea typeface="DFKai-SB" panose="03000509000000000000" pitchFamily="65" charset="-120"/>
              </a:rPr>
              <a:t>巴士和汽車行駛的時間相同。</a:t>
            </a:r>
            <a:endParaRPr lang="en-US" altLang="zh-TW" sz="2400" b="1" kern="100" dirty="0">
              <a:solidFill>
                <a:srgbClr val="7030A0"/>
              </a:solidFill>
              <a:ea typeface="DFKai-SB" panose="03000509000000000000" pitchFamily="65" charset="-120"/>
            </a:endParaRPr>
          </a:p>
        </p:txBody>
      </p:sp>
      <p:sp>
        <p:nvSpPr>
          <p:cNvPr id="22" name="文本框 6">
            <a:extLst>
              <a:ext uri="{FF2B5EF4-FFF2-40B4-BE49-F238E27FC236}">
                <a16:creationId xmlns:a16="http://schemas.microsoft.com/office/drawing/2014/main" id="{B6E306F8-BE09-464F-8751-49A4BD8BAABC}"/>
              </a:ext>
            </a:extLst>
          </p:cNvPr>
          <p:cNvSpPr txBox="1"/>
          <p:nvPr/>
        </p:nvSpPr>
        <p:spPr>
          <a:xfrm>
            <a:off x="4725988" y="4806950"/>
            <a:ext cx="4418012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zh-TW" altLang="en-US" sz="2400" b="1" kern="100" dirty="0">
                <a:solidFill>
                  <a:srgbClr val="00B0F0"/>
                </a:solidFill>
                <a:ea typeface="DFKai-SB" panose="03000509000000000000" pitchFamily="65" charset="-120"/>
              </a:rPr>
              <a:t>汽車共行駛了</a:t>
            </a:r>
            <a:r>
              <a:rPr lang="en-US" altLang="zh-TW" sz="2400" kern="100" dirty="0">
                <a:solidFill>
                  <a:srgbClr val="00B0F0"/>
                </a:solidFill>
                <a:ea typeface="DFKai-SB" panose="03000509000000000000" pitchFamily="65" charset="-120"/>
              </a:rPr>
              <a:t>(133</a:t>
            </a:r>
            <a:r>
              <a:rPr lang="zh-TW" altLang="en-US" sz="2400" kern="100" dirty="0">
                <a:solidFill>
                  <a:srgbClr val="00B0F0"/>
                </a:solidFill>
                <a:latin typeface="標楷體" panose="03000509000000000000" pitchFamily="65" charset="-120"/>
              </a:rPr>
              <a:t>＋</a:t>
            </a:r>
            <a:r>
              <a:rPr lang="en-US" altLang="zh-TW" sz="2400" kern="100" dirty="0">
                <a:solidFill>
                  <a:srgbClr val="00B0F0"/>
                </a:solidFill>
                <a:ea typeface="DFKai-SB" panose="03000509000000000000" pitchFamily="65" charset="-120"/>
              </a:rPr>
              <a:t>142)km</a:t>
            </a:r>
            <a:r>
              <a:rPr lang="zh-TW" altLang="en-US" sz="2400" kern="100" dirty="0">
                <a:solidFill>
                  <a:srgbClr val="00B0F0"/>
                </a:solidFill>
                <a:ea typeface="DFKai-SB" panose="03000509000000000000" pitchFamily="65" charset="-120"/>
              </a:rPr>
              <a:t>。</a:t>
            </a:r>
            <a:endParaRPr lang="en-US" altLang="zh-TW" sz="2400" kern="100" dirty="0">
              <a:solidFill>
                <a:srgbClr val="00B0F0"/>
              </a:solidFill>
              <a:ea typeface="DFKai-SB" panose="03000509000000000000" pitchFamily="65" charset="-120"/>
            </a:endParaRPr>
          </a:p>
        </p:txBody>
      </p:sp>
      <p:sp>
        <p:nvSpPr>
          <p:cNvPr id="11268" name="矩形 2">
            <a:extLst>
              <a:ext uri="{FF2B5EF4-FFF2-40B4-BE49-F238E27FC236}">
                <a16:creationId xmlns:a16="http://schemas.microsoft.com/office/drawing/2014/main" id="{F39F3B93-4E36-44C1-9C09-D5FC5ED562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7063" y="1028700"/>
            <a:ext cx="8337550" cy="3846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r>
              <a:rPr lang="en-US" altLang="zh-TW" sz="2800" b="1">
                <a:solidFill>
                  <a:srgbClr val="000000"/>
                </a:solidFill>
              </a:rPr>
              <a:t>2.</a:t>
            </a:r>
            <a:r>
              <a:rPr lang="zh-TW" altLang="en-US" sz="2800" b="1">
                <a:solidFill>
                  <a:srgbClr val="000000"/>
                </a:solidFill>
              </a:rPr>
              <a:t> </a:t>
            </a:r>
            <a:r>
              <a:rPr lang="zh-TW" altLang="en-US" sz="2800">
                <a:solidFill>
                  <a:srgbClr val="000000"/>
                </a:solidFill>
              </a:rPr>
              <a:t>巴士以平均速率</a:t>
            </a:r>
            <a:r>
              <a:rPr lang="en-US" altLang="zh-TW" sz="2800">
                <a:solidFill>
                  <a:srgbClr val="000000"/>
                </a:solidFill>
              </a:rPr>
              <a:t>44km/h</a:t>
            </a:r>
            <a:r>
              <a:rPr lang="zh-TW" altLang="en-US" sz="2800">
                <a:solidFill>
                  <a:srgbClr val="000000"/>
                </a:solidFill>
              </a:rPr>
              <a:t>由</a:t>
            </a:r>
            <a:endParaRPr lang="en-US" altLang="zh-TW" sz="2800">
              <a:solidFill>
                <a:srgbClr val="000000"/>
              </a:solidFill>
            </a:endParaRPr>
          </a:p>
          <a:p>
            <a:pPr eaLnBrk="1" hangingPunct="1"/>
            <a:r>
              <a:rPr lang="en-US" altLang="zh-TW" sz="2800">
                <a:solidFill>
                  <a:srgbClr val="000000"/>
                </a:solidFill>
              </a:rPr>
              <a:t>    X</a:t>
            </a:r>
            <a:r>
              <a:rPr lang="zh-TW" altLang="en-US" sz="2800">
                <a:solidFill>
                  <a:srgbClr val="000000"/>
                </a:solidFill>
              </a:rPr>
              <a:t>城直接開往</a:t>
            </a:r>
            <a:r>
              <a:rPr lang="en-US" altLang="zh-TW" sz="2800">
                <a:solidFill>
                  <a:srgbClr val="000000"/>
                </a:solidFill>
              </a:rPr>
              <a:t>Z</a:t>
            </a:r>
            <a:r>
              <a:rPr lang="zh-TW" altLang="en-US" sz="2800">
                <a:solidFill>
                  <a:srgbClr val="000000"/>
                </a:solidFill>
              </a:rPr>
              <a:t>城。同一時</a:t>
            </a:r>
            <a:endParaRPr lang="en-US" altLang="zh-TW" sz="2800">
              <a:solidFill>
                <a:srgbClr val="000000"/>
              </a:solidFill>
            </a:endParaRPr>
          </a:p>
          <a:p>
            <a:pPr eaLnBrk="1" hangingPunct="1"/>
            <a:r>
              <a:rPr lang="en-US" altLang="zh-TW" sz="2800">
                <a:solidFill>
                  <a:srgbClr val="000000"/>
                </a:solidFill>
              </a:rPr>
              <a:t>    </a:t>
            </a:r>
            <a:r>
              <a:rPr lang="zh-TW" altLang="en-US" sz="2800">
                <a:solidFill>
                  <a:srgbClr val="000000"/>
                </a:solidFill>
              </a:rPr>
              <a:t>間，汽車由</a:t>
            </a:r>
            <a:r>
              <a:rPr lang="en-US" altLang="zh-TW" sz="2800">
                <a:solidFill>
                  <a:srgbClr val="000000"/>
                </a:solidFill>
              </a:rPr>
              <a:t>X</a:t>
            </a:r>
            <a:r>
              <a:rPr lang="zh-TW" altLang="en-US" sz="2800">
                <a:solidFill>
                  <a:srgbClr val="000000"/>
                </a:solidFill>
              </a:rPr>
              <a:t>城出發，經</a:t>
            </a:r>
            <a:endParaRPr lang="en-US" altLang="zh-TW" sz="2800">
              <a:solidFill>
                <a:srgbClr val="000000"/>
              </a:solidFill>
            </a:endParaRPr>
          </a:p>
          <a:p>
            <a:pPr eaLnBrk="1" hangingPunct="1"/>
            <a:r>
              <a:rPr lang="en-US" altLang="zh-TW" sz="2800">
                <a:solidFill>
                  <a:srgbClr val="000000"/>
                </a:solidFill>
              </a:rPr>
              <a:t>    Y</a:t>
            </a:r>
            <a:r>
              <a:rPr lang="zh-TW" altLang="en-US" sz="2800">
                <a:solidFill>
                  <a:srgbClr val="000000"/>
                </a:solidFill>
              </a:rPr>
              <a:t>城開往</a:t>
            </a:r>
            <a:r>
              <a:rPr lang="en-US" altLang="zh-TW" sz="2800">
                <a:solidFill>
                  <a:srgbClr val="000000"/>
                </a:solidFill>
              </a:rPr>
              <a:t>Z</a:t>
            </a:r>
            <a:r>
              <a:rPr lang="zh-TW" altLang="en-US" sz="2800">
                <a:solidFill>
                  <a:srgbClr val="000000"/>
                </a:solidFill>
              </a:rPr>
              <a:t>城。若兩車同時</a:t>
            </a:r>
            <a:endParaRPr lang="en-US" altLang="zh-TW" sz="2800">
              <a:solidFill>
                <a:srgbClr val="000000"/>
              </a:solidFill>
            </a:endParaRPr>
          </a:p>
          <a:p>
            <a:pPr eaLnBrk="1" hangingPunct="1"/>
            <a:r>
              <a:rPr lang="en-US" altLang="zh-TW" sz="2800">
                <a:solidFill>
                  <a:srgbClr val="000000"/>
                </a:solidFill>
              </a:rPr>
              <a:t>    </a:t>
            </a:r>
            <a:r>
              <a:rPr lang="zh-TW" altLang="en-US" sz="2800">
                <a:solidFill>
                  <a:srgbClr val="000000"/>
                </a:solidFill>
              </a:rPr>
              <a:t>到達</a:t>
            </a:r>
            <a:r>
              <a:rPr lang="en-US" altLang="zh-TW" sz="2800">
                <a:solidFill>
                  <a:srgbClr val="000000"/>
                </a:solidFill>
              </a:rPr>
              <a:t>Z</a:t>
            </a:r>
            <a:r>
              <a:rPr lang="zh-TW" altLang="en-US" sz="2800">
                <a:solidFill>
                  <a:srgbClr val="000000"/>
                </a:solidFill>
              </a:rPr>
              <a:t>城，汽車的平均速率</a:t>
            </a:r>
            <a:endParaRPr lang="en-US" altLang="zh-TW" sz="2800">
              <a:solidFill>
                <a:srgbClr val="000000"/>
              </a:solidFill>
            </a:endParaRPr>
          </a:p>
          <a:p>
            <a:pPr eaLnBrk="1" hangingPunct="1">
              <a:spcAft>
                <a:spcPts val="1200"/>
              </a:spcAft>
            </a:pPr>
            <a:r>
              <a:rPr lang="en-US" altLang="zh-TW" sz="2800">
                <a:solidFill>
                  <a:srgbClr val="000000"/>
                </a:solidFill>
              </a:rPr>
              <a:t>    </a:t>
            </a:r>
            <a:r>
              <a:rPr lang="zh-TW" altLang="en-US" sz="2800">
                <a:solidFill>
                  <a:srgbClr val="000000"/>
                </a:solidFill>
              </a:rPr>
              <a:t>是多少？</a:t>
            </a:r>
          </a:p>
          <a:p>
            <a:pPr eaLnBrk="1" hangingPunct="1">
              <a:spcAft>
                <a:spcPts val="1200"/>
              </a:spcAft>
            </a:pPr>
            <a:r>
              <a:rPr lang="zh-TW" altLang="en-US" sz="2800">
                <a:solidFill>
                  <a:srgbClr val="000000"/>
                </a:solidFill>
              </a:rPr>
              <a:t>    </a:t>
            </a:r>
            <a:r>
              <a:rPr lang="en-US" altLang="zh-CN" sz="2800">
                <a:solidFill>
                  <a:srgbClr val="000000"/>
                </a:solidFill>
              </a:rPr>
              <a:t>A. </a:t>
            </a:r>
            <a:r>
              <a:rPr lang="en-US" altLang="zh-TW" sz="2800">
                <a:solidFill>
                  <a:srgbClr val="000000"/>
                </a:solidFill>
              </a:rPr>
              <a:t>5km/h 		</a:t>
            </a:r>
            <a:r>
              <a:rPr lang="en-US" altLang="zh-CN" sz="2800">
                <a:solidFill>
                  <a:srgbClr val="000000"/>
                </a:solidFill>
              </a:rPr>
              <a:t>B. 51</a:t>
            </a:r>
            <a:r>
              <a:rPr lang="en-US" altLang="zh-TW" sz="2800">
                <a:solidFill>
                  <a:srgbClr val="000000"/>
                </a:solidFill>
              </a:rPr>
              <a:t>km/h</a:t>
            </a:r>
            <a:endParaRPr lang="en-US" altLang="zh-CN" sz="2800">
              <a:solidFill>
                <a:srgbClr val="000000"/>
              </a:solidFill>
            </a:endParaRPr>
          </a:p>
          <a:p>
            <a:pPr eaLnBrk="1" hangingPunct="1">
              <a:spcAft>
                <a:spcPts val="1200"/>
              </a:spcAft>
            </a:pPr>
            <a:r>
              <a:rPr lang="en-US" altLang="zh-CN" sz="2800">
                <a:solidFill>
                  <a:srgbClr val="000000"/>
                </a:solidFill>
              </a:rPr>
              <a:t>    C. 55</a:t>
            </a:r>
            <a:r>
              <a:rPr lang="en-US" altLang="zh-TW" sz="2800">
                <a:solidFill>
                  <a:srgbClr val="000000"/>
                </a:solidFill>
              </a:rPr>
              <a:t>km/h 		</a:t>
            </a:r>
            <a:r>
              <a:rPr lang="en-US" altLang="zh-CN" sz="2800">
                <a:solidFill>
                  <a:srgbClr val="000000"/>
                </a:solidFill>
              </a:rPr>
              <a:t>D. </a:t>
            </a:r>
            <a:r>
              <a:rPr lang="en-US" altLang="zh-TW" sz="2800">
                <a:solidFill>
                  <a:srgbClr val="000000"/>
                </a:solidFill>
              </a:rPr>
              <a:t>1375km/h</a:t>
            </a:r>
            <a:endParaRPr lang="zh-CN" altLang="zh-CN" sz="2800"/>
          </a:p>
        </p:txBody>
      </p:sp>
      <p:pic>
        <p:nvPicPr>
          <p:cNvPr id="11269" name="图片 17">
            <a:extLst>
              <a:ext uri="{FF2B5EF4-FFF2-40B4-BE49-F238E27FC236}">
                <a16:creationId xmlns:a16="http://schemas.microsoft.com/office/drawing/2014/main" id="{B76D56C7-0D19-4F0D-86F8-1B963D5779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5113" y="4098925"/>
            <a:ext cx="719137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0" name="文本框 8">
            <a:extLst>
              <a:ext uri="{FF2B5EF4-FFF2-40B4-BE49-F238E27FC236}">
                <a16:creationId xmlns:a16="http://schemas.microsoft.com/office/drawing/2014/main" id="{5326CE7D-DC94-46CB-8223-04AA349DC3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8825" y="260350"/>
            <a:ext cx="18557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B050"/>
                </a:solidFill>
              </a:rPr>
              <a:t>20</a:t>
            </a:r>
            <a:r>
              <a:rPr lang="en-US" altLang="zh-TW">
                <a:solidFill>
                  <a:srgbClr val="00B050"/>
                </a:solidFill>
              </a:rPr>
              <a:t>19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sp>
        <p:nvSpPr>
          <p:cNvPr id="8" name="文本框 15">
            <a:extLst>
              <a:ext uri="{FF2B5EF4-FFF2-40B4-BE49-F238E27FC236}">
                <a16:creationId xmlns:a16="http://schemas.microsoft.com/office/drawing/2014/main" id="{FC8E2ACE-7E9C-463E-8B98-B6127F5CE7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43863" y="4210050"/>
            <a:ext cx="4921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C</a:t>
            </a:r>
            <a:endParaRPr lang="zh-CN" altLang="en-US" sz="2800">
              <a:solidFill>
                <a:srgbClr val="FF0000"/>
              </a:solidFill>
            </a:endParaRPr>
          </a:p>
        </p:txBody>
      </p:sp>
      <p:sp>
        <p:nvSpPr>
          <p:cNvPr id="11" name="文本框 6">
            <a:extLst>
              <a:ext uri="{FF2B5EF4-FFF2-40B4-BE49-F238E27FC236}">
                <a16:creationId xmlns:a16="http://schemas.microsoft.com/office/drawing/2014/main" id="{C53517D1-5D65-43F1-8B0D-346AC72228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6150" y="4795838"/>
            <a:ext cx="3054350" cy="52228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  <a:defRPr/>
            </a:pPr>
            <a:r>
              <a:rPr lang="zh-CN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速率 </a:t>
            </a:r>
            <a:r>
              <a:rPr lang="en-US" altLang="zh-TW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 </a:t>
            </a:r>
            <a:r>
              <a:rPr lang="zh-CN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路程</a:t>
            </a:r>
            <a:r>
              <a:rPr lang="zh-CN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時間</a:t>
            </a:r>
            <a:endParaRPr lang="en-US" altLang="zh-TW" sz="28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1273" name="图片 2">
            <a:extLst>
              <a:ext uri="{FF2B5EF4-FFF2-40B4-BE49-F238E27FC236}">
                <a16:creationId xmlns:a16="http://schemas.microsoft.com/office/drawing/2014/main" id="{9D4527F3-26AF-438E-920B-D980B7A3A9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5600" y="1139825"/>
            <a:ext cx="3519488" cy="206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4" name="直接连接符 13">
            <a:extLst>
              <a:ext uri="{FF2B5EF4-FFF2-40B4-BE49-F238E27FC236}">
                <a16:creationId xmlns:a16="http://schemas.microsoft.com/office/drawing/2014/main" id="{1A73B74D-7426-4086-8495-04AB662D93B3}"/>
              </a:ext>
            </a:extLst>
          </p:cNvPr>
          <p:cNvCxnSpPr>
            <a:cxnSpLocks/>
          </p:cNvCxnSpPr>
          <p:nvPr/>
        </p:nvCxnSpPr>
        <p:spPr bwMode="auto">
          <a:xfrm>
            <a:off x="2520950" y="2332038"/>
            <a:ext cx="2401888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直接连接符 14">
            <a:extLst>
              <a:ext uri="{FF2B5EF4-FFF2-40B4-BE49-F238E27FC236}">
                <a16:creationId xmlns:a16="http://schemas.microsoft.com/office/drawing/2014/main" id="{4803F513-5657-414B-B3DA-58916BE11238}"/>
              </a:ext>
            </a:extLst>
          </p:cNvPr>
          <p:cNvCxnSpPr>
            <a:cxnSpLocks/>
          </p:cNvCxnSpPr>
          <p:nvPr/>
        </p:nvCxnSpPr>
        <p:spPr bwMode="auto">
          <a:xfrm>
            <a:off x="1125538" y="2773363"/>
            <a:ext cx="1871662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直接连接符 15">
            <a:extLst>
              <a:ext uri="{FF2B5EF4-FFF2-40B4-BE49-F238E27FC236}">
                <a16:creationId xmlns:a16="http://schemas.microsoft.com/office/drawing/2014/main" id="{1D6EB523-ADD7-4CA5-8D1A-3142D86787AB}"/>
              </a:ext>
            </a:extLst>
          </p:cNvPr>
          <p:cNvCxnSpPr>
            <a:cxnSpLocks/>
          </p:cNvCxnSpPr>
          <p:nvPr/>
        </p:nvCxnSpPr>
        <p:spPr bwMode="auto">
          <a:xfrm>
            <a:off x="3708400" y="2773363"/>
            <a:ext cx="1368425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" name="直接连接符 17">
            <a:extLst>
              <a:ext uri="{FF2B5EF4-FFF2-40B4-BE49-F238E27FC236}">
                <a16:creationId xmlns:a16="http://schemas.microsoft.com/office/drawing/2014/main" id="{8E19BFF9-5333-4FF4-98D9-2301B2367D2D}"/>
              </a:ext>
            </a:extLst>
          </p:cNvPr>
          <p:cNvCxnSpPr>
            <a:cxnSpLocks/>
          </p:cNvCxnSpPr>
          <p:nvPr/>
        </p:nvCxnSpPr>
        <p:spPr bwMode="auto">
          <a:xfrm>
            <a:off x="1096963" y="3205163"/>
            <a:ext cx="1368425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" name="文本框 6">
            <a:extLst>
              <a:ext uri="{FF2B5EF4-FFF2-40B4-BE49-F238E27FC236}">
                <a16:creationId xmlns:a16="http://schemas.microsoft.com/office/drawing/2014/main" id="{983A41DB-B3E8-4543-95BE-430221DF9AA4}"/>
              </a:ext>
            </a:extLst>
          </p:cNvPr>
          <p:cNvSpPr txBox="1"/>
          <p:nvPr/>
        </p:nvSpPr>
        <p:spPr>
          <a:xfrm>
            <a:off x="1758950" y="5262563"/>
            <a:ext cx="22860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altLang="zh-TW" sz="2800" kern="100" dirty="0">
                <a:solidFill>
                  <a:srgbClr val="0000FF"/>
                </a:solidFill>
                <a:ea typeface="DFKai-SB" panose="03000509000000000000" pitchFamily="65" charset="-120"/>
              </a:rPr>
              <a:t>=</a:t>
            </a:r>
            <a:r>
              <a:rPr lang="zh-TW" altLang="en-US" sz="2800" kern="100" dirty="0">
                <a:solidFill>
                  <a:srgbClr val="0000FF"/>
                </a:solidFill>
                <a:ea typeface="DFKai-SB" panose="03000509000000000000" pitchFamily="65" charset="-120"/>
              </a:rPr>
              <a:t> </a:t>
            </a:r>
            <a:r>
              <a:rPr lang="en-US" altLang="zh-TW" sz="2800" kern="100" dirty="0">
                <a:solidFill>
                  <a:srgbClr val="0000FF"/>
                </a:solidFill>
                <a:ea typeface="DFKai-SB" panose="03000509000000000000" pitchFamily="65" charset="-120"/>
              </a:rPr>
              <a:t>(133</a:t>
            </a:r>
            <a:r>
              <a:rPr lang="zh-TW" altLang="en-US" sz="2800" kern="100" dirty="0">
                <a:solidFill>
                  <a:srgbClr val="0000FF"/>
                </a:solidFill>
                <a:latin typeface="標楷體" panose="03000509000000000000" pitchFamily="65" charset="-120"/>
              </a:rPr>
              <a:t>＋</a:t>
            </a:r>
            <a:r>
              <a:rPr lang="en-US" altLang="zh-TW" sz="2800" kern="100" dirty="0">
                <a:solidFill>
                  <a:srgbClr val="0000FF"/>
                </a:solidFill>
                <a:ea typeface="DFKai-SB" panose="03000509000000000000" pitchFamily="65" charset="-120"/>
              </a:rPr>
              <a:t>142)</a:t>
            </a:r>
          </a:p>
        </p:txBody>
      </p:sp>
      <p:cxnSp>
        <p:nvCxnSpPr>
          <p:cNvPr id="20" name="直接连接符 19">
            <a:extLst>
              <a:ext uri="{FF2B5EF4-FFF2-40B4-BE49-F238E27FC236}">
                <a16:creationId xmlns:a16="http://schemas.microsoft.com/office/drawing/2014/main" id="{5265CAD5-7FE3-42A5-944B-BC9E983FC699}"/>
              </a:ext>
            </a:extLst>
          </p:cNvPr>
          <p:cNvCxnSpPr>
            <a:cxnSpLocks/>
          </p:cNvCxnSpPr>
          <p:nvPr/>
        </p:nvCxnSpPr>
        <p:spPr bwMode="auto">
          <a:xfrm>
            <a:off x="1116013" y="1493838"/>
            <a:ext cx="3995737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直接连接符 20">
            <a:extLst>
              <a:ext uri="{FF2B5EF4-FFF2-40B4-BE49-F238E27FC236}">
                <a16:creationId xmlns:a16="http://schemas.microsoft.com/office/drawing/2014/main" id="{AAAE3755-8538-4F17-81E5-6599B91931AD}"/>
              </a:ext>
            </a:extLst>
          </p:cNvPr>
          <p:cNvCxnSpPr>
            <a:cxnSpLocks/>
          </p:cNvCxnSpPr>
          <p:nvPr/>
        </p:nvCxnSpPr>
        <p:spPr bwMode="auto">
          <a:xfrm>
            <a:off x="1089025" y="1916113"/>
            <a:ext cx="26416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3" name="文本框 22">
            <a:extLst>
              <a:ext uri="{FF2B5EF4-FFF2-40B4-BE49-F238E27FC236}">
                <a16:creationId xmlns:a16="http://schemas.microsoft.com/office/drawing/2014/main" id="{CAB648C6-9570-4253-AEFC-CE42FF65E375}"/>
              </a:ext>
            </a:extLst>
          </p:cNvPr>
          <p:cNvSpPr txBox="1"/>
          <p:nvPr/>
        </p:nvSpPr>
        <p:spPr>
          <a:xfrm>
            <a:off x="4687888" y="5283200"/>
            <a:ext cx="4041775" cy="984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Aft>
                <a:spcPts val="1200"/>
              </a:spcAft>
              <a:defRPr/>
            </a:pPr>
            <a:r>
              <a:rPr lang="zh-TW" altLang="zh-TW" sz="2400" kern="100" dirty="0">
                <a:solidFill>
                  <a:srgbClr val="FF00FF"/>
                </a:solidFill>
                <a:latin typeface="Times New Roman" panose="02020603050405020304" pitchFamily="18" charset="0"/>
              </a:rPr>
              <a:t>巴士由</a:t>
            </a:r>
            <a:r>
              <a:rPr lang="en-US" altLang="zh-TW" sz="2400" dirty="0">
                <a:solidFill>
                  <a:srgbClr val="FF00FF"/>
                </a:solidFill>
              </a:rPr>
              <a:t>X</a:t>
            </a:r>
            <a:r>
              <a:rPr lang="zh-TW" altLang="zh-TW" sz="2400" kern="100" dirty="0">
                <a:solidFill>
                  <a:srgbClr val="FF00FF"/>
                </a:solidFill>
                <a:latin typeface="Times New Roman" panose="02020603050405020304" pitchFamily="18" charset="0"/>
              </a:rPr>
              <a:t>城開往</a:t>
            </a:r>
            <a:r>
              <a:rPr lang="en-US" altLang="zh-TW" sz="2400" dirty="0">
                <a:solidFill>
                  <a:srgbClr val="FF00FF"/>
                </a:solidFill>
              </a:rPr>
              <a:t>Z</a:t>
            </a:r>
            <a:r>
              <a:rPr lang="zh-TW" altLang="zh-TW" sz="2400" kern="100" dirty="0">
                <a:solidFill>
                  <a:srgbClr val="FF00FF"/>
                </a:solidFill>
                <a:latin typeface="Times New Roman" panose="02020603050405020304" pitchFamily="18" charset="0"/>
              </a:rPr>
              <a:t>城需要：</a:t>
            </a:r>
            <a:endParaRPr lang="en-US" altLang="zh-TW" sz="2400" kern="100" dirty="0">
              <a:solidFill>
                <a:srgbClr val="FF00FF"/>
              </a:solidFill>
              <a:latin typeface="Times New Roman" panose="02020603050405020304" pitchFamily="18" charset="0"/>
            </a:endParaRPr>
          </a:p>
          <a:p>
            <a:pPr>
              <a:defRPr/>
            </a:pPr>
            <a:r>
              <a:rPr lang="en-US" altLang="zh-TW" sz="2400" kern="100" dirty="0">
                <a:solidFill>
                  <a:srgbClr val="FF00FF"/>
                </a:solidFill>
                <a:ea typeface="DFKai-SB" panose="03000509000000000000" pitchFamily="65" charset="-120"/>
              </a:rPr>
              <a:t> 220</a:t>
            </a:r>
            <a:r>
              <a:rPr lang="zh-TW" altLang="zh-TW" sz="2400" kern="100" dirty="0">
                <a:solidFill>
                  <a:srgbClr val="FF00FF"/>
                </a:solidFill>
                <a:latin typeface="Times New Roman" panose="02020603050405020304" pitchFamily="18" charset="0"/>
              </a:rPr>
              <a:t>÷</a:t>
            </a:r>
            <a:r>
              <a:rPr lang="en-US" altLang="zh-TW" sz="2400" kern="100" dirty="0">
                <a:solidFill>
                  <a:srgbClr val="FF00FF"/>
                </a:solidFill>
                <a:ea typeface="DFKai-SB" panose="03000509000000000000" pitchFamily="65" charset="-120"/>
              </a:rPr>
              <a:t>44</a:t>
            </a:r>
            <a:r>
              <a:rPr lang="en-US" altLang="zh-TW" sz="2400" kern="100" dirty="0">
                <a:solidFill>
                  <a:srgbClr val="FF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TW" sz="2400" kern="100" dirty="0">
                <a:solidFill>
                  <a:srgbClr val="FF00FF"/>
                </a:solidFill>
                <a:ea typeface="DFKai-SB" panose="03000509000000000000" pitchFamily="65" charset="-120"/>
              </a:rPr>
              <a:t>=</a:t>
            </a:r>
            <a:r>
              <a:rPr lang="en-US" altLang="zh-TW" sz="2400" kern="100" dirty="0">
                <a:solidFill>
                  <a:srgbClr val="FF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TW" sz="2400" kern="100" dirty="0">
                <a:solidFill>
                  <a:srgbClr val="FF00FF"/>
                </a:solidFill>
                <a:ea typeface="DFKai-SB" panose="03000509000000000000" pitchFamily="65" charset="-120"/>
              </a:rPr>
              <a:t>5 (h)</a:t>
            </a:r>
            <a:endParaRPr lang="zh-TW" altLang="zh-TW" sz="2400" kern="100" dirty="0">
              <a:solidFill>
                <a:srgbClr val="FF00FF"/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773F11B5-66BB-4888-B369-BADE595AFC43}"/>
              </a:ext>
            </a:extLst>
          </p:cNvPr>
          <p:cNvSpPr txBox="1"/>
          <p:nvPr/>
        </p:nvSpPr>
        <p:spPr>
          <a:xfrm>
            <a:off x="3911600" y="5262563"/>
            <a:ext cx="5715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2800" dirty="0">
                <a:solidFill>
                  <a:srgbClr val="0000FF"/>
                </a:solidFill>
                <a:latin typeface="標楷體" panose="03000509000000000000" pitchFamily="65" charset="-120"/>
              </a:rPr>
              <a:t>÷</a:t>
            </a:r>
            <a:r>
              <a:rPr lang="en-US" altLang="zh-TW" sz="2800" dirty="0">
                <a:solidFill>
                  <a:srgbClr val="0000FF"/>
                </a:solidFill>
                <a:latin typeface="+mj-lt"/>
              </a:rPr>
              <a:t>5</a:t>
            </a:r>
            <a:endParaRPr lang="zh-TW" altLang="en-US" sz="2800" dirty="0">
              <a:solidFill>
                <a:srgbClr val="0000FF"/>
              </a:solidFill>
              <a:latin typeface="+mj-lt"/>
            </a:endParaRPr>
          </a:p>
        </p:txBody>
      </p:sp>
      <p:sp>
        <p:nvSpPr>
          <p:cNvPr id="27" name="文本框 6">
            <a:extLst>
              <a:ext uri="{FF2B5EF4-FFF2-40B4-BE49-F238E27FC236}">
                <a16:creationId xmlns:a16="http://schemas.microsoft.com/office/drawing/2014/main" id="{589F3076-A34A-4DC1-94ED-71DFA26C97D5}"/>
              </a:ext>
            </a:extLst>
          </p:cNvPr>
          <p:cNvSpPr txBox="1"/>
          <p:nvPr/>
        </p:nvSpPr>
        <p:spPr>
          <a:xfrm>
            <a:off x="1758950" y="5807075"/>
            <a:ext cx="2525713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altLang="zh-TW" sz="2800" kern="100" dirty="0">
                <a:solidFill>
                  <a:srgbClr val="0000FF"/>
                </a:solidFill>
                <a:ea typeface="DFKai-SB" panose="03000509000000000000" pitchFamily="65" charset="-120"/>
              </a:rPr>
              <a:t>=</a:t>
            </a:r>
            <a:r>
              <a:rPr lang="zh-TW" altLang="en-US" sz="2800" kern="100" dirty="0">
                <a:solidFill>
                  <a:srgbClr val="0000FF"/>
                </a:solidFill>
                <a:ea typeface="DFKai-SB" panose="03000509000000000000" pitchFamily="65" charset="-120"/>
              </a:rPr>
              <a:t> </a:t>
            </a:r>
            <a:r>
              <a:rPr lang="en-US" altLang="zh-TW" sz="2800" kern="100" dirty="0">
                <a:solidFill>
                  <a:srgbClr val="0000FF"/>
                </a:solidFill>
                <a:ea typeface="DFKai-SB" panose="03000509000000000000" pitchFamily="65" charset="-120"/>
              </a:rPr>
              <a:t>5</a:t>
            </a:r>
            <a:r>
              <a:rPr lang="en-US" altLang="zh-TW" sz="2800" dirty="0">
                <a:solidFill>
                  <a:srgbClr val="0000FF"/>
                </a:solidFill>
              </a:rPr>
              <a:t>5</a:t>
            </a:r>
            <a:r>
              <a:rPr lang="en-US" altLang="zh-TW" sz="2800" kern="100" dirty="0">
                <a:solidFill>
                  <a:srgbClr val="0000FF"/>
                </a:solidFill>
                <a:ea typeface="DFKai-SB" panose="03000509000000000000" pitchFamily="65" charset="-120"/>
              </a:rPr>
              <a:t> (</a:t>
            </a:r>
            <a:r>
              <a:rPr lang="en-US" altLang="zh-TW" sz="2800" dirty="0">
                <a:solidFill>
                  <a:srgbClr val="0000FF"/>
                </a:solidFill>
              </a:rPr>
              <a:t>km/h</a:t>
            </a:r>
            <a:r>
              <a:rPr lang="en-US" altLang="zh-TW" sz="2800" kern="100" dirty="0">
                <a:solidFill>
                  <a:srgbClr val="0000FF"/>
                </a:solidFill>
                <a:ea typeface="DFKai-SB" panose="03000509000000000000" pitchFamily="65" charset="-120"/>
              </a:rPr>
              <a:t>)</a:t>
            </a:r>
          </a:p>
        </p:txBody>
      </p:sp>
      <p:sp>
        <p:nvSpPr>
          <p:cNvPr id="28" name="矩形 10243">
            <a:extLst>
              <a:ext uri="{FF2B5EF4-FFF2-40B4-BE49-F238E27FC236}">
                <a16:creationId xmlns:a16="http://schemas.microsoft.com/office/drawing/2014/main" id="{D277F0B2-F085-44A5-A545-2FDFC560D1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2938" y="1754188"/>
            <a:ext cx="674687" cy="271462"/>
          </a:xfrm>
          <a:prstGeom prst="rect">
            <a:avLst/>
          </a:prstGeom>
          <a:noFill/>
          <a:ln w="28575" algn="ctr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TW" altLang="en-US">
              <a:solidFill>
                <a:srgbClr val="00B0F0"/>
              </a:solidFill>
            </a:endParaRPr>
          </a:p>
        </p:txBody>
      </p:sp>
      <p:sp>
        <p:nvSpPr>
          <p:cNvPr id="29" name="矩形 28">
            <a:extLst>
              <a:ext uri="{FF2B5EF4-FFF2-40B4-BE49-F238E27FC236}">
                <a16:creationId xmlns:a16="http://schemas.microsoft.com/office/drawing/2014/main" id="{546AFF8A-2082-49F8-95A1-A088746CFA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1275" y="1752600"/>
            <a:ext cx="676275" cy="271463"/>
          </a:xfrm>
          <a:prstGeom prst="rect">
            <a:avLst/>
          </a:prstGeom>
          <a:noFill/>
          <a:ln w="28575" algn="ctr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TW" altLang="en-US">
              <a:solidFill>
                <a:srgbClr val="00B0F0"/>
              </a:solidFill>
            </a:endParaRPr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id="{ABB948F6-E319-4721-858A-411E668687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27838" y="2933700"/>
            <a:ext cx="677862" cy="271463"/>
          </a:xfrm>
          <a:prstGeom prst="rect">
            <a:avLst/>
          </a:prstGeom>
          <a:noFill/>
          <a:ln w="28575" algn="ctr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cxnSp>
        <p:nvCxnSpPr>
          <p:cNvPr id="31" name="直接连接符 30">
            <a:extLst>
              <a:ext uri="{FF2B5EF4-FFF2-40B4-BE49-F238E27FC236}">
                <a16:creationId xmlns:a16="http://schemas.microsoft.com/office/drawing/2014/main" id="{B18E0259-336D-408B-822B-A8E5E2BA312C}"/>
              </a:ext>
            </a:extLst>
          </p:cNvPr>
          <p:cNvCxnSpPr>
            <a:cxnSpLocks/>
          </p:cNvCxnSpPr>
          <p:nvPr/>
        </p:nvCxnSpPr>
        <p:spPr bwMode="auto">
          <a:xfrm>
            <a:off x="2798763" y="3205163"/>
            <a:ext cx="2403475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9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5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8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22" grpId="0"/>
      <p:bldP spid="22" grpId="1"/>
      <p:bldP spid="8" grpId="0"/>
      <p:bldP spid="11" grpId="0"/>
      <p:bldP spid="11" grpId="1"/>
      <p:bldP spid="19" grpId="0"/>
      <p:bldP spid="19" grpId="1"/>
      <p:bldP spid="23" grpId="0" build="allAtOnce"/>
      <p:bldP spid="24" grpId="0"/>
      <p:bldP spid="24" grpId="1"/>
      <p:bldP spid="27" grpId="0"/>
      <p:bldP spid="27" grpId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>
            <a:extLst>
              <a:ext uri="{FF2B5EF4-FFF2-40B4-BE49-F238E27FC236}">
                <a16:creationId xmlns:a16="http://schemas.microsoft.com/office/drawing/2014/main" id="{211D978E-3C0D-4919-A34E-DA9BCE0CB724}"/>
              </a:ext>
            </a:extLst>
          </p:cNvPr>
          <p:cNvSpPr/>
          <p:nvPr/>
        </p:nvSpPr>
        <p:spPr>
          <a:xfrm>
            <a:off x="468313" y="1027113"/>
            <a:ext cx="8496300" cy="2278062"/>
          </a:xfrm>
          <a:prstGeom prst="rect">
            <a:avLst/>
          </a:prstGeom>
        </p:spPr>
        <p:txBody>
          <a:bodyPr>
            <a:spAutoFit/>
          </a:bodyPr>
          <a:lstStyle/>
          <a:p>
            <a:pPr marL="444500" indent="-444500" eaLnBrk="1" hangingPunct="1">
              <a:spcAft>
                <a:spcPts val="1200"/>
              </a:spcAft>
              <a:tabLst>
                <a:tab pos="355600" algn="l"/>
              </a:tabLst>
              <a:defRPr/>
            </a:pP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3.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緩跑徑每圈長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800m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，</a:t>
            </a:r>
            <a:r>
              <a:rPr lang="zh-TW" altLang="en-US" sz="2800" u="sng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周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先生以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1.6m/s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的平均速率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444500" indent="-444500" eaLnBrk="1" hangingPunct="1">
              <a:spcAft>
                <a:spcPts val="1200"/>
              </a:spcAft>
              <a:tabLst>
                <a:tab pos="355600" algn="l"/>
              </a:tabLst>
              <a:defRPr/>
            </a:pP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在該緩跑徑跑了       個圈。他用了多少時間？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en-US" altLang="zh-TW" sz="2800" dirty="0">
                <a:solidFill>
                  <a:schemeClr val="tx1"/>
                </a:solidFill>
              </a:rPr>
              <a:t> </a:t>
            </a:r>
            <a:r>
              <a:rPr lang="zh-TW" altLang="en-US" sz="2800" dirty="0">
                <a:solidFill>
                  <a:schemeClr val="tx1"/>
                </a:solidFill>
              </a:rPr>
              <a:t>    </a:t>
            </a:r>
            <a:r>
              <a:rPr lang="en-US" altLang="zh-TW" sz="2800" dirty="0">
                <a:solidFill>
                  <a:schemeClr val="tx1"/>
                </a:solidFill>
              </a:rPr>
              <a:t>A. 444</a:t>
            </a:r>
            <a:r>
              <a:rPr lang="zh-TW" altLang="en-US" sz="2800" dirty="0">
                <a:solidFill>
                  <a:schemeClr val="tx1"/>
                </a:solidFill>
              </a:rPr>
              <a:t>秒</a:t>
            </a:r>
            <a:r>
              <a:rPr lang="en-US" altLang="zh-TW" sz="2800" dirty="0">
                <a:solidFill>
                  <a:schemeClr val="tx1"/>
                </a:solidFill>
              </a:rPr>
              <a:t>		</a:t>
            </a:r>
            <a:r>
              <a:rPr lang="en-US" altLang="zh-HK" sz="2800" dirty="0">
                <a:solidFill>
                  <a:schemeClr val="tx1"/>
                </a:solidFill>
              </a:rPr>
              <a:t>B. </a:t>
            </a:r>
            <a:r>
              <a:rPr lang="en-US" altLang="zh-TW" sz="2800" dirty="0">
                <a:solidFill>
                  <a:schemeClr val="tx1"/>
                </a:solidFill>
              </a:rPr>
              <a:t>711</a:t>
            </a:r>
            <a:r>
              <a:rPr lang="zh-TW" altLang="en-US" sz="2800" dirty="0">
                <a:solidFill>
                  <a:schemeClr val="tx1"/>
                </a:solidFill>
              </a:rPr>
              <a:t>秒</a:t>
            </a:r>
            <a:endParaRPr lang="en-US" altLang="zh-HK" sz="2800" dirty="0">
              <a:solidFill>
                <a:schemeClr val="tx1"/>
              </a:solidFill>
            </a:endParaRPr>
          </a:p>
          <a:p>
            <a:pPr>
              <a:spcAft>
                <a:spcPts val="600"/>
              </a:spcAft>
              <a:defRPr/>
            </a:pPr>
            <a:r>
              <a:rPr lang="en-US" altLang="zh-HK" sz="2800" dirty="0">
                <a:solidFill>
                  <a:schemeClr val="tx1"/>
                </a:solidFill>
              </a:rPr>
              <a:t>     C.</a:t>
            </a:r>
            <a:r>
              <a:rPr lang="zh-TW" altLang="en-US" sz="2800" dirty="0">
                <a:solidFill>
                  <a:schemeClr val="tx1"/>
                </a:solidFill>
              </a:rPr>
              <a:t> </a:t>
            </a:r>
            <a:r>
              <a:rPr lang="en-US" altLang="zh-TW" sz="2800" dirty="0">
                <a:solidFill>
                  <a:schemeClr val="tx1"/>
                </a:solidFill>
              </a:rPr>
              <a:t>900</a:t>
            </a:r>
            <a:r>
              <a:rPr lang="zh-TW" altLang="en-US" sz="2800" dirty="0">
                <a:solidFill>
                  <a:schemeClr val="tx1"/>
                </a:solidFill>
              </a:rPr>
              <a:t>秒</a:t>
            </a:r>
            <a:r>
              <a:rPr lang="en-US" altLang="zh-HK" sz="2800" dirty="0">
                <a:solidFill>
                  <a:schemeClr val="tx1"/>
                </a:solidFill>
              </a:rPr>
              <a:t>		D. 2304</a:t>
            </a:r>
            <a:r>
              <a:rPr lang="zh-TW" altLang="en-US" sz="2800" dirty="0">
                <a:solidFill>
                  <a:schemeClr val="tx1"/>
                </a:solidFill>
              </a:rPr>
              <a:t>秒</a:t>
            </a:r>
            <a:endParaRPr lang="zh-HK" altLang="en-US" sz="2800" dirty="0">
              <a:solidFill>
                <a:schemeClr val="tx1"/>
              </a:solidFill>
            </a:endParaRPr>
          </a:p>
        </p:txBody>
      </p:sp>
      <p:pic>
        <p:nvPicPr>
          <p:cNvPr id="12291" name="图片 24">
            <a:extLst>
              <a:ext uri="{FF2B5EF4-FFF2-40B4-BE49-F238E27FC236}">
                <a16:creationId xmlns:a16="http://schemas.microsoft.com/office/drawing/2014/main" id="{5258E499-FF49-469B-A04B-8B5487DB96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7475" y="2638425"/>
            <a:ext cx="722313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2" name="文本框 4">
            <a:extLst>
              <a:ext uri="{FF2B5EF4-FFF2-40B4-BE49-F238E27FC236}">
                <a16:creationId xmlns:a16="http://schemas.microsoft.com/office/drawing/2014/main" id="{B63EBE2E-B85F-41CA-82E0-C0C1CD47DD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2950" y="260350"/>
            <a:ext cx="1704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B050"/>
                </a:solidFill>
              </a:rPr>
              <a:t>2019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8790B31D-C185-4464-940B-F2DBE162A760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7900988" y="2740025"/>
            <a:ext cx="431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C</a:t>
            </a:r>
            <a:endParaRPr lang="zh-CN" altLang="en-US" sz="2800">
              <a:solidFill>
                <a:srgbClr val="FF0000"/>
              </a:solidFill>
            </a:endParaRPr>
          </a:p>
        </p:txBody>
      </p:sp>
      <p:sp>
        <p:nvSpPr>
          <p:cNvPr id="17" name="文本框 6">
            <a:extLst>
              <a:ext uri="{FF2B5EF4-FFF2-40B4-BE49-F238E27FC236}">
                <a16:creationId xmlns:a16="http://schemas.microsoft.com/office/drawing/2014/main" id="{BE29E5BE-156F-46AB-A9D4-6B8A55568D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8700" y="3590925"/>
            <a:ext cx="3232150" cy="523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  <a:defRPr/>
            </a:pPr>
            <a:r>
              <a:rPr lang="zh-CN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時間</a:t>
            </a:r>
            <a:r>
              <a:rPr lang="en-US" altLang="zh-CN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 </a:t>
            </a:r>
            <a:r>
              <a:rPr lang="en-US" altLang="zh-TW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 </a:t>
            </a:r>
            <a:r>
              <a:rPr lang="zh-CN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路程</a:t>
            </a:r>
            <a:r>
              <a:rPr lang="zh-CN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</a:t>
            </a:r>
            <a:r>
              <a:rPr lang="zh-CN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速率</a:t>
            </a:r>
            <a:endParaRPr lang="en-US" altLang="zh-TW" sz="28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2295" name="组合 3">
            <a:extLst>
              <a:ext uri="{FF2B5EF4-FFF2-40B4-BE49-F238E27FC236}">
                <a16:creationId xmlns:a16="http://schemas.microsoft.com/office/drawing/2014/main" id="{B230154B-3F5D-4344-BF41-9833BFB66887}"/>
              </a:ext>
            </a:extLst>
          </p:cNvPr>
          <p:cNvGrpSpPr>
            <a:grpSpLocks/>
          </p:cNvGrpSpPr>
          <p:nvPr/>
        </p:nvGrpSpPr>
        <p:grpSpPr bwMode="auto">
          <a:xfrm>
            <a:off x="3470275" y="1449388"/>
            <a:ext cx="669925" cy="912812"/>
            <a:chOff x="4142785" y="3136857"/>
            <a:chExt cx="670057" cy="912083"/>
          </a:xfrm>
        </p:grpSpPr>
        <p:grpSp>
          <p:nvGrpSpPr>
            <p:cNvPr id="12310" name="Group 33">
              <a:extLst>
                <a:ext uri="{FF2B5EF4-FFF2-40B4-BE49-F238E27FC236}">
                  <a16:creationId xmlns:a16="http://schemas.microsoft.com/office/drawing/2014/main" id="{F68F8641-D74F-43A7-B162-CD727020236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17018" y="3136857"/>
              <a:ext cx="395824" cy="912083"/>
              <a:chOff x="4836" y="2299"/>
              <a:chExt cx="335" cy="522"/>
            </a:xfrm>
          </p:grpSpPr>
          <p:sp>
            <p:nvSpPr>
              <p:cNvPr id="12312" name="Text Box 34">
                <a:extLst>
                  <a:ext uri="{FF2B5EF4-FFF2-40B4-BE49-F238E27FC236}">
                    <a16:creationId xmlns:a16="http://schemas.microsoft.com/office/drawing/2014/main" id="{0C2C3DFD-25A5-4FA7-9E91-C028633BF99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36" y="2299"/>
                <a:ext cx="326" cy="2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zh-TW" sz="2800">
                    <a:solidFill>
                      <a:schemeClr val="tx1"/>
                    </a:solidFill>
                  </a:rPr>
                  <a:t>4</a:t>
                </a:r>
                <a:endParaRPr lang="en-US" altLang="zh-TW" sz="2800" i="1">
                  <a:solidFill>
                    <a:schemeClr val="tx1"/>
                  </a:solidFill>
                </a:endParaRPr>
              </a:p>
            </p:txBody>
          </p:sp>
          <p:sp>
            <p:nvSpPr>
              <p:cNvPr id="12313" name="Text Box 35">
                <a:extLst>
                  <a:ext uri="{FF2B5EF4-FFF2-40B4-BE49-F238E27FC236}">
                    <a16:creationId xmlns:a16="http://schemas.microsoft.com/office/drawing/2014/main" id="{8959A33B-8896-429B-8DBD-240DCF16798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45" y="2522"/>
                <a:ext cx="326" cy="2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zh-TW" sz="280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12314" name="Line 36">
                <a:extLst>
                  <a:ext uri="{FF2B5EF4-FFF2-40B4-BE49-F238E27FC236}">
                    <a16:creationId xmlns:a16="http://schemas.microsoft.com/office/drawing/2014/main" id="{F02A38F8-55D8-4B50-8C1F-851E28C0FB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57" y="2557"/>
                <a:ext cx="293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zh-CN" altLang="en-US"/>
              </a:p>
            </p:txBody>
          </p:sp>
        </p:grpSp>
        <p:sp>
          <p:nvSpPr>
            <p:cNvPr id="12311" name="文本框 1">
              <a:extLst>
                <a:ext uri="{FF2B5EF4-FFF2-40B4-BE49-F238E27FC236}">
                  <a16:creationId xmlns:a16="http://schemas.microsoft.com/office/drawing/2014/main" id="{D2ADB8F0-18FE-4120-954F-05F6CF9A52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42785" y="3327768"/>
              <a:ext cx="292273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800">
                  <a:solidFill>
                    <a:schemeClr val="tx1"/>
                  </a:solidFill>
                </a:rPr>
                <a:t>1</a:t>
              </a:r>
              <a:endParaRPr lang="zh-TW" altLang="en-US" sz="2800">
                <a:solidFill>
                  <a:schemeClr val="tx1"/>
                </a:solidFill>
              </a:endParaRPr>
            </a:p>
          </p:txBody>
        </p:sp>
      </p:grpSp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id="{6C19A2D5-D54D-4499-9853-195D7999B0B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33600" y="1504950"/>
            <a:ext cx="1995488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" name="直接连接符 24">
            <a:extLst>
              <a:ext uri="{FF2B5EF4-FFF2-40B4-BE49-F238E27FC236}">
                <a16:creationId xmlns:a16="http://schemas.microsoft.com/office/drawing/2014/main" id="{71E441FC-75E5-43D3-88AA-8938F6851DD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771775" y="2268538"/>
            <a:ext cx="2068513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" name="直接连接符 25">
            <a:extLst>
              <a:ext uri="{FF2B5EF4-FFF2-40B4-BE49-F238E27FC236}">
                <a16:creationId xmlns:a16="http://schemas.microsoft.com/office/drawing/2014/main" id="{8099689F-8717-44EF-9284-8620436B19BF}"/>
              </a:ext>
            </a:extLst>
          </p:cNvPr>
          <p:cNvCxnSpPr>
            <a:cxnSpLocks/>
          </p:cNvCxnSpPr>
          <p:nvPr/>
        </p:nvCxnSpPr>
        <p:spPr bwMode="auto">
          <a:xfrm>
            <a:off x="5494338" y="1504950"/>
            <a:ext cx="324485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12" name="组合 11">
            <a:extLst>
              <a:ext uri="{FF2B5EF4-FFF2-40B4-BE49-F238E27FC236}">
                <a16:creationId xmlns:a16="http://schemas.microsoft.com/office/drawing/2014/main" id="{6B933AA1-10C5-4F46-919A-6C58A1EC1480}"/>
              </a:ext>
            </a:extLst>
          </p:cNvPr>
          <p:cNvGrpSpPr>
            <a:grpSpLocks/>
          </p:cNvGrpSpPr>
          <p:nvPr/>
        </p:nvGrpSpPr>
        <p:grpSpPr bwMode="auto">
          <a:xfrm>
            <a:off x="1839913" y="4114800"/>
            <a:ext cx="2112962" cy="911225"/>
            <a:chOff x="1595018" y="4402895"/>
            <a:chExt cx="2112886" cy="912083"/>
          </a:xfrm>
        </p:grpSpPr>
        <p:sp>
          <p:nvSpPr>
            <p:cNvPr id="10" name="文本框 9">
              <a:extLst>
                <a:ext uri="{FF2B5EF4-FFF2-40B4-BE49-F238E27FC236}">
                  <a16:creationId xmlns:a16="http://schemas.microsoft.com/office/drawing/2014/main" id="{2AFF7002-521B-4B67-BB2B-6CDC820BDACE}"/>
                </a:ext>
              </a:extLst>
            </p:cNvPr>
            <p:cNvSpPr txBox="1"/>
            <p:nvPr/>
          </p:nvSpPr>
          <p:spPr>
            <a:xfrm>
              <a:off x="1595018" y="4569740"/>
              <a:ext cx="2112886" cy="52277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spcAft>
                  <a:spcPts val="600"/>
                </a:spcAft>
                <a:defRPr/>
              </a:pPr>
              <a:r>
                <a:rPr lang="en-US" altLang="zh-TW" sz="2800" kern="100" dirty="0">
                  <a:solidFill>
                    <a:srgbClr val="0000FF"/>
                  </a:solidFill>
                  <a:ea typeface="DFKai-SB" panose="03000509000000000000" pitchFamily="65" charset="-120"/>
                </a:rPr>
                <a:t>= (800</a:t>
              </a:r>
              <a:r>
                <a:rPr lang="en-US" altLang="zh-TW" sz="2800" kern="100" dirty="0">
                  <a:solidFill>
                    <a:srgbClr val="0000FF"/>
                  </a:solidFill>
                  <a:ea typeface="DFKai-SB" panose="03000509000000000000" pitchFamily="65" charset="-120"/>
                  <a:sym typeface="Symbol" panose="05050102010706020507" pitchFamily="18" charset="2"/>
                </a:rPr>
                <a:t></a:t>
              </a:r>
              <a:r>
                <a:rPr lang="zh-TW" altLang="en-US" sz="2800" kern="100" dirty="0">
                  <a:solidFill>
                    <a:srgbClr val="0000FF"/>
                  </a:solidFill>
                  <a:ea typeface="DFKai-SB" panose="03000509000000000000" pitchFamily="65" charset="-120"/>
                  <a:sym typeface="Symbol" panose="05050102010706020507" pitchFamily="18" charset="2"/>
                </a:rPr>
                <a:t>      </a:t>
              </a:r>
              <a:r>
                <a:rPr lang="en-US" altLang="zh-TW" sz="2800" kern="100" dirty="0">
                  <a:solidFill>
                    <a:srgbClr val="0000FF"/>
                  </a:solidFill>
                  <a:ea typeface="DFKai-SB" panose="03000509000000000000" pitchFamily="65" charset="-120"/>
                </a:rPr>
                <a:t>)</a:t>
              </a:r>
            </a:p>
          </p:txBody>
        </p:sp>
        <p:grpSp>
          <p:nvGrpSpPr>
            <p:cNvPr id="12304" name="组合 30">
              <a:extLst>
                <a:ext uri="{FF2B5EF4-FFF2-40B4-BE49-F238E27FC236}">
                  <a16:creationId xmlns:a16="http://schemas.microsoft.com/office/drawing/2014/main" id="{C8E1A67A-0D14-4DFF-9F75-B38A8728319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05200" y="4402895"/>
              <a:ext cx="670057" cy="912083"/>
              <a:chOff x="4142785" y="3136857"/>
              <a:chExt cx="670057" cy="912083"/>
            </a:xfrm>
          </p:grpSpPr>
          <p:grpSp>
            <p:nvGrpSpPr>
              <p:cNvPr id="12305" name="Group 33">
                <a:extLst>
                  <a:ext uri="{FF2B5EF4-FFF2-40B4-BE49-F238E27FC236}">
                    <a16:creationId xmlns:a16="http://schemas.microsoft.com/office/drawing/2014/main" id="{5E7F04C2-0F0F-496B-BC58-11F3B624B02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417018" y="3136857"/>
                <a:ext cx="395824" cy="912083"/>
                <a:chOff x="4836" y="2299"/>
                <a:chExt cx="335" cy="522"/>
              </a:xfrm>
            </p:grpSpPr>
            <p:sp>
              <p:nvSpPr>
                <p:cNvPr id="12307" name="Text Box 34">
                  <a:extLst>
                    <a:ext uri="{FF2B5EF4-FFF2-40B4-BE49-F238E27FC236}">
                      <a16:creationId xmlns:a16="http://schemas.microsoft.com/office/drawing/2014/main" id="{0C71FD6F-37D5-4D8D-90DA-0BCE5118CA76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836" y="2299"/>
                  <a:ext cx="326" cy="29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905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1pPr>
                  <a:lvl2pPr marL="742950" indent="-285750"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2pPr>
                  <a:lvl3pPr marL="1143000" indent="-228600"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3pPr>
                  <a:lvl4pPr marL="1600200" indent="-228600"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4pPr>
                  <a:lvl5pPr marL="2057400" indent="-228600"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lang="en-US" altLang="zh-TW" sz="2800">
                      <a:solidFill>
                        <a:srgbClr val="0000FF"/>
                      </a:solidFill>
                    </a:rPr>
                    <a:t>4</a:t>
                  </a:r>
                  <a:endParaRPr lang="en-US" altLang="zh-TW" sz="2800" i="1">
                    <a:solidFill>
                      <a:srgbClr val="0000FF"/>
                    </a:solidFill>
                  </a:endParaRPr>
                </a:p>
              </p:txBody>
            </p:sp>
            <p:sp>
              <p:nvSpPr>
                <p:cNvPr id="12308" name="Text Box 35">
                  <a:extLst>
                    <a:ext uri="{FF2B5EF4-FFF2-40B4-BE49-F238E27FC236}">
                      <a16:creationId xmlns:a16="http://schemas.microsoft.com/office/drawing/2014/main" id="{81B79110-3D6F-47E2-BC01-8BF49D8D0E26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845" y="2522"/>
                  <a:ext cx="326" cy="29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905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1pPr>
                  <a:lvl2pPr marL="742950" indent="-285750"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2pPr>
                  <a:lvl3pPr marL="1143000" indent="-228600"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3pPr>
                  <a:lvl4pPr marL="1600200" indent="-228600"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4pPr>
                  <a:lvl5pPr marL="2057400" indent="-228600"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lang="en-US" altLang="zh-TW" sz="2800">
                      <a:solidFill>
                        <a:srgbClr val="0000FF"/>
                      </a:solidFill>
                    </a:rPr>
                    <a:t>5</a:t>
                  </a:r>
                </a:p>
              </p:txBody>
            </p:sp>
            <p:sp>
              <p:nvSpPr>
                <p:cNvPr id="12309" name="Line 36">
                  <a:extLst>
                    <a:ext uri="{FF2B5EF4-FFF2-40B4-BE49-F238E27FC236}">
                      <a16:creationId xmlns:a16="http://schemas.microsoft.com/office/drawing/2014/main" id="{98080CC2-371E-45FD-BABD-E79BF9452EE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857" y="2557"/>
                  <a:ext cx="293" cy="0"/>
                </a:xfrm>
                <a:prstGeom prst="line">
                  <a:avLst/>
                </a:prstGeom>
                <a:noFill/>
                <a:ln w="28575">
                  <a:solidFill>
                    <a:srgbClr val="00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zh-CN" altLang="en-US" dirty="0">
                    <a:solidFill>
                      <a:srgbClr val="0000FF"/>
                    </a:solidFill>
                  </a:endParaRPr>
                </a:p>
              </p:txBody>
            </p:sp>
          </p:grpSp>
          <p:sp>
            <p:nvSpPr>
              <p:cNvPr id="12306" name="文本框 32">
                <a:extLst>
                  <a:ext uri="{FF2B5EF4-FFF2-40B4-BE49-F238E27FC236}">
                    <a16:creationId xmlns:a16="http://schemas.microsoft.com/office/drawing/2014/main" id="{905784D8-D93C-48BB-847A-4A244EB6CF5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42785" y="3327768"/>
                <a:ext cx="292273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r>
                  <a:rPr lang="en-US" altLang="zh-TW" sz="2800">
                    <a:solidFill>
                      <a:srgbClr val="0000FF"/>
                    </a:solidFill>
                  </a:rPr>
                  <a:t>1</a:t>
                </a:r>
                <a:endParaRPr lang="zh-TW" altLang="en-US" sz="2800">
                  <a:solidFill>
                    <a:srgbClr val="0000FF"/>
                  </a:solidFill>
                </a:endParaRPr>
              </a:p>
            </p:txBody>
          </p:sp>
        </p:grpSp>
      </p:grpSp>
      <p:sp>
        <p:nvSpPr>
          <p:cNvPr id="42" name="文本框 41">
            <a:extLst>
              <a:ext uri="{FF2B5EF4-FFF2-40B4-BE49-F238E27FC236}">
                <a16:creationId xmlns:a16="http://schemas.microsoft.com/office/drawing/2014/main" id="{E47BBB72-13C8-465F-84FF-116F84896C9C}"/>
              </a:ext>
            </a:extLst>
          </p:cNvPr>
          <p:cNvSpPr txBox="1"/>
          <p:nvPr/>
        </p:nvSpPr>
        <p:spPr>
          <a:xfrm>
            <a:off x="3871913" y="4298950"/>
            <a:ext cx="939800" cy="5222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altLang="zh-TW" sz="2800" kern="100" dirty="0">
                <a:solidFill>
                  <a:srgbClr val="0000FF"/>
                </a:solidFill>
                <a:latin typeface="標楷體" panose="03000509000000000000" pitchFamily="65" charset="-120"/>
              </a:rPr>
              <a:t>÷</a:t>
            </a:r>
            <a:r>
              <a:rPr lang="en-US" altLang="zh-TW" sz="2800" kern="100" dirty="0">
                <a:solidFill>
                  <a:srgbClr val="0000FF"/>
                </a:solidFill>
                <a:latin typeface="+mj-lt"/>
              </a:rPr>
              <a:t>1.6</a:t>
            </a:r>
            <a:endParaRPr lang="en-US" altLang="zh-TW" sz="2800" kern="100" dirty="0">
              <a:solidFill>
                <a:srgbClr val="0000FF"/>
              </a:solidFill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50" name="文本框 49">
            <a:extLst>
              <a:ext uri="{FF2B5EF4-FFF2-40B4-BE49-F238E27FC236}">
                <a16:creationId xmlns:a16="http://schemas.microsoft.com/office/drawing/2014/main" id="{1D30E1CB-4BF0-4133-B1DA-BE8B6E402F73}"/>
              </a:ext>
            </a:extLst>
          </p:cNvPr>
          <p:cNvSpPr txBox="1"/>
          <p:nvPr/>
        </p:nvSpPr>
        <p:spPr>
          <a:xfrm>
            <a:off x="1839913" y="4954588"/>
            <a:ext cx="2112962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altLang="zh-TW" sz="2800" kern="100" dirty="0">
                <a:solidFill>
                  <a:srgbClr val="0000FF"/>
                </a:solidFill>
                <a:ea typeface="DFKai-SB" panose="03000509000000000000" pitchFamily="65" charset="-120"/>
              </a:rPr>
              <a:t>= 900(</a:t>
            </a:r>
            <a:r>
              <a:rPr lang="zh-TW" altLang="en-US" sz="2800" kern="100" dirty="0">
                <a:solidFill>
                  <a:srgbClr val="0000FF"/>
                </a:solidFill>
                <a:ea typeface="DFKai-SB" panose="03000509000000000000" pitchFamily="65" charset="-120"/>
              </a:rPr>
              <a:t>秒</a:t>
            </a:r>
            <a:r>
              <a:rPr lang="en-US" altLang="zh-TW" sz="2800" kern="100" dirty="0">
                <a:solidFill>
                  <a:srgbClr val="0000FF"/>
                </a:solidFill>
                <a:ea typeface="DFKai-SB" panose="03000509000000000000" pitchFamily="65" charset="-120"/>
              </a:rPr>
              <a:t>)</a:t>
            </a:r>
          </a:p>
        </p:txBody>
      </p:sp>
      <p:cxnSp>
        <p:nvCxnSpPr>
          <p:cNvPr id="51" name="直接连接符 50">
            <a:extLst>
              <a:ext uri="{FF2B5EF4-FFF2-40B4-BE49-F238E27FC236}">
                <a16:creationId xmlns:a16="http://schemas.microsoft.com/office/drawing/2014/main" id="{A936FB49-17BE-464C-84CF-01101BD15878}"/>
              </a:ext>
            </a:extLst>
          </p:cNvPr>
          <p:cNvCxnSpPr>
            <a:cxnSpLocks/>
          </p:cNvCxnSpPr>
          <p:nvPr/>
        </p:nvCxnSpPr>
        <p:spPr bwMode="auto">
          <a:xfrm>
            <a:off x="5237163" y="2100263"/>
            <a:ext cx="2466975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7" grpId="0"/>
      <p:bldP spid="17" grpId="1"/>
      <p:bldP spid="42" grpId="0"/>
      <p:bldP spid="42" grpId="1"/>
      <p:bldP spid="50" grpId="0"/>
      <p:bldP spid="50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矩形 3">
            <a:extLst>
              <a:ext uri="{FF2B5EF4-FFF2-40B4-BE49-F238E27FC236}">
                <a16:creationId xmlns:a16="http://schemas.microsoft.com/office/drawing/2014/main" id="{0B7095AF-54F6-4438-B02D-D286F12E16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1001713"/>
            <a:ext cx="8039100" cy="3108325"/>
          </a:xfrm>
          <a:prstGeom prst="rect">
            <a:avLst/>
          </a:prstGeom>
          <a:solidFill>
            <a:srgbClr val="FEE1D3"/>
          </a:solidFill>
          <a:ln w="9525" algn="ctr">
            <a:solidFill>
              <a:srgbClr val="F8A88C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pic>
        <p:nvPicPr>
          <p:cNvPr id="13315" name="图片 3">
            <a:extLst>
              <a:ext uri="{FF2B5EF4-FFF2-40B4-BE49-F238E27FC236}">
                <a16:creationId xmlns:a16="http://schemas.microsoft.com/office/drawing/2014/main" id="{C4484D2A-F9E0-4EF1-ACA4-84AF643B95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82" t="8076" r="12599" b="14537"/>
          <a:stretch>
            <a:fillRect/>
          </a:stretch>
        </p:blipFill>
        <p:spPr bwMode="auto">
          <a:xfrm>
            <a:off x="420688" y="1060450"/>
            <a:ext cx="603250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矩形 26">
            <a:extLst>
              <a:ext uri="{FF2B5EF4-FFF2-40B4-BE49-F238E27FC236}">
                <a16:creationId xmlns:a16="http://schemas.microsoft.com/office/drawing/2014/main" id="{865B052F-44E7-4C6E-BAB1-F7FF08DF6611}"/>
              </a:ext>
            </a:extLst>
          </p:cNvPr>
          <p:cNvSpPr/>
          <p:nvPr/>
        </p:nvSpPr>
        <p:spPr>
          <a:xfrm>
            <a:off x="468313" y="1068388"/>
            <a:ext cx="8201025" cy="29083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444500" indent="-444500" eaLnBrk="1" hangingPunct="1">
              <a:spcAft>
                <a:spcPts val="0"/>
              </a:spcAft>
              <a:tabLst>
                <a:tab pos="355600" algn="l"/>
              </a:tabLst>
              <a:defRPr/>
            </a:pP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</a:t>
            </a:r>
            <a:r>
              <a:rPr lang="zh-TW" altLang="en-US" sz="2800" dirty="0">
                <a:solidFill>
                  <a:schemeClr val="tx1"/>
                </a:solidFill>
              </a:rPr>
              <a:t>爺爺晨跑，他在緩跑徑跑了</a:t>
            </a:r>
            <a:r>
              <a:rPr lang="en-US" altLang="zh-TW" sz="2800" dirty="0">
                <a:solidFill>
                  <a:schemeClr val="tx1"/>
                </a:solidFill>
              </a:rPr>
              <a:t>760m</a:t>
            </a:r>
            <a:r>
              <a:rPr lang="zh-TW" altLang="en-US" sz="2800" dirty="0">
                <a:solidFill>
                  <a:schemeClr val="tx1"/>
                </a:solidFill>
              </a:rPr>
              <a:t> ，再往山上走</a:t>
            </a:r>
            <a:endParaRPr lang="en-US" altLang="zh-TW" sz="2800" dirty="0">
              <a:solidFill>
                <a:schemeClr val="tx1"/>
              </a:solidFill>
            </a:endParaRPr>
          </a:p>
          <a:p>
            <a:pPr marL="444500" indent="-444500" eaLnBrk="1" hangingPunct="1">
              <a:spcAft>
                <a:spcPts val="0"/>
              </a:spcAft>
              <a:tabLst>
                <a:tab pos="355600" algn="l"/>
              </a:tabLst>
              <a:defRPr/>
            </a:pPr>
            <a:r>
              <a:rPr lang="en-US" altLang="zh-TW" sz="2800" dirty="0">
                <a:solidFill>
                  <a:schemeClr val="tx1"/>
                </a:solidFill>
              </a:rPr>
              <a:t>      </a:t>
            </a:r>
            <a:r>
              <a:rPr lang="zh-CN" altLang="en-US" sz="2800" dirty="0">
                <a:solidFill>
                  <a:schemeClr val="tx1"/>
                </a:solidFill>
              </a:rPr>
              <a:t>走了</a:t>
            </a:r>
            <a:r>
              <a:rPr lang="en-US" altLang="zh-TW" sz="2800" dirty="0">
                <a:solidFill>
                  <a:schemeClr val="tx1"/>
                </a:solidFill>
              </a:rPr>
              <a:t>1280m</a:t>
            </a:r>
            <a:r>
              <a:rPr lang="zh-TW" altLang="en-US" sz="2800" dirty="0">
                <a:solidFill>
                  <a:schemeClr val="tx1"/>
                </a:solidFill>
              </a:rPr>
              <a:t> ，到達山頂時剛好是</a:t>
            </a:r>
            <a:r>
              <a:rPr lang="en-US" altLang="zh-TW" sz="2800" dirty="0">
                <a:solidFill>
                  <a:schemeClr val="tx1"/>
                </a:solidFill>
              </a:rPr>
              <a:t>8:00 a.m.</a:t>
            </a:r>
            <a:r>
              <a:rPr lang="zh-TW" altLang="en-US" sz="2800" dirty="0">
                <a:solidFill>
                  <a:schemeClr val="tx1"/>
                </a:solidFill>
              </a:rPr>
              <a:t>。如</a:t>
            </a:r>
            <a:endParaRPr lang="en-US" altLang="zh-TW" sz="2800" dirty="0">
              <a:solidFill>
                <a:schemeClr val="tx1"/>
              </a:solidFill>
            </a:endParaRPr>
          </a:p>
          <a:p>
            <a:pPr marL="444500" indent="-444500" eaLnBrk="1" hangingPunct="1">
              <a:spcAft>
                <a:spcPts val="0"/>
              </a:spcAft>
              <a:tabLst>
                <a:tab pos="355600" algn="l"/>
              </a:tabLst>
              <a:defRPr/>
            </a:pPr>
            <a:r>
              <a:rPr lang="zh-TW" altLang="en-US" sz="2800" dirty="0">
                <a:solidFill>
                  <a:schemeClr val="tx1"/>
                </a:solidFill>
              </a:rPr>
              <a:t>      </a:t>
            </a:r>
            <a:r>
              <a:rPr lang="zh-CN" altLang="en-US" sz="2800" dirty="0">
                <a:solidFill>
                  <a:schemeClr val="tx1"/>
                </a:solidFill>
              </a:rPr>
              <a:t>果他</a:t>
            </a:r>
            <a:r>
              <a:rPr lang="zh-TW" altLang="en-US" sz="2800" dirty="0">
                <a:solidFill>
                  <a:schemeClr val="tx1"/>
                </a:solidFill>
              </a:rPr>
              <a:t>全程的平均速率是</a:t>
            </a:r>
            <a:r>
              <a:rPr lang="en-US" altLang="zh-TW" sz="2800" dirty="0">
                <a:solidFill>
                  <a:schemeClr val="tx1"/>
                </a:solidFill>
              </a:rPr>
              <a:t>2m/s</a:t>
            </a:r>
            <a:r>
              <a:rPr lang="zh-TW" altLang="en-US" sz="2800" dirty="0">
                <a:solidFill>
                  <a:schemeClr val="tx1"/>
                </a:solidFill>
              </a:rPr>
              <a:t>，他在什麼時間開</a:t>
            </a:r>
            <a:endParaRPr lang="en-US" altLang="zh-TW" sz="2800" dirty="0">
              <a:solidFill>
                <a:schemeClr val="tx1"/>
              </a:solidFill>
            </a:endParaRPr>
          </a:p>
          <a:p>
            <a:pPr marL="444500" indent="-444500" eaLnBrk="1" hangingPunct="1">
              <a:spcAft>
                <a:spcPts val="1200"/>
              </a:spcAft>
              <a:tabLst>
                <a:tab pos="355600" algn="l"/>
              </a:tabLst>
              <a:defRPr/>
            </a:pPr>
            <a:r>
              <a:rPr lang="en-US" altLang="zh-TW" sz="2800" dirty="0">
                <a:solidFill>
                  <a:schemeClr val="tx1"/>
                </a:solidFill>
              </a:rPr>
              <a:t>      </a:t>
            </a:r>
            <a:r>
              <a:rPr lang="zh-CN" altLang="en-US" sz="2800" dirty="0">
                <a:solidFill>
                  <a:schemeClr val="tx1"/>
                </a:solidFill>
              </a:rPr>
              <a:t>始</a:t>
            </a:r>
            <a:r>
              <a:rPr lang="zh-TW" altLang="en-US" sz="2800" dirty="0">
                <a:solidFill>
                  <a:schemeClr val="tx1"/>
                </a:solidFill>
              </a:rPr>
              <a:t>跑步？</a:t>
            </a:r>
            <a:endParaRPr lang="en-US" altLang="zh-CN" sz="2800" dirty="0">
              <a:solidFill>
                <a:schemeClr val="tx1"/>
              </a:solidFill>
            </a:endParaRPr>
          </a:p>
          <a:p>
            <a:pPr>
              <a:spcAft>
                <a:spcPts val="600"/>
              </a:spcAft>
              <a:defRPr/>
            </a:pPr>
            <a:r>
              <a:rPr lang="en-US" altLang="zh-TW" sz="2800" dirty="0">
                <a:solidFill>
                  <a:schemeClr val="tx1"/>
                </a:solidFill>
              </a:rPr>
              <a:t>     </a:t>
            </a:r>
            <a:r>
              <a:rPr lang="zh-TW" altLang="en-US" sz="2800" dirty="0">
                <a:solidFill>
                  <a:schemeClr val="tx1"/>
                </a:solidFill>
              </a:rPr>
              <a:t> </a:t>
            </a:r>
            <a:r>
              <a:rPr lang="en-US" altLang="zh-TW" sz="2800" dirty="0">
                <a:solidFill>
                  <a:schemeClr val="tx1"/>
                </a:solidFill>
              </a:rPr>
              <a:t>A. 8</a:t>
            </a:r>
            <a:r>
              <a:rPr lang="en-US" altLang="zh-CN" sz="2800" dirty="0">
                <a:solidFill>
                  <a:schemeClr val="tx1"/>
                </a:solidFill>
              </a:rPr>
              <a:t>:</a:t>
            </a:r>
            <a:r>
              <a:rPr lang="en-US" altLang="zh-TW" sz="2800" dirty="0">
                <a:solidFill>
                  <a:schemeClr val="tx1"/>
                </a:solidFill>
              </a:rPr>
              <a:t>15 a.m.			</a:t>
            </a:r>
            <a:r>
              <a:rPr lang="en-US" altLang="zh-HK" sz="2800" dirty="0">
                <a:solidFill>
                  <a:schemeClr val="tx1"/>
                </a:solidFill>
              </a:rPr>
              <a:t>B. </a:t>
            </a:r>
            <a:r>
              <a:rPr lang="en-US" altLang="zh-TW" sz="2800" dirty="0">
                <a:solidFill>
                  <a:schemeClr val="tx1"/>
                </a:solidFill>
              </a:rPr>
              <a:t>8:13 a.m.</a:t>
            </a:r>
            <a:r>
              <a:rPr lang="en-US" altLang="zh-HK" sz="2800" dirty="0">
                <a:solidFill>
                  <a:schemeClr val="tx1"/>
                </a:solidFill>
              </a:rPr>
              <a:t>   </a:t>
            </a:r>
          </a:p>
          <a:p>
            <a:pPr>
              <a:spcAft>
                <a:spcPts val="600"/>
              </a:spcAft>
              <a:defRPr/>
            </a:pPr>
            <a:r>
              <a:rPr lang="en-US" altLang="zh-HK" sz="2800" dirty="0">
                <a:solidFill>
                  <a:schemeClr val="tx1"/>
                </a:solidFill>
              </a:rPr>
              <a:t>      C.</a:t>
            </a:r>
            <a:r>
              <a:rPr lang="zh-TW" altLang="en-US" sz="2800" dirty="0">
                <a:solidFill>
                  <a:schemeClr val="tx1"/>
                </a:solidFill>
              </a:rPr>
              <a:t> </a:t>
            </a:r>
            <a:r>
              <a:rPr lang="en-US" altLang="zh-TW" sz="2800" dirty="0">
                <a:solidFill>
                  <a:schemeClr val="tx1"/>
                </a:solidFill>
              </a:rPr>
              <a:t>7:43 a.m.</a:t>
            </a:r>
            <a:r>
              <a:rPr lang="en-US" altLang="zh-HK" sz="2800" dirty="0">
                <a:solidFill>
                  <a:schemeClr val="tx1"/>
                </a:solidFill>
              </a:rPr>
              <a:t> 			D. </a:t>
            </a:r>
            <a:r>
              <a:rPr lang="en-US" altLang="zh-TW" sz="2800" dirty="0">
                <a:solidFill>
                  <a:schemeClr val="tx1"/>
                </a:solidFill>
              </a:rPr>
              <a:t>7:35 a.m.</a:t>
            </a:r>
            <a:endParaRPr lang="zh-HK" altLang="en-US" sz="2800" dirty="0">
              <a:solidFill>
                <a:schemeClr val="tx1"/>
              </a:solidFill>
            </a:endParaRPr>
          </a:p>
        </p:txBody>
      </p:sp>
      <p:pic>
        <p:nvPicPr>
          <p:cNvPr id="13317" name="图片 24">
            <a:extLst>
              <a:ext uri="{FF2B5EF4-FFF2-40B4-BE49-F238E27FC236}">
                <a16:creationId xmlns:a16="http://schemas.microsoft.com/office/drawing/2014/main" id="{BCC83325-08E2-4B4A-BFF4-2FD0B3665357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3340100"/>
            <a:ext cx="722312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文本框 31">
            <a:extLst>
              <a:ext uri="{FF2B5EF4-FFF2-40B4-BE49-F238E27FC236}">
                <a16:creationId xmlns:a16="http://schemas.microsoft.com/office/drawing/2014/main" id="{BA64C55A-F3CF-4E3A-80F2-5A891CB7DBD9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8045450" y="3441700"/>
            <a:ext cx="431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C</a:t>
            </a:r>
            <a:endParaRPr lang="zh-CN" altLang="en-US" sz="2800">
              <a:solidFill>
                <a:srgbClr val="FF0000"/>
              </a:solidFill>
            </a:endParaRPr>
          </a:p>
        </p:txBody>
      </p:sp>
      <p:sp>
        <p:nvSpPr>
          <p:cNvPr id="33" name="任意多边形 37">
            <a:extLst>
              <a:ext uri="{FF2B5EF4-FFF2-40B4-BE49-F238E27FC236}">
                <a16:creationId xmlns:a16="http://schemas.microsoft.com/office/drawing/2014/main" id="{6EFD9B00-54FB-4004-AFA9-BAA48AAF4E60}"/>
              </a:ext>
            </a:extLst>
          </p:cNvPr>
          <p:cNvSpPr>
            <a:spLocks/>
          </p:cNvSpPr>
          <p:nvPr/>
        </p:nvSpPr>
        <p:spPr bwMode="auto">
          <a:xfrm flipV="1">
            <a:off x="3295650" y="1474788"/>
            <a:ext cx="3024188" cy="61912"/>
          </a:xfrm>
          <a:custGeom>
            <a:avLst/>
            <a:gdLst>
              <a:gd name="T0" fmla="*/ 0 w 1638300"/>
              <a:gd name="T1" fmla="*/ 0 h 61914"/>
              <a:gd name="T2" fmla="*/ 2147483646 w 1638300"/>
              <a:gd name="T3" fmla="*/ 0 h 61914"/>
              <a:gd name="T4" fmla="*/ 0 60000 65536"/>
              <a:gd name="T5" fmla="*/ 0 60000 65536"/>
              <a:gd name="T6" fmla="*/ 0 w 1638300"/>
              <a:gd name="T7" fmla="*/ 0 h 61914"/>
              <a:gd name="T8" fmla="*/ 1638300 w 1638300"/>
              <a:gd name="T9" fmla="*/ 61914 h 6191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38300" h="61914">
                <a:moveTo>
                  <a:pt x="0" y="0"/>
                </a:moveTo>
                <a:lnTo>
                  <a:pt x="1638300" y="0"/>
                </a:lnTo>
              </a:path>
            </a:pathLst>
          </a:cu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4" name="任意多边形 38">
            <a:extLst>
              <a:ext uri="{FF2B5EF4-FFF2-40B4-BE49-F238E27FC236}">
                <a16:creationId xmlns:a16="http://schemas.microsoft.com/office/drawing/2014/main" id="{63E75623-AC79-4AFE-903D-A4A26736DC1F}"/>
              </a:ext>
            </a:extLst>
          </p:cNvPr>
          <p:cNvSpPr>
            <a:spLocks/>
          </p:cNvSpPr>
          <p:nvPr/>
        </p:nvSpPr>
        <p:spPr bwMode="auto">
          <a:xfrm>
            <a:off x="6815138" y="1566863"/>
            <a:ext cx="1727200" cy="46037"/>
          </a:xfrm>
          <a:custGeom>
            <a:avLst/>
            <a:gdLst>
              <a:gd name="T0" fmla="*/ 0 w 1638300"/>
              <a:gd name="T1" fmla="*/ 0 h 45719"/>
              <a:gd name="T2" fmla="*/ 18136235 w 1638300"/>
              <a:gd name="T3" fmla="*/ 0 h 45719"/>
              <a:gd name="T4" fmla="*/ 0 60000 65536"/>
              <a:gd name="T5" fmla="*/ 0 60000 65536"/>
              <a:gd name="T6" fmla="*/ 0 w 1638300"/>
              <a:gd name="T7" fmla="*/ 0 h 45719"/>
              <a:gd name="T8" fmla="*/ 1638300 w 1638300"/>
              <a:gd name="T9" fmla="*/ 45719 h 4571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38300" h="45719">
                <a:moveTo>
                  <a:pt x="0" y="0"/>
                </a:moveTo>
                <a:lnTo>
                  <a:pt x="1638300" y="0"/>
                </a:lnTo>
              </a:path>
            </a:pathLst>
          </a:cu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5" name="任意多边形 39">
            <a:extLst>
              <a:ext uri="{FF2B5EF4-FFF2-40B4-BE49-F238E27FC236}">
                <a16:creationId xmlns:a16="http://schemas.microsoft.com/office/drawing/2014/main" id="{EA0819AF-9F50-4C6F-8DC1-1380521E84FB}"/>
              </a:ext>
            </a:extLst>
          </p:cNvPr>
          <p:cNvSpPr>
            <a:spLocks/>
          </p:cNvSpPr>
          <p:nvPr/>
        </p:nvSpPr>
        <p:spPr bwMode="auto">
          <a:xfrm>
            <a:off x="1158875" y="1947863"/>
            <a:ext cx="1890713" cy="44450"/>
          </a:xfrm>
          <a:custGeom>
            <a:avLst/>
            <a:gdLst>
              <a:gd name="T0" fmla="*/ 0 w 1638300"/>
              <a:gd name="T1" fmla="*/ 0 h 45719"/>
              <a:gd name="T2" fmla="*/ 595909 w 1638300"/>
              <a:gd name="T3" fmla="*/ 0 h 45719"/>
              <a:gd name="T4" fmla="*/ 0 60000 65536"/>
              <a:gd name="T5" fmla="*/ 0 60000 65536"/>
              <a:gd name="T6" fmla="*/ 0 w 1638300"/>
              <a:gd name="T7" fmla="*/ 0 h 45719"/>
              <a:gd name="T8" fmla="*/ 1638300 w 1638300"/>
              <a:gd name="T9" fmla="*/ 45719 h 4571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38300" h="45719">
                <a:moveTo>
                  <a:pt x="0" y="0"/>
                </a:moveTo>
                <a:lnTo>
                  <a:pt x="1638300" y="0"/>
                </a:lnTo>
              </a:path>
            </a:pathLst>
          </a:cu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6" name="任意多边形 46">
            <a:extLst>
              <a:ext uri="{FF2B5EF4-FFF2-40B4-BE49-F238E27FC236}">
                <a16:creationId xmlns:a16="http://schemas.microsoft.com/office/drawing/2014/main" id="{5A3CF058-C388-4783-951E-1F5665C86DAD}"/>
              </a:ext>
            </a:extLst>
          </p:cNvPr>
          <p:cNvSpPr>
            <a:spLocks/>
          </p:cNvSpPr>
          <p:nvPr/>
        </p:nvSpPr>
        <p:spPr bwMode="auto">
          <a:xfrm>
            <a:off x="1857375" y="2390775"/>
            <a:ext cx="3708400" cy="0"/>
          </a:xfrm>
          <a:custGeom>
            <a:avLst/>
            <a:gdLst>
              <a:gd name="T0" fmla="*/ 0 w 1638300"/>
              <a:gd name="T1" fmla="*/ 2147483646 w 1638300"/>
              <a:gd name="T2" fmla="*/ 0 60000 65536"/>
              <a:gd name="T3" fmla="*/ 0 60000 65536"/>
              <a:gd name="T4" fmla="*/ 0 w 1638300"/>
              <a:gd name="T5" fmla="*/ 1638300 w 1638300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T4" t="0" r="T5" b="0"/>
            <a:pathLst>
              <a:path w="1638300">
                <a:moveTo>
                  <a:pt x="0" y="0"/>
                </a:moveTo>
                <a:lnTo>
                  <a:pt x="1638300" y="0"/>
                </a:lnTo>
              </a:path>
            </a:pathLst>
          </a:cu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7" name="文本框 36">
            <a:extLst>
              <a:ext uri="{FF2B5EF4-FFF2-40B4-BE49-F238E27FC236}">
                <a16:creationId xmlns:a16="http://schemas.microsoft.com/office/drawing/2014/main" id="{3CC010CE-A329-40A6-88C7-A05576F41F1F}"/>
              </a:ext>
            </a:extLst>
          </p:cNvPr>
          <p:cNvSpPr txBox="1"/>
          <p:nvPr/>
        </p:nvSpPr>
        <p:spPr>
          <a:xfrm>
            <a:off x="1852613" y="4579938"/>
            <a:ext cx="3240087" cy="10572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Aft>
                <a:spcPts val="800"/>
              </a:spcAft>
              <a:defRPr/>
            </a:pPr>
            <a:r>
              <a:rPr lang="en-US" altLang="zh-TW" sz="2800" kern="100" dirty="0">
                <a:solidFill>
                  <a:srgbClr val="0000FF"/>
                </a:solidFill>
                <a:ea typeface="DFKai-SB" panose="03000509000000000000" pitchFamily="65" charset="-120"/>
              </a:rPr>
              <a:t>= (760+1280)</a:t>
            </a:r>
            <a:r>
              <a:rPr lang="zh-TW" altLang="en-US" sz="2800" kern="100" dirty="0">
                <a:solidFill>
                  <a:srgbClr val="0000FF"/>
                </a:solidFill>
                <a:ea typeface="DFKai-SB" panose="03000509000000000000" pitchFamily="65" charset="-120"/>
              </a:rPr>
              <a:t> </a:t>
            </a:r>
            <a:r>
              <a:rPr lang="en-US" altLang="zh-TW" sz="2800" kern="100" dirty="0">
                <a:solidFill>
                  <a:srgbClr val="0000FF"/>
                </a:solidFill>
                <a:ea typeface="DFKai-SB" panose="03000509000000000000" pitchFamily="65" charset="-120"/>
              </a:rPr>
              <a:t>÷</a:t>
            </a:r>
            <a:r>
              <a:rPr lang="zh-TW" altLang="en-US" sz="2800" kern="100" dirty="0">
                <a:solidFill>
                  <a:srgbClr val="0000FF"/>
                </a:solidFill>
                <a:ea typeface="DFKai-SB" panose="03000509000000000000" pitchFamily="65" charset="-120"/>
              </a:rPr>
              <a:t> </a:t>
            </a:r>
            <a:r>
              <a:rPr lang="en-US" altLang="zh-TW" sz="2800" kern="100" dirty="0">
                <a:solidFill>
                  <a:srgbClr val="0000FF"/>
                </a:solidFill>
                <a:ea typeface="DFKai-SB" panose="03000509000000000000" pitchFamily="65" charset="-120"/>
              </a:rPr>
              <a:t>2</a:t>
            </a:r>
            <a:r>
              <a:rPr lang="zh-TW" altLang="en-US" sz="2800" kern="100" dirty="0">
                <a:solidFill>
                  <a:srgbClr val="0000FF"/>
                </a:solidFill>
                <a:ea typeface="DFKai-SB" panose="03000509000000000000" pitchFamily="65" charset="-120"/>
              </a:rPr>
              <a:t> </a:t>
            </a:r>
            <a:endParaRPr lang="en-US" altLang="zh-TW" sz="2800" kern="100" dirty="0">
              <a:solidFill>
                <a:srgbClr val="0000FF"/>
              </a:solidFill>
              <a:ea typeface="DFKai-SB" panose="03000509000000000000" pitchFamily="65" charset="-120"/>
            </a:endParaRPr>
          </a:p>
          <a:p>
            <a:pPr>
              <a:spcAft>
                <a:spcPts val="600"/>
              </a:spcAft>
              <a:defRPr/>
            </a:pPr>
            <a:r>
              <a:rPr lang="en-US" altLang="zh-TW" sz="2800" kern="100" dirty="0">
                <a:solidFill>
                  <a:srgbClr val="0000FF"/>
                </a:solidFill>
                <a:ea typeface="DFKai-SB" panose="03000509000000000000" pitchFamily="65" charset="-120"/>
              </a:rPr>
              <a:t>=</a:t>
            </a:r>
            <a:r>
              <a:rPr lang="zh-TW" altLang="en-US" sz="2800" kern="100" dirty="0">
                <a:solidFill>
                  <a:srgbClr val="0000FF"/>
                </a:solidFill>
                <a:ea typeface="DFKai-SB" panose="03000509000000000000" pitchFamily="65" charset="-120"/>
              </a:rPr>
              <a:t> </a:t>
            </a:r>
            <a:r>
              <a:rPr lang="en-US" altLang="zh-TW" sz="2800" kern="100" dirty="0">
                <a:solidFill>
                  <a:srgbClr val="0000FF"/>
                </a:solidFill>
                <a:ea typeface="DFKai-SB" panose="03000509000000000000" pitchFamily="65" charset="-120"/>
              </a:rPr>
              <a:t>1020(</a:t>
            </a:r>
            <a:r>
              <a:rPr lang="zh-TW" altLang="en-US" sz="2800" kern="100" dirty="0">
                <a:solidFill>
                  <a:srgbClr val="0000FF"/>
                </a:solidFill>
                <a:ea typeface="DFKai-SB" panose="03000509000000000000" pitchFamily="65" charset="-120"/>
              </a:rPr>
              <a:t>秒</a:t>
            </a:r>
            <a:r>
              <a:rPr lang="en-US" altLang="zh-TW" sz="2800" kern="100" dirty="0">
                <a:solidFill>
                  <a:srgbClr val="0000FF"/>
                </a:solidFill>
                <a:ea typeface="DFKai-SB" panose="03000509000000000000" pitchFamily="65" charset="-120"/>
              </a:rPr>
              <a:t>)</a:t>
            </a:r>
          </a:p>
        </p:txBody>
      </p:sp>
      <p:sp>
        <p:nvSpPr>
          <p:cNvPr id="39" name="文本框 6">
            <a:extLst>
              <a:ext uri="{FF2B5EF4-FFF2-40B4-BE49-F238E27FC236}">
                <a16:creationId xmlns:a16="http://schemas.microsoft.com/office/drawing/2014/main" id="{05A4A64E-6264-429A-BEAF-B3C5C687EA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4100" y="4094163"/>
            <a:ext cx="3232150" cy="523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  <a:defRPr/>
            </a:pPr>
            <a:r>
              <a:rPr lang="zh-CN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時間</a:t>
            </a:r>
            <a:r>
              <a:rPr lang="en-US" altLang="zh-CN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 </a:t>
            </a:r>
            <a:r>
              <a:rPr lang="en-US" altLang="zh-TW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 </a:t>
            </a:r>
            <a:r>
              <a:rPr lang="zh-CN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路程</a:t>
            </a:r>
            <a:r>
              <a:rPr lang="zh-CN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</a:t>
            </a:r>
            <a:r>
              <a:rPr lang="zh-CN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速率</a:t>
            </a:r>
            <a:endParaRPr lang="en-US" altLang="zh-TW" sz="28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" name="文本框 9">
            <a:extLst>
              <a:ext uri="{FF2B5EF4-FFF2-40B4-BE49-F238E27FC236}">
                <a16:creationId xmlns:a16="http://schemas.microsoft.com/office/drawing/2014/main" id="{36D1EC0D-B061-4BC7-A5D3-25DDE89B5787}"/>
              </a:ext>
            </a:extLst>
          </p:cNvPr>
          <p:cNvSpPr txBox="1"/>
          <p:nvPr/>
        </p:nvSpPr>
        <p:spPr>
          <a:xfrm>
            <a:off x="5067300" y="4584700"/>
            <a:ext cx="3589338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altLang="zh-TW" sz="2800" kern="100" dirty="0">
                <a:solidFill>
                  <a:srgbClr val="0000FF"/>
                </a:solidFill>
                <a:ea typeface="DFKai-SB" panose="03000509000000000000" pitchFamily="65" charset="-120"/>
              </a:rPr>
              <a:t>1020</a:t>
            </a:r>
            <a:r>
              <a:rPr lang="en-US" altLang="zh-CN" sz="2800" kern="100" dirty="0">
                <a:solidFill>
                  <a:srgbClr val="0000FF"/>
                </a:solidFill>
                <a:ea typeface="DFKai-SB" panose="03000509000000000000" pitchFamily="65" charset="-120"/>
              </a:rPr>
              <a:t>÷60 </a:t>
            </a:r>
            <a:r>
              <a:rPr lang="en-US" altLang="zh-TW" sz="2800" kern="100" dirty="0">
                <a:solidFill>
                  <a:srgbClr val="0000FF"/>
                </a:solidFill>
                <a:ea typeface="DFKai-SB" panose="03000509000000000000" pitchFamily="65" charset="-120"/>
              </a:rPr>
              <a:t>= 17</a:t>
            </a:r>
          </a:p>
        </p:txBody>
      </p:sp>
      <p:sp>
        <p:nvSpPr>
          <p:cNvPr id="45" name="文本框 9">
            <a:extLst>
              <a:ext uri="{FF2B5EF4-FFF2-40B4-BE49-F238E27FC236}">
                <a16:creationId xmlns:a16="http://schemas.microsoft.com/office/drawing/2014/main" id="{CE6D09A9-032C-41CD-9D80-C99E7416A166}"/>
              </a:ext>
            </a:extLst>
          </p:cNvPr>
          <p:cNvSpPr txBox="1"/>
          <p:nvPr/>
        </p:nvSpPr>
        <p:spPr>
          <a:xfrm>
            <a:off x="1054100" y="5676900"/>
            <a:ext cx="6275388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altLang="zh-TW" sz="2800" dirty="0">
                <a:solidFill>
                  <a:srgbClr val="0000FF"/>
                </a:solidFill>
              </a:rPr>
              <a:t>8:00 a.m.</a:t>
            </a:r>
            <a:r>
              <a:rPr lang="zh-TW" altLang="en-US" sz="2800" dirty="0">
                <a:solidFill>
                  <a:srgbClr val="0000FF"/>
                </a:solidFill>
              </a:rPr>
              <a:t>的</a:t>
            </a:r>
            <a:r>
              <a:rPr lang="en-US" altLang="zh-TW" sz="2800" dirty="0">
                <a:solidFill>
                  <a:srgbClr val="0000FF"/>
                </a:solidFill>
              </a:rPr>
              <a:t>17</a:t>
            </a:r>
            <a:r>
              <a:rPr lang="zh-TW" altLang="en-US" sz="2800" dirty="0">
                <a:solidFill>
                  <a:srgbClr val="0000FF"/>
                </a:solidFill>
              </a:rPr>
              <a:t>分</a:t>
            </a:r>
            <a:r>
              <a:rPr lang="zh-CN" altLang="en-US" sz="2800" dirty="0">
                <a:solidFill>
                  <a:srgbClr val="0000FF"/>
                </a:solidFill>
              </a:rPr>
              <a:t>鐘</a:t>
            </a:r>
            <a:r>
              <a:rPr lang="zh-TW" altLang="en-US" sz="2800" dirty="0">
                <a:solidFill>
                  <a:srgbClr val="0000FF"/>
                </a:solidFill>
              </a:rPr>
              <a:t>前應是</a:t>
            </a:r>
            <a:r>
              <a:rPr lang="en-US" altLang="zh-TW" sz="2800" dirty="0">
                <a:solidFill>
                  <a:srgbClr val="0000FF"/>
                </a:solidFill>
              </a:rPr>
              <a:t>7:43 a.m.</a:t>
            </a:r>
            <a:r>
              <a:rPr lang="zh-TW" altLang="en-US" sz="2800" dirty="0">
                <a:solidFill>
                  <a:srgbClr val="0000FF"/>
                </a:solidFill>
              </a:rPr>
              <a:t>。</a:t>
            </a:r>
            <a:r>
              <a:rPr lang="en-US" altLang="zh-HK" sz="2800" dirty="0">
                <a:solidFill>
                  <a:srgbClr val="0000FF"/>
                </a:solidFill>
              </a:rPr>
              <a:t> </a:t>
            </a:r>
            <a:endParaRPr lang="en-US" altLang="zh-TW" sz="2800" kern="100" dirty="0">
              <a:solidFill>
                <a:srgbClr val="0000FF"/>
              </a:solidFill>
              <a:ea typeface="DFKai-SB" panose="03000509000000000000" pitchFamily="65" charset="-120"/>
            </a:endParaRPr>
          </a:p>
        </p:txBody>
      </p:sp>
      <p:sp>
        <p:nvSpPr>
          <p:cNvPr id="2" name="文本框 9">
            <a:extLst>
              <a:ext uri="{FF2B5EF4-FFF2-40B4-BE49-F238E27FC236}">
                <a16:creationId xmlns:a16="http://schemas.microsoft.com/office/drawing/2014/main" id="{78816E74-35E7-4A08-A7A1-1E2902130AD6}"/>
              </a:ext>
            </a:extLst>
          </p:cNvPr>
          <p:cNvSpPr txBox="1"/>
          <p:nvPr/>
        </p:nvSpPr>
        <p:spPr>
          <a:xfrm>
            <a:off x="5292725" y="5108575"/>
            <a:ext cx="3014663" cy="5222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altLang="zh-TW" sz="2800" kern="100" dirty="0">
                <a:solidFill>
                  <a:srgbClr val="0000FF"/>
                </a:solidFill>
                <a:ea typeface="DFKai-SB" panose="03000509000000000000" pitchFamily="65" charset="-120"/>
              </a:rPr>
              <a:t>1020</a:t>
            </a:r>
            <a:r>
              <a:rPr lang="zh-CN" altLang="en-US" sz="2800" kern="100" dirty="0">
                <a:solidFill>
                  <a:srgbClr val="0000FF"/>
                </a:solidFill>
                <a:ea typeface="DFKai-SB" panose="03000509000000000000" pitchFamily="65" charset="-120"/>
              </a:rPr>
              <a:t>秒</a:t>
            </a:r>
            <a:r>
              <a:rPr lang="en-US" altLang="zh-CN" sz="2800" kern="100" dirty="0">
                <a:solidFill>
                  <a:srgbClr val="0000FF"/>
                </a:solidFill>
                <a:ea typeface="DFKai-SB" panose="03000509000000000000" pitchFamily="65" charset="-120"/>
              </a:rPr>
              <a:t> </a:t>
            </a:r>
            <a:r>
              <a:rPr lang="en-US" altLang="zh-TW" sz="2800" kern="100" dirty="0">
                <a:solidFill>
                  <a:srgbClr val="0000FF"/>
                </a:solidFill>
                <a:ea typeface="DFKai-SB" panose="03000509000000000000" pitchFamily="65" charset="-120"/>
              </a:rPr>
              <a:t>= 17</a:t>
            </a:r>
            <a:r>
              <a:rPr lang="zh-TW" altLang="en-US" sz="2800" kern="100" dirty="0">
                <a:solidFill>
                  <a:srgbClr val="0000FF"/>
                </a:solidFill>
                <a:ea typeface="DFKai-SB" panose="03000509000000000000" pitchFamily="65" charset="-120"/>
              </a:rPr>
              <a:t>分</a:t>
            </a:r>
            <a:r>
              <a:rPr lang="zh-CN" altLang="en-US" sz="2800" kern="100" dirty="0">
                <a:solidFill>
                  <a:srgbClr val="0000FF"/>
                </a:solidFill>
                <a:ea typeface="DFKai-SB" panose="03000509000000000000" pitchFamily="65" charset="-120"/>
              </a:rPr>
              <a:t>鐘</a:t>
            </a:r>
            <a:endParaRPr lang="en-US" altLang="zh-TW" sz="2800" kern="100" dirty="0">
              <a:solidFill>
                <a:srgbClr val="0000FF"/>
              </a:solidFill>
              <a:ea typeface="DFKai-SB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7" grpId="0" build="allAtOnce"/>
      <p:bldP spid="39" grpId="0" build="allAtOnce"/>
      <p:bldP spid="43" grpId="0" build="allAtOnce"/>
      <p:bldP spid="45" grpId="0" build="allAtOnce"/>
      <p:bldP spid="2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7BA42451-BF25-4C59-AA5F-928F82606263}"/>
              </a:ext>
            </a:extLst>
          </p:cNvPr>
          <p:cNvSpPr/>
          <p:nvPr/>
        </p:nvSpPr>
        <p:spPr>
          <a:xfrm>
            <a:off x="468313" y="1044575"/>
            <a:ext cx="8350250" cy="2986088"/>
          </a:xfrm>
          <a:prstGeom prst="rect">
            <a:avLst/>
          </a:prstGeom>
        </p:spPr>
        <p:txBody>
          <a:bodyPr>
            <a:spAutoFit/>
          </a:bodyPr>
          <a:lstStyle/>
          <a:p>
            <a:pPr marL="444500" indent="-444500" eaLnBrk="1" hangingPunct="1">
              <a:spcAft>
                <a:spcPts val="0"/>
              </a:spcAft>
              <a:defRPr/>
            </a:pP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4. 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M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、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N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兩車離開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K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城沿直路向相反方向行駛，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M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車在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8:00 a.m.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出發，它的平均速率是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72km/h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，而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444500" indent="-444500" eaLnBrk="1" hangingPunct="1">
              <a:spcAft>
                <a:spcPts val="0"/>
              </a:spcAft>
              <a:defRPr/>
            </a:pP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N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車在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8:30 a.m.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出發，它的平均速率是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65km/h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。</a:t>
            </a:r>
          </a:p>
          <a:p>
            <a:pPr marL="444500" indent="-444500" eaLnBrk="1" hangingPunct="1">
              <a:spcAft>
                <a:spcPts val="1200"/>
              </a:spcAft>
              <a:defRPr/>
            </a:pP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在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10:30 a.m.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，兩車相距多</a:t>
            </a:r>
            <a:r>
              <a:rPr lang="zh-CN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遠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？</a:t>
            </a:r>
          </a:p>
          <a:p>
            <a:pPr marL="446088">
              <a:spcAft>
                <a:spcPts val="1200"/>
              </a:spcAft>
              <a:defRPr/>
            </a:pPr>
            <a:r>
              <a:rPr lang="en-US" altLang="zh-TW" sz="2800" dirty="0">
                <a:solidFill>
                  <a:schemeClr val="tx1"/>
                </a:solidFill>
              </a:rPr>
              <a:t>A. 342.5km		</a:t>
            </a:r>
            <a:r>
              <a:rPr lang="en-US" altLang="zh-HK" sz="2800" dirty="0">
                <a:solidFill>
                  <a:schemeClr val="tx1"/>
                </a:solidFill>
              </a:rPr>
              <a:t>B. </a:t>
            </a:r>
            <a:r>
              <a:rPr lang="en-US" altLang="zh-TW" sz="2800" dirty="0">
                <a:solidFill>
                  <a:schemeClr val="tx1"/>
                </a:solidFill>
              </a:rPr>
              <a:t>310km</a:t>
            </a:r>
            <a:endParaRPr lang="en-US" altLang="zh-HK" sz="2800" dirty="0">
              <a:solidFill>
                <a:schemeClr val="tx1"/>
              </a:solidFill>
            </a:endParaRPr>
          </a:p>
          <a:p>
            <a:pPr marL="446088">
              <a:spcAft>
                <a:spcPts val="1200"/>
              </a:spcAft>
              <a:defRPr/>
            </a:pPr>
            <a:r>
              <a:rPr lang="en-US" altLang="zh-HK" sz="2800" dirty="0">
                <a:solidFill>
                  <a:schemeClr val="tx1"/>
                </a:solidFill>
              </a:rPr>
              <a:t>C.</a:t>
            </a:r>
            <a:r>
              <a:rPr lang="zh-TW" altLang="en-US" sz="2800" dirty="0">
                <a:solidFill>
                  <a:schemeClr val="tx1"/>
                </a:solidFill>
              </a:rPr>
              <a:t> </a:t>
            </a:r>
            <a:r>
              <a:rPr lang="en-US" altLang="zh-TW" sz="2800" dirty="0">
                <a:solidFill>
                  <a:schemeClr val="tx1"/>
                </a:solidFill>
              </a:rPr>
              <a:t>50km			</a:t>
            </a:r>
            <a:r>
              <a:rPr lang="en-US" altLang="zh-HK" sz="2800" dirty="0">
                <a:solidFill>
                  <a:schemeClr val="tx1"/>
                </a:solidFill>
              </a:rPr>
              <a:t>D. </a:t>
            </a:r>
            <a:r>
              <a:rPr lang="en-US" altLang="zh-TW" sz="2800" dirty="0">
                <a:solidFill>
                  <a:schemeClr val="tx1"/>
                </a:solidFill>
              </a:rPr>
              <a:t>17.5km</a:t>
            </a:r>
            <a:endParaRPr lang="zh-HK" altLang="en-US" sz="2800" dirty="0">
              <a:solidFill>
                <a:schemeClr val="tx1"/>
              </a:solidFill>
            </a:endParaRPr>
          </a:p>
        </p:txBody>
      </p:sp>
      <p:sp>
        <p:nvSpPr>
          <p:cNvPr id="14339" name="文本框 4">
            <a:extLst>
              <a:ext uri="{FF2B5EF4-FFF2-40B4-BE49-F238E27FC236}">
                <a16:creationId xmlns:a16="http://schemas.microsoft.com/office/drawing/2014/main" id="{3BF41EC6-F8C9-486E-BF97-AEC557C173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2950" y="260350"/>
            <a:ext cx="1704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B050"/>
                </a:solidFill>
              </a:rPr>
              <a:t>2015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pic>
        <p:nvPicPr>
          <p:cNvPr id="14340" name="图片 24">
            <a:extLst>
              <a:ext uri="{FF2B5EF4-FFF2-40B4-BE49-F238E27FC236}">
                <a16:creationId xmlns:a16="http://schemas.microsoft.com/office/drawing/2014/main" id="{578178CC-57A2-4514-BB77-024136ECFA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7475" y="3357563"/>
            <a:ext cx="722313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文本框 28">
            <a:extLst>
              <a:ext uri="{FF2B5EF4-FFF2-40B4-BE49-F238E27FC236}">
                <a16:creationId xmlns:a16="http://schemas.microsoft.com/office/drawing/2014/main" id="{AF647004-069D-4928-9F1C-72E941E5EAAA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7900988" y="3459163"/>
            <a:ext cx="431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B</a:t>
            </a:r>
            <a:endParaRPr lang="zh-CN" altLang="en-US" sz="2800">
              <a:solidFill>
                <a:srgbClr val="FF0000"/>
              </a:solidFill>
            </a:endParaRP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4C174793-7E4B-4193-AA9B-63F98B92DC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8550" y="5121275"/>
            <a:ext cx="97948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HK" sz="2800" dirty="0">
                <a:solidFill>
                  <a:srgbClr val="0000FF"/>
                </a:solidFill>
              </a:rPr>
              <a:t>=</a:t>
            </a:r>
            <a:r>
              <a:rPr lang="zh-CN" altLang="en-US" sz="2800" dirty="0">
                <a:solidFill>
                  <a:srgbClr val="0000FF"/>
                </a:solidFill>
              </a:rPr>
              <a:t> </a:t>
            </a:r>
            <a:r>
              <a:rPr lang="en-US" altLang="zh-HK" sz="2800" dirty="0">
                <a:solidFill>
                  <a:srgbClr val="0000FF"/>
                </a:solidFill>
              </a:rPr>
              <a:t>72</a:t>
            </a:r>
            <a:endParaRPr lang="zh-HK" altLang="en-US" sz="2800" dirty="0">
              <a:solidFill>
                <a:srgbClr val="0000FF"/>
              </a:solidFill>
            </a:endParaRPr>
          </a:p>
        </p:txBody>
      </p:sp>
      <p:sp>
        <p:nvSpPr>
          <p:cNvPr id="25" name="文本框 6">
            <a:extLst>
              <a:ext uri="{FF2B5EF4-FFF2-40B4-BE49-F238E27FC236}">
                <a16:creationId xmlns:a16="http://schemas.microsoft.com/office/drawing/2014/main" id="{58D62EDE-D5D9-4F37-A2DE-DCF8BF34FE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97563" y="5091113"/>
            <a:ext cx="2579687" cy="4619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  <a:defRPr/>
            </a:pPr>
            <a:r>
              <a:rPr lang="zh-CN" altLang="en-US" sz="24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路程 </a:t>
            </a:r>
            <a:r>
              <a:rPr lang="en-US" altLang="zh-TW" sz="24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 </a:t>
            </a:r>
            <a:r>
              <a:rPr lang="zh-CN" altLang="en-US" sz="24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速率</a:t>
            </a:r>
            <a:r>
              <a:rPr lang="en-US" altLang="zh-CN" sz="24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×</a:t>
            </a:r>
            <a:r>
              <a:rPr lang="zh-CN" altLang="en-US" sz="24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時間</a:t>
            </a:r>
            <a:endParaRPr lang="en-US" altLang="zh-TW" sz="24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AABE6053-7914-40A1-87BB-A2F1923F67C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455988" y="2786063"/>
            <a:ext cx="2087562" cy="0"/>
          </a:xfrm>
          <a:prstGeom prst="line">
            <a:avLst/>
          </a:prstGeom>
          <a:noFill/>
          <a:ln w="28575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" name="文本框 6">
            <a:extLst>
              <a:ext uri="{FF2B5EF4-FFF2-40B4-BE49-F238E27FC236}">
                <a16:creationId xmlns:a16="http://schemas.microsoft.com/office/drawing/2014/main" id="{AD6B2CAC-0822-405C-98A4-E0132F168F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4500563"/>
            <a:ext cx="7970837" cy="523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  <a:defRPr/>
            </a:pPr>
            <a:r>
              <a:rPr lang="zh-TW" altLang="en-US" sz="2800" dirty="0">
                <a:solidFill>
                  <a:srgbClr val="0000FF"/>
                </a:solidFill>
              </a:rPr>
              <a:t>兩車相距 </a:t>
            </a:r>
            <a:r>
              <a:rPr lang="en-US" altLang="zh-TW" sz="2800" dirty="0">
                <a:solidFill>
                  <a:srgbClr val="0000FF"/>
                </a:solidFill>
              </a:rPr>
              <a:t>=</a:t>
            </a:r>
            <a:r>
              <a:rPr lang="zh-TW" altLang="en-US" sz="2800" dirty="0">
                <a:solidFill>
                  <a:srgbClr val="0000FF"/>
                </a:solidFill>
              </a:rPr>
              <a:t> </a:t>
            </a:r>
            <a:r>
              <a:rPr lang="en-US" altLang="zh-TW" sz="2800" kern="100" dirty="0">
                <a:solidFill>
                  <a:srgbClr val="FF00FF"/>
                </a:solidFill>
                <a:ea typeface="DFKai-SB" panose="03000509000000000000" pitchFamily="65" charset="-120"/>
              </a:rPr>
              <a:t>M</a:t>
            </a:r>
            <a:r>
              <a:rPr lang="zh-TW" altLang="en-US" sz="2800" kern="100" dirty="0">
                <a:solidFill>
                  <a:srgbClr val="FF00FF"/>
                </a:solidFill>
                <a:ea typeface="DFKai-SB" panose="03000509000000000000" pitchFamily="65" charset="-120"/>
              </a:rPr>
              <a:t>車行駛距離</a:t>
            </a:r>
            <a:r>
              <a:rPr lang="zh-TW" altLang="en-US" sz="2800" kern="100" dirty="0">
                <a:solidFill>
                  <a:srgbClr val="003399"/>
                </a:solidFill>
                <a:latin typeface="標楷體" panose="03000509000000000000" pitchFamily="65" charset="-120"/>
              </a:rPr>
              <a:t>＋</a:t>
            </a:r>
            <a:r>
              <a:rPr lang="en-US" altLang="zh-TW" sz="2800" kern="100" dirty="0">
                <a:solidFill>
                  <a:srgbClr val="00B0F0"/>
                </a:solidFill>
                <a:ea typeface="DFKai-SB" panose="03000509000000000000" pitchFamily="65" charset="-120"/>
              </a:rPr>
              <a:t>N</a:t>
            </a:r>
            <a:r>
              <a:rPr lang="zh-TW" altLang="en-US" sz="2800" kern="100" dirty="0">
                <a:solidFill>
                  <a:srgbClr val="00B0F0"/>
                </a:solidFill>
                <a:ea typeface="DFKai-SB" panose="03000509000000000000" pitchFamily="65" charset="-120"/>
              </a:rPr>
              <a:t>車行駛距離</a:t>
            </a:r>
            <a:endParaRPr lang="en-US" altLang="zh-TW" sz="2800" dirty="0">
              <a:solidFill>
                <a:srgbClr val="00B0F0"/>
              </a:solidFill>
            </a:endParaRPr>
          </a:p>
        </p:txBody>
      </p:sp>
      <p:cxnSp>
        <p:nvCxnSpPr>
          <p:cNvPr id="31" name="直接连接符 30">
            <a:extLst>
              <a:ext uri="{FF2B5EF4-FFF2-40B4-BE49-F238E27FC236}">
                <a16:creationId xmlns:a16="http://schemas.microsoft.com/office/drawing/2014/main" id="{A3089726-6907-465B-B845-E11FEA3CCB90}"/>
              </a:ext>
            </a:extLst>
          </p:cNvPr>
          <p:cNvCxnSpPr>
            <a:cxnSpLocks/>
          </p:cNvCxnSpPr>
          <p:nvPr/>
        </p:nvCxnSpPr>
        <p:spPr bwMode="auto">
          <a:xfrm>
            <a:off x="5076825" y="1512888"/>
            <a:ext cx="2447925" cy="0"/>
          </a:xfrm>
          <a:prstGeom prst="line">
            <a:avLst/>
          </a:prstGeom>
          <a:noFill/>
          <a:ln w="28575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" name="直接连接符 31">
            <a:extLst>
              <a:ext uri="{FF2B5EF4-FFF2-40B4-BE49-F238E27FC236}">
                <a16:creationId xmlns:a16="http://schemas.microsoft.com/office/drawing/2014/main" id="{6D4C7E96-4B4A-4128-96DC-ECDD2E265BD1}"/>
              </a:ext>
            </a:extLst>
          </p:cNvPr>
          <p:cNvCxnSpPr>
            <a:cxnSpLocks/>
          </p:cNvCxnSpPr>
          <p:nvPr/>
        </p:nvCxnSpPr>
        <p:spPr bwMode="auto">
          <a:xfrm>
            <a:off x="976313" y="1943100"/>
            <a:ext cx="2555875" cy="0"/>
          </a:xfrm>
          <a:prstGeom prst="line">
            <a:avLst/>
          </a:prstGeom>
          <a:noFill/>
          <a:ln w="28575" algn="ctr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" name="直接连接符 33">
            <a:extLst>
              <a:ext uri="{FF2B5EF4-FFF2-40B4-BE49-F238E27FC236}">
                <a16:creationId xmlns:a16="http://schemas.microsoft.com/office/drawing/2014/main" id="{CDF6DC89-AB5F-4A40-AB36-74D858DD7635}"/>
              </a:ext>
            </a:extLst>
          </p:cNvPr>
          <p:cNvCxnSpPr>
            <a:cxnSpLocks/>
          </p:cNvCxnSpPr>
          <p:nvPr/>
        </p:nvCxnSpPr>
        <p:spPr bwMode="auto">
          <a:xfrm>
            <a:off x="4654550" y="1943100"/>
            <a:ext cx="3013075" cy="0"/>
          </a:xfrm>
          <a:prstGeom prst="line">
            <a:avLst/>
          </a:prstGeom>
          <a:noFill/>
          <a:ln w="28575" algn="ctr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" name="直接连接符 35">
            <a:extLst>
              <a:ext uri="{FF2B5EF4-FFF2-40B4-BE49-F238E27FC236}">
                <a16:creationId xmlns:a16="http://schemas.microsoft.com/office/drawing/2014/main" id="{59DAB866-49B7-466F-98DF-328A7A7E8525}"/>
              </a:ext>
            </a:extLst>
          </p:cNvPr>
          <p:cNvCxnSpPr>
            <a:cxnSpLocks/>
          </p:cNvCxnSpPr>
          <p:nvPr/>
        </p:nvCxnSpPr>
        <p:spPr bwMode="auto">
          <a:xfrm>
            <a:off x="5292725" y="2374900"/>
            <a:ext cx="3011488" cy="0"/>
          </a:xfrm>
          <a:prstGeom prst="line">
            <a:avLst/>
          </a:prstGeom>
          <a:noFill/>
          <a:ln w="28575" algn="ctr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" name="直接连接符 36">
            <a:extLst>
              <a:ext uri="{FF2B5EF4-FFF2-40B4-BE49-F238E27FC236}">
                <a16:creationId xmlns:a16="http://schemas.microsoft.com/office/drawing/2014/main" id="{523DE260-A859-4BF2-AC85-C7E596D262AB}"/>
              </a:ext>
            </a:extLst>
          </p:cNvPr>
          <p:cNvCxnSpPr>
            <a:cxnSpLocks/>
          </p:cNvCxnSpPr>
          <p:nvPr/>
        </p:nvCxnSpPr>
        <p:spPr bwMode="auto">
          <a:xfrm>
            <a:off x="971550" y="2366963"/>
            <a:ext cx="3168650" cy="0"/>
          </a:xfrm>
          <a:prstGeom prst="line">
            <a:avLst/>
          </a:prstGeom>
          <a:noFill/>
          <a:ln w="28575" algn="ctr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" name="直接连接符 37">
            <a:extLst>
              <a:ext uri="{FF2B5EF4-FFF2-40B4-BE49-F238E27FC236}">
                <a16:creationId xmlns:a16="http://schemas.microsoft.com/office/drawing/2014/main" id="{B685B251-B47F-48DB-8AC7-B4DAE49E6449}"/>
              </a:ext>
            </a:extLst>
          </p:cNvPr>
          <p:cNvCxnSpPr>
            <a:cxnSpLocks/>
          </p:cNvCxnSpPr>
          <p:nvPr/>
        </p:nvCxnSpPr>
        <p:spPr bwMode="auto">
          <a:xfrm>
            <a:off x="1060450" y="2786063"/>
            <a:ext cx="44831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2" name="文本框 41">
            <a:extLst>
              <a:ext uri="{FF2B5EF4-FFF2-40B4-BE49-F238E27FC236}">
                <a16:creationId xmlns:a16="http://schemas.microsoft.com/office/drawing/2014/main" id="{9B1D3D81-577C-49C3-9B76-332E88B4D4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7688" y="5121275"/>
            <a:ext cx="97948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HK" sz="2800">
                <a:solidFill>
                  <a:srgbClr val="0000FF"/>
                </a:solidFill>
                <a:sym typeface="Symbol" panose="05050102010706020507" pitchFamily="18" charset="2"/>
              </a:rPr>
              <a:t></a:t>
            </a:r>
            <a:r>
              <a:rPr lang="en-US" altLang="zh-HK" sz="2800">
                <a:solidFill>
                  <a:srgbClr val="0000FF"/>
                </a:solidFill>
              </a:rPr>
              <a:t>2.5</a:t>
            </a:r>
            <a:endParaRPr lang="zh-HK" altLang="en-US" sz="2800">
              <a:solidFill>
                <a:srgbClr val="0000FF"/>
              </a:solidFill>
            </a:endParaRPr>
          </a:p>
        </p:txBody>
      </p:sp>
      <p:sp>
        <p:nvSpPr>
          <p:cNvPr id="46" name="文本框 45">
            <a:extLst>
              <a:ext uri="{FF2B5EF4-FFF2-40B4-BE49-F238E27FC236}">
                <a16:creationId xmlns:a16="http://schemas.microsoft.com/office/drawing/2014/main" id="{03184FCD-0369-4752-B2B7-885B622FF1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7138" y="5119688"/>
            <a:ext cx="9794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HK" altLang="en-US" sz="2800" dirty="0">
                <a:solidFill>
                  <a:srgbClr val="0000FF"/>
                </a:solidFill>
                <a:latin typeface="標楷體" panose="03000509000000000000" pitchFamily="65" charset="-120"/>
                <a:sym typeface="Symbol" panose="05050102010706020507" pitchFamily="18" charset="2"/>
              </a:rPr>
              <a:t>＋</a:t>
            </a:r>
            <a:r>
              <a:rPr lang="en-US" altLang="zh-HK" sz="2800" dirty="0">
                <a:solidFill>
                  <a:srgbClr val="0000FF"/>
                </a:solidFill>
              </a:rPr>
              <a:t>65</a:t>
            </a:r>
            <a:endParaRPr lang="zh-HK" altLang="en-US" sz="2800" dirty="0">
              <a:solidFill>
                <a:srgbClr val="0000FF"/>
              </a:solidFill>
            </a:endParaRPr>
          </a:p>
        </p:txBody>
      </p:sp>
      <p:sp>
        <p:nvSpPr>
          <p:cNvPr id="47" name="文本框 46">
            <a:extLst>
              <a:ext uri="{FF2B5EF4-FFF2-40B4-BE49-F238E27FC236}">
                <a16:creationId xmlns:a16="http://schemas.microsoft.com/office/drawing/2014/main" id="{C9C10F0E-8202-469C-8C58-4D96E50682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30725" y="5121275"/>
            <a:ext cx="5842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HK" sz="2800">
                <a:solidFill>
                  <a:srgbClr val="0000FF"/>
                </a:solidFill>
                <a:sym typeface="Symbol" panose="05050102010706020507" pitchFamily="18" charset="2"/>
              </a:rPr>
              <a:t></a:t>
            </a:r>
            <a:r>
              <a:rPr lang="en-US" altLang="zh-HK" sz="2800">
                <a:solidFill>
                  <a:srgbClr val="0000FF"/>
                </a:solidFill>
              </a:rPr>
              <a:t>2</a:t>
            </a:r>
            <a:endParaRPr lang="zh-HK" altLang="en-US" sz="2800">
              <a:solidFill>
                <a:srgbClr val="0000FF"/>
              </a:solidFill>
            </a:endParaRPr>
          </a:p>
        </p:txBody>
      </p:sp>
      <p:sp>
        <p:nvSpPr>
          <p:cNvPr id="49" name="文本框 48">
            <a:extLst>
              <a:ext uri="{FF2B5EF4-FFF2-40B4-BE49-F238E27FC236}">
                <a16:creationId xmlns:a16="http://schemas.microsoft.com/office/drawing/2014/main" id="{AE42B13F-DC7B-4219-B92F-60382BE17E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8550" y="5713413"/>
            <a:ext cx="23780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HK" sz="2800">
                <a:solidFill>
                  <a:srgbClr val="0000FF"/>
                </a:solidFill>
              </a:rPr>
              <a:t>=</a:t>
            </a:r>
            <a:r>
              <a:rPr lang="zh-CN" altLang="en-US" sz="2800">
                <a:solidFill>
                  <a:srgbClr val="0000FF"/>
                </a:solidFill>
              </a:rPr>
              <a:t> </a:t>
            </a:r>
            <a:r>
              <a:rPr lang="en-US" altLang="zh-HK" sz="2800">
                <a:solidFill>
                  <a:srgbClr val="0000FF"/>
                </a:solidFill>
              </a:rPr>
              <a:t>310(km)</a:t>
            </a:r>
            <a:endParaRPr lang="zh-HK" altLang="en-US" sz="2800">
              <a:solidFill>
                <a:srgbClr val="0000FF"/>
              </a:solidFill>
            </a:endParaRPr>
          </a:p>
        </p:txBody>
      </p:sp>
      <p:sp>
        <p:nvSpPr>
          <p:cNvPr id="2" name="椭圆 1">
            <a:extLst>
              <a:ext uri="{FF2B5EF4-FFF2-40B4-BE49-F238E27FC236}">
                <a16:creationId xmlns:a16="http://schemas.microsoft.com/office/drawing/2014/main" id="{4C058DDB-5F0B-4554-9EDF-D6143F1F56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2963" y="4086225"/>
            <a:ext cx="107950" cy="107950"/>
          </a:xfrm>
          <a:prstGeom prst="ellipse">
            <a:avLst/>
          </a:prstGeom>
          <a:solidFill>
            <a:srgbClr val="003399"/>
          </a:solidFill>
          <a:ln w="9525" algn="ctr">
            <a:solidFill>
              <a:srgbClr val="003399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cxnSp>
        <p:nvCxnSpPr>
          <p:cNvPr id="5" name="直接箭头连接符 4">
            <a:extLst>
              <a:ext uri="{FF2B5EF4-FFF2-40B4-BE49-F238E27FC236}">
                <a16:creationId xmlns:a16="http://schemas.microsoft.com/office/drawing/2014/main" id="{45CEBDE7-BF67-4C6A-8757-03922F1E763A}"/>
              </a:ext>
            </a:extLst>
          </p:cNvPr>
          <p:cNvCxnSpPr>
            <a:cxnSpLocks/>
          </p:cNvCxnSpPr>
          <p:nvPr/>
        </p:nvCxnSpPr>
        <p:spPr bwMode="auto">
          <a:xfrm flipH="1">
            <a:off x="1187450" y="4140200"/>
            <a:ext cx="2216150" cy="0"/>
          </a:xfrm>
          <a:prstGeom prst="straightConnector1">
            <a:avLst/>
          </a:prstGeom>
          <a:noFill/>
          <a:ln w="28575" algn="ctr">
            <a:solidFill>
              <a:srgbClr val="FF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" name="文本框 6">
            <a:extLst>
              <a:ext uri="{FF2B5EF4-FFF2-40B4-BE49-F238E27FC236}">
                <a16:creationId xmlns:a16="http://schemas.microsoft.com/office/drawing/2014/main" id="{019355B8-8059-4F8D-A85D-BCD05D7992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113" y="3906838"/>
            <a:ext cx="660400" cy="4000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  <a:defRPr/>
            </a:pPr>
            <a:r>
              <a:rPr lang="en-US" altLang="zh-TW" kern="100" dirty="0">
                <a:solidFill>
                  <a:srgbClr val="FF00FF"/>
                </a:solidFill>
                <a:ea typeface="DFKai-SB" panose="03000509000000000000" pitchFamily="65" charset="-120"/>
              </a:rPr>
              <a:t>M</a:t>
            </a:r>
            <a:r>
              <a:rPr lang="zh-TW" altLang="en-US" kern="100" dirty="0">
                <a:solidFill>
                  <a:srgbClr val="FF00FF"/>
                </a:solidFill>
                <a:ea typeface="DFKai-SB" panose="03000509000000000000" pitchFamily="65" charset="-120"/>
              </a:rPr>
              <a:t>車</a:t>
            </a:r>
            <a:endParaRPr lang="en-US" altLang="zh-TW" dirty="0">
              <a:solidFill>
                <a:srgbClr val="003399"/>
              </a:solidFill>
            </a:endParaRPr>
          </a:p>
        </p:txBody>
      </p:sp>
      <p:cxnSp>
        <p:nvCxnSpPr>
          <p:cNvPr id="27" name="直接箭头连接符 26">
            <a:extLst>
              <a:ext uri="{FF2B5EF4-FFF2-40B4-BE49-F238E27FC236}">
                <a16:creationId xmlns:a16="http://schemas.microsoft.com/office/drawing/2014/main" id="{62E784E7-02E5-4B33-994F-AAE22489BEB1}"/>
              </a:ext>
            </a:extLst>
          </p:cNvPr>
          <p:cNvCxnSpPr>
            <a:cxnSpLocks/>
          </p:cNvCxnSpPr>
          <p:nvPr/>
        </p:nvCxnSpPr>
        <p:spPr bwMode="auto">
          <a:xfrm>
            <a:off x="3490913" y="4140200"/>
            <a:ext cx="2520950" cy="0"/>
          </a:xfrm>
          <a:prstGeom prst="straightConnector1">
            <a:avLst/>
          </a:prstGeom>
          <a:noFill/>
          <a:ln w="28575" algn="ctr">
            <a:solidFill>
              <a:srgbClr val="00B0F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" name="文本框 6">
            <a:extLst>
              <a:ext uri="{FF2B5EF4-FFF2-40B4-BE49-F238E27FC236}">
                <a16:creationId xmlns:a16="http://schemas.microsoft.com/office/drawing/2014/main" id="{5A63CB17-21A6-4D19-87DB-D1F1E00B5A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1863" y="3921125"/>
            <a:ext cx="660400" cy="4000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  <a:defRPr/>
            </a:pPr>
            <a:r>
              <a:rPr lang="en-US" altLang="zh-TW" kern="100" dirty="0">
                <a:solidFill>
                  <a:srgbClr val="00B0F0"/>
                </a:solidFill>
                <a:ea typeface="DFKai-SB" panose="03000509000000000000" pitchFamily="65" charset="-120"/>
              </a:rPr>
              <a:t>N</a:t>
            </a:r>
            <a:r>
              <a:rPr lang="zh-TW" altLang="en-US" kern="100" dirty="0">
                <a:solidFill>
                  <a:srgbClr val="00B0F0"/>
                </a:solidFill>
                <a:ea typeface="DFKai-SB" panose="03000509000000000000" pitchFamily="65" charset="-120"/>
              </a:rPr>
              <a:t>車</a:t>
            </a:r>
            <a:endParaRPr lang="en-US" altLang="zh-TW" dirty="0">
              <a:solidFill>
                <a:srgbClr val="00B0F0"/>
              </a:solidFill>
            </a:endParaRPr>
          </a:p>
        </p:txBody>
      </p:sp>
      <p:sp>
        <p:nvSpPr>
          <p:cNvPr id="33" name="文本框 6">
            <a:extLst>
              <a:ext uri="{FF2B5EF4-FFF2-40B4-BE49-F238E27FC236}">
                <a16:creationId xmlns:a16="http://schemas.microsoft.com/office/drawing/2014/main" id="{8828B22D-CDCA-43A2-901E-44BABFF62C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2850" y="4213225"/>
            <a:ext cx="1114425" cy="33813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  <a:defRPr/>
            </a:pPr>
            <a:r>
              <a:rPr lang="en-US" altLang="zh-TW" sz="1600" kern="100" dirty="0">
                <a:solidFill>
                  <a:srgbClr val="FF00FF"/>
                </a:solidFill>
                <a:ea typeface="DFKai-SB" panose="03000509000000000000" pitchFamily="65" charset="-120"/>
              </a:rPr>
              <a:t>8:00 a.m.</a:t>
            </a:r>
            <a:endParaRPr lang="en-US" altLang="zh-TW" sz="1600" dirty="0">
              <a:solidFill>
                <a:srgbClr val="003399"/>
              </a:solidFill>
            </a:endParaRPr>
          </a:p>
        </p:txBody>
      </p:sp>
      <p:sp>
        <p:nvSpPr>
          <p:cNvPr id="35" name="文本框 6">
            <a:extLst>
              <a:ext uri="{FF2B5EF4-FFF2-40B4-BE49-F238E27FC236}">
                <a16:creationId xmlns:a16="http://schemas.microsoft.com/office/drawing/2014/main" id="{A32CEE17-9C78-4961-834B-907E50C9F3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800" y="4189413"/>
            <a:ext cx="1219200" cy="33813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  <a:defRPr/>
            </a:pPr>
            <a:r>
              <a:rPr lang="en-US" altLang="zh-TW" sz="1600" kern="100" dirty="0">
                <a:solidFill>
                  <a:srgbClr val="FF00FF"/>
                </a:solidFill>
                <a:ea typeface="DFKai-SB" panose="03000509000000000000" pitchFamily="65" charset="-120"/>
              </a:rPr>
              <a:t>10:30 a.m.</a:t>
            </a:r>
            <a:endParaRPr lang="en-US" altLang="zh-TW" sz="1600" dirty="0">
              <a:solidFill>
                <a:srgbClr val="003399"/>
              </a:solidFill>
            </a:endParaRPr>
          </a:p>
        </p:txBody>
      </p:sp>
      <p:sp>
        <p:nvSpPr>
          <p:cNvPr id="39" name="文本框 6">
            <a:extLst>
              <a:ext uri="{FF2B5EF4-FFF2-40B4-BE49-F238E27FC236}">
                <a16:creationId xmlns:a16="http://schemas.microsoft.com/office/drawing/2014/main" id="{3E79766E-6A82-43E6-B766-34CEE47C7D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3600" y="4225925"/>
            <a:ext cx="1052513" cy="33813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  <a:defRPr/>
            </a:pPr>
            <a:r>
              <a:rPr lang="en-US" altLang="zh-TW" sz="1600" kern="100" dirty="0">
                <a:solidFill>
                  <a:srgbClr val="00B0F0"/>
                </a:solidFill>
                <a:ea typeface="DFKai-SB" panose="03000509000000000000" pitchFamily="65" charset="-120"/>
              </a:rPr>
              <a:t>8:30 a.m.</a:t>
            </a:r>
            <a:endParaRPr lang="en-US" altLang="zh-TW" sz="1600" dirty="0">
              <a:solidFill>
                <a:srgbClr val="00B0F0"/>
              </a:solidFill>
            </a:endParaRPr>
          </a:p>
        </p:txBody>
      </p:sp>
      <p:sp>
        <p:nvSpPr>
          <p:cNvPr id="43" name="文本框 6">
            <a:extLst>
              <a:ext uri="{FF2B5EF4-FFF2-40B4-BE49-F238E27FC236}">
                <a16:creationId xmlns:a16="http://schemas.microsoft.com/office/drawing/2014/main" id="{E58E2A0A-19A0-4EBD-AABB-40F2016A4C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6200" y="4230688"/>
            <a:ext cx="1169988" cy="3397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  <a:defRPr/>
            </a:pPr>
            <a:r>
              <a:rPr lang="en-US" altLang="zh-TW" sz="1600" kern="100" dirty="0">
                <a:solidFill>
                  <a:srgbClr val="00B0F0"/>
                </a:solidFill>
                <a:ea typeface="DFKai-SB" panose="03000509000000000000" pitchFamily="65" charset="-120"/>
              </a:rPr>
              <a:t>10:30 a.m.</a:t>
            </a:r>
            <a:endParaRPr lang="en-US" altLang="zh-TW" sz="1600" dirty="0">
              <a:solidFill>
                <a:srgbClr val="00B0F0"/>
              </a:solidFill>
            </a:endParaRPr>
          </a:p>
        </p:txBody>
      </p:sp>
      <p:sp>
        <p:nvSpPr>
          <p:cNvPr id="45" name="文本框 6">
            <a:extLst>
              <a:ext uri="{FF2B5EF4-FFF2-40B4-BE49-F238E27FC236}">
                <a16:creationId xmlns:a16="http://schemas.microsoft.com/office/drawing/2014/main" id="{EA85AE59-3A6B-4221-B869-D7FB6D5787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4988" y="4083050"/>
            <a:ext cx="936625" cy="33813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  <a:defRPr/>
            </a:pPr>
            <a:r>
              <a:rPr lang="en-US" altLang="zh-TW" sz="1600" kern="100" dirty="0">
                <a:solidFill>
                  <a:srgbClr val="FF00FF"/>
                </a:solidFill>
                <a:ea typeface="DFKai-SB" panose="03000509000000000000" pitchFamily="65" charset="-120"/>
              </a:rPr>
              <a:t>2.5</a:t>
            </a:r>
            <a:r>
              <a:rPr lang="zh-TW" altLang="en-US" sz="1600" kern="100" dirty="0">
                <a:solidFill>
                  <a:srgbClr val="FF00FF"/>
                </a:solidFill>
                <a:ea typeface="DFKai-SB" panose="03000509000000000000" pitchFamily="65" charset="-120"/>
              </a:rPr>
              <a:t>小時</a:t>
            </a:r>
            <a:endParaRPr lang="en-US" altLang="zh-TW" sz="1600" dirty="0">
              <a:solidFill>
                <a:srgbClr val="003399"/>
              </a:solidFill>
            </a:endParaRPr>
          </a:p>
        </p:txBody>
      </p:sp>
      <p:sp>
        <p:nvSpPr>
          <p:cNvPr id="48" name="文本框 6">
            <a:extLst>
              <a:ext uri="{FF2B5EF4-FFF2-40B4-BE49-F238E27FC236}">
                <a16:creationId xmlns:a16="http://schemas.microsoft.com/office/drawing/2014/main" id="{995AEF31-69D3-4881-B046-40F33C8132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0550" y="4116388"/>
            <a:ext cx="935038" cy="33813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  <a:defRPr/>
            </a:pPr>
            <a:r>
              <a:rPr lang="en-US" altLang="zh-TW" sz="1600" kern="100" dirty="0">
                <a:solidFill>
                  <a:srgbClr val="00B0F0"/>
                </a:solidFill>
                <a:ea typeface="DFKai-SB" panose="03000509000000000000" pitchFamily="65" charset="-120"/>
              </a:rPr>
              <a:t>2</a:t>
            </a:r>
            <a:r>
              <a:rPr lang="zh-TW" altLang="en-US" sz="1600" kern="100" dirty="0">
                <a:solidFill>
                  <a:srgbClr val="00B0F0"/>
                </a:solidFill>
                <a:ea typeface="DFKai-SB" panose="03000509000000000000" pitchFamily="65" charset="-120"/>
              </a:rPr>
              <a:t>小時</a:t>
            </a:r>
            <a:endParaRPr lang="en-US" altLang="zh-TW" sz="1600" dirty="0">
              <a:solidFill>
                <a:srgbClr val="00B0F0"/>
              </a:solidFill>
            </a:endParaRPr>
          </a:p>
        </p:txBody>
      </p:sp>
      <p:cxnSp>
        <p:nvCxnSpPr>
          <p:cNvPr id="50" name="直接箭头连接符 49">
            <a:extLst>
              <a:ext uri="{FF2B5EF4-FFF2-40B4-BE49-F238E27FC236}">
                <a16:creationId xmlns:a16="http://schemas.microsoft.com/office/drawing/2014/main" id="{3F05564B-4C5C-4CD2-9EFB-AEEA92E46633}"/>
              </a:ext>
            </a:extLst>
          </p:cNvPr>
          <p:cNvCxnSpPr>
            <a:cxnSpLocks/>
          </p:cNvCxnSpPr>
          <p:nvPr/>
        </p:nvCxnSpPr>
        <p:spPr bwMode="auto">
          <a:xfrm flipH="1">
            <a:off x="1855788" y="4381500"/>
            <a:ext cx="700087" cy="0"/>
          </a:xfrm>
          <a:prstGeom prst="straightConnector1">
            <a:avLst/>
          </a:prstGeom>
          <a:noFill/>
          <a:ln w="28575" algn="ctr">
            <a:solidFill>
              <a:srgbClr val="FF00FF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" name="直接箭头连接符 50">
            <a:extLst>
              <a:ext uri="{FF2B5EF4-FFF2-40B4-BE49-F238E27FC236}">
                <a16:creationId xmlns:a16="http://schemas.microsoft.com/office/drawing/2014/main" id="{F5CFF4C8-6B67-4A90-8561-4CA592A0AAE2}"/>
              </a:ext>
            </a:extLst>
          </p:cNvPr>
          <p:cNvCxnSpPr>
            <a:cxnSpLocks/>
          </p:cNvCxnSpPr>
          <p:nvPr/>
        </p:nvCxnSpPr>
        <p:spPr bwMode="auto">
          <a:xfrm>
            <a:off x="4394200" y="4421188"/>
            <a:ext cx="814388" cy="0"/>
          </a:xfrm>
          <a:prstGeom prst="straightConnector1">
            <a:avLst/>
          </a:prstGeom>
          <a:noFill/>
          <a:ln w="28575" algn="ctr">
            <a:solidFill>
              <a:srgbClr val="00B0F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2" name="直接连接符 51">
            <a:extLst>
              <a:ext uri="{FF2B5EF4-FFF2-40B4-BE49-F238E27FC236}">
                <a16:creationId xmlns:a16="http://schemas.microsoft.com/office/drawing/2014/main" id="{1E128314-4BC7-48AF-BA09-25C3761002D5}"/>
              </a:ext>
            </a:extLst>
          </p:cNvPr>
          <p:cNvCxnSpPr>
            <a:cxnSpLocks/>
          </p:cNvCxnSpPr>
          <p:nvPr/>
        </p:nvCxnSpPr>
        <p:spPr bwMode="auto">
          <a:xfrm>
            <a:off x="7920038" y="1527175"/>
            <a:ext cx="557212" cy="0"/>
          </a:xfrm>
          <a:prstGeom prst="line">
            <a:avLst/>
          </a:prstGeom>
          <a:noFill/>
          <a:ln w="28575" algn="ctr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15" grpId="0"/>
      <p:bldP spid="15" grpId="1"/>
      <p:bldP spid="25" grpId="0"/>
      <p:bldP spid="25" grpId="1"/>
      <p:bldP spid="30" grpId="0"/>
      <p:bldP spid="30" grpId="1"/>
      <p:bldP spid="42" grpId="0"/>
      <p:bldP spid="42" grpId="1"/>
      <p:bldP spid="46" grpId="0"/>
      <p:bldP spid="46" grpId="1"/>
      <p:bldP spid="47" grpId="0"/>
      <p:bldP spid="47" grpId="1"/>
      <p:bldP spid="49" grpId="0"/>
      <p:bldP spid="49" grpId="1"/>
      <p:bldP spid="2" grpId="0" animBg="1"/>
      <p:bldP spid="2" grpId="1" animBg="1"/>
      <p:bldP spid="26" grpId="0"/>
      <p:bldP spid="26" grpId="1"/>
      <p:bldP spid="28" grpId="0"/>
      <p:bldP spid="28" grpId="1"/>
      <p:bldP spid="33" grpId="0"/>
      <p:bldP spid="33" grpId="1"/>
      <p:bldP spid="35" grpId="0"/>
      <p:bldP spid="35" grpId="1"/>
      <p:bldP spid="39" grpId="0"/>
      <p:bldP spid="39" grpId="1"/>
      <p:bldP spid="43" grpId="0"/>
      <p:bldP spid="43" grpId="1"/>
      <p:bldP spid="45" grpId="0"/>
      <p:bldP spid="45" grpId="1"/>
      <p:bldP spid="48" grpId="0"/>
      <p:bldP spid="48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文本框 62">
            <a:extLst>
              <a:ext uri="{FF2B5EF4-FFF2-40B4-BE49-F238E27FC236}">
                <a16:creationId xmlns:a16="http://schemas.microsoft.com/office/drawing/2014/main" id="{7EFD1698-6BB3-4FDA-84A3-E99581E2B8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2450" y="4827588"/>
            <a:ext cx="1222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rgbClr val="92D050"/>
                </a:solidFill>
              </a:rPr>
              <a:t>560</a:t>
            </a:r>
            <a:r>
              <a:rPr lang="en-US" altLang="zh-CN" sz="2800">
                <a:solidFill>
                  <a:srgbClr val="92D050"/>
                </a:solidFill>
              </a:rPr>
              <a:t>m</a:t>
            </a:r>
            <a:endParaRPr lang="zh-TW" altLang="en-US" sz="2800">
              <a:solidFill>
                <a:srgbClr val="92D050"/>
              </a:solidFill>
            </a:endParaRPr>
          </a:p>
        </p:txBody>
      </p:sp>
      <p:sp>
        <p:nvSpPr>
          <p:cNvPr id="15363" name="矩形 2">
            <a:extLst>
              <a:ext uri="{FF2B5EF4-FFF2-40B4-BE49-F238E27FC236}">
                <a16:creationId xmlns:a16="http://schemas.microsoft.com/office/drawing/2014/main" id="{5DFE4B8B-275F-4985-8F97-C607468CE4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" y="922338"/>
            <a:ext cx="7981950" cy="298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44500" indent="-444500"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Aft>
                <a:spcPts val="1200"/>
              </a:spcAft>
            </a:pPr>
            <a:r>
              <a:rPr lang="en-US" altLang="zh-TW" sz="2800" dirty="0">
                <a:solidFill>
                  <a:srgbClr val="000000"/>
                </a:solidFill>
              </a:rPr>
              <a:t> </a:t>
            </a:r>
            <a:r>
              <a:rPr lang="en-US" altLang="zh-TW" sz="2800" b="1" dirty="0">
                <a:solidFill>
                  <a:srgbClr val="000000"/>
                </a:solidFill>
              </a:rPr>
              <a:t>5. </a:t>
            </a:r>
            <a:r>
              <a:rPr lang="zh-TW" altLang="en-US" sz="2800" dirty="0">
                <a:solidFill>
                  <a:srgbClr val="000000"/>
                </a:solidFill>
              </a:rPr>
              <a:t>當</a:t>
            </a:r>
            <a:r>
              <a:rPr lang="zh-TW" altLang="en-US" sz="2800" u="sng" dirty="0">
                <a:solidFill>
                  <a:srgbClr val="000000"/>
                </a:solidFill>
              </a:rPr>
              <a:t>國超</a:t>
            </a:r>
            <a:r>
              <a:rPr lang="zh-TW" altLang="en-US" sz="2800" dirty="0">
                <a:solidFill>
                  <a:srgbClr val="000000"/>
                </a:solidFill>
              </a:rPr>
              <a:t>昨天前往體育館訓練時，他用了</a:t>
            </a:r>
            <a:r>
              <a:rPr lang="en-US" altLang="zh-TW" sz="2800" dirty="0">
                <a:solidFill>
                  <a:srgbClr val="000000"/>
                </a:solidFill>
              </a:rPr>
              <a:t>15</a:t>
            </a:r>
            <a:r>
              <a:rPr lang="zh-TW" altLang="en-US" sz="2800" dirty="0">
                <a:solidFill>
                  <a:srgbClr val="000000"/>
                </a:solidFill>
              </a:rPr>
              <a:t>分鐘步行</a:t>
            </a:r>
            <a:r>
              <a:rPr lang="en-US" altLang="zh-TW" sz="2800" dirty="0">
                <a:solidFill>
                  <a:srgbClr val="000000"/>
                </a:solidFill>
              </a:rPr>
              <a:t>1.05km</a:t>
            </a:r>
            <a:r>
              <a:rPr lang="zh-TW" altLang="en-US" sz="2800" dirty="0">
                <a:solidFill>
                  <a:srgbClr val="000000"/>
                </a:solidFill>
              </a:rPr>
              <a:t>，然後他以步行速率的</a:t>
            </a:r>
            <a:r>
              <a:rPr lang="en-US" altLang="zh-TW" sz="2800" dirty="0">
                <a:solidFill>
                  <a:srgbClr val="000000"/>
                </a:solidFill>
              </a:rPr>
              <a:t>2</a:t>
            </a:r>
            <a:r>
              <a:rPr lang="zh-TW" altLang="en-US" sz="2800" dirty="0">
                <a:solidFill>
                  <a:srgbClr val="000000"/>
                </a:solidFill>
              </a:rPr>
              <a:t>倍跑完餘下的</a:t>
            </a:r>
            <a:r>
              <a:rPr lang="en-US" altLang="zh-TW" sz="2800" dirty="0">
                <a:solidFill>
                  <a:srgbClr val="000000"/>
                </a:solidFill>
              </a:rPr>
              <a:t>560m </a:t>
            </a:r>
            <a:r>
              <a:rPr lang="zh-TW" altLang="en-US" sz="2800" dirty="0">
                <a:solidFill>
                  <a:srgbClr val="000000"/>
                </a:solidFill>
              </a:rPr>
              <a:t>的路程。他在前往體育館期間跑了多久？</a:t>
            </a:r>
            <a:endParaRPr lang="en-US" altLang="zh-TW" sz="2800" dirty="0">
              <a:solidFill>
                <a:srgbClr val="000000"/>
              </a:solidFill>
            </a:endParaRPr>
          </a:p>
          <a:p>
            <a:pPr>
              <a:spcAft>
                <a:spcPts val="1200"/>
              </a:spcAft>
            </a:pPr>
            <a:r>
              <a:rPr lang="en-US" altLang="zh-CN" sz="2800" dirty="0">
                <a:solidFill>
                  <a:srgbClr val="000000"/>
                </a:solidFill>
              </a:rPr>
              <a:t>     A. 4</a:t>
            </a:r>
            <a:r>
              <a:rPr lang="zh-CN" altLang="en-US" sz="2800" dirty="0">
                <a:solidFill>
                  <a:srgbClr val="000000"/>
                </a:solidFill>
              </a:rPr>
              <a:t>分鐘</a:t>
            </a:r>
            <a:r>
              <a:rPr lang="en-US" altLang="zh-CN" sz="2800" dirty="0">
                <a:solidFill>
                  <a:srgbClr val="000000"/>
                </a:solidFill>
              </a:rPr>
              <a:t>                         </a:t>
            </a:r>
            <a:r>
              <a:rPr lang="en-US" altLang="zh-HK" sz="2800" dirty="0">
                <a:solidFill>
                  <a:schemeClr val="tx1"/>
                </a:solidFill>
              </a:rPr>
              <a:t>B. 4.5</a:t>
            </a:r>
            <a:r>
              <a:rPr lang="zh-CN" altLang="en-US" sz="2800" dirty="0">
                <a:solidFill>
                  <a:srgbClr val="000000"/>
                </a:solidFill>
              </a:rPr>
              <a:t>分鐘</a:t>
            </a:r>
            <a:endParaRPr lang="en-US" altLang="zh-HK" sz="2800" dirty="0">
              <a:solidFill>
                <a:schemeClr val="tx1"/>
              </a:solidFill>
            </a:endParaRPr>
          </a:p>
          <a:p>
            <a:pPr>
              <a:spcAft>
                <a:spcPts val="1200"/>
              </a:spcAft>
            </a:pPr>
            <a:r>
              <a:rPr lang="en-US" altLang="zh-HK" sz="2800" dirty="0">
                <a:solidFill>
                  <a:schemeClr val="tx1"/>
                </a:solidFill>
              </a:rPr>
              <a:t>	 C.</a:t>
            </a:r>
            <a:r>
              <a:rPr lang="zh-TW" altLang="en-US" sz="2800" dirty="0">
                <a:solidFill>
                  <a:schemeClr val="tx1"/>
                </a:solidFill>
              </a:rPr>
              <a:t> </a:t>
            </a:r>
            <a:r>
              <a:rPr lang="en-US" altLang="zh-TW" sz="2800" dirty="0">
                <a:solidFill>
                  <a:schemeClr val="tx1"/>
                </a:solidFill>
              </a:rPr>
              <a:t>5</a:t>
            </a:r>
            <a:r>
              <a:rPr lang="zh-CN" altLang="en-US" sz="2800" dirty="0">
                <a:solidFill>
                  <a:srgbClr val="000000"/>
                </a:solidFill>
              </a:rPr>
              <a:t>分鐘</a:t>
            </a:r>
            <a:r>
              <a:rPr lang="en-US" altLang="zh-CN" sz="2800" dirty="0">
                <a:solidFill>
                  <a:schemeClr val="tx1"/>
                </a:solidFill>
              </a:rPr>
              <a:t>                         </a:t>
            </a:r>
            <a:r>
              <a:rPr lang="en-US" altLang="zh-HK" sz="2800" dirty="0">
                <a:solidFill>
                  <a:schemeClr val="tx1"/>
                </a:solidFill>
              </a:rPr>
              <a:t>D. 5.5</a:t>
            </a:r>
            <a:r>
              <a:rPr lang="zh-CN" altLang="en-US" sz="2800" dirty="0">
                <a:solidFill>
                  <a:srgbClr val="000000"/>
                </a:solidFill>
              </a:rPr>
              <a:t>分鐘</a:t>
            </a:r>
            <a:endParaRPr lang="en-US" altLang="zh-TW" sz="2800" dirty="0">
              <a:solidFill>
                <a:srgbClr val="000000"/>
              </a:solidFill>
            </a:endParaRPr>
          </a:p>
        </p:txBody>
      </p:sp>
      <p:pic>
        <p:nvPicPr>
          <p:cNvPr id="15364" name="图片 24">
            <a:extLst>
              <a:ext uri="{FF2B5EF4-FFF2-40B4-BE49-F238E27FC236}">
                <a16:creationId xmlns:a16="http://schemas.microsoft.com/office/drawing/2014/main" id="{52BDDDCB-60F7-44EA-8131-6CC39B39C7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4600" y="3235325"/>
            <a:ext cx="722313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文本框 4">
            <a:extLst>
              <a:ext uri="{FF2B5EF4-FFF2-40B4-BE49-F238E27FC236}">
                <a16:creationId xmlns:a16="http://schemas.microsoft.com/office/drawing/2014/main" id="{28DFB948-C367-4192-ACF4-1A8E0D4F8A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2950" y="292100"/>
            <a:ext cx="1704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B050"/>
                </a:solidFill>
              </a:rPr>
              <a:t>2020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AEEA0A9B-E69C-4778-B173-FBA133A6229B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7758113" y="3336925"/>
            <a:ext cx="4318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id="{F674A9A8-0D6C-47DE-9F6B-44D02CCD6C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1863" y="3908425"/>
            <a:ext cx="538797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CN" altLang="en-US" sz="2800" dirty="0">
                <a:solidFill>
                  <a:srgbClr val="0000FF"/>
                </a:solidFill>
              </a:rPr>
              <a:t>跑了多久 </a:t>
            </a:r>
            <a:r>
              <a:rPr lang="en-US" altLang="zh-CN" sz="2800" dirty="0">
                <a:solidFill>
                  <a:srgbClr val="0000FF"/>
                </a:solidFill>
              </a:rPr>
              <a:t>= </a:t>
            </a:r>
            <a:r>
              <a:rPr lang="zh-CN" altLang="en-US" sz="2800" dirty="0">
                <a:solidFill>
                  <a:srgbClr val="0000FF"/>
                </a:solidFill>
              </a:rPr>
              <a:t>跑步路程 </a:t>
            </a:r>
            <a:r>
              <a:rPr lang="en-US" altLang="zh-CN" sz="2800" dirty="0">
                <a:solidFill>
                  <a:srgbClr val="0000FF"/>
                </a:solidFill>
              </a:rPr>
              <a:t>÷ </a:t>
            </a:r>
            <a:r>
              <a:rPr lang="zh-CN" altLang="en-US" sz="2800" dirty="0">
                <a:solidFill>
                  <a:srgbClr val="0000FF"/>
                </a:solidFill>
              </a:rPr>
              <a:t>跑步速率</a:t>
            </a:r>
            <a:endParaRPr lang="zh-TW" altLang="en-US" sz="2800" dirty="0">
              <a:solidFill>
                <a:srgbClr val="0000FF"/>
              </a:solidFill>
            </a:endParaRPr>
          </a:p>
        </p:txBody>
      </p:sp>
      <p:sp>
        <p:nvSpPr>
          <p:cNvPr id="32" name="矩形 31">
            <a:extLst>
              <a:ext uri="{FF2B5EF4-FFF2-40B4-BE49-F238E27FC236}">
                <a16:creationId xmlns:a16="http://schemas.microsoft.com/office/drawing/2014/main" id="{7BC84FBB-8A97-4AA4-95C7-452CF87190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3250" y="4805363"/>
            <a:ext cx="21193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CN" altLang="en-US" sz="2800">
                <a:solidFill>
                  <a:srgbClr val="00B0F0"/>
                </a:solidFill>
              </a:rPr>
              <a:t>步行速率</a:t>
            </a:r>
            <a:r>
              <a:rPr lang="en-US" altLang="zh-CN" sz="2800">
                <a:solidFill>
                  <a:srgbClr val="00B0F0"/>
                </a:solidFill>
              </a:rPr>
              <a:t>×2</a:t>
            </a:r>
            <a:endParaRPr lang="zh-TW" altLang="en-US" sz="2800">
              <a:solidFill>
                <a:srgbClr val="00B0F0"/>
              </a:solidFill>
            </a:endParaRPr>
          </a:p>
        </p:txBody>
      </p:sp>
      <p:sp>
        <p:nvSpPr>
          <p:cNvPr id="33" name="矩形 32">
            <a:extLst>
              <a:ext uri="{FF2B5EF4-FFF2-40B4-BE49-F238E27FC236}">
                <a16:creationId xmlns:a16="http://schemas.microsoft.com/office/drawing/2014/main" id="{2B70561B-A10B-4217-9146-DD5245B017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6013" y="5643563"/>
            <a:ext cx="34258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CN" altLang="en-US" sz="2800">
                <a:solidFill>
                  <a:srgbClr val="FF66FF"/>
                </a:solidFill>
              </a:rPr>
              <a:t>步行路程 </a:t>
            </a:r>
            <a:r>
              <a:rPr lang="en-US" altLang="zh-CN" sz="2800">
                <a:solidFill>
                  <a:srgbClr val="FF66FF"/>
                </a:solidFill>
              </a:rPr>
              <a:t>÷ </a:t>
            </a:r>
            <a:r>
              <a:rPr lang="zh-CN" altLang="en-US" sz="2800">
                <a:solidFill>
                  <a:srgbClr val="FF66FF"/>
                </a:solidFill>
              </a:rPr>
              <a:t>步行時間</a:t>
            </a:r>
            <a:endParaRPr lang="zh-TW" altLang="en-US" sz="2800">
              <a:solidFill>
                <a:srgbClr val="FF66FF"/>
              </a:solidFill>
            </a:endParaRPr>
          </a:p>
        </p:txBody>
      </p:sp>
      <p:grpSp>
        <p:nvGrpSpPr>
          <p:cNvPr id="52" name="组合 51">
            <a:extLst>
              <a:ext uri="{FF2B5EF4-FFF2-40B4-BE49-F238E27FC236}">
                <a16:creationId xmlns:a16="http://schemas.microsoft.com/office/drawing/2014/main" id="{D0D7B82B-B614-4049-BF0E-77BE64D574F4}"/>
              </a:ext>
            </a:extLst>
          </p:cNvPr>
          <p:cNvGrpSpPr>
            <a:grpSpLocks/>
          </p:cNvGrpSpPr>
          <p:nvPr/>
        </p:nvGrpSpPr>
        <p:grpSpPr bwMode="auto">
          <a:xfrm>
            <a:off x="6660356" y="5457825"/>
            <a:ext cx="2093913" cy="933450"/>
            <a:chOff x="6014650" y="5529980"/>
            <a:chExt cx="2093628" cy="933450"/>
          </a:xfrm>
        </p:grpSpPr>
        <p:sp>
          <p:nvSpPr>
            <p:cNvPr id="15394" name="文本框 53">
              <a:extLst>
                <a:ext uri="{FF2B5EF4-FFF2-40B4-BE49-F238E27FC236}">
                  <a16:creationId xmlns:a16="http://schemas.microsoft.com/office/drawing/2014/main" id="{28BC44DC-2338-420F-A7DE-2B3D856E8F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14650" y="5735307"/>
              <a:ext cx="2093628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800">
                  <a:solidFill>
                    <a:srgbClr val="0000FF"/>
                  </a:solidFill>
                </a:rPr>
                <a:t>= 1     (m/s)</a:t>
              </a:r>
              <a:endParaRPr lang="zh-TW" altLang="en-US" sz="2800">
                <a:solidFill>
                  <a:srgbClr val="0000FF"/>
                </a:solidFill>
              </a:endParaRPr>
            </a:p>
          </p:txBody>
        </p:sp>
        <p:grpSp>
          <p:nvGrpSpPr>
            <p:cNvPr id="15395" name="Group 33">
              <a:extLst>
                <a:ext uri="{FF2B5EF4-FFF2-40B4-BE49-F238E27FC236}">
                  <a16:creationId xmlns:a16="http://schemas.microsoft.com/office/drawing/2014/main" id="{47C9390C-6D77-4D8B-AD90-F6166B55054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601477" y="5529980"/>
              <a:ext cx="431734" cy="933450"/>
              <a:chOff x="4190" y="2278"/>
              <a:chExt cx="272" cy="533"/>
            </a:xfrm>
          </p:grpSpPr>
          <p:sp>
            <p:nvSpPr>
              <p:cNvPr id="15396" name="Text Box 34">
                <a:extLst>
                  <a:ext uri="{FF2B5EF4-FFF2-40B4-BE49-F238E27FC236}">
                    <a16:creationId xmlns:a16="http://schemas.microsoft.com/office/drawing/2014/main" id="{51FBB954-9805-4AF9-ADA2-BA140AB19B4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06" y="2278"/>
                <a:ext cx="243" cy="2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zh-TW" sz="2800" dirty="0">
                    <a:solidFill>
                      <a:srgbClr val="0000FF"/>
                    </a:solidFill>
                  </a:rPr>
                  <a:t>1</a:t>
                </a:r>
                <a:endParaRPr lang="en-US" altLang="zh-TW" sz="2800" i="1" dirty="0">
                  <a:solidFill>
                    <a:srgbClr val="0000FF"/>
                  </a:solidFill>
                </a:endParaRPr>
              </a:p>
            </p:txBody>
          </p:sp>
          <p:sp>
            <p:nvSpPr>
              <p:cNvPr id="15397" name="Text Box 35">
                <a:extLst>
                  <a:ext uri="{FF2B5EF4-FFF2-40B4-BE49-F238E27FC236}">
                    <a16:creationId xmlns:a16="http://schemas.microsoft.com/office/drawing/2014/main" id="{F9A2C76D-3733-4079-8C44-195614F804B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12" y="2512"/>
                <a:ext cx="243" cy="2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zh-TW" sz="2800">
                    <a:solidFill>
                      <a:srgbClr val="0000FF"/>
                    </a:solidFill>
                  </a:rPr>
                  <a:t>6</a:t>
                </a:r>
              </a:p>
            </p:txBody>
          </p:sp>
          <p:sp>
            <p:nvSpPr>
              <p:cNvPr id="15398" name="Line 36">
                <a:extLst>
                  <a:ext uri="{FF2B5EF4-FFF2-40B4-BE49-F238E27FC236}">
                    <a16:creationId xmlns:a16="http://schemas.microsoft.com/office/drawing/2014/main" id="{CE553826-9513-4EC4-A072-FCD777D8F5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90" y="2547"/>
                <a:ext cx="272" cy="0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zh-CN" altLang="en-US">
                  <a:solidFill>
                    <a:srgbClr val="0000FF"/>
                  </a:solidFill>
                </a:endParaRPr>
              </a:p>
            </p:txBody>
          </p:sp>
        </p:grpSp>
      </p:grpSp>
      <p:sp>
        <p:nvSpPr>
          <p:cNvPr id="2" name="箭头: 下 1">
            <a:extLst>
              <a:ext uri="{FF2B5EF4-FFF2-40B4-BE49-F238E27FC236}">
                <a16:creationId xmlns:a16="http://schemas.microsoft.com/office/drawing/2014/main" id="{EF6CA9A0-4E46-4E8A-B735-13384F187B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1225" y="4483100"/>
            <a:ext cx="252413" cy="323850"/>
          </a:xfrm>
          <a:prstGeom prst="downArrow">
            <a:avLst>
              <a:gd name="adj1" fmla="val 50000"/>
              <a:gd name="adj2" fmla="val 49895"/>
            </a:avLst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22" name="箭头: 下 21">
            <a:extLst>
              <a:ext uri="{FF2B5EF4-FFF2-40B4-BE49-F238E27FC236}">
                <a16:creationId xmlns:a16="http://schemas.microsoft.com/office/drawing/2014/main" id="{A5392B07-ED83-40D5-934D-EAA9C5FA20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1288" y="4449763"/>
            <a:ext cx="252412" cy="323850"/>
          </a:xfrm>
          <a:prstGeom prst="downArrow">
            <a:avLst>
              <a:gd name="adj1" fmla="val 50000"/>
              <a:gd name="adj2" fmla="val 49895"/>
            </a:avLst>
          </a:prstGeom>
          <a:solidFill>
            <a:srgbClr val="A3E7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23" name="箭头: 下 22">
            <a:extLst>
              <a:ext uri="{FF2B5EF4-FFF2-40B4-BE49-F238E27FC236}">
                <a16:creationId xmlns:a16="http://schemas.microsoft.com/office/drawing/2014/main" id="{F51B443B-DBC4-480C-9592-C70A2695D3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0175" y="5346700"/>
            <a:ext cx="252413" cy="323850"/>
          </a:xfrm>
          <a:prstGeom prst="downArrow">
            <a:avLst>
              <a:gd name="adj1" fmla="val 50000"/>
              <a:gd name="adj2" fmla="val 49895"/>
            </a:avLst>
          </a:prstGeom>
          <a:solidFill>
            <a:srgbClr val="FF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F6F8C9D5-F692-4C72-800C-D280C72C24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4075" y="5662613"/>
            <a:ext cx="14303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7030A0"/>
                </a:solidFill>
              </a:rPr>
              <a:t>1.05km</a:t>
            </a:r>
            <a:endParaRPr lang="zh-TW" altLang="en-US" sz="2800">
              <a:solidFill>
                <a:srgbClr val="7030A0"/>
              </a:solidFill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1D0B65B3-EE50-4567-BBC3-3FB50F5F1D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2375" y="5695950"/>
            <a:ext cx="1403350" cy="466725"/>
          </a:xfrm>
          <a:prstGeom prst="rect">
            <a:avLst/>
          </a:prstGeom>
          <a:noFill/>
          <a:ln w="9525" algn="ctr">
            <a:solidFill>
              <a:srgbClr val="7030A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cxnSp>
        <p:nvCxnSpPr>
          <p:cNvPr id="5" name="直接箭头连接符 4">
            <a:extLst>
              <a:ext uri="{FF2B5EF4-FFF2-40B4-BE49-F238E27FC236}">
                <a16:creationId xmlns:a16="http://schemas.microsoft.com/office/drawing/2014/main" id="{E175620A-0221-405F-A73E-3CDF8648257C}"/>
              </a:ext>
            </a:extLst>
          </p:cNvPr>
          <p:cNvCxnSpPr>
            <a:cxnSpLocks/>
          </p:cNvCxnSpPr>
          <p:nvPr/>
        </p:nvCxnSpPr>
        <p:spPr bwMode="auto">
          <a:xfrm flipH="1">
            <a:off x="3438525" y="5938838"/>
            <a:ext cx="250825" cy="0"/>
          </a:xfrm>
          <a:prstGeom prst="straightConnector1">
            <a:avLst/>
          </a:prstGeom>
          <a:noFill/>
          <a:ln w="38100" algn="ctr">
            <a:solidFill>
              <a:srgbClr val="7030A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" name="矩形 27">
            <a:extLst>
              <a:ext uri="{FF2B5EF4-FFF2-40B4-BE49-F238E27FC236}">
                <a16:creationId xmlns:a16="http://schemas.microsoft.com/office/drawing/2014/main" id="{4DDD554E-8EB2-4E19-84FD-CCAB2031E5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21538" y="5662613"/>
            <a:ext cx="14303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 dirty="0">
                <a:solidFill>
                  <a:srgbClr val="7030A0"/>
                </a:solidFill>
              </a:rPr>
              <a:t>15</a:t>
            </a:r>
            <a:r>
              <a:rPr lang="zh-CN" altLang="en-US" sz="2800" dirty="0">
                <a:solidFill>
                  <a:srgbClr val="7030A0"/>
                </a:solidFill>
              </a:rPr>
              <a:t>分鐘</a:t>
            </a:r>
            <a:endParaRPr lang="zh-TW" altLang="en-US" sz="2800" dirty="0">
              <a:solidFill>
                <a:srgbClr val="7030A0"/>
              </a:solidFill>
            </a:endParaRPr>
          </a:p>
        </p:txBody>
      </p:sp>
      <p:sp>
        <p:nvSpPr>
          <p:cNvPr id="29" name="矩形 28">
            <a:extLst>
              <a:ext uri="{FF2B5EF4-FFF2-40B4-BE49-F238E27FC236}">
                <a16:creationId xmlns:a16="http://schemas.microsoft.com/office/drawing/2014/main" id="{B6CA1541-E73E-498D-9BCB-2322F09BE2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1488" y="5691188"/>
            <a:ext cx="1404937" cy="466725"/>
          </a:xfrm>
          <a:prstGeom prst="rect">
            <a:avLst/>
          </a:prstGeom>
          <a:noFill/>
          <a:ln w="9525" algn="ctr">
            <a:solidFill>
              <a:srgbClr val="7030A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cxnSp>
        <p:nvCxnSpPr>
          <p:cNvPr id="30" name="直接箭头连接符 29">
            <a:extLst>
              <a:ext uri="{FF2B5EF4-FFF2-40B4-BE49-F238E27FC236}">
                <a16:creationId xmlns:a16="http://schemas.microsoft.com/office/drawing/2014/main" id="{A307535D-037B-4473-98C0-88F9A8021452}"/>
              </a:ext>
            </a:extLst>
          </p:cNvPr>
          <p:cNvCxnSpPr>
            <a:cxnSpLocks/>
          </p:cNvCxnSpPr>
          <p:nvPr/>
        </p:nvCxnSpPr>
        <p:spPr bwMode="auto">
          <a:xfrm>
            <a:off x="7034213" y="5938838"/>
            <a:ext cx="252412" cy="0"/>
          </a:xfrm>
          <a:prstGeom prst="straightConnector1">
            <a:avLst/>
          </a:prstGeom>
          <a:noFill/>
          <a:ln w="38100" algn="ctr">
            <a:solidFill>
              <a:srgbClr val="7030A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5" name="矩形 34">
            <a:extLst>
              <a:ext uri="{FF2B5EF4-FFF2-40B4-BE49-F238E27FC236}">
                <a16:creationId xmlns:a16="http://schemas.microsoft.com/office/drawing/2014/main" id="{08E7DD44-891B-4DD6-AAE7-CEEF4A872F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125" y="5673725"/>
            <a:ext cx="17494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7030A0"/>
                </a:solidFill>
              </a:rPr>
              <a:t>1050m = </a:t>
            </a:r>
            <a:endParaRPr lang="zh-TW" altLang="en-US" sz="2800">
              <a:solidFill>
                <a:srgbClr val="7030A0"/>
              </a:solidFill>
            </a:endParaRPr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id="{FE65568C-F688-4433-8ECB-45A3A9A86D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8325" y="5648325"/>
            <a:ext cx="24336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 dirty="0">
                <a:solidFill>
                  <a:srgbClr val="0000FF"/>
                </a:solidFill>
              </a:rPr>
              <a:t>1050÷(60×15)</a:t>
            </a:r>
            <a:endParaRPr lang="zh-TW" altLang="en-US" sz="2800" dirty="0">
              <a:solidFill>
                <a:srgbClr val="0000FF"/>
              </a:solidFill>
            </a:endParaRPr>
          </a:p>
        </p:txBody>
      </p:sp>
      <p:sp>
        <p:nvSpPr>
          <p:cNvPr id="37" name="文本框 36">
            <a:extLst>
              <a:ext uri="{FF2B5EF4-FFF2-40B4-BE49-F238E27FC236}">
                <a16:creationId xmlns:a16="http://schemas.microsoft.com/office/drawing/2014/main" id="{68BBADB3-E444-4133-91AD-8B8D3B4060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9038" y="4532313"/>
            <a:ext cx="34242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0000FF"/>
                </a:solidFill>
              </a:rPr>
              <a:t>= 560÷(       ×2)÷60</a:t>
            </a:r>
            <a:endParaRPr lang="zh-TW" altLang="en-US" sz="2800">
              <a:solidFill>
                <a:srgbClr val="0000FF"/>
              </a:solidFill>
            </a:endParaRPr>
          </a:p>
        </p:txBody>
      </p:sp>
      <p:grpSp>
        <p:nvGrpSpPr>
          <p:cNvPr id="38" name="组合 37">
            <a:extLst>
              <a:ext uri="{FF2B5EF4-FFF2-40B4-BE49-F238E27FC236}">
                <a16:creationId xmlns:a16="http://schemas.microsoft.com/office/drawing/2014/main" id="{A657C58F-8437-4AF9-8035-EEDB074A348D}"/>
              </a:ext>
            </a:extLst>
          </p:cNvPr>
          <p:cNvGrpSpPr>
            <a:grpSpLocks/>
          </p:cNvGrpSpPr>
          <p:nvPr/>
        </p:nvGrpSpPr>
        <p:grpSpPr bwMode="auto">
          <a:xfrm>
            <a:off x="3652838" y="4344988"/>
            <a:ext cx="725487" cy="933450"/>
            <a:chOff x="6307347" y="5529980"/>
            <a:chExt cx="725864" cy="933450"/>
          </a:xfrm>
        </p:grpSpPr>
        <p:sp>
          <p:nvSpPr>
            <p:cNvPr id="15389" name="文本框 53">
              <a:extLst>
                <a:ext uri="{FF2B5EF4-FFF2-40B4-BE49-F238E27FC236}">
                  <a16:creationId xmlns:a16="http://schemas.microsoft.com/office/drawing/2014/main" id="{C48F253C-39DD-4E06-8169-7C74C2A5B9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07347" y="5734524"/>
              <a:ext cx="469814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800">
                  <a:solidFill>
                    <a:srgbClr val="0000FF"/>
                  </a:solidFill>
                </a:rPr>
                <a:t>1</a:t>
              </a:r>
              <a:endParaRPr lang="zh-TW" altLang="en-US" sz="2800">
                <a:solidFill>
                  <a:srgbClr val="0000FF"/>
                </a:solidFill>
              </a:endParaRPr>
            </a:p>
          </p:txBody>
        </p:sp>
        <p:grpSp>
          <p:nvGrpSpPr>
            <p:cNvPr id="15390" name="Group 33">
              <a:extLst>
                <a:ext uri="{FF2B5EF4-FFF2-40B4-BE49-F238E27FC236}">
                  <a16:creationId xmlns:a16="http://schemas.microsoft.com/office/drawing/2014/main" id="{3F8A99EE-7173-4C55-A5D0-DF8B27415FA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601477" y="5529980"/>
              <a:ext cx="431734" cy="933450"/>
              <a:chOff x="4190" y="2278"/>
              <a:chExt cx="272" cy="533"/>
            </a:xfrm>
          </p:grpSpPr>
          <p:sp>
            <p:nvSpPr>
              <p:cNvPr id="15391" name="Text Box 34">
                <a:extLst>
                  <a:ext uri="{FF2B5EF4-FFF2-40B4-BE49-F238E27FC236}">
                    <a16:creationId xmlns:a16="http://schemas.microsoft.com/office/drawing/2014/main" id="{ACFF5FD4-5E50-4858-8336-2AB7B9E3C31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06" y="2278"/>
                <a:ext cx="243" cy="2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zh-TW" sz="2800">
                    <a:solidFill>
                      <a:srgbClr val="0000FF"/>
                    </a:solidFill>
                  </a:rPr>
                  <a:t>1</a:t>
                </a:r>
                <a:endParaRPr lang="en-US" altLang="zh-TW" sz="2800" i="1">
                  <a:solidFill>
                    <a:srgbClr val="0000FF"/>
                  </a:solidFill>
                </a:endParaRPr>
              </a:p>
            </p:txBody>
          </p:sp>
          <p:sp>
            <p:nvSpPr>
              <p:cNvPr id="15392" name="Text Box 35">
                <a:extLst>
                  <a:ext uri="{FF2B5EF4-FFF2-40B4-BE49-F238E27FC236}">
                    <a16:creationId xmlns:a16="http://schemas.microsoft.com/office/drawing/2014/main" id="{05B0B047-2826-402B-921E-5BB748A1123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12" y="2512"/>
                <a:ext cx="243" cy="2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zh-TW" sz="2800">
                    <a:solidFill>
                      <a:srgbClr val="0000FF"/>
                    </a:solidFill>
                  </a:rPr>
                  <a:t>6</a:t>
                </a:r>
              </a:p>
            </p:txBody>
          </p:sp>
          <p:sp>
            <p:nvSpPr>
              <p:cNvPr id="15393" name="Line 36">
                <a:extLst>
                  <a:ext uri="{FF2B5EF4-FFF2-40B4-BE49-F238E27FC236}">
                    <a16:creationId xmlns:a16="http://schemas.microsoft.com/office/drawing/2014/main" id="{8EF698B8-3E62-4B0D-BC87-EE247C8D0DE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90" y="2547"/>
                <a:ext cx="272" cy="0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zh-CN" altLang="en-US">
                  <a:solidFill>
                    <a:srgbClr val="0000FF"/>
                  </a:solidFill>
                </a:endParaRPr>
              </a:p>
            </p:txBody>
          </p:sp>
        </p:grpSp>
      </p:grpSp>
      <p:sp>
        <p:nvSpPr>
          <p:cNvPr id="44" name="文本框 43">
            <a:extLst>
              <a:ext uri="{FF2B5EF4-FFF2-40B4-BE49-F238E27FC236}">
                <a16:creationId xmlns:a16="http://schemas.microsoft.com/office/drawing/2014/main" id="{87F55227-7F7A-4CB7-BC56-C5460050E1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9038" y="5127625"/>
            <a:ext cx="17589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0000FF"/>
                </a:solidFill>
              </a:rPr>
              <a:t>= 4(</a:t>
            </a:r>
            <a:r>
              <a:rPr lang="zh-CN" altLang="en-US" sz="2800">
                <a:solidFill>
                  <a:srgbClr val="0000FF"/>
                </a:solidFill>
              </a:rPr>
              <a:t>分鐘</a:t>
            </a:r>
            <a:r>
              <a:rPr lang="en-US" altLang="zh-CN" sz="2800">
                <a:solidFill>
                  <a:srgbClr val="0000FF"/>
                </a:solidFill>
              </a:rPr>
              <a:t>)</a:t>
            </a:r>
            <a:endParaRPr lang="zh-TW" altLang="en-US" sz="2800">
              <a:solidFill>
                <a:srgbClr val="0000FF"/>
              </a:solidFill>
            </a:endParaRPr>
          </a:p>
        </p:txBody>
      </p:sp>
      <p:sp>
        <p:nvSpPr>
          <p:cNvPr id="39" name="Line 11">
            <a:extLst>
              <a:ext uri="{FF2B5EF4-FFF2-40B4-BE49-F238E27FC236}">
                <a16:creationId xmlns:a16="http://schemas.microsoft.com/office/drawing/2014/main" id="{1685C502-F6B4-4843-BE16-490D7E17C2E9}"/>
              </a:ext>
            </a:extLst>
          </p:cNvPr>
          <p:cNvSpPr>
            <a:spLocks noChangeShapeType="1"/>
          </p:cNvSpPr>
          <p:nvPr/>
        </p:nvSpPr>
        <p:spPr bwMode="auto">
          <a:xfrm>
            <a:off x="1697038" y="2238375"/>
            <a:ext cx="97155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0" name="Line 11">
            <a:extLst>
              <a:ext uri="{FF2B5EF4-FFF2-40B4-BE49-F238E27FC236}">
                <a16:creationId xmlns:a16="http://schemas.microsoft.com/office/drawing/2014/main" id="{85DB057A-F3AB-4853-8A3C-C5672E74D610}"/>
              </a:ext>
            </a:extLst>
          </p:cNvPr>
          <p:cNvSpPr>
            <a:spLocks noChangeShapeType="1"/>
          </p:cNvSpPr>
          <p:nvPr/>
        </p:nvSpPr>
        <p:spPr bwMode="auto">
          <a:xfrm>
            <a:off x="4679950" y="1844675"/>
            <a:ext cx="2411413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1" name="Line 11">
            <a:extLst>
              <a:ext uri="{FF2B5EF4-FFF2-40B4-BE49-F238E27FC236}">
                <a16:creationId xmlns:a16="http://schemas.microsoft.com/office/drawing/2014/main" id="{CB8EE7D4-A2AD-4AEE-8784-7AD811208D04}"/>
              </a:ext>
            </a:extLst>
          </p:cNvPr>
          <p:cNvSpPr>
            <a:spLocks noChangeShapeType="1"/>
          </p:cNvSpPr>
          <p:nvPr/>
        </p:nvSpPr>
        <p:spPr bwMode="auto">
          <a:xfrm>
            <a:off x="1054100" y="1844675"/>
            <a:ext cx="1871663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2" name="Line 11">
            <a:extLst>
              <a:ext uri="{FF2B5EF4-FFF2-40B4-BE49-F238E27FC236}">
                <a16:creationId xmlns:a16="http://schemas.microsoft.com/office/drawing/2014/main" id="{7529FCF3-FBEB-4B59-8422-D46BB9FF8C04}"/>
              </a:ext>
            </a:extLst>
          </p:cNvPr>
          <p:cNvSpPr>
            <a:spLocks noChangeShapeType="1"/>
          </p:cNvSpPr>
          <p:nvPr/>
        </p:nvSpPr>
        <p:spPr bwMode="auto">
          <a:xfrm>
            <a:off x="6445250" y="1412875"/>
            <a:ext cx="1871663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/>
      <p:bldP spid="63" grpId="1"/>
      <p:bldP spid="6" grpId="0"/>
      <p:bldP spid="31" grpId="0"/>
      <p:bldP spid="31" grpId="1"/>
      <p:bldP spid="32" grpId="0"/>
      <p:bldP spid="32" grpId="1"/>
      <p:bldP spid="33" grpId="0"/>
      <p:bldP spid="33" grpId="1"/>
      <p:bldP spid="2" grpId="0" animBg="1"/>
      <p:bldP spid="2" grpId="1" animBg="1"/>
      <p:bldP spid="22" grpId="0" animBg="1"/>
      <p:bldP spid="22" grpId="1" animBg="1"/>
      <p:bldP spid="23" grpId="0" animBg="1"/>
      <p:bldP spid="23" grpId="1" animBg="1"/>
      <p:bldP spid="24" grpId="0"/>
      <p:bldP spid="24" grpId="1"/>
      <p:bldP spid="3" grpId="0" animBg="1"/>
      <p:bldP spid="3" grpId="1" animBg="1"/>
      <p:bldP spid="28" grpId="0"/>
      <p:bldP spid="28" grpId="1"/>
      <p:bldP spid="29" grpId="0" animBg="1"/>
      <p:bldP spid="29" grpId="1" animBg="1"/>
      <p:bldP spid="35" grpId="0"/>
      <p:bldP spid="35" grpId="1"/>
      <p:bldP spid="36" grpId="0"/>
      <p:bldP spid="36" grpId="1"/>
      <p:bldP spid="37" grpId="0"/>
      <p:bldP spid="37" grpId="1"/>
      <p:bldP spid="44" grpId="0"/>
      <p:bldP spid="44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文本框 43">
            <a:extLst>
              <a:ext uri="{FF2B5EF4-FFF2-40B4-BE49-F238E27FC236}">
                <a16:creationId xmlns:a16="http://schemas.microsoft.com/office/drawing/2014/main" id="{85E5DBB7-41CD-4C5E-ADE1-93533C753E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9038" y="5127625"/>
            <a:ext cx="17589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0000FF"/>
                </a:solidFill>
              </a:rPr>
              <a:t>= 7(km)</a:t>
            </a:r>
            <a:endParaRPr lang="zh-TW" altLang="en-US" sz="2800">
              <a:solidFill>
                <a:srgbClr val="0000FF"/>
              </a:solidFill>
            </a:endParaRPr>
          </a:p>
        </p:txBody>
      </p:sp>
      <p:sp>
        <p:nvSpPr>
          <p:cNvPr id="16387" name="矩形 2">
            <a:extLst>
              <a:ext uri="{FF2B5EF4-FFF2-40B4-BE49-F238E27FC236}">
                <a16:creationId xmlns:a16="http://schemas.microsoft.com/office/drawing/2014/main" id="{571CA2C0-0025-4093-B237-BBDA856B4D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" y="922338"/>
            <a:ext cx="7981950" cy="298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44500" indent="-444500"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Aft>
                <a:spcPts val="1200"/>
              </a:spcAft>
            </a:pPr>
            <a:r>
              <a:rPr lang="en-US" altLang="zh-TW" sz="2800">
                <a:solidFill>
                  <a:srgbClr val="000000"/>
                </a:solidFill>
              </a:rPr>
              <a:t> </a:t>
            </a:r>
            <a:r>
              <a:rPr lang="en-US" altLang="zh-TW" sz="2800" b="1">
                <a:solidFill>
                  <a:srgbClr val="000000"/>
                </a:solidFill>
              </a:rPr>
              <a:t>6. </a:t>
            </a:r>
            <a:r>
              <a:rPr lang="zh-TW" altLang="en-US" sz="2800" u="sng">
                <a:solidFill>
                  <a:srgbClr val="000000"/>
                </a:solidFill>
              </a:rPr>
              <a:t>逸偉</a:t>
            </a:r>
            <a:r>
              <a:rPr lang="zh-TW" altLang="en-US" sz="2800">
                <a:solidFill>
                  <a:srgbClr val="000000"/>
                </a:solidFill>
              </a:rPr>
              <a:t>參加了一項</a:t>
            </a:r>
            <a:r>
              <a:rPr lang="en-US" altLang="zh-TW" sz="2800">
                <a:solidFill>
                  <a:srgbClr val="000000"/>
                </a:solidFill>
              </a:rPr>
              <a:t>20km </a:t>
            </a:r>
            <a:r>
              <a:rPr lang="zh-TW" altLang="en-US" sz="2800">
                <a:solidFill>
                  <a:srgbClr val="000000"/>
                </a:solidFill>
              </a:rPr>
              <a:t>的單車比賽。他首先以</a:t>
            </a:r>
            <a:r>
              <a:rPr lang="en-US" altLang="zh-TW" sz="2800">
                <a:solidFill>
                  <a:srgbClr val="000000"/>
                </a:solidFill>
              </a:rPr>
              <a:t>12km/h</a:t>
            </a:r>
            <a:r>
              <a:rPr lang="zh-TW" altLang="en-US" sz="2800">
                <a:solidFill>
                  <a:srgbClr val="000000"/>
                </a:solidFill>
              </a:rPr>
              <a:t>的平均速率騎行了</a:t>
            </a:r>
            <a:r>
              <a:rPr lang="en-US" altLang="zh-TW" sz="2800">
                <a:solidFill>
                  <a:srgbClr val="000000"/>
                </a:solidFill>
              </a:rPr>
              <a:t>50</a:t>
            </a:r>
            <a:r>
              <a:rPr lang="zh-TW" altLang="en-US" sz="2800">
                <a:solidFill>
                  <a:srgbClr val="000000"/>
                </a:solidFill>
              </a:rPr>
              <a:t>分鐘。後來他身體不適，再騎行</a:t>
            </a:r>
            <a:r>
              <a:rPr lang="en-US" altLang="zh-TW" sz="2800">
                <a:solidFill>
                  <a:srgbClr val="000000"/>
                </a:solidFill>
              </a:rPr>
              <a:t>3km </a:t>
            </a:r>
            <a:r>
              <a:rPr lang="zh-TW" altLang="en-US" sz="2800">
                <a:solidFill>
                  <a:srgbClr val="000000"/>
                </a:solidFill>
              </a:rPr>
              <a:t>的路程便停了下來。在那時，他距離終點還有多遠？</a:t>
            </a:r>
            <a:endParaRPr lang="en-US" altLang="zh-TW" sz="2800">
              <a:solidFill>
                <a:srgbClr val="000000"/>
              </a:solidFill>
            </a:endParaRPr>
          </a:p>
          <a:p>
            <a:pPr>
              <a:spcAft>
                <a:spcPts val="1200"/>
              </a:spcAft>
            </a:pPr>
            <a:r>
              <a:rPr lang="en-US" altLang="zh-CN" sz="2800">
                <a:solidFill>
                  <a:srgbClr val="000000"/>
                </a:solidFill>
              </a:rPr>
              <a:t>     A. 3km                         </a:t>
            </a:r>
            <a:r>
              <a:rPr lang="en-US" altLang="zh-HK" sz="2800">
                <a:solidFill>
                  <a:schemeClr val="tx1"/>
                </a:solidFill>
              </a:rPr>
              <a:t>B. 7</a:t>
            </a:r>
            <a:r>
              <a:rPr lang="en-US" altLang="zh-CN" sz="2800">
                <a:solidFill>
                  <a:schemeClr val="tx1"/>
                </a:solidFill>
              </a:rPr>
              <a:t>km</a:t>
            </a:r>
            <a:endParaRPr lang="en-US" altLang="zh-HK" sz="2800">
              <a:solidFill>
                <a:schemeClr val="tx1"/>
              </a:solidFill>
            </a:endParaRPr>
          </a:p>
          <a:p>
            <a:pPr>
              <a:spcAft>
                <a:spcPts val="1200"/>
              </a:spcAft>
            </a:pPr>
            <a:r>
              <a:rPr lang="en-US" altLang="zh-HK" sz="2800">
                <a:solidFill>
                  <a:schemeClr val="tx1"/>
                </a:solidFill>
              </a:rPr>
              <a:t>	 C.</a:t>
            </a:r>
            <a:r>
              <a:rPr lang="zh-TW" altLang="en-US" sz="2800">
                <a:solidFill>
                  <a:schemeClr val="tx1"/>
                </a:solidFill>
              </a:rPr>
              <a:t> </a:t>
            </a:r>
            <a:r>
              <a:rPr lang="en-US" altLang="zh-TW" sz="2800">
                <a:solidFill>
                  <a:schemeClr val="tx1"/>
                </a:solidFill>
              </a:rPr>
              <a:t>13</a:t>
            </a:r>
            <a:r>
              <a:rPr lang="en-US" altLang="zh-CN" sz="2800">
                <a:solidFill>
                  <a:schemeClr val="tx1"/>
                </a:solidFill>
              </a:rPr>
              <a:t>km                       </a:t>
            </a:r>
            <a:r>
              <a:rPr lang="en-US" altLang="zh-HK" sz="2800">
                <a:solidFill>
                  <a:schemeClr val="tx1"/>
                </a:solidFill>
              </a:rPr>
              <a:t>D. 17</a:t>
            </a:r>
            <a:r>
              <a:rPr lang="en-US" altLang="zh-CN" sz="2800">
                <a:solidFill>
                  <a:schemeClr val="tx1"/>
                </a:solidFill>
              </a:rPr>
              <a:t>km</a:t>
            </a:r>
            <a:endParaRPr lang="en-US" altLang="zh-TW" sz="2800">
              <a:solidFill>
                <a:srgbClr val="000000"/>
              </a:solidFill>
            </a:endParaRPr>
          </a:p>
        </p:txBody>
      </p:sp>
      <p:pic>
        <p:nvPicPr>
          <p:cNvPr id="16388" name="图片 24">
            <a:extLst>
              <a:ext uri="{FF2B5EF4-FFF2-40B4-BE49-F238E27FC236}">
                <a16:creationId xmlns:a16="http://schemas.microsoft.com/office/drawing/2014/main" id="{C1D55948-B107-490C-AB7F-F1E5F26F3B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4600" y="3235325"/>
            <a:ext cx="722313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9" name="文本框 4">
            <a:extLst>
              <a:ext uri="{FF2B5EF4-FFF2-40B4-BE49-F238E27FC236}">
                <a16:creationId xmlns:a16="http://schemas.microsoft.com/office/drawing/2014/main" id="{130F5A7A-1AA0-4ACF-A3DD-40F83C6FCA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2950" y="292100"/>
            <a:ext cx="1704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B050"/>
                </a:solidFill>
              </a:rPr>
              <a:t>2021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57D09038-929E-4E64-A298-A28C98D6708F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7758113" y="3336925"/>
            <a:ext cx="4318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id="{B53BD854-1843-4FCD-84EA-4A4B28EDB3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1863" y="3908425"/>
            <a:ext cx="53879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CN" altLang="en-US" sz="2800" dirty="0">
                <a:solidFill>
                  <a:srgbClr val="0000FF"/>
                </a:solidFill>
              </a:rPr>
              <a:t>剩餘路程 </a:t>
            </a:r>
            <a:r>
              <a:rPr lang="en-US" altLang="zh-CN" sz="2800" dirty="0">
                <a:solidFill>
                  <a:srgbClr val="0000FF"/>
                </a:solidFill>
              </a:rPr>
              <a:t>= </a:t>
            </a:r>
            <a:r>
              <a:rPr lang="zh-CN" altLang="en-US" sz="2800" dirty="0">
                <a:solidFill>
                  <a:srgbClr val="0000FF"/>
                </a:solidFill>
              </a:rPr>
              <a:t>總路程－已騎行路程</a:t>
            </a:r>
            <a:endParaRPr lang="zh-TW" altLang="en-US" sz="2800" dirty="0">
              <a:solidFill>
                <a:srgbClr val="0000FF"/>
              </a:solidFill>
            </a:endParaRPr>
          </a:p>
        </p:txBody>
      </p:sp>
      <p:sp>
        <p:nvSpPr>
          <p:cNvPr id="37" name="文本框 36">
            <a:extLst>
              <a:ext uri="{FF2B5EF4-FFF2-40B4-BE49-F238E27FC236}">
                <a16:creationId xmlns:a16="http://schemas.microsoft.com/office/drawing/2014/main" id="{F293B14E-9850-43B5-943B-E7F5E8D23E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9038" y="4532313"/>
            <a:ext cx="10255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0000FF"/>
                </a:solidFill>
              </a:rPr>
              <a:t>= 20</a:t>
            </a:r>
            <a:endParaRPr lang="zh-TW" altLang="en-US" sz="2800">
              <a:solidFill>
                <a:srgbClr val="0000FF"/>
              </a:solidFill>
            </a:endParaRPr>
          </a:p>
        </p:txBody>
      </p:sp>
      <p:grpSp>
        <p:nvGrpSpPr>
          <p:cNvPr id="16393" name="Group 33">
            <a:extLst>
              <a:ext uri="{FF2B5EF4-FFF2-40B4-BE49-F238E27FC236}">
                <a16:creationId xmlns:a16="http://schemas.microsoft.com/office/drawing/2014/main" id="{957AC87B-DD4C-4183-B0DD-87EB043BFDAF}"/>
              </a:ext>
            </a:extLst>
          </p:cNvPr>
          <p:cNvGrpSpPr>
            <a:grpSpLocks/>
          </p:cNvGrpSpPr>
          <p:nvPr/>
        </p:nvGrpSpPr>
        <p:grpSpPr bwMode="auto">
          <a:xfrm>
            <a:off x="4341813" y="4338638"/>
            <a:ext cx="595312" cy="933450"/>
            <a:chOff x="4143" y="2278"/>
            <a:chExt cx="375" cy="533"/>
          </a:xfrm>
        </p:grpSpPr>
        <p:sp>
          <p:nvSpPr>
            <p:cNvPr id="16400" name="Text Box 34">
              <a:extLst>
                <a:ext uri="{FF2B5EF4-FFF2-40B4-BE49-F238E27FC236}">
                  <a16:creationId xmlns:a16="http://schemas.microsoft.com/office/drawing/2014/main" id="{B216EC7F-3A2D-4FD2-9EE8-7A7232948F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43" y="2278"/>
              <a:ext cx="369" cy="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TW" sz="2800" dirty="0">
                  <a:solidFill>
                    <a:srgbClr val="0000FF"/>
                  </a:solidFill>
                </a:rPr>
                <a:t>50</a:t>
              </a:r>
              <a:endParaRPr lang="en-US" altLang="zh-TW" sz="2800" i="1" dirty="0">
                <a:solidFill>
                  <a:srgbClr val="0000FF"/>
                </a:solidFill>
              </a:endParaRPr>
            </a:p>
          </p:txBody>
        </p:sp>
        <p:sp>
          <p:nvSpPr>
            <p:cNvPr id="16401" name="Text Box 35">
              <a:extLst>
                <a:ext uri="{FF2B5EF4-FFF2-40B4-BE49-F238E27FC236}">
                  <a16:creationId xmlns:a16="http://schemas.microsoft.com/office/drawing/2014/main" id="{8D06A14F-EA1B-419D-B9FA-4EF45B9E63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49" y="2512"/>
              <a:ext cx="369" cy="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TW" sz="2800">
                  <a:solidFill>
                    <a:srgbClr val="0000FF"/>
                  </a:solidFill>
                </a:rPr>
                <a:t>60</a:t>
              </a:r>
            </a:p>
          </p:txBody>
        </p:sp>
        <p:sp>
          <p:nvSpPr>
            <p:cNvPr id="16402" name="Line 36">
              <a:extLst>
                <a:ext uri="{FF2B5EF4-FFF2-40B4-BE49-F238E27FC236}">
                  <a16:creationId xmlns:a16="http://schemas.microsoft.com/office/drawing/2014/main" id="{16B2F516-567A-46A3-81D2-B428D5FFF8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90" y="2547"/>
              <a:ext cx="272" cy="0"/>
            </a:xfrm>
            <a:prstGeom prst="line">
              <a:avLst/>
            </a:prstGeom>
            <a:noFill/>
            <a:ln w="1905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zh-CN" altLang="en-US">
                <a:solidFill>
                  <a:srgbClr val="0000FF"/>
                </a:solidFill>
              </a:endParaRPr>
            </a:p>
          </p:txBody>
        </p:sp>
      </p:grpSp>
      <p:sp>
        <p:nvSpPr>
          <p:cNvPr id="13" name="Line 11">
            <a:extLst>
              <a:ext uri="{FF2B5EF4-FFF2-40B4-BE49-F238E27FC236}">
                <a16:creationId xmlns:a16="http://schemas.microsoft.com/office/drawing/2014/main" id="{B96B6F0A-8016-4404-9007-7185DCD58814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5200" y="1400175"/>
            <a:ext cx="1008063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DA6F8F87-37EE-40E6-8C88-7E77B6CCA9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8013" y="4524375"/>
            <a:ext cx="25765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CN" altLang="en-US" sz="2800" dirty="0">
                <a:solidFill>
                  <a:srgbClr val="003399"/>
                </a:solidFill>
              </a:rPr>
              <a:t>－</a:t>
            </a:r>
            <a:r>
              <a:rPr lang="en-US" altLang="zh-CN" sz="2800" dirty="0">
                <a:solidFill>
                  <a:srgbClr val="003399"/>
                </a:solidFill>
              </a:rPr>
              <a:t>(                  )</a:t>
            </a:r>
            <a:endParaRPr lang="zh-TW" altLang="en-US" sz="2800" dirty="0">
              <a:solidFill>
                <a:srgbClr val="92D050"/>
              </a:solidFill>
            </a:endParaRP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88BC30E2-26CF-42D6-8CE7-A168413E94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8538" y="4524375"/>
            <a:ext cx="7635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CN" altLang="en-US" sz="2800">
                <a:solidFill>
                  <a:srgbClr val="0000FF"/>
                </a:solidFill>
              </a:rPr>
              <a:t>＋</a:t>
            </a:r>
            <a:r>
              <a:rPr lang="en-US" altLang="zh-CN" sz="2800">
                <a:solidFill>
                  <a:srgbClr val="0000FF"/>
                </a:solidFill>
              </a:rPr>
              <a:t>3</a:t>
            </a:r>
            <a:endParaRPr lang="zh-TW" altLang="en-US" sz="2800">
              <a:solidFill>
                <a:srgbClr val="0000FF"/>
              </a:solidFill>
            </a:endParaRPr>
          </a:p>
        </p:txBody>
      </p:sp>
      <p:sp>
        <p:nvSpPr>
          <p:cNvPr id="16" name="Line 11">
            <a:extLst>
              <a:ext uri="{FF2B5EF4-FFF2-40B4-BE49-F238E27FC236}">
                <a16:creationId xmlns:a16="http://schemas.microsoft.com/office/drawing/2014/main" id="{A5E72C79-9E2F-4C93-8BC3-B9759E436378}"/>
              </a:ext>
            </a:extLst>
          </p:cNvPr>
          <p:cNvSpPr>
            <a:spLocks noChangeShapeType="1"/>
          </p:cNvSpPr>
          <p:nvPr/>
        </p:nvSpPr>
        <p:spPr bwMode="auto">
          <a:xfrm>
            <a:off x="1042988" y="1844675"/>
            <a:ext cx="5113337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270DBD53-9768-4EA9-8B27-BB582228E4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6963" y="4532313"/>
            <a:ext cx="8699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0000FF"/>
                </a:solidFill>
              </a:rPr>
              <a:t>12×</a:t>
            </a:r>
            <a:endParaRPr lang="zh-TW" altLang="en-US" sz="2800">
              <a:solidFill>
                <a:srgbClr val="0000FF"/>
              </a:solidFill>
            </a:endParaRPr>
          </a:p>
        </p:txBody>
      </p:sp>
      <p:sp>
        <p:nvSpPr>
          <p:cNvPr id="18" name="Line 11">
            <a:extLst>
              <a:ext uri="{FF2B5EF4-FFF2-40B4-BE49-F238E27FC236}">
                <a16:creationId xmlns:a16="http://schemas.microsoft.com/office/drawing/2014/main" id="{2AB99B7A-10F9-4C40-ADBD-DA25AD400076}"/>
              </a:ext>
            </a:extLst>
          </p:cNvPr>
          <p:cNvSpPr>
            <a:spLocks noChangeShapeType="1"/>
          </p:cNvSpPr>
          <p:nvPr/>
        </p:nvSpPr>
        <p:spPr bwMode="auto">
          <a:xfrm>
            <a:off x="2087563" y="2251075"/>
            <a:ext cx="1763712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4" grpId="1"/>
      <p:bldP spid="6" grpId="0"/>
      <p:bldP spid="31" grpId="0"/>
      <p:bldP spid="31" grpId="1"/>
      <p:bldP spid="37" grpId="0"/>
      <p:bldP spid="37" grpId="1"/>
      <p:bldP spid="14" grpId="0"/>
      <p:bldP spid="14" grpId="1"/>
      <p:bldP spid="15" grpId="0"/>
      <p:bldP spid="15" grpId="1"/>
      <p:bldP spid="17" grpId="0"/>
      <p:bldP spid="17" grpId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預設簡報設計">
  <a:themeElements>
    <a:clrScheme name="3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3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自定义设计方案">
  <a:themeElements>
    <a:clrScheme name="自定义设计方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自定义设计方案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自定义设计方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7244</TotalTime>
  <Words>1424</Words>
  <Application>Microsoft Office PowerPoint</Application>
  <PresentationFormat>如螢幕大小 (4:3)</PresentationFormat>
  <Paragraphs>214</Paragraphs>
  <Slides>14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5</vt:i4>
      </vt:variant>
      <vt:variant>
        <vt:lpstr>投影片標題</vt:lpstr>
      </vt:variant>
      <vt:variant>
        <vt:i4>14</vt:i4>
      </vt:variant>
    </vt:vector>
  </HeadingPairs>
  <TitlesOfParts>
    <vt:vector size="28" baseType="lpstr">
      <vt:lpstr>微软雅黑</vt:lpstr>
      <vt:lpstr>標楷體</vt:lpstr>
      <vt:lpstr>標楷體</vt:lpstr>
      <vt:lpstr>Arial</vt:lpstr>
      <vt:lpstr>Calibri</vt:lpstr>
      <vt:lpstr>Symbol</vt:lpstr>
      <vt:lpstr>Times New Roman</vt:lpstr>
      <vt:lpstr>Wingdings</vt:lpstr>
      <vt:lpstr>Wingdings 3</vt:lpstr>
      <vt:lpstr>1_預設簡報設計</vt:lpstr>
      <vt:lpstr>2_預設簡報設計</vt:lpstr>
      <vt:lpstr>預設簡報設計</vt:lpstr>
      <vt:lpstr>3_預設簡報設計</vt:lpstr>
      <vt:lpstr>自定义设计方案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ju dong</dc:creator>
  <cp:lastModifiedBy>Nancy Zhang</cp:lastModifiedBy>
  <cp:revision>1079</cp:revision>
  <dcterms:modified xsi:type="dcterms:W3CDTF">2024-04-11T09:57:12Z</dcterms:modified>
</cp:coreProperties>
</file>