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1" r:id="rId3"/>
    <p:sldMasterId id="2147483653" r:id="rId4"/>
  </p:sldMasterIdLst>
  <p:notesMasterIdLst>
    <p:notesMasterId r:id="rId54"/>
  </p:notesMasterIdLst>
  <p:sldIdLst>
    <p:sldId id="325" r:id="rId5"/>
    <p:sldId id="312" r:id="rId6"/>
    <p:sldId id="338" r:id="rId7"/>
    <p:sldId id="339" r:id="rId8"/>
    <p:sldId id="340" r:id="rId9"/>
    <p:sldId id="341" r:id="rId10"/>
    <p:sldId id="343" r:id="rId11"/>
    <p:sldId id="353" r:id="rId12"/>
    <p:sldId id="346" r:id="rId13"/>
    <p:sldId id="360" r:id="rId14"/>
    <p:sldId id="345" r:id="rId15"/>
    <p:sldId id="351" r:id="rId16"/>
    <p:sldId id="356" r:id="rId17"/>
    <p:sldId id="350" r:id="rId18"/>
    <p:sldId id="357" r:id="rId19"/>
    <p:sldId id="352" r:id="rId20"/>
    <p:sldId id="421" r:id="rId21"/>
    <p:sldId id="362" r:id="rId22"/>
    <p:sldId id="367" r:id="rId23"/>
    <p:sldId id="423" r:id="rId24"/>
    <p:sldId id="366" r:id="rId25"/>
    <p:sldId id="424" r:id="rId26"/>
    <p:sldId id="425" r:id="rId27"/>
    <p:sldId id="422" r:id="rId28"/>
    <p:sldId id="372" r:id="rId29"/>
    <p:sldId id="373" r:id="rId30"/>
    <p:sldId id="374" r:id="rId31"/>
    <p:sldId id="375" r:id="rId32"/>
    <p:sldId id="449" r:id="rId33"/>
    <p:sldId id="379" r:id="rId34"/>
    <p:sldId id="384" r:id="rId35"/>
    <p:sldId id="427" r:id="rId36"/>
    <p:sldId id="380" r:id="rId37"/>
    <p:sldId id="389" r:id="rId38"/>
    <p:sldId id="397" r:id="rId39"/>
    <p:sldId id="398" r:id="rId40"/>
    <p:sldId id="433" r:id="rId41"/>
    <p:sldId id="434" r:id="rId42"/>
    <p:sldId id="403" r:id="rId43"/>
    <p:sldId id="435" r:id="rId44"/>
    <p:sldId id="438" r:id="rId45"/>
    <p:sldId id="442" r:id="rId46"/>
    <p:sldId id="444" r:id="rId47"/>
    <p:sldId id="445" r:id="rId48"/>
    <p:sldId id="446" r:id="rId49"/>
    <p:sldId id="448" r:id="rId50"/>
    <p:sldId id="414" r:id="rId51"/>
    <p:sldId id="416" r:id="rId52"/>
    <p:sldId id="310" r:id="rId5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0">
          <p15:clr>
            <a:srgbClr val="A4A3A4"/>
          </p15:clr>
        </p15:guide>
        <p15:guide id="2" orient="horz" pos="2021">
          <p15:clr>
            <a:srgbClr val="A4A3A4"/>
          </p15:clr>
        </p15:guide>
        <p15:guide id="3" pos="425">
          <p15:clr>
            <a:srgbClr val="A4A3A4"/>
          </p15:clr>
        </p15:guide>
        <p15:guide id="4" pos="5239">
          <p15:clr>
            <a:srgbClr val="A4A3A4"/>
          </p15:clr>
        </p15:guide>
        <p15:guide id="5" pos="1133">
          <p15:clr>
            <a:srgbClr val="A4A3A4"/>
          </p15:clr>
        </p15:guide>
        <p15:guide id="6" pos="4193">
          <p15:clr>
            <a:srgbClr val="A4A3A4"/>
          </p15:clr>
        </p15:guide>
        <p15:guide id="7" pos="5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FF"/>
    <a:srgbClr val="FF7C80"/>
    <a:srgbClr val="003399"/>
    <a:srgbClr val="99CCFF"/>
    <a:srgbClr val="ABDB77"/>
    <a:srgbClr val="FF5050"/>
    <a:srgbClr val="3A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9735" autoAdjust="0"/>
  </p:normalViewPr>
  <p:slideViewPr>
    <p:cSldViewPr>
      <p:cViewPr>
        <p:scale>
          <a:sx n="66" d="100"/>
          <a:sy n="66" d="100"/>
        </p:scale>
        <p:origin x="630" y="228"/>
      </p:cViewPr>
      <p:guideLst>
        <p:guide orient="horz" pos="800"/>
        <p:guide orient="horz" pos="2021"/>
        <p:guide pos="425"/>
        <p:guide pos="5239"/>
        <p:guide pos="1133"/>
        <p:guide pos="4193"/>
        <p:guide pos="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D49BE1A-2B9C-4E33-8269-D048BE5BA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716EA0-8DA9-4729-93FB-3A4D19EE65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B515B89-62ED-4649-A001-9DBACCE990BD}" type="datetimeFigureOut">
              <a:rPr lang="zh-TW" altLang="en-US"/>
              <a:pPr>
                <a:defRPr/>
              </a:pPr>
              <a:t>2024/4/12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294E508-564C-4D12-89D8-96B8300C4F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64A772C-BEC2-40FD-A548-916B4BB35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6C1C5-741C-4DBA-BD10-B675D3BA6A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C8D956-7109-408D-927F-8C68EED94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2B7954-FBC3-4F19-8578-6FCD74D9CC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A721653-BBC8-43D5-927A-FE7DC6E68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3B9215F-5770-4BD3-B235-1173E7DC2D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C296A87-FBBD-4777-B087-29BEFAD4BC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6D9834F-B60D-47AB-B144-4B29C37BE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F15D09-FF1D-4CBA-AFE4-2722A2838E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872E717-1D5B-42C5-B2D4-ECA4F757A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A73F320-70BE-47E0-8B19-B60B6C4A5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587711E-0CDC-4D5B-A091-57B67F9AC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8E817E5-0724-432F-A0EB-181A1B2D8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0FF9122-840D-4B86-A422-FD163B7282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3809827-463B-43AE-AE68-FDE22CA41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F0F548-306C-4249-A471-BC1EC6AC9D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F773A9-6CAA-41C6-8512-71BBA7A74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CBADF21-E009-4B75-B5B5-FCED9EA3D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7CB12F-3F9C-4E6D-A58D-3121A6DE5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1DD8078-12EE-4A39-9936-0FA71D1E6D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0829489E-8F05-448A-90E3-27944803A2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9EE54209-802D-40F3-B6A4-65EDEF546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CBB459B4-A253-4EB4-8A1F-EF1266E4B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65C059-FD65-4C7D-9623-813554AEA5D3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14C462F-2D1D-4CD6-9BF7-DE621930F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5B72F27-6772-4464-9E6C-19774AAEF2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6C4A27-8854-4228-BC29-36FA9F1B5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67F7A4-77E3-46FE-935C-6025EA2FB1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4350DE6-48BA-43C7-8D2E-DE1C5D662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F0AB59B-9867-490C-B3BA-AF702984B2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3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13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93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35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2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71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100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5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5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6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4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862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87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630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48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47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566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506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32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613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4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4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5324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37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044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79833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50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13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359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80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60512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491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56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569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487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03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100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14636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319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52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79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54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7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06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998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E23725-9C99-4A3B-A0F4-CE058AF2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31645E-6910-4D28-856B-6F38C981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B29007-7DF1-41A8-BB25-057EED7E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ACA5255-B583-4041-BE4C-3577E01AA6B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</p:txBody>
      </p:sp>
      <p:pic>
        <p:nvPicPr>
          <p:cNvPr id="103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BED52A8-2AA2-4F1C-AAA3-3DA9FD8AD1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BF95EC0-590C-42C8-9187-FC790361E62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27544C5-29E1-4173-8000-43CC0862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8C661F-3F2E-4C3F-8704-4E7ADE61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358C062-0929-419D-9486-665F7D74EE8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</p:txBody>
      </p:sp>
      <p:pic>
        <p:nvPicPr>
          <p:cNvPr id="2053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B25F7CD-C725-40BE-BFFE-6668697CF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847A768-F87A-402C-BE66-E0545B48709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DF0B568-10F8-467E-84FF-A01E9587173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</p:txBody>
      </p:sp>
      <p:pic>
        <p:nvPicPr>
          <p:cNvPr id="3075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30E54CC-4EB9-4AD5-B0BD-444F8028E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631D461-0FD9-4ADE-9F06-A16FE1893BF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498540A-7923-4558-AD0A-82E174C6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4BD048-FFB0-491C-B90C-837B7FB9F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CF00D7D-876D-4BB6-81F3-9A96D1CE0C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</p:txBody>
      </p:sp>
      <p:pic>
        <p:nvPicPr>
          <p:cNvPr id="4101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6D9F11F-68BD-4C3D-A23D-D2D1E4FE6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F343FBF-69A3-4D6B-BDEA-8845A6CB6F5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8.xml"/><Relationship Id="rId42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5.xml"/><Relationship Id="rId40" Type="http://schemas.openxmlformats.org/officeDocument/2006/relationships/image" Target="../media/image6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2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0.xml"/><Relationship Id="rId4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7714915C-3040-4140-909C-110026859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63A79864-865F-44B1-B3BD-549571668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3F3A5E77-EE07-47FC-B984-0D8F69CEF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49A082FD-02EA-46E8-81C0-3D5CB6C1E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1537CD35-CBD9-4EA5-B093-7999B70BC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114A370F-7DA7-4C34-B5B9-458A1A631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AB722C9F-7994-4773-ADC9-DA91BB0E88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39C2EA92-6858-4536-916A-7D9AA0CEEE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BDEF0A12-F3AB-4728-AA98-192CC01CE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75A7CD25-CBFF-4485-A4F9-B758CCEFC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A143BF3D-7249-4339-BA1C-343FB6CE6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4AF86AE2-434F-4B2E-A5F4-6391939FD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095D360E-2926-42C1-998B-F1CDC8A898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97113AF8-D9D9-4212-B3AA-020B048DD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D10C4460-E898-49E4-9D03-0997019FE8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C894F1F3-DA0C-43AC-ADF1-BC618AD07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5B81DE78-7877-440C-BA3E-B7630B903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1A549288-D179-4A2A-848A-48E8160B65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2138CFCA-5CD1-4F53-B9AA-3F241067C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555D3626-7AF9-48E8-A057-3C8642EF07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3F002E5D-C3D4-4396-8C62-B702525D39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46364662-8955-4560-92D1-36229F37F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FEB14ECB-3326-43A5-9C1F-339C70C444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A33B6292-ECDE-4CA7-8243-E9D078A22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42E56C55-E5C6-4D5B-AFB7-C3ED99CD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7416CB99-3BED-4EC5-B492-92B46D332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C9120CA4-9F61-41F6-A3E1-BC770A8E6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5221368D-E0AD-4830-9F01-7B1ED0AD56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FB172E8B-C836-42E1-98EE-62223578F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76F08C6C-852A-48DB-B68A-351DCF969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5411BFB5-E8DB-4C30-950F-6EEBF666B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EE2180BC-8980-4448-A76E-606E3BABA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3381BC98-F50D-4F1E-897B-A587A9C54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0F5266F7-C7EE-443D-9B1B-C5965CB39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id="{40BF65CD-AF10-40AD-877A-AA43D59E1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id="{1AAFEF5C-C7B5-46A1-B323-F10CA1A78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36</a:t>
            </a:r>
          </a:p>
        </p:txBody>
      </p:sp>
      <p:pic>
        <p:nvPicPr>
          <p:cNvPr id="6182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id="{FEDF4AD0-F379-47BC-AB70-1D7A8EE0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id="{8759DB98-054D-453C-9DE7-2D54FF84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5227D71-43DE-44E7-A666-9AB8CCCE79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>
            <a:extLst>
              <a:ext uri="{FF2B5EF4-FFF2-40B4-BE49-F238E27FC236}">
                <a16:creationId xmlns:a16="http://schemas.microsoft.com/office/drawing/2014/main" id="{90A4AA6B-98DC-4DE3-B24D-BFCD431F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433763"/>
            <a:ext cx="1066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06B06A7A-CA22-408E-A034-7B9B8BB3D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2355850"/>
            <a:ext cx="617537" cy="7413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13669-9B1F-4CF0-ACA5-7F73F536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2287588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0485" name="Text Box 117">
            <a:extLst>
              <a:ext uri="{FF2B5EF4-FFF2-40B4-BE49-F238E27FC236}">
                <a16:creationId xmlns:a16="http://schemas.microsoft.com/office/drawing/2014/main" id="{8A1D5135-F227-4433-B400-4080A1FE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259013"/>
            <a:ext cx="67151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    </a:t>
            </a:r>
            <a:r>
              <a:rPr lang="zh-TW" altLang="en-US" sz="2800">
                <a:ea typeface="標楷體" panose="03000509000000000000" pitchFamily="65" charset="-120"/>
              </a:rPr>
              <a:t>　　    </a:t>
            </a:r>
            <a:r>
              <a:rPr lang="en-US" altLang="zh-TW" sz="2800">
                <a:ea typeface="標楷體" panose="03000509000000000000" pitchFamily="65" charset="-120"/>
              </a:rPr>
              <a:t>                    B. 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           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        </a:t>
            </a:r>
            <a:r>
              <a:rPr lang="zh-TW" altLang="en-US" sz="2800">
                <a:ea typeface="標楷體" panose="03000509000000000000" pitchFamily="65" charset="-120"/>
              </a:rPr>
              <a:t>　  　         　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grpSp>
        <p:nvGrpSpPr>
          <p:cNvPr id="5" name="组合 100">
            <a:extLst>
              <a:ext uri="{FF2B5EF4-FFF2-40B4-BE49-F238E27FC236}">
                <a16:creationId xmlns:a16="http://schemas.microsoft.com/office/drawing/2014/main" id="{0B061F1A-AB7B-4220-9039-CF79C4190048}"/>
              </a:ext>
            </a:extLst>
          </p:cNvPr>
          <p:cNvGrpSpPr>
            <a:grpSpLocks/>
          </p:cNvGrpSpPr>
          <p:nvPr/>
        </p:nvGrpSpPr>
        <p:grpSpPr bwMode="auto">
          <a:xfrm>
            <a:off x="6630988" y="2300288"/>
            <a:ext cx="779462" cy="912812"/>
            <a:chOff x="3717379" y="4076663"/>
            <a:chExt cx="774239" cy="1028145"/>
          </a:xfrm>
        </p:grpSpPr>
        <p:sp>
          <p:nvSpPr>
            <p:cNvPr id="20536" name="文本框 101">
              <a:extLst>
                <a:ext uri="{FF2B5EF4-FFF2-40B4-BE49-F238E27FC236}">
                  <a16:creationId xmlns:a16="http://schemas.microsoft.com/office/drawing/2014/main" id="{4ADE451E-ECE1-402D-905F-BBC788817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118" y="4076663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5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7" name="文本框 102">
              <a:extLst>
                <a:ext uri="{FF2B5EF4-FFF2-40B4-BE49-F238E27FC236}">
                  <a16:creationId xmlns:a16="http://schemas.microsoft.com/office/drawing/2014/main" id="{96A2696D-BF39-4545-B5D9-3EF45452E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379" y="4515761"/>
              <a:ext cx="774239" cy="58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8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8" name="任意多边形 103">
              <a:extLst>
                <a:ext uri="{FF2B5EF4-FFF2-40B4-BE49-F238E27FC236}">
                  <a16:creationId xmlns:a16="http://schemas.microsoft.com/office/drawing/2014/main" id="{972AA116-E130-473B-B231-051A4BF76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012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8FC4988E-32CF-4AFE-8E80-ECE5CF8DE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819650"/>
            <a:ext cx="617537" cy="7413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C0E5EF-949B-4CCC-8EEB-8A84ECE3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814888"/>
            <a:ext cx="617537" cy="7413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20489" name="Text Box 5">
            <a:extLst>
              <a:ext uri="{FF2B5EF4-FFF2-40B4-BE49-F238E27FC236}">
                <a16:creationId xmlns:a16="http://schemas.microsoft.com/office/drawing/2014/main" id="{D8287072-5692-40B3-8D64-4FE7F5ECC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030288"/>
            <a:ext cx="7994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下列哪一個圖形的陰影部分佔全圖的分數值最大？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66C32-5854-4B2A-80A3-672B3C94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22447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8D8519E-D77C-47C9-ACEA-B893D23B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4718050"/>
            <a:ext cx="37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 sz="280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92" name="图片 14380">
            <a:extLst>
              <a:ext uri="{FF2B5EF4-FFF2-40B4-BE49-F238E27FC236}">
                <a16:creationId xmlns:a16="http://schemas.microsoft.com/office/drawing/2014/main" id="{67A6C1D0-BC03-43C5-8D5B-05C07B1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2286000"/>
            <a:ext cx="1130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14382">
            <a:extLst>
              <a:ext uri="{FF2B5EF4-FFF2-40B4-BE49-F238E27FC236}">
                <a16:creationId xmlns:a16="http://schemas.microsoft.com/office/drawing/2014/main" id="{442B3842-1014-404B-935C-AF69AAC9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-2" r="33017" b="26842"/>
          <a:stretch>
            <a:fillRect/>
          </a:stretch>
        </p:blipFill>
        <p:spPr bwMode="auto">
          <a:xfrm>
            <a:off x="5435600" y="3478213"/>
            <a:ext cx="13541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4398">
            <a:extLst>
              <a:ext uri="{FF2B5EF4-FFF2-40B4-BE49-F238E27FC236}">
                <a16:creationId xmlns:a16="http://schemas.microsoft.com/office/drawing/2014/main" id="{D588527F-B272-42D9-ACE9-6E00D0B6C1A8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2371725"/>
            <a:ext cx="781050" cy="952500"/>
            <a:chOff x="3707918" y="4076663"/>
            <a:chExt cx="774239" cy="1070898"/>
          </a:xfrm>
        </p:grpSpPr>
        <p:sp>
          <p:nvSpPr>
            <p:cNvPr id="20533" name="文本框 14395">
              <a:extLst>
                <a:ext uri="{FF2B5EF4-FFF2-40B4-BE49-F238E27FC236}">
                  <a16:creationId xmlns:a16="http://schemas.microsoft.com/office/drawing/2014/main" id="{3BAA9EAA-5065-4B1A-94B2-E7E019C50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118" y="4076663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5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4" name="文本框 96">
              <a:extLst>
                <a:ext uri="{FF2B5EF4-FFF2-40B4-BE49-F238E27FC236}">
                  <a16:creationId xmlns:a16="http://schemas.microsoft.com/office/drawing/2014/main" id="{B3DFFEC3-9D2E-4BBC-9128-762BE3E6A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18" y="4514466"/>
              <a:ext cx="774239" cy="63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12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5" name="任意多边形 14396">
              <a:extLst>
                <a:ext uri="{FF2B5EF4-FFF2-40B4-BE49-F238E27FC236}">
                  <a16:creationId xmlns:a16="http://schemas.microsoft.com/office/drawing/2014/main" id="{106C0C08-E635-49EA-A311-B818A680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012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04">
            <a:extLst>
              <a:ext uri="{FF2B5EF4-FFF2-40B4-BE49-F238E27FC236}">
                <a16:creationId xmlns:a16="http://schemas.microsoft.com/office/drawing/2014/main" id="{5FA8B322-DA02-475B-8498-D10B29DA854C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3694113"/>
            <a:ext cx="781050" cy="903287"/>
            <a:chOff x="3726802" y="4076663"/>
            <a:chExt cx="774239" cy="1017868"/>
          </a:xfrm>
        </p:grpSpPr>
        <p:sp>
          <p:nvSpPr>
            <p:cNvPr id="20530" name="文本框 105">
              <a:extLst>
                <a:ext uri="{FF2B5EF4-FFF2-40B4-BE49-F238E27FC236}">
                  <a16:creationId xmlns:a16="http://schemas.microsoft.com/office/drawing/2014/main" id="{08AD3F0B-73EB-4B7C-90A9-31332104B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118" y="4076663"/>
              <a:ext cx="360040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4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1" name="文本框 106">
              <a:extLst>
                <a:ext uri="{FF2B5EF4-FFF2-40B4-BE49-F238E27FC236}">
                  <a16:creationId xmlns:a16="http://schemas.microsoft.com/office/drawing/2014/main" id="{4285A5F6-4017-472B-B0D0-F9E236DCB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6802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8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32" name="任意多边形 107">
              <a:extLst>
                <a:ext uri="{FF2B5EF4-FFF2-40B4-BE49-F238E27FC236}">
                  <a16:creationId xmlns:a16="http://schemas.microsoft.com/office/drawing/2014/main" id="{80EF0E13-D074-4822-83D3-ACB2BF0A1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012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04">
            <a:extLst>
              <a:ext uri="{FF2B5EF4-FFF2-40B4-BE49-F238E27FC236}">
                <a16:creationId xmlns:a16="http://schemas.microsoft.com/office/drawing/2014/main" id="{891137E0-0431-450C-8064-205A6DF540A6}"/>
              </a:ext>
            </a:extLst>
          </p:cNvPr>
          <p:cNvGrpSpPr>
            <a:grpSpLocks/>
          </p:cNvGrpSpPr>
          <p:nvPr/>
        </p:nvGrpSpPr>
        <p:grpSpPr bwMode="auto">
          <a:xfrm>
            <a:off x="6650038" y="3644900"/>
            <a:ext cx="781050" cy="903288"/>
            <a:chOff x="3736244" y="4076663"/>
            <a:chExt cx="774239" cy="1017868"/>
          </a:xfrm>
        </p:grpSpPr>
        <p:sp>
          <p:nvSpPr>
            <p:cNvPr id="20527" name="文本框 105">
              <a:extLst>
                <a:ext uri="{FF2B5EF4-FFF2-40B4-BE49-F238E27FC236}">
                  <a16:creationId xmlns:a16="http://schemas.microsoft.com/office/drawing/2014/main" id="{FD7AEC24-49E1-47F8-B97B-20F32E44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118" y="4076663"/>
              <a:ext cx="360040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4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28" name="文本框 106">
              <a:extLst>
                <a:ext uri="{FF2B5EF4-FFF2-40B4-BE49-F238E27FC236}">
                  <a16:creationId xmlns:a16="http://schemas.microsoft.com/office/drawing/2014/main" id="{8F40801C-5303-433A-9523-20181AEF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6244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003399"/>
                  </a:solidFill>
                </a:rPr>
                <a:t>9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20529" name="任意多边形 107">
              <a:extLst>
                <a:ext uri="{FF2B5EF4-FFF2-40B4-BE49-F238E27FC236}">
                  <a16:creationId xmlns:a16="http://schemas.microsoft.com/office/drawing/2014/main" id="{2D752D58-4796-449B-8C06-AF17C567C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012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497" name="图片 2">
            <a:extLst>
              <a:ext uri="{FF2B5EF4-FFF2-40B4-BE49-F238E27FC236}">
                <a16:creationId xmlns:a16="http://schemas.microsoft.com/office/drawing/2014/main" id="{78CB287F-4306-407C-90BA-FA99F199E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244725"/>
            <a:ext cx="1108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矩形 8">
            <a:extLst>
              <a:ext uri="{FF2B5EF4-FFF2-40B4-BE49-F238E27FC236}">
                <a16:creationId xmlns:a16="http://schemas.microsoft.com/office/drawing/2014/main" id="{BFC79AAC-BA5B-4682-89C7-A226BB0CF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2908300"/>
            <a:ext cx="10477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59" name="gray r1">
            <a:extLst>
              <a:ext uri="{FF2B5EF4-FFF2-40B4-BE49-F238E27FC236}">
                <a16:creationId xmlns:a16="http://schemas.microsoft.com/office/drawing/2014/main" id="{5370E4B2-46FF-410A-BA08-0E5772C4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2908300"/>
            <a:ext cx="104775" cy="141288"/>
          </a:xfrm>
          <a:prstGeom prst="rect">
            <a:avLst/>
          </a:prstGeom>
          <a:solidFill>
            <a:srgbClr val="E7E7E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60" name="gray r2">
            <a:extLst>
              <a:ext uri="{FF2B5EF4-FFF2-40B4-BE49-F238E27FC236}">
                <a16:creationId xmlns:a16="http://schemas.microsoft.com/office/drawing/2014/main" id="{2299D239-E428-42C2-B827-86AED9277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048000"/>
            <a:ext cx="104775" cy="139700"/>
          </a:xfrm>
          <a:prstGeom prst="rect">
            <a:avLst/>
          </a:prstGeom>
          <a:solidFill>
            <a:srgbClr val="E7E7E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en-US"/>
          </a:p>
        </p:txBody>
      </p:sp>
      <p:sp>
        <p:nvSpPr>
          <p:cNvPr id="62" name="white c">
            <a:extLst>
              <a:ext uri="{FF2B5EF4-FFF2-40B4-BE49-F238E27FC236}">
                <a16:creationId xmlns:a16="http://schemas.microsoft.com/office/drawing/2014/main" id="{284AA616-3D53-445D-A513-946E8D0ABF18}"/>
              </a:ext>
            </a:extLst>
          </p:cNvPr>
          <p:cNvSpPr/>
          <p:nvPr/>
        </p:nvSpPr>
        <p:spPr bwMode="auto">
          <a:xfrm>
            <a:off x="1687513" y="3482975"/>
            <a:ext cx="944562" cy="944563"/>
          </a:xfrm>
          <a:prstGeom prst="pie">
            <a:avLst>
              <a:gd name="adj1" fmla="val 8130491"/>
              <a:gd name="adj2" fmla="val 9457553"/>
            </a:avLst>
          </a:prstGeom>
          <a:solidFill>
            <a:srgbClr val="FFFFFF"/>
          </a:solidFill>
          <a:ln w="6350" cap="flat" cmpd="sng" algn="ctr">
            <a:solidFill>
              <a:srgbClr val="86848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HK" altLang="en-US" dirty="0">
              <a:latin typeface="Arial" charset="0"/>
            </a:endParaRPr>
          </a:p>
        </p:txBody>
      </p:sp>
      <p:sp>
        <p:nvSpPr>
          <p:cNvPr id="11" name="gray c">
            <a:extLst>
              <a:ext uri="{FF2B5EF4-FFF2-40B4-BE49-F238E27FC236}">
                <a16:creationId xmlns:a16="http://schemas.microsoft.com/office/drawing/2014/main" id="{94BD7CCD-D824-4B15-8491-6EDC42C66804}"/>
              </a:ext>
            </a:extLst>
          </p:cNvPr>
          <p:cNvSpPr/>
          <p:nvPr/>
        </p:nvSpPr>
        <p:spPr bwMode="auto">
          <a:xfrm>
            <a:off x="1690688" y="3486150"/>
            <a:ext cx="946150" cy="944563"/>
          </a:xfrm>
          <a:prstGeom prst="pie">
            <a:avLst>
              <a:gd name="adj1" fmla="val 8094542"/>
              <a:gd name="adj2" fmla="val 9494913"/>
            </a:avLst>
          </a:prstGeom>
          <a:solidFill>
            <a:srgbClr val="E7E7E8"/>
          </a:solidFill>
          <a:ln w="6350" cap="flat" cmpd="sng" algn="ctr">
            <a:solidFill>
              <a:srgbClr val="252223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HK" altLang="en-US">
              <a:latin typeface="Arial" charset="0"/>
            </a:endParaRP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9BDA0401-E762-45CE-AA5C-980AE4DE0081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4754563"/>
            <a:ext cx="4991100" cy="909637"/>
            <a:chOff x="2173288" y="4402138"/>
            <a:chExt cx="4991000" cy="909638"/>
          </a:xfrm>
        </p:grpSpPr>
        <p:grpSp>
          <p:nvGrpSpPr>
            <p:cNvPr id="20506" name="组合 14398">
              <a:extLst>
                <a:ext uri="{FF2B5EF4-FFF2-40B4-BE49-F238E27FC236}">
                  <a16:creationId xmlns:a16="http://schemas.microsoft.com/office/drawing/2014/main" id="{D70F83CC-1B15-4988-943C-5769ED22A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288" y="4418013"/>
              <a:ext cx="903287" cy="844550"/>
              <a:chOff x="3707918" y="4076663"/>
              <a:chExt cx="774239" cy="972154"/>
            </a:xfrm>
          </p:grpSpPr>
          <p:sp>
            <p:nvSpPr>
              <p:cNvPr id="20524" name="文本框 14395">
                <a:extLst>
                  <a:ext uri="{FF2B5EF4-FFF2-40B4-BE49-F238E27FC236}">
                    <a16:creationId xmlns:a16="http://schemas.microsoft.com/office/drawing/2014/main" id="{39CD1EF8-630F-4D00-AB44-9104C5B48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76663"/>
                <a:ext cx="360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25" name="文本框 96">
                <a:extLst>
                  <a:ext uri="{FF2B5EF4-FFF2-40B4-BE49-F238E27FC236}">
                    <a16:creationId xmlns:a16="http://schemas.microsoft.com/office/drawing/2014/main" id="{93252276-2913-4850-AAB8-0BEE69E9A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18" y="4525598"/>
                <a:ext cx="774239" cy="52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12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26" name="任意多边形 14396">
                <a:extLst>
                  <a:ext uri="{FF2B5EF4-FFF2-40B4-BE49-F238E27FC236}">
                    <a16:creationId xmlns:a16="http://schemas.microsoft.com/office/drawing/2014/main" id="{512FC960-53E7-4BD8-93CC-CA30C9E2D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12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7" name="文本框 4">
              <a:extLst>
                <a:ext uri="{FF2B5EF4-FFF2-40B4-BE49-F238E27FC236}">
                  <a16:creationId xmlns:a16="http://schemas.microsoft.com/office/drawing/2014/main" id="{37EB7D56-B55F-48F2-9B12-FE8872F7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4560346"/>
              <a:ext cx="39306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HK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HK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＜</a:t>
              </a:r>
              <a:r>
                <a:rPr lang="en-US" altLang="zh-HK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 </a:t>
              </a:r>
              <a:r>
                <a:rPr lang="en-US" altLang="zh-HK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  　　</a:t>
              </a:r>
              <a:r>
                <a:rPr lang="zh-HK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＜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  </a:t>
              </a:r>
              <a:r>
                <a:rPr lang="zh-HK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＜</a:t>
              </a:r>
              <a:endParaRPr lang="zh-HK" altLang="en-US" sz="2800">
                <a:solidFill>
                  <a:srgbClr val="003399"/>
                </a:solidFill>
              </a:endParaRPr>
            </a:p>
          </p:txBody>
        </p:sp>
        <p:grpSp>
          <p:nvGrpSpPr>
            <p:cNvPr id="20508" name="组合 100">
              <a:extLst>
                <a:ext uri="{FF2B5EF4-FFF2-40B4-BE49-F238E27FC236}">
                  <a16:creationId xmlns:a16="http://schemas.microsoft.com/office/drawing/2014/main" id="{CD43AA3F-B235-47E6-BC05-0DF8C4F06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5800" y="4418013"/>
              <a:ext cx="779463" cy="893762"/>
              <a:chOff x="3717379" y="4076663"/>
              <a:chExt cx="774239" cy="1006688"/>
            </a:xfrm>
          </p:grpSpPr>
          <p:sp>
            <p:nvSpPr>
              <p:cNvPr id="20521" name="文本框 101">
                <a:extLst>
                  <a:ext uri="{FF2B5EF4-FFF2-40B4-BE49-F238E27FC236}">
                    <a16:creationId xmlns:a16="http://schemas.microsoft.com/office/drawing/2014/main" id="{9E521F88-D12A-4C3A-861E-844467172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76663"/>
                <a:ext cx="36004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22" name="文本框 102">
                <a:extLst>
                  <a:ext uri="{FF2B5EF4-FFF2-40B4-BE49-F238E27FC236}">
                    <a16:creationId xmlns:a16="http://schemas.microsoft.com/office/drawing/2014/main" id="{A83783BC-2617-45DF-88D3-524B26DA32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379" y="4494304"/>
                <a:ext cx="774239" cy="589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23" name="任意多边形 103">
                <a:extLst>
                  <a:ext uri="{FF2B5EF4-FFF2-40B4-BE49-F238E27FC236}">
                    <a16:creationId xmlns:a16="http://schemas.microsoft.com/office/drawing/2014/main" id="{22E8F4E0-10C8-4E2C-A19F-8211C9717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12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09" name="组合 100">
              <a:extLst>
                <a:ext uri="{FF2B5EF4-FFF2-40B4-BE49-F238E27FC236}">
                  <a16:creationId xmlns:a16="http://schemas.microsoft.com/office/drawing/2014/main" id="{470B5CF4-023A-433D-AE7C-88355DC94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5936" y="4418013"/>
              <a:ext cx="779462" cy="893763"/>
              <a:chOff x="3726838" y="4076663"/>
              <a:chExt cx="774239" cy="1006689"/>
            </a:xfrm>
          </p:grpSpPr>
          <p:sp>
            <p:nvSpPr>
              <p:cNvPr id="20518" name="文本框 101">
                <a:extLst>
                  <a:ext uri="{FF2B5EF4-FFF2-40B4-BE49-F238E27FC236}">
                    <a16:creationId xmlns:a16="http://schemas.microsoft.com/office/drawing/2014/main" id="{C828D6C8-5D25-4B63-A7E1-2DCCA3407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76663"/>
                <a:ext cx="360040" cy="589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4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9" name="文本框 102">
                <a:extLst>
                  <a:ext uri="{FF2B5EF4-FFF2-40B4-BE49-F238E27FC236}">
                    <a16:creationId xmlns:a16="http://schemas.microsoft.com/office/drawing/2014/main" id="{3C39841C-77F1-447B-AF96-EE342EDC1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6838" y="4494305"/>
                <a:ext cx="774239" cy="589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9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20" name="任意多边形 103">
                <a:extLst>
                  <a:ext uri="{FF2B5EF4-FFF2-40B4-BE49-F238E27FC236}">
                    <a16:creationId xmlns:a16="http://schemas.microsoft.com/office/drawing/2014/main" id="{C9E2CD38-2EE1-4C9A-B3A2-95885665F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12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10" name="组合 104">
              <a:extLst>
                <a:ext uri="{FF2B5EF4-FFF2-40B4-BE49-F238E27FC236}">
                  <a16:creationId xmlns:a16="http://schemas.microsoft.com/office/drawing/2014/main" id="{4076383C-1FC9-49A7-86D7-E4D2D5A4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7759" y="4402138"/>
              <a:ext cx="860425" cy="903287"/>
              <a:chOff x="3750838" y="4076663"/>
              <a:chExt cx="774239" cy="1017868"/>
            </a:xfrm>
          </p:grpSpPr>
          <p:sp>
            <p:nvSpPr>
              <p:cNvPr id="20515" name="文本框 105">
                <a:extLst>
                  <a:ext uri="{FF2B5EF4-FFF2-40B4-BE49-F238E27FC236}">
                    <a16:creationId xmlns:a16="http://schemas.microsoft.com/office/drawing/2014/main" id="{A78B837B-498A-4C45-AD6B-1E586C7E4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76663"/>
                <a:ext cx="360040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4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6" name="文本框 106">
                <a:extLst>
                  <a:ext uri="{FF2B5EF4-FFF2-40B4-BE49-F238E27FC236}">
                    <a16:creationId xmlns:a16="http://schemas.microsoft.com/office/drawing/2014/main" id="{A378B084-AE76-4247-9529-7EB173DB4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0838" y="4505011"/>
                <a:ext cx="774239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7" name="任意多边形 107">
                <a:extLst>
                  <a:ext uri="{FF2B5EF4-FFF2-40B4-BE49-F238E27FC236}">
                    <a16:creationId xmlns:a16="http://schemas.microsoft.com/office/drawing/2014/main" id="{0F256AD0-3806-4156-9F83-FA65C107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12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11" name="组合 104">
              <a:extLst>
                <a:ext uri="{FF2B5EF4-FFF2-40B4-BE49-F238E27FC236}">
                  <a16:creationId xmlns:a16="http://schemas.microsoft.com/office/drawing/2014/main" id="{B277139C-E07C-4F61-BF67-617AD7343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3238" y="4437063"/>
              <a:ext cx="781050" cy="865187"/>
              <a:chOff x="3717360" y="4076663"/>
              <a:chExt cx="774239" cy="974940"/>
            </a:xfrm>
          </p:grpSpPr>
          <p:sp>
            <p:nvSpPr>
              <p:cNvPr id="20512" name="文本框 105">
                <a:extLst>
                  <a:ext uri="{FF2B5EF4-FFF2-40B4-BE49-F238E27FC236}">
                    <a16:creationId xmlns:a16="http://schemas.microsoft.com/office/drawing/2014/main" id="{5E0CB716-AF89-4709-BEFF-39248E1BF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76663"/>
                <a:ext cx="360040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3" name="文本框 106">
                <a:extLst>
                  <a:ext uri="{FF2B5EF4-FFF2-40B4-BE49-F238E27FC236}">
                    <a16:creationId xmlns:a16="http://schemas.microsoft.com/office/drawing/2014/main" id="{6C682798-77FC-419A-8BCF-53DD09B71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360" y="4462083"/>
                <a:ext cx="774239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4" name="任意多边形 107">
                <a:extLst>
                  <a:ext uri="{FF2B5EF4-FFF2-40B4-BE49-F238E27FC236}">
                    <a16:creationId xmlns:a16="http://schemas.microsoft.com/office/drawing/2014/main" id="{FFA0FE88-4F53-4BA4-973C-B5A51EFAD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012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7" name="gray c">
            <a:extLst>
              <a:ext uri="{FF2B5EF4-FFF2-40B4-BE49-F238E27FC236}">
                <a16:creationId xmlns:a16="http://schemas.microsoft.com/office/drawing/2014/main" id="{FE3F35ED-84FE-432B-B6E7-13C1AF8A2A7D}"/>
              </a:ext>
            </a:extLst>
          </p:cNvPr>
          <p:cNvSpPr/>
          <p:nvPr/>
        </p:nvSpPr>
        <p:spPr bwMode="auto">
          <a:xfrm>
            <a:off x="1690688" y="3486150"/>
            <a:ext cx="946150" cy="944563"/>
          </a:xfrm>
          <a:prstGeom prst="pie">
            <a:avLst>
              <a:gd name="adj1" fmla="val 8094542"/>
              <a:gd name="adj2" fmla="val 9494913"/>
            </a:avLst>
          </a:prstGeom>
          <a:solidFill>
            <a:srgbClr val="E7E7E8"/>
          </a:solidFill>
          <a:ln w="6350" cap="flat" cmpd="sng" algn="ctr">
            <a:solidFill>
              <a:srgbClr val="252223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HK" altLang="en-US">
              <a:latin typeface="Arial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70C5EC-4B19-47C7-8E8C-43EE0295169E}"/>
              </a:ext>
            </a:extLst>
          </p:cNvPr>
          <p:cNvSpPr/>
          <p:nvPr/>
        </p:nvSpPr>
        <p:spPr bwMode="auto">
          <a:xfrm>
            <a:off x="2359025" y="2908300"/>
            <a:ext cx="104775" cy="2762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1389 -0.02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2362 -0.0435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840000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92 L 0.04948 -0.0039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12" grpId="0" animBg="1"/>
      <p:bldP spid="55" grpId="0" animBg="1"/>
      <p:bldP spid="55" grpId="1" animBg="1"/>
      <p:bldP spid="3" grpId="0" animBg="1"/>
      <p:bldP spid="3" grpId="1" animBg="1"/>
      <p:bldP spid="13" grpId="0"/>
      <p:bldP spid="4" grpId="0"/>
      <p:bldP spid="59" grpId="0" animBg="1"/>
      <p:bldP spid="59" grpId="1" animBg="1"/>
      <p:bldP spid="60" grpId="0" animBg="1"/>
      <p:bldP spid="60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CCD8B1A1-D510-460C-B958-8F871676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360613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B76AAE8D-AB7A-458B-889D-64578EE0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011238"/>
            <a:ext cx="7958138" cy="2432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六年級有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180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名學生，其中女生佔    ，而女生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6575" indent="-173038" eaLnBrk="1" hangingPunct="1">
              <a:spcAft>
                <a:spcPts val="1800"/>
              </a:spcAft>
              <a:defRPr/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中戴眼鏡的佔    ，沒有戴眼鏡的女生有多少名？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93663" eaLnBrk="1" hangingPunct="1">
              <a:spcAft>
                <a:spcPts val="12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A. 32             B. 40             C. 48             D. 60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1508" name="Group 33">
            <a:extLst>
              <a:ext uri="{FF2B5EF4-FFF2-40B4-BE49-F238E27FC236}">
                <a16:creationId xmlns:a16="http://schemas.microsoft.com/office/drawing/2014/main" id="{6C3E086F-6E2D-4278-820A-585098D10AF4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828675"/>
            <a:ext cx="431800" cy="900113"/>
            <a:chOff x="4881" y="2307"/>
            <a:chExt cx="272" cy="567"/>
          </a:xfrm>
        </p:grpSpPr>
        <p:sp>
          <p:nvSpPr>
            <p:cNvPr id="71" name="Text Box 34">
              <a:extLst>
                <a:ext uri="{FF2B5EF4-FFF2-40B4-BE49-F238E27FC236}">
                  <a16:creationId xmlns:a16="http://schemas.microsoft.com/office/drawing/2014/main" id="{ADE319DE-E9F5-4503-A094-D4504756F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307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4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21539" name="Text Box 35">
              <a:extLst>
                <a:ext uri="{FF2B5EF4-FFF2-40B4-BE49-F238E27FC236}">
                  <a16:creationId xmlns:a16="http://schemas.microsoft.com/office/drawing/2014/main" id="{7B422979-B580-4D3B-8F98-F33CF4005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544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9</a:t>
              </a:r>
            </a:p>
          </p:txBody>
        </p:sp>
        <p:sp>
          <p:nvSpPr>
            <p:cNvPr id="21540" name="Line 36">
              <a:extLst>
                <a:ext uri="{FF2B5EF4-FFF2-40B4-BE49-F238E27FC236}">
                  <a16:creationId xmlns:a16="http://schemas.microsoft.com/office/drawing/2014/main" id="{4271CDF9-65FE-403F-A37D-97837C005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21509" name="Group 33">
            <a:extLst>
              <a:ext uri="{FF2B5EF4-FFF2-40B4-BE49-F238E27FC236}">
                <a16:creationId xmlns:a16="http://schemas.microsoft.com/office/drawing/2014/main" id="{A0A1DF1D-D4B8-4009-84CD-2C2EA3A914A8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1484313"/>
            <a:ext cx="431800" cy="946150"/>
            <a:chOff x="4881" y="2295"/>
            <a:chExt cx="272" cy="596"/>
          </a:xfrm>
        </p:grpSpPr>
        <p:sp>
          <p:nvSpPr>
            <p:cNvPr id="75" name="Text Box 34">
              <a:extLst>
                <a:ext uri="{FF2B5EF4-FFF2-40B4-BE49-F238E27FC236}">
                  <a16:creationId xmlns:a16="http://schemas.microsoft.com/office/drawing/2014/main" id="{48CB8A64-D2E1-4B02-8B30-68E89B8C3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295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2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21536" name="Text Box 35">
              <a:extLst>
                <a:ext uri="{FF2B5EF4-FFF2-40B4-BE49-F238E27FC236}">
                  <a16:creationId xmlns:a16="http://schemas.microsoft.com/office/drawing/2014/main" id="{88DE05AF-3AF1-4540-8070-69DB41098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561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5</a:t>
              </a:r>
            </a:p>
          </p:txBody>
        </p:sp>
        <p:sp>
          <p:nvSpPr>
            <p:cNvPr id="21537" name="Line 36">
              <a:extLst>
                <a:ext uri="{FF2B5EF4-FFF2-40B4-BE49-F238E27FC236}">
                  <a16:creationId xmlns:a16="http://schemas.microsoft.com/office/drawing/2014/main" id="{1B1B4BB3-9CA7-4A9C-9AC0-061CCE428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AE73D4E-B698-4653-91DA-A425989AB8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484313"/>
            <a:ext cx="20161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0DCE31D-5F1B-40C1-AF29-DDD9924A6C48}"/>
              </a:ext>
            </a:extLst>
          </p:cNvPr>
          <p:cNvCxnSpPr>
            <a:cxnSpLocks/>
          </p:cNvCxnSpPr>
          <p:nvPr/>
        </p:nvCxnSpPr>
        <p:spPr bwMode="auto">
          <a:xfrm>
            <a:off x="5351463" y="1647825"/>
            <a:ext cx="15128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9CF6D544-7B0E-4CF2-B75E-BCFC4040CBA9}"/>
              </a:ext>
            </a:extLst>
          </p:cNvPr>
          <p:cNvCxnSpPr>
            <a:cxnSpLocks/>
          </p:cNvCxnSpPr>
          <p:nvPr/>
        </p:nvCxnSpPr>
        <p:spPr bwMode="auto">
          <a:xfrm>
            <a:off x="1127125" y="2360613"/>
            <a:ext cx="25685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AA5A263C-6886-44CD-BD8E-7183FF280F8B}"/>
              </a:ext>
            </a:extLst>
          </p:cNvPr>
          <p:cNvCxnSpPr>
            <a:cxnSpLocks/>
          </p:cNvCxnSpPr>
          <p:nvPr/>
        </p:nvCxnSpPr>
        <p:spPr bwMode="auto">
          <a:xfrm>
            <a:off x="7481888" y="1484313"/>
            <a:ext cx="6477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415BA0CA-2D0B-4640-9E84-209D2D64F85D}"/>
              </a:ext>
            </a:extLst>
          </p:cNvPr>
          <p:cNvCxnSpPr>
            <a:cxnSpLocks/>
          </p:cNvCxnSpPr>
          <p:nvPr/>
        </p:nvCxnSpPr>
        <p:spPr bwMode="auto">
          <a:xfrm>
            <a:off x="3986213" y="2189163"/>
            <a:ext cx="31162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325EB4-9536-45F4-8CCD-C345464F17F4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3213100"/>
            <a:ext cx="4456112" cy="914400"/>
            <a:chOff x="757495" y="3212976"/>
            <a:chExt cx="4455754" cy="914400"/>
          </a:xfrm>
        </p:grpSpPr>
        <p:sp>
          <p:nvSpPr>
            <p:cNvPr id="21528" name="文本框 8">
              <a:extLst>
                <a:ext uri="{FF2B5EF4-FFF2-40B4-BE49-F238E27FC236}">
                  <a16:creationId xmlns:a16="http://schemas.microsoft.com/office/drawing/2014/main" id="{F165FEA1-02E5-4B8A-AD76-168019121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495" y="3373438"/>
              <a:ext cx="16542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女生有：</a:t>
              </a:r>
            </a:p>
          </p:txBody>
        </p:sp>
        <p:grpSp>
          <p:nvGrpSpPr>
            <p:cNvPr id="21529" name="组合 11">
              <a:extLst>
                <a:ext uri="{FF2B5EF4-FFF2-40B4-BE49-F238E27FC236}">
                  <a16:creationId xmlns:a16="http://schemas.microsoft.com/office/drawing/2014/main" id="{C9DAE033-EF54-4DB7-A7B7-E4D9BBC37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7626" y="3212976"/>
              <a:ext cx="3025623" cy="914400"/>
              <a:chOff x="1493435" y="3925700"/>
              <a:chExt cx="3025623" cy="914400"/>
            </a:xfrm>
          </p:grpSpPr>
          <p:sp>
            <p:nvSpPr>
              <p:cNvPr id="21530" name="文本框 9">
                <a:extLst>
                  <a:ext uri="{FF2B5EF4-FFF2-40B4-BE49-F238E27FC236}">
                    <a16:creationId xmlns:a16="http://schemas.microsoft.com/office/drawing/2014/main" id="{14B5263F-3768-48A8-8FF2-938B409DE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3435" y="4075147"/>
                <a:ext cx="30256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800">
                    <a:solidFill>
                      <a:srgbClr val="003399"/>
                    </a:solidFill>
                  </a:rPr>
                  <a:t>180</a:t>
                </a:r>
                <a:r>
                  <a:rPr lang="en-US" altLang="zh-TW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zh-TW" altLang="en-US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      </a:t>
                </a:r>
                <a:r>
                  <a:rPr lang="en-US" altLang="zh-TW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=</a:t>
                </a:r>
                <a:r>
                  <a:rPr lang="zh-TW" altLang="en-US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80(</a:t>
                </a:r>
                <a:r>
                  <a:rPr lang="zh-TW" altLang="en-US" sz="280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Symbol" panose="05050102010706020507" pitchFamily="18" charset="2"/>
                  </a:rPr>
                  <a:t>名</a:t>
                </a:r>
                <a:r>
                  <a:rPr lang="en-US" altLang="zh-TW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)</a:t>
                </a:r>
                <a:endParaRPr lang="zh-TW" altLang="en-US" sz="2800">
                  <a:solidFill>
                    <a:srgbClr val="003399"/>
                  </a:solidFill>
                </a:endParaRPr>
              </a:p>
            </p:txBody>
          </p:sp>
          <p:grpSp>
            <p:nvGrpSpPr>
              <p:cNvPr id="21531" name="Group 33">
                <a:extLst>
                  <a:ext uri="{FF2B5EF4-FFF2-40B4-BE49-F238E27FC236}">
                    <a16:creationId xmlns:a16="http://schemas.microsoft.com/office/drawing/2014/main" id="{A390D736-549E-452B-9C7D-9DB7C1B5D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490" y="3925700"/>
                <a:ext cx="431800" cy="914400"/>
                <a:chOff x="4881" y="2307"/>
                <a:chExt cx="272" cy="576"/>
              </a:xfrm>
            </p:grpSpPr>
            <p:sp>
              <p:nvSpPr>
                <p:cNvPr id="92" name="Text Box 34">
                  <a:extLst>
                    <a:ext uri="{FF2B5EF4-FFF2-40B4-BE49-F238E27FC236}">
                      <a16:creationId xmlns:a16="http://schemas.microsoft.com/office/drawing/2014/main" id="{1C8FBC8E-6579-4E69-A420-C35B6166F5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5" y="2307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zh-TW" sz="2800" kern="100" dirty="0">
                      <a:solidFill>
                        <a:srgbClr val="003399"/>
                      </a:solidFill>
                      <a:ea typeface="DFKai-SB" panose="03000509000000000000" pitchFamily="65" charset="-120"/>
                    </a:rPr>
                    <a:t>4</a:t>
                  </a:r>
                  <a:endParaRPr lang="en-US" altLang="zh-TW" sz="2800" dirty="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1533" name="Text Box 35">
                  <a:extLst>
                    <a:ext uri="{FF2B5EF4-FFF2-40B4-BE49-F238E27FC236}">
                      <a16:creationId xmlns:a16="http://schemas.microsoft.com/office/drawing/2014/main" id="{9B1303B4-8E0D-4E6D-9203-26CD2159F2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4" y="2553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9</a:t>
                  </a:r>
                </a:p>
              </p:txBody>
            </p:sp>
            <p:sp>
              <p:nvSpPr>
                <p:cNvPr id="21534" name="Line 36">
                  <a:extLst>
                    <a:ext uri="{FF2B5EF4-FFF2-40B4-BE49-F238E27FC236}">
                      <a16:creationId xmlns:a16="http://schemas.microsoft.com/office/drawing/2014/main" id="{0BE2C245-05C2-40D0-AA3F-EBD9978D5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1" y="2588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B5969A-1E55-452D-B284-E916F0AE89CB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3956050"/>
            <a:ext cx="6483350" cy="912813"/>
            <a:chOff x="752733" y="3956058"/>
            <a:chExt cx="6483563" cy="912813"/>
          </a:xfrm>
        </p:grpSpPr>
        <p:grpSp>
          <p:nvGrpSpPr>
            <p:cNvPr id="21521" name="组合 16">
              <a:extLst>
                <a:ext uri="{FF2B5EF4-FFF2-40B4-BE49-F238E27FC236}">
                  <a16:creationId xmlns:a16="http://schemas.microsoft.com/office/drawing/2014/main" id="{EF10E694-F543-4406-BEDD-F49325E48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982" y="3956058"/>
              <a:ext cx="3600314" cy="912813"/>
              <a:chOff x="4322538" y="4091044"/>
              <a:chExt cx="3600314" cy="912813"/>
            </a:xfrm>
          </p:grpSpPr>
          <p:grpSp>
            <p:nvGrpSpPr>
              <p:cNvPr id="21523" name="Group 33">
                <a:extLst>
                  <a:ext uri="{FF2B5EF4-FFF2-40B4-BE49-F238E27FC236}">
                    <a16:creationId xmlns:a16="http://schemas.microsoft.com/office/drawing/2014/main" id="{312FE01D-EBB5-4D1B-BF9B-5FC07B191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6057" y="4091044"/>
                <a:ext cx="431800" cy="912813"/>
                <a:chOff x="4881" y="2309"/>
                <a:chExt cx="272" cy="575"/>
              </a:xfrm>
            </p:grpSpPr>
            <p:sp>
              <p:nvSpPr>
                <p:cNvPr id="98" name="Text Box 34">
                  <a:extLst>
                    <a:ext uri="{FF2B5EF4-FFF2-40B4-BE49-F238E27FC236}">
                      <a16:creationId xmlns:a16="http://schemas.microsoft.com/office/drawing/2014/main" id="{25DC964D-CE7E-4623-96EE-B5FDFFF6CA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0" y="2309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zh-TW" sz="2800" kern="100" dirty="0">
                      <a:solidFill>
                        <a:srgbClr val="003399"/>
                      </a:solidFill>
                      <a:ea typeface="DFKai-SB" panose="03000509000000000000" pitchFamily="65" charset="-120"/>
                    </a:rPr>
                    <a:t>2</a:t>
                  </a:r>
                  <a:endParaRPr lang="en-US" altLang="zh-TW" sz="2800" dirty="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1526" name="Text Box 35">
                  <a:extLst>
                    <a:ext uri="{FF2B5EF4-FFF2-40B4-BE49-F238E27FC236}">
                      <a16:creationId xmlns:a16="http://schemas.microsoft.com/office/drawing/2014/main" id="{133F58D1-49FE-4C2A-A06A-DD80818F31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9" y="2554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003399"/>
                      </a:solidFill>
                      <a:ea typeface="標楷體" panose="03000509000000000000" pitchFamily="65" charset="-120"/>
                    </a:rPr>
                    <a:t>5</a:t>
                  </a:r>
                </a:p>
              </p:txBody>
            </p:sp>
            <p:sp>
              <p:nvSpPr>
                <p:cNvPr id="21527" name="Line 36">
                  <a:extLst>
                    <a:ext uri="{FF2B5EF4-FFF2-40B4-BE49-F238E27FC236}">
                      <a16:creationId xmlns:a16="http://schemas.microsoft.com/office/drawing/2014/main" id="{426337F5-F004-4880-9734-AC8DAE0703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81" y="2588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1524" name="文本框 100">
                <a:extLst>
                  <a:ext uri="{FF2B5EF4-FFF2-40B4-BE49-F238E27FC236}">
                    <a16:creationId xmlns:a16="http://schemas.microsoft.com/office/drawing/2014/main" id="{E086EBA4-BDE2-4618-955E-45A5D9886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2538" y="4261925"/>
                <a:ext cx="36003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80</a:t>
                </a:r>
                <a:r>
                  <a:rPr lang="zh-TW" altLang="en-US" sz="280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</a:t>
                </a:r>
                <a:r>
                  <a:rPr lang="zh-TW" altLang="en-US" sz="28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=</a:t>
                </a:r>
                <a:r>
                  <a:rPr lang="zh-TW" altLang="en-US" sz="28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32(</a:t>
                </a:r>
                <a:r>
                  <a:rPr lang="zh-TW" altLang="en-US" sz="280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名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)</a:t>
                </a:r>
                <a:endParaRPr lang="zh-TW" altLang="en-US" sz="280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21522" name="文本框 101">
              <a:extLst>
                <a:ext uri="{FF2B5EF4-FFF2-40B4-BE49-F238E27FC236}">
                  <a16:creationId xmlns:a16="http://schemas.microsoft.com/office/drawing/2014/main" id="{AEE2E783-2113-4FFC-94E3-5ABAACA8D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733" y="4130691"/>
              <a:ext cx="31711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戴眼鏡的女生有：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6146E0A-FF98-45AD-BCE6-748430B6EC32}"/>
              </a:ext>
            </a:extLst>
          </p:cNvPr>
          <p:cNvGrpSpPr>
            <a:grpSpLocks/>
          </p:cNvGrpSpPr>
          <p:nvPr/>
        </p:nvGrpSpPr>
        <p:grpSpPr bwMode="auto">
          <a:xfrm>
            <a:off x="763588" y="4872038"/>
            <a:ext cx="7202487" cy="523875"/>
            <a:chOff x="763394" y="4872344"/>
            <a:chExt cx="7202651" cy="523220"/>
          </a:xfrm>
        </p:grpSpPr>
        <p:sp>
          <p:nvSpPr>
            <p:cNvPr id="21519" name="文本框 103">
              <a:extLst>
                <a:ext uri="{FF2B5EF4-FFF2-40B4-BE49-F238E27FC236}">
                  <a16:creationId xmlns:a16="http://schemas.microsoft.com/office/drawing/2014/main" id="{C932CC53-1423-4FE3-80A9-21161EDA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394" y="4872344"/>
              <a:ext cx="40243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沒有戴眼鏡的女生有：</a:t>
              </a:r>
            </a:p>
          </p:txBody>
        </p:sp>
        <p:sp>
          <p:nvSpPr>
            <p:cNvPr id="21520" name="文本框 107">
              <a:extLst>
                <a:ext uri="{FF2B5EF4-FFF2-40B4-BE49-F238E27FC236}">
                  <a16:creationId xmlns:a16="http://schemas.microsoft.com/office/drawing/2014/main" id="{AF9F875F-369E-49E5-8A52-5EEA80106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5731" y="4872344"/>
              <a:ext cx="36003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  <a:sym typeface="Symbol" panose="05050102010706020507" pitchFamily="18" charset="2"/>
                </a:rPr>
                <a:t>80</a:t>
              </a:r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Symbol" panose="05050102010706020507" pitchFamily="18" charset="2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</a:rPr>
                <a:t>32</a:t>
              </a:r>
              <a:r>
                <a:rPr lang="zh-TW" altLang="en-US" sz="2800">
                  <a:solidFill>
                    <a:srgbClr val="003399"/>
                  </a:solidFill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</a:rPr>
                <a:t>=</a:t>
              </a:r>
              <a:r>
                <a:rPr lang="zh-TW" altLang="en-US" sz="2800">
                  <a:solidFill>
                    <a:srgbClr val="003399"/>
                  </a:solidFill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</a:rPr>
                <a:t>48(</a:t>
              </a:r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名</a:t>
              </a:r>
              <a:r>
                <a:rPr lang="en-US" altLang="zh-TW" sz="2800">
                  <a:solidFill>
                    <a:srgbClr val="003399"/>
                  </a:solidFill>
                </a:rPr>
                <a:t>)</a:t>
              </a:r>
              <a:endParaRPr lang="zh-TW" altLang="en-US" sz="2800">
                <a:solidFill>
                  <a:srgbClr val="003399"/>
                </a:solidFill>
              </a:endParaRPr>
            </a:p>
          </p:txBody>
        </p:sp>
      </p:grpSp>
      <p:sp>
        <p:nvSpPr>
          <p:cNvPr id="115" name="TextBox 12">
            <a:extLst>
              <a:ext uri="{FF2B5EF4-FFF2-40B4-BE49-F238E27FC236}">
                <a16:creationId xmlns:a16="http://schemas.microsoft.com/office/drawing/2014/main" id="{B53DF35B-A1FB-4CE4-B079-3EC86A64C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2295525"/>
            <a:ext cx="92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A89A2A9-C43E-4D90-AC7B-4C1A9EAD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262313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2531" name="Text Box 117">
            <a:extLst>
              <a:ext uri="{FF2B5EF4-FFF2-40B4-BE49-F238E27FC236}">
                <a16:creationId xmlns:a16="http://schemas.microsoft.com/office/drawing/2014/main" id="{035DA92F-9E31-4108-A55B-C384C666C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700213"/>
            <a:ext cx="22479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s-ES" altLang="zh-HK" sz="2800"/>
              <a:t>37.3kg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s-ES" altLang="zh-HK" sz="2800"/>
              <a:t>66.2kg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s-ES" altLang="zh-HK" sz="2800"/>
              <a:t>69kg</a:t>
            </a:r>
            <a:r>
              <a:rPr lang="en-US" altLang="zh-TW" sz="2800">
                <a:ea typeface="標楷體" panose="03000509000000000000" pitchFamily="65" charset="-120"/>
              </a:rPr>
              <a:t>          </a:t>
            </a:r>
            <a:r>
              <a:rPr lang="zh-TW" altLang="en-US" sz="2800">
                <a:ea typeface="標楷體" panose="03000509000000000000" pitchFamily="65" charset="-120"/>
              </a:rPr>
              <a:t>　  　         　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s-ES" altLang="zh-HK" sz="2800"/>
              <a:t>71.8kg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DF9C9-94EF-4B32-843B-3E31DAB6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32321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19560D3-487C-4615-BF2F-8031C7C4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981075"/>
            <a:ext cx="7958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8. </a:t>
            </a:r>
            <a:r>
              <a:rPr lang="zh-TW" altLang="zh-HK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碧怡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34.5kg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，比</a:t>
            </a:r>
            <a:r>
              <a:rPr lang="zh-TW" altLang="zh-HK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啟華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輕</a:t>
            </a:r>
            <a:r>
              <a:rPr lang="en-U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2.8kg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。兩人共重多少？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542" name="Rectangle 8">
            <a:extLst>
              <a:ext uri="{FF2B5EF4-FFF2-40B4-BE49-F238E27FC236}">
                <a16:creationId xmlns:a16="http://schemas.microsoft.com/office/drawing/2014/main" id="{B1B6953A-10F9-43F2-9E32-8FA1CCB3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4745038"/>
            <a:ext cx="3273425" cy="104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2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n-lt"/>
              </a:rPr>
              <a:t>   34.5</a:t>
            </a:r>
            <a:r>
              <a:rPr lang="zh-TW" altLang="zh-HK" sz="2800" dirty="0">
                <a:solidFill>
                  <a:srgbClr val="003399"/>
                </a:solidFill>
                <a:latin typeface="+mn-lt"/>
              </a:rPr>
              <a:t>＋</a:t>
            </a:r>
            <a:r>
              <a:rPr lang="en-US" altLang="zh-HK" sz="2800" dirty="0">
                <a:solidFill>
                  <a:srgbClr val="003399"/>
                </a:solidFill>
                <a:latin typeface="+mn-lt"/>
              </a:rPr>
              <a:t>34.5</a:t>
            </a:r>
            <a:r>
              <a:rPr lang="zh-TW" altLang="zh-HK" sz="2800" dirty="0">
                <a:solidFill>
                  <a:srgbClr val="003399"/>
                </a:solidFill>
                <a:latin typeface="+mn-lt"/>
              </a:rPr>
              <a:t>＋</a:t>
            </a:r>
            <a:r>
              <a:rPr lang="en-US" altLang="zh-HK" sz="2800" dirty="0">
                <a:solidFill>
                  <a:srgbClr val="003399"/>
                </a:solidFill>
                <a:latin typeface="+mn-lt"/>
              </a:rPr>
              <a:t>2.8</a:t>
            </a: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n-lt"/>
              </a:rPr>
              <a:t>= 71.8(</a:t>
            </a:r>
            <a:r>
              <a:rPr lang="en-US" altLang="zh-HK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kg)</a:t>
            </a:r>
            <a:endParaRPr lang="zh-TW" altLang="zh-HK" sz="28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FCB97986-DAFF-4398-A9E2-23F140643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525588"/>
            <a:ext cx="226853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45F64771-3AD6-458D-B315-F7C4BCEBA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1504950"/>
            <a:ext cx="23050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90A268DB-63DB-4C87-AC59-57D1AA14A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1504950"/>
            <a:ext cx="140493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34">
            <a:extLst>
              <a:ext uri="{FF2B5EF4-FFF2-40B4-BE49-F238E27FC236}">
                <a16:creationId xmlns:a16="http://schemas.microsoft.com/office/drawing/2014/main" id="{53985EE1-4FFC-4ECF-A17A-414374F4D144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4086225"/>
            <a:ext cx="2122487" cy="949325"/>
            <a:chOff x="6769374" y="1888896"/>
            <a:chExt cx="2123930" cy="949912"/>
          </a:xfrm>
        </p:grpSpPr>
        <p:sp>
          <p:nvSpPr>
            <p:cNvPr id="22550" name="右大括号 8">
              <a:extLst>
                <a:ext uri="{FF2B5EF4-FFF2-40B4-BE49-F238E27FC236}">
                  <a16:creationId xmlns:a16="http://schemas.microsoft.com/office/drawing/2014/main" id="{12E13975-8A8A-4BC9-BE5B-14E44A41D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374" y="1888896"/>
              <a:ext cx="322906" cy="949912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HK" altLang="en-US"/>
            </a:p>
          </p:txBody>
        </p:sp>
        <p:sp>
          <p:nvSpPr>
            <p:cNvPr id="22551" name="文本框 12">
              <a:extLst>
                <a:ext uri="{FF2B5EF4-FFF2-40B4-BE49-F238E27FC236}">
                  <a16:creationId xmlns:a16="http://schemas.microsoft.com/office/drawing/2014/main" id="{15E8A6AA-E134-4E98-946E-279DE10AE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5185" y="2060848"/>
              <a:ext cx="1738119" cy="52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zh-HK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共重</a:t>
              </a:r>
              <a:endParaRPr lang="zh-HK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32">
            <a:extLst>
              <a:ext uri="{FF2B5EF4-FFF2-40B4-BE49-F238E27FC236}">
                <a16:creationId xmlns:a16="http://schemas.microsoft.com/office/drawing/2014/main" id="{FA1C712C-7834-4B5C-B301-437D69337713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3716338"/>
            <a:ext cx="3168650" cy="823912"/>
            <a:chOff x="2771800" y="1518898"/>
            <a:chExt cx="3168352" cy="823704"/>
          </a:xfrm>
        </p:grpSpPr>
        <p:sp>
          <p:nvSpPr>
            <p:cNvPr id="22548" name="矩形 2">
              <a:extLst>
                <a:ext uri="{FF2B5EF4-FFF2-40B4-BE49-F238E27FC236}">
                  <a16:creationId xmlns:a16="http://schemas.microsoft.com/office/drawing/2014/main" id="{10C0E03F-F2F3-40B8-AD47-2380D8123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1888793"/>
              <a:ext cx="2016224" cy="398431"/>
            </a:xfrm>
            <a:prstGeom prst="rect">
              <a:avLst/>
            </a:prstGeom>
            <a:solidFill>
              <a:srgbClr val="FF6699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HK" altLang="en-US"/>
            </a:p>
          </p:txBody>
        </p:sp>
        <p:sp>
          <p:nvSpPr>
            <p:cNvPr id="22549" name="文本框 13">
              <a:extLst>
                <a:ext uri="{FF2B5EF4-FFF2-40B4-BE49-F238E27FC236}">
                  <a16:creationId xmlns:a16="http://schemas.microsoft.com/office/drawing/2014/main" id="{7B955435-3716-4DF8-B95E-AA9D15ECD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1518898"/>
              <a:ext cx="2879240" cy="82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TW" altLang="zh-HK" sz="2800" u="sng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碧怡</a:t>
              </a:r>
              <a:r>
                <a:rPr lang="zh-TW" altLang="en-US" sz="20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：   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34.5</a:t>
              </a:r>
              <a:r>
                <a:rPr lang="en-US" altLang="zh-HK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kg</a:t>
              </a:r>
              <a:endParaRPr lang="en-US" altLang="zh-TW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3">
            <a:extLst>
              <a:ext uri="{FF2B5EF4-FFF2-40B4-BE49-F238E27FC236}">
                <a16:creationId xmlns:a16="http://schemas.microsoft.com/office/drawing/2014/main" id="{40A088A2-94ED-4F0D-9E14-A85CF00952CE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4037013"/>
            <a:ext cx="4510087" cy="1373187"/>
            <a:chOff x="2771800" y="1839697"/>
            <a:chExt cx="4510455" cy="1373279"/>
          </a:xfrm>
        </p:grpSpPr>
        <p:sp>
          <p:nvSpPr>
            <p:cNvPr id="5" name="文本框 10">
              <a:extLst>
                <a:ext uri="{FF2B5EF4-FFF2-40B4-BE49-F238E27FC236}">
                  <a16:creationId xmlns:a16="http://schemas.microsoft.com/office/drawing/2014/main" id="{1F6D371E-0C55-4BA7-B724-CB843D8A5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811" y="1839697"/>
              <a:ext cx="1397444" cy="46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HK" sz="2400">
                  <a:solidFill>
                    <a:srgbClr val="003399"/>
                  </a:solidFill>
                </a:rPr>
                <a:t>2.8</a:t>
              </a:r>
              <a:r>
                <a:rPr lang="en-US" altLang="zh-HK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kg</a:t>
              </a:r>
              <a:endParaRPr lang="zh-HK" altLang="en-US" sz="2400">
                <a:solidFill>
                  <a:srgbClr val="003399"/>
                </a:solidFill>
              </a:endParaRPr>
            </a:p>
          </p:txBody>
        </p:sp>
        <p:grpSp>
          <p:nvGrpSpPr>
            <p:cNvPr id="22543" name="组合 30">
              <a:extLst>
                <a:ext uri="{FF2B5EF4-FFF2-40B4-BE49-F238E27FC236}">
                  <a16:creationId xmlns:a16="http://schemas.microsoft.com/office/drawing/2014/main" id="{993C0A76-65E2-4709-B190-A32590D74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928" y="2450806"/>
              <a:ext cx="2592288" cy="402090"/>
              <a:chOff x="3923928" y="2450806"/>
              <a:chExt cx="2592288" cy="402090"/>
            </a:xfrm>
          </p:grpSpPr>
          <p:sp>
            <p:nvSpPr>
              <p:cNvPr id="22546" name="矩形 3">
                <a:extLst>
                  <a:ext uri="{FF2B5EF4-FFF2-40B4-BE49-F238E27FC236}">
                    <a16:creationId xmlns:a16="http://schemas.microsoft.com/office/drawing/2014/main" id="{02565746-216F-418A-A202-E632D6DC6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2450806"/>
                <a:ext cx="2592288" cy="392428"/>
              </a:xfrm>
              <a:prstGeom prst="rect">
                <a:avLst/>
              </a:prstGeom>
              <a:solidFill>
                <a:srgbClr val="00B0F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HK" altLang="en-US"/>
              </a:p>
            </p:txBody>
          </p:sp>
          <p:cxnSp>
            <p:nvCxnSpPr>
              <p:cNvPr id="22547" name="直接连接符 5">
                <a:extLst>
                  <a:ext uri="{FF2B5EF4-FFF2-40B4-BE49-F238E27FC236}">
                    <a16:creationId xmlns:a16="http://schemas.microsoft.com/office/drawing/2014/main" id="{DC8EC5B6-9366-405B-8D61-2FA31C537E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0881" y="2460468"/>
                <a:ext cx="0" cy="39242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44" name="左大括号 7">
              <a:extLst>
                <a:ext uri="{FF2B5EF4-FFF2-40B4-BE49-F238E27FC236}">
                  <a16:creationId xmlns:a16="http://schemas.microsoft.com/office/drawing/2014/main" id="{F7509C40-4D18-40DC-A8AC-828D530A3D4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157577" y="2083004"/>
              <a:ext cx="134570" cy="561109"/>
            </a:xfrm>
            <a:prstGeom prst="leftBrace">
              <a:avLst>
                <a:gd name="adj1" fmla="val 8339"/>
                <a:gd name="adj2" fmla="val 5000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HK" altLang="en-US"/>
            </a:p>
          </p:txBody>
        </p:sp>
        <p:sp>
          <p:nvSpPr>
            <p:cNvPr id="22545" name="文本框 15">
              <a:extLst>
                <a:ext uri="{FF2B5EF4-FFF2-40B4-BE49-F238E27FC236}">
                  <a16:creationId xmlns:a16="http://schemas.microsoft.com/office/drawing/2014/main" id="{B988735B-123D-4C4A-AE40-9B12CB1E5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800" y="2412757"/>
              <a:ext cx="1296144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zh-HK" sz="2800" u="sng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啟華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：</a:t>
              </a:r>
              <a:endParaRPr lang="zh-HK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HK" altLang="en-US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2541" name="图片 1">
            <a:extLst>
              <a:ext uri="{FF2B5EF4-FFF2-40B4-BE49-F238E27FC236}">
                <a16:creationId xmlns:a16="http://schemas.microsoft.com/office/drawing/2014/main" id="{C18EF53A-871E-4A55-AB48-8611E1E4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411288"/>
            <a:ext cx="5127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2542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3A3365B2-9CD0-4326-8034-96D5DF8A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574" y="1060123"/>
            <a:ext cx="1198884" cy="3651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0AD7C80-06AD-4DF7-ABE2-B862B04A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000" y="1060123"/>
            <a:ext cx="1198885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0CA653-EC9C-4E02-A0C8-16381B55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436" y="2205009"/>
            <a:ext cx="504000" cy="3600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7A39E21-F01F-4FAC-9850-B0A14C24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14" y="1610497"/>
            <a:ext cx="445519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82290A8-C3C1-4B74-B465-874DFEAD216C}"/>
              </a:ext>
            </a:extLst>
          </p:cNvPr>
          <p:cNvSpPr/>
          <p:nvPr/>
        </p:nvSpPr>
        <p:spPr>
          <a:xfrm>
            <a:off x="539750" y="981075"/>
            <a:ext cx="8042275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eaLnBrk="1" hangingPunct="1"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en-US" altLang="zh-TW" sz="2800" b="1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</a:t>
            </a:r>
            <a:r>
              <a:rPr lang="en-US" altLang="zh-TW" sz="2800" dirty="0">
                <a:solidFill>
                  <a:schemeClr val="tx1"/>
                </a:solidFill>
              </a:rPr>
              <a:t>  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是一個三位數</a:t>
            </a:r>
            <a:r>
              <a:rPr lang="zh-TW" altLang="en-US" sz="2800" dirty="0"/>
              <a:t>。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當它除以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，餘數是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4500" indent="-444500" eaLnBrk="1" hangingPunct="1"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dirty="0"/>
              <a:t>14</a:t>
            </a:r>
            <a:r>
              <a:rPr lang="zh-TW" altLang="en-US" sz="2800" dirty="0"/>
              <a:t>。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下列哪個是</a:t>
            </a:r>
            <a:r>
              <a:rPr lang="zh-TW" altLang="en-US" sz="2800" dirty="0">
                <a:solidFill>
                  <a:srgbClr val="FF6600"/>
                </a:solidFill>
              </a:rPr>
              <a:t>     </a:t>
            </a:r>
            <a:r>
              <a:rPr lang="zh-TW" altLang="en-US" sz="2800" dirty="0">
                <a:solidFill>
                  <a:schemeClr val="tx1"/>
                </a:solidFill>
              </a:rPr>
              <a:t>？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</a:p>
          <a:p>
            <a:pPr marL="533400" eaLnBrk="1" hangingPunct="1">
              <a:spcAft>
                <a:spcPts val="1200"/>
              </a:spcAft>
              <a:tabLst>
                <a:tab pos="355600" algn="l"/>
              </a:tabLs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A.                              </a:t>
            </a:r>
            <a:r>
              <a:rPr lang="en-US" altLang="zh-CN" sz="2800" dirty="0">
                <a:solidFill>
                  <a:schemeClr val="tx1"/>
                </a:solidFill>
              </a:rPr>
              <a:t>B. </a:t>
            </a:r>
          </a:p>
          <a:p>
            <a:pPr marL="533400">
              <a:spcAft>
                <a:spcPts val="120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C.                              D. 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AE34C47-3EEF-4491-8EDE-7EA775939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246" y="2169109"/>
            <a:ext cx="461669" cy="431800"/>
          </a:xfrm>
          <a:prstGeom prst="rect">
            <a:avLst/>
          </a:prstGeom>
          <a:solidFill>
            <a:srgbClr val="FFA7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E56C4AC-B1D6-488D-9A51-F6F3ABA9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006" y="2176454"/>
            <a:ext cx="461669" cy="431800"/>
          </a:xfrm>
          <a:prstGeom prst="rect">
            <a:avLst/>
          </a:prstGeom>
          <a:solidFill>
            <a:srgbClr val="FFA7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39266F9-E739-45A0-9B8F-9A1305F9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012" y="2730962"/>
            <a:ext cx="461669" cy="414338"/>
          </a:xfrm>
          <a:prstGeom prst="rect">
            <a:avLst/>
          </a:prstGeom>
          <a:solidFill>
            <a:srgbClr val="FFA7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A862D54-EF7F-461F-97D8-6D9A9D5E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005" y="2759610"/>
            <a:ext cx="461669" cy="414338"/>
          </a:xfrm>
          <a:prstGeom prst="rect">
            <a:avLst/>
          </a:prstGeom>
          <a:solidFill>
            <a:srgbClr val="FFA7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FF2866F-5127-4CDB-806A-9859585B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14" y="1040074"/>
            <a:ext cx="1251545" cy="43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71774AA-972F-4DF7-B635-C3B68B6C2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572795"/>
            <a:ext cx="793750" cy="4143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1AE14F39-5E31-4DD5-AEE6-D6FD51D3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340100"/>
            <a:ext cx="4505325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800" dirty="0">
                <a:solidFill>
                  <a:srgbClr val="000099"/>
                </a:solidFill>
              </a:rPr>
              <a:t>先將各選項代入，再計算。</a:t>
            </a:r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22DC13B4-D76D-4CF3-88AA-63BA8732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3914775"/>
            <a:ext cx="2130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A. 24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0</a:t>
            </a:r>
            <a:r>
              <a:rPr lang="en-US" altLang="zh-TW" sz="2800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19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A3320EEB-DA20-4549-AA11-F8446E4A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3914775"/>
            <a:ext cx="2084387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 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  <a:r>
              <a:rPr lang="en-US" altLang="zh-CN" sz="2800" b="1" dirty="0">
                <a:solidFill>
                  <a:srgbClr val="FF00FF"/>
                </a:solidFill>
                <a:latin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en-US" altLang="zh-TW" sz="2800" dirty="0">
                <a:solidFill>
                  <a:srgbClr val="FF00FF"/>
                </a:solidFill>
              </a:rPr>
              <a:t>12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F0E59E13-AF9D-4504-811F-4E6CC47B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4502150"/>
            <a:ext cx="2130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B. 24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2</a:t>
            </a:r>
            <a:r>
              <a:rPr lang="en-US" altLang="zh-TW" sz="2800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19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99BE7ACB-82DA-4DFF-88D0-828D0A17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4502150"/>
            <a:ext cx="2084387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 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12</a:t>
            </a:r>
            <a:r>
              <a:rPr lang="en-US" altLang="zh-CN" sz="2800" b="1" dirty="0">
                <a:solidFill>
                  <a:srgbClr val="FF00FF"/>
                </a:solidFill>
                <a:latin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en-US" altLang="zh-TW" sz="2800" dirty="0">
                <a:solidFill>
                  <a:srgbClr val="FF00FF"/>
                </a:solidFill>
              </a:rPr>
              <a:t>14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63" name="Rectangle 17">
            <a:extLst>
              <a:ext uri="{FF2B5EF4-FFF2-40B4-BE49-F238E27FC236}">
                <a16:creationId xmlns:a16="http://schemas.microsoft.com/office/drawing/2014/main" id="{51369F8B-6019-41BD-8237-6F050EAD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5041900"/>
            <a:ext cx="213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C. 24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7</a:t>
            </a:r>
            <a:r>
              <a:rPr lang="en-US" altLang="zh-TW" sz="2800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19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76233FE6-4BC8-4877-ADC4-C306EB3B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4" y="5022850"/>
            <a:ext cx="1484244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 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6AE1588E-2888-49E4-81D8-66F5AA77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610225"/>
            <a:ext cx="213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D. 24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8</a:t>
            </a:r>
            <a:r>
              <a:rPr lang="en-US" altLang="zh-TW" sz="2800" dirty="0">
                <a:solidFill>
                  <a:srgbClr val="00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19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3CDD3E03-3A71-4EBD-A051-8BAAFC0A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5610225"/>
            <a:ext cx="2357438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800" dirty="0">
                <a:solidFill>
                  <a:srgbClr val="FF00FF"/>
                </a:solidFill>
              </a:rPr>
              <a:t>= </a:t>
            </a:r>
            <a:r>
              <a:rPr lang="en-US" altLang="zh-TW" sz="2800" dirty="0">
                <a:solidFill>
                  <a:srgbClr val="FF00FF"/>
                </a:solidFill>
                <a:cs typeface="Arial" panose="020B0604020202020204" pitchFamily="34" charset="0"/>
              </a:rPr>
              <a:t>13</a:t>
            </a:r>
            <a:r>
              <a:rPr lang="en-US" altLang="zh-CN" sz="2800" b="1" dirty="0">
                <a:solidFill>
                  <a:srgbClr val="FF00FF"/>
                </a:solidFill>
                <a:latin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en-US" altLang="zh-CN" sz="2800" dirty="0">
                <a:solidFill>
                  <a:srgbClr val="FF00FF"/>
                </a:solidFill>
              </a:rPr>
              <a:t>1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BB961C-1880-4DDF-AB55-DE240A51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914" y="2089142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72B6D6F-22E2-4A81-9151-7614C628C5D5}"/>
              </a:ext>
            </a:extLst>
          </p:cNvPr>
          <p:cNvGrpSpPr/>
          <p:nvPr/>
        </p:nvGrpSpPr>
        <p:grpSpPr>
          <a:xfrm>
            <a:off x="3633491" y="1590572"/>
            <a:ext cx="444003" cy="523220"/>
            <a:chOff x="2687797" y="631394"/>
            <a:chExt cx="444003" cy="523220"/>
          </a:xfrm>
        </p:grpSpPr>
        <p:sp>
          <p:nvSpPr>
            <p:cNvPr id="74" name="TextBox 27">
              <a:extLst>
                <a:ext uri="{FF2B5EF4-FFF2-40B4-BE49-F238E27FC236}">
                  <a16:creationId xmlns:a16="http://schemas.microsoft.com/office/drawing/2014/main" id="{F5198CE4-672A-4A1F-ADE4-DDA40DAA6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7797" y="631394"/>
              <a:ext cx="4246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❀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F8588B0A-BC4C-45BE-AA4F-CA7B70B1F5F3}"/>
                </a:ext>
              </a:extLst>
            </p:cNvPr>
            <p:cNvSpPr/>
            <p:nvPr/>
          </p:nvSpPr>
          <p:spPr bwMode="auto">
            <a:xfrm>
              <a:off x="2771800" y="723900"/>
              <a:ext cx="36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37A92C-CE23-4EE1-8B25-5C3A5ED93593}"/>
              </a:ext>
            </a:extLst>
          </p:cNvPr>
          <p:cNvGrpSpPr/>
          <p:nvPr/>
        </p:nvGrpSpPr>
        <p:grpSpPr>
          <a:xfrm>
            <a:off x="1181101" y="981076"/>
            <a:ext cx="1170814" cy="544469"/>
            <a:chOff x="2784411" y="619126"/>
            <a:chExt cx="1170814" cy="5444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0C43BEF-C6D1-4CBD-B43A-07243CA886B3}"/>
                </a:ext>
              </a:extLst>
            </p:cNvPr>
            <p:cNvGrpSpPr/>
            <p:nvPr/>
          </p:nvGrpSpPr>
          <p:grpSpPr>
            <a:xfrm>
              <a:off x="2784411" y="640375"/>
              <a:ext cx="424632" cy="523220"/>
              <a:chOff x="2761721" y="640557"/>
              <a:chExt cx="424632" cy="523220"/>
            </a:xfrm>
          </p:grpSpPr>
          <p:sp>
            <p:nvSpPr>
              <p:cNvPr id="68" name="TextBox 27">
                <a:extLst>
                  <a:ext uri="{FF2B5EF4-FFF2-40B4-BE49-F238E27FC236}">
                    <a16:creationId xmlns:a16="http://schemas.microsoft.com/office/drawing/2014/main" id="{A111ABC3-2754-4700-9F1B-509BE067E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721" y="640557"/>
                <a:ext cx="4246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標楷體" panose="03000509000000000000" pitchFamily="65" charset="-120"/>
                  </a:rPr>
                  <a:t>2</a:t>
                </a:r>
                <a:endPara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D618CF-55C9-40B5-8207-A136C8478F0C}"/>
                  </a:ext>
                </a:extLst>
              </p:cNvPr>
              <p:cNvSpPr/>
              <p:nvPr/>
            </p:nvSpPr>
            <p:spPr bwMode="auto">
              <a:xfrm>
                <a:off x="2771800" y="723900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6B27B9A-F51D-4A56-A698-B3F2AAECDE6C}"/>
                </a:ext>
              </a:extLst>
            </p:cNvPr>
            <p:cNvGrpSpPr/>
            <p:nvPr/>
          </p:nvGrpSpPr>
          <p:grpSpPr>
            <a:xfrm>
              <a:off x="3183178" y="636588"/>
              <a:ext cx="424632" cy="523220"/>
              <a:chOff x="2761721" y="640557"/>
              <a:chExt cx="424632" cy="523220"/>
            </a:xfrm>
          </p:grpSpPr>
          <p:sp>
            <p:nvSpPr>
              <p:cNvPr id="71" name="TextBox 27">
                <a:extLst>
                  <a:ext uri="{FF2B5EF4-FFF2-40B4-BE49-F238E27FC236}">
                    <a16:creationId xmlns:a16="http://schemas.microsoft.com/office/drawing/2014/main" id="{75656C86-62C8-46F7-BA40-532EBD5CF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721" y="640557"/>
                <a:ext cx="4246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標楷體" panose="03000509000000000000" pitchFamily="65" charset="-120"/>
                  </a:rPr>
                  <a:t>4</a:t>
                </a:r>
                <a:endPara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AC344AF-56EC-4CE0-B101-5B2647EDA221}"/>
                  </a:ext>
                </a:extLst>
              </p:cNvPr>
              <p:cNvSpPr/>
              <p:nvPr/>
            </p:nvSpPr>
            <p:spPr bwMode="auto">
              <a:xfrm>
                <a:off x="2771800" y="723900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2858AB28-735B-478D-831F-29D4A5B53F26}"/>
                </a:ext>
              </a:extLst>
            </p:cNvPr>
            <p:cNvGrpSpPr/>
            <p:nvPr/>
          </p:nvGrpSpPr>
          <p:grpSpPr>
            <a:xfrm>
              <a:off x="3511222" y="619126"/>
              <a:ext cx="444003" cy="523220"/>
              <a:chOff x="2687797" y="631394"/>
              <a:chExt cx="444003" cy="523220"/>
            </a:xfrm>
          </p:grpSpPr>
          <p:sp>
            <p:nvSpPr>
              <p:cNvPr id="77" name="TextBox 27">
                <a:extLst>
                  <a:ext uri="{FF2B5EF4-FFF2-40B4-BE49-F238E27FC236}">
                    <a16:creationId xmlns:a16="http://schemas.microsoft.com/office/drawing/2014/main" id="{3C378B07-F1C5-48A0-959C-11B9A0BC7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7797" y="631394"/>
                <a:ext cx="4246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標楷體" panose="03000509000000000000" pitchFamily="65" charset="-120"/>
                  </a:rPr>
                  <a:t>❀</a:t>
                </a:r>
                <a:endParaRPr lang="zh-TW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841A0EDC-9595-4C02-AC95-9442A4D6148F}"/>
                  </a:ext>
                </a:extLst>
              </p:cNvPr>
              <p:cNvSpPr/>
              <p:nvPr/>
            </p:nvSpPr>
            <p:spPr bwMode="auto">
              <a:xfrm>
                <a:off x="2771800" y="723900"/>
                <a:ext cx="360000" cy="360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43D1208B-A4AD-43F7-B07E-35DED9873423}"/>
              </a:ext>
            </a:extLst>
          </p:cNvPr>
          <p:cNvGrpSpPr/>
          <p:nvPr/>
        </p:nvGrpSpPr>
        <p:grpSpPr>
          <a:xfrm>
            <a:off x="1557631" y="2119848"/>
            <a:ext cx="424632" cy="523220"/>
            <a:chOff x="2754388" y="631394"/>
            <a:chExt cx="424632" cy="523220"/>
          </a:xfrm>
        </p:grpSpPr>
        <p:sp>
          <p:nvSpPr>
            <p:cNvPr id="81" name="TextBox 27">
              <a:extLst>
                <a:ext uri="{FF2B5EF4-FFF2-40B4-BE49-F238E27FC236}">
                  <a16:creationId xmlns:a16="http://schemas.microsoft.com/office/drawing/2014/main" id="{3367B6CE-5ED7-4A3A-881F-7AFB6CF34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388" y="631394"/>
              <a:ext cx="4246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0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3608253-A4A1-49BA-87A7-FD06BCD7C29F}"/>
                </a:ext>
              </a:extLst>
            </p:cNvPr>
            <p:cNvSpPr/>
            <p:nvPr/>
          </p:nvSpPr>
          <p:spPr bwMode="auto">
            <a:xfrm>
              <a:off x="2771800" y="723900"/>
              <a:ext cx="36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F5DC7B1-C6CF-4FC6-BADB-D28A44997BCE}"/>
              </a:ext>
            </a:extLst>
          </p:cNvPr>
          <p:cNvGrpSpPr/>
          <p:nvPr/>
        </p:nvGrpSpPr>
        <p:grpSpPr>
          <a:xfrm>
            <a:off x="1570322" y="2667104"/>
            <a:ext cx="424632" cy="523220"/>
            <a:chOff x="2754388" y="631394"/>
            <a:chExt cx="424632" cy="523220"/>
          </a:xfrm>
        </p:grpSpPr>
        <p:sp>
          <p:nvSpPr>
            <p:cNvPr id="84" name="TextBox 27">
              <a:extLst>
                <a:ext uri="{FF2B5EF4-FFF2-40B4-BE49-F238E27FC236}">
                  <a16:creationId xmlns:a16="http://schemas.microsoft.com/office/drawing/2014/main" id="{3D86A771-3FB6-481B-B6DA-D18C23E76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388" y="631394"/>
              <a:ext cx="4246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7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7B64B67-8B0A-4403-993D-BA115D13996A}"/>
                </a:ext>
              </a:extLst>
            </p:cNvPr>
            <p:cNvSpPr/>
            <p:nvPr/>
          </p:nvSpPr>
          <p:spPr bwMode="auto">
            <a:xfrm>
              <a:off x="2771800" y="723900"/>
              <a:ext cx="36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4E02A49D-EC0F-48EC-856C-57E2E2AA6B92}"/>
              </a:ext>
            </a:extLst>
          </p:cNvPr>
          <p:cNvGrpSpPr/>
          <p:nvPr/>
        </p:nvGrpSpPr>
        <p:grpSpPr>
          <a:xfrm>
            <a:off x="4828144" y="2113792"/>
            <a:ext cx="424632" cy="523220"/>
            <a:chOff x="2754388" y="631394"/>
            <a:chExt cx="424632" cy="523220"/>
          </a:xfrm>
        </p:grpSpPr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7AF2CA62-3816-443D-86A1-F13B81155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388" y="631394"/>
              <a:ext cx="4246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2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7BF44BAB-9191-4DF8-A0B6-C90B43F4B4A6}"/>
                </a:ext>
              </a:extLst>
            </p:cNvPr>
            <p:cNvSpPr/>
            <p:nvPr/>
          </p:nvSpPr>
          <p:spPr bwMode="auto">
            <a:xfrm>
              <a:off x="2771800" y="723900"/>
              <a:ext cx="36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C968187-8D4C-4947-BE08-4BBD5D488FBC}"/>
              </a:ext>
            </a:extLst>
          </p:cNvPr>
          <p:cNvGrpSpPr/>
          <p:nvPr/>
        </p:nvGrpSpPr>
        <p:grpSpPr>
          <a:xfrm>
            <a:off x="4823525" y="2696217"/>
            <a:ext cx="424632" cy="523220"/>
            <a:chOff x="2754388" y="631394"/>
            <a:chExt cx="424632" cy="523220"/>
          </a:xfrm>
        </p:grpSpPr>
        <p:sp>
          <p:nvSpPr>
            <p:cNvPr id="90" name="TextBox 27">
              <a:extLst>
                <a:ext uri="{FF2B5EF4-FFF2-40B4-BE49-F238E27FC236}">
                  <a16:creationId xmlns:a16="http://schemas.microsoft.com/office/drawing/2014/main" id="{11E1E24F-0CC4-4B90-A0B8-BC699A1F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388" y="631394"/>
              <a:ext cx="4246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</a:rPr>
                <a:t>8</a:t>
              </a:r>
              <a:endPara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768CE100-D7AC-48D4-9D74-0753F3A30659}"/>
                </a:ext>
              </a:extLst>
            </p:cNvPr>
            <p:cNvSpPr/>
            <p:nvPr/>
          </p:nvSpPr>
          <p:spPr bwMode="auto">
            <a:xfrm>
              <a:off x="2771800" y="723900"/>
              <a:ext cx="360000" cy="360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27" grpId="0" animBg="1"/>
      <p:bldP spid="92" grpId="0" animBg="1"/>
      <p:bldP spid="92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7" grpId="1" animBg="1"/>
      <p:bldP spid="58" grpId="0"/>
      <p:bldP spid="58" grpId="1"/>
      <p:bldP spid="59" grpId="0"/>
      <p:bldP spid="60" grpId="0"/>
      <p:bldP spid="60" grpId="1"/>
      <p:bldP spid="61" grpId="0"/>
      <p:bldP spid="62" grpId="0"/>
      <p:bldP spid="62" grpId="1"/>
      <p:bldP spid="63" grpId="0"/>
      <p:bldP spid="64" grpId="0"/>
      <p:bldP spid="64" grpId="1"/>
      <p:bldP spid="65" grpId="0"/>
      <p:bldP spid="66" grpId="0"/>
      <p:bldP spid="66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6">
            <a:extLst>
              <a:ext uri="{FF2B5EF4-FFF2-40B4-BE49-F238E27FC236}">
                <a16:creationId xmlns:a16="http://schemas.microsoft.com/office/drawing/2014/main" id="{ECD8DED4-72BE-4130-B93B-C6D363E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3303588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4579" name="Text Box 117">
            <a:extLst>
              <a:ext uri="{FF2B5EF4-FFF2-40B4-BE49-F238E27FC236}">
                <a16:creationId xmlns:a16="http://schemas.microsoft.com/office/drawing/2014/main" id="{6AA29F0A-A8DB-4A83-9386-47B102DD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19338"/>
            <a:ext cx="1320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     </a:t>
            </a:r>
            <a:r>
              <a:rPr lang="zh-TW" altLang="en-US" sz="2800">
                <a:ea typeface="標楷體" panose="03000509000000000000" pitchFamily="65" charset="-120"/>
              </a:rPr>
              <a:t>　   　</a:t>
            </a:r>
            <a:r>
              <a:rPr lang="en-US" altLang="zh-TW" sz="2800">
                <a:ea typeface="標楷體" panose="03000509000000000000" pitchFamily="65" charset="-120"/>
              </a:rPr>
              <a:t>                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TW" altLang="en-US" sz="2800">
                <a:ea typeface="標楷體" panose="03000509000000000000" pitchFamily="65" charset="-120"/>
              </a:rPr>
              <a:t>　  　  　    　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D0328B-DFE3-43F0-A6EE-D2EEB045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2512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25D84466-BCC6-4A90-823D-D39D3335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866775"/>
            <a:ext cx="8588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Aft>
                <a:spcPts val="675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HK" sz="2800">
                <a:ea typeface="標楷體" panose="03000509000000000000" pitchFamily="65" charset="-120"/>
                <a:cs typeface="Times New Roman" panose="02020603050405020304" pitchFamily="18" charset="0"/>
              </a:rPr>
              <a:t>一個薄餅，哥哥吃了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HK" sz="2800">
                <a:ea typeface="標楷體" panose="03000509000000000000" pitchFamily="65" charset="-120"/>
                <a:cs typeface="Times New Roman" panose="02020603050405020304" pitchFamily="18" charset="0"/>
              </a:rPr>
              <a:t>，妹妹吃了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HK" sz="2800">
                <a:ea typeface="標楷體" panose="03000509000000000000" pitchFamily="65" charset="-120"/>
                <a:cs typeface="Times New Roman" panose="02020603050405020304" pitchFamily="18" charset="0"/>
              </a:rPr>
              <a:t>，還餘薄餅幾分之幾？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4582" name="组合 104">
            <a:extLst>
              <a:ext uri="{FF2B5EF4-FFF2-40B4-BE49-F238E27FC236}">
                <a16:creationId xmlns:a16="http://schemas.microsoft.com/office/drawing/2014/main" id="{0F5D6AB8-74C6-456F-8FD2-21F8159A7287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3889375"/>
            <a:ext cx="781050" cy="949325"/>
            <a:chOff x="3747407" y="4028346"/>
            <a:chExt cx="774239" cy="1066185"/>
          </a:xfrm>
        </p:grpSpPr>
        <p:sp>
          <p:nvSpPr>
            <p:cNvPr id="24627" name="文本框 105">
              <a:extLst>
                <a:ext uri="{FF2B5EF4-FFF2-40B4-BE49-F238E27FC236}">
                  <a16:creationId xmlns:a16="http://schemas.microsoft.com/office/drawing/2014/main" id="{9AF73B15-1D2B-4B5C-B8E6-517E51690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814" y="4028346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13</a:t>
              </a:r>
              <a:endParaRPr lang="zh-CN" altLang="en-US" sz="2800"/>
            </a:p>
          </p:txBody>
        </p:sp>
        <p:sp>
          <p:nvSpPr>
            <p:cNvPr id="24628" name="文本框 106">
              <a:extLst>
                <a:ext uri="{FF2B5EF4-FFF2-40B4-BE49-F238E27FC236}">
                  <a16:creationId xmlns:a16="http://schemas.microsoft.com/office/drawing/2014/main" id="{17664E62-488A-4365-B175-607DBC6CA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07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24</a:t>
              </a:r>
              <a:endParaRPr lang="zh-CN" altLang="en-US" sz="2800"/>
            </a:p>
          </p:txBody>
        </p:sp>
        <p:sp>
          <p:nvSpPr>
            <p:cNvPr id="24629" name="任意多边形 107">
              <a:extLst>
                <a:ext uri="{FF2B5EF4-FFF2-40B4-BE49-F238E27FC236}">
                  <a16:creationId xmlns:a16="http://schemas.microsoft.com/office/drawing/2014/main" id="{A929A013-F059-47C9-82E1-8D18DE026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3" name="组合 104">
            <a:extLst>
              <a:ext uri="{FF2B5EF4-FFF2-40B4-BE49-F238E27FC236}">
                <a16:creationId xmlns:a16="http://schemas.microsoft.com/office/drawing/2014/main" id="{F925125E-E3E3-4CA4-955F-4E2F43CD2EAA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788988"/>
            <a:ext cx="781050" cy="976312"/>
            <a:chOff x="3808141" y="3897760"/>
            <a:chExt cx="774239" cy="1100013"/>
          </a:xfrm>
        </p:grpSpPr>
        <p:sp>
          <p:nvSpPr>
            <p:cNvPr id="24624" name="文本框 105">
              <a:extLst>
                <a:ext uri="{FF2B5EF4-FFF2-40B4-BE49-F238E27FC236}">
                  <a16:creationId xmlns:a16="http://schemas.microsoft.com/office/drawing/2014/main" id="{18AC7F8F-0FB1-4EAF-8D81-08BA862ED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6374" y="3897760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1</a:t>
              </a:r>
              <a:endParaRPr lang="zh-CN" altLang="en-US" sz="2800"/>
            </a:p>
          </p:txBody>
        </p:sp>
        <p:sp>
          <p:nvSpPr>
            <p:cNvPr id="24625" name="文本框 106">
              <a:extLst>
                <a:ext uri="{FF2B5EF4-FFF2-40B4-BE49-F238E27FC236}">
                  <a16:creationId xmlns:a16="http://schemas.microsoft.com/office/drawing/2014/main" id="{2D06B0A1-624B-49F5-8F19-C4AEECDE9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141" y="4408253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6</a:t>
              </a:r>
              <a:endParaRPr lang="zh-CN" altLang="en-US" sz="2800"/>
            </a:p>
          </p:txBody>
        </p:sp>
        <p:sp>
          <p:nvSpPr>
            <p:cNvPr id="24626" name="任意多边形 107">
              <a:extLst>
                <a:ext uri="{FF2B5EF4-FFF2-40B4-BE49-F238E27FC236}">
                  <a16:creationId xmlns:a16="http://schemas.microsoft.com/office/drawing/2014/main" id="{0E68A00C-8FFB-48F2-A52B-541DD385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405" y="4453705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4" name="组合 104">
            <a:extLst>
              <a:ext uri="{FF2B5EF4-FFF2-40B4-BE49-F238E27FC236}">
                <a16:creationId xmlns:a16="http://schemas.microsoft.com/office/drawing/2014/main" id="{94A70F56-FA15-4976-B4CA-FBBF44D6DE67}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798513"/>
            <a:ext cx="781050" cy="946150"/>
            <a:chOff x="3760324" y="4052958"/>
            <a:chExt cx="774239" cy="1066473"/>
          </a:xfrm>
        </p:grpSpPr>
        <p:sp>
          <p:nvSpPr>
            <p:cNvPr id="24621" name="文本框 105">
              <a:extLst>
                <a:ext uri="{FF2B5EF4-FFF2-40B4-BE49-F238E27FC236}">
                  <a16:creationId xmlns:a16="http://schemas.microsoft.com/office/drawing/2014/main" id="{4690275A-909C-4C03-B1E2-2F070F54C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884" y="4052958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24622" name="文本框 106">
              <a:extLst>
                <a:ext uri="{FF2B5EF4-FFF2-40B4-BE49-F238E27FC236}">
                  <a16:creationId xmlns:a16="http://schemas.microsoft.com/office/drawing/2014/main" id="{3712757E-1EB5-414F-B35F-5BEAAFB8F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324" y="45299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8</a:t>
              </a:r>
              <a:endParaRPr lang="zh-CN" altLang="en-US" sz="2800"/>
            </a:p>
          </p:txBody>
        </p:sp>
        <p:sp>
          <p:nvSpPr>
            <p:cNvPr id="24623" name="任意多边形 107">
              <a:extLst>
                <a:ext uri="{FF2B5EF4-FFF2-40B4-BE49-F238E27FC236}">
                  <a16:creationId xmlns:a16="http://schemas.microsoft.com/office/drawing/2014/main" id="{2F39B8B3-F6FF-4907-ACD6-E0E1E9687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372" y="4571300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5" name="组合 104">
            <a:extLst>
              <a:ext uri="{FF2B5EF4-FFF2-40B4-BE49-F238E27FC236}">
                <a16:creationId xmlns:a16="http://schemas.microsoft.com/office/drawing/2014/main" id="{3E2052A6-AEEB-4A41-AEEE-CA74DC9BFAD8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3052763"/>
            <a:ext cx="781050" cy="946150"/>
            <a:chOff x="3747407" y="4028346"/>
            <a:chExt cx="774239" cy="1066185"/>
          </a:xfrm>
        </p:grpSpPr>
        <p:sp>
          <p:nvSpPr>
            <p:cNvPr id="24618" name="文本框 105">
              <a:extLst>
                <a:ext uri="{FF2B5EF4-FFF2-40B4-BE49-F238E27FC236}">
                  <a16:creationId xmlns:a16="http://schemas.microsoft.com/office/drawing/2014/main" id="{BBE2396E-C5AE-4973-943C-0CF8D3A11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814" y="4028346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11</a:t>
              </a:r>
              <a:endParaRPr lang="zh-CN" altLang="en-US" sz="2800"/>
            </a:p>
          </p:txBody>
        </p:sp>
        <p:sp>
          <p:nvSpPr>
            <p:cNvPr id="24619" name="文本框 106">
              <a:extLst>
                <a:ext uri="{FF2B5EF4-FFF2-40B4-BE49-F238E27FC236}">
                  <a16:creationId xmlns:a16="http://schemas.microsoft.com/office/drawing/2014/main" id="{FFFE5903-21F9-41CE-BD21-36E91976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07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24</a:t>
              </a:r>
              <a:endParaRPr lang="zh-CN" altLang="en-US" sz="2800"/>
            </a:p>
          </p:txBody>
        </p:sp>
        <p:sp>
          <p:nvSpPr>
            <p:cNvPr id="24620" name="任意多边形 107">
              <a:extLst>
                <a:ext uri="{FF2B5EF4-FFF2-40B4-BE49-F238E27FC236}">
                  <a16:creationId xmlns:a16="http://schemas.microsoft.com/office/drawing/2014/main" id="{E1B39411-F56A-487B-B26F-B95732B0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6" name="组合 104">
            <a:extLst>
              <a:ext uri="{FF2B5EF4-FFF2-40B4-BE49-F238E27FC236}">
                <a16:creationId xmlns:a16="http://schemas.microsoft.com/office/drawing/2014/main" id="{1D8D94DE-7A16-4761-BE72-63677C1256F3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4721225"/>
            <a:ext cx="781050" cy="935038"/>
            <a:chOff x="3747407" y="4041556"/>
            <a:chExt cx="774239" cy="1052975"/>
          </a:xfrm>
        </p:grpSpPr>
        <p:sp>
          <p:nvSpPr>
            <p:cNvPr id="24615" name="文本框 105">
              <a:extLst>
                <a:ext uri="{FF2B5EF4-FFF2-40B4-BE49-F238E27FC236}">
                  <a16:creationId xmlns:a16="http://schemas.microsoft.com/office/drawing/2014/main" id="{EB18A784-A094-4C9F-A33D-5EF6C18B9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435" y="4041556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24616" name="文本框 106">
              <a:extLst>
                <a:ext uri="{FF2B5EF4-FFF2-40B4-BE49-F238E27FC236}">
                  <a16:creationId xmlns:a16="http://schemas.microsoft.com/office/drawing/2014/main" id="{C419BBCB-CE4E-42EB-B74F-6A9A0462D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07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4</a:t>
              </a:r>
              <a:endParaRPr lang="zh-CN" altLang="en-US" sz="2800"/>
            </a:p>
          </p:txBody>
        </p:sp>
        <p:sp>
          <p:nvSpPr>
            <p:cNvPr id="24617" name="任意多边形 107">
              <a:extLst>
                <a:ext uri="{FF2B5EF4-FFF2-40B4-BE49-F238E27FC236}">
                  <a16:creationId xmlns:a16="http://schemas.microsoft.com/office/drawing/2014/main" id="{4F63A07D-C181-4FF1-A0D5-CA5F1E63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7" name="组合 104">
            <a:extLst>
              <a:ext uri="{FF2B5EF4-FFF2-40B4-BE49-F238E27FC236}">
                <a16:creationId xmlns:a16="http://schemas.microsoft.com/office/drawing/2014/main" id="{FB7B8177-3417-46D6-A2D7-A830AF1788E4}"/>
              </a:ext>
            </a:extLst>
          </p:cNvPr>
          <p:cNvGrpSpPr>
            <a:grpSpLocks/>
          </p:cNvGrpSpPr>
          <p:nvPr/>
        </p:nvGrpSpPr>
        <p:grpSpPr bwMode="auto">
          <a:xfrm>
            <a:off x="1438275" y="2243138"/>
            <a:ext cx="781050" cy="946150"/>
            <a:chOff x="3747407" y="4028346"/>
            <a:chExt cx="774239" cy="1066185"/>
          </a:xfrm>
        </p:grpSpPr>
        <p:sp>
          <p:nvSpPr>
            <p:cNvPr id="24612" name="文本框 105">
              <a:extLst>
                <a:ext uri="{FF2B5EF4-FFF2-40B4-BE49-F238E27FC236}">
                  <a16:creationId xmlns:a16="http://schemas.microsoft.com/office/drawing/2014/main" id="{F6DD8865-01DE-4172-8332-924727EA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814" y="4028346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1</a:t>
              </a:r>
              <a:endParaRPr lang="zh-CN" altLang="en-US" sz="2800"/>
            </a:p>
          </p:txBody>
        </p:sp>
        <p:sp>
          <p:nvSpPr>
            <p:cNvPr id="24613" name="文本框 106">
              <a:extLst>
                <a:ext uri="{FF2B5EF4-FFF2-40B4-BE49-F238E27FC236}">
                  <a16:creationId xmlns:a16="http://schemas.microsoft.com/office/drawing/2014/main" id="{A7B9358C-7309-4454-BAFB-7D719888C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07" y="4505011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4</a:t>
              </a:r>
              <a:endParaRPr lang="zh-CN" altLang="en-US" sz="2800"/>
            </a:p>
          </p:txBody>
        </p:sp>
        <p:sp>
          <p:nvSpPr>
            <p:cNvPr id="24614" name="任意多边形 107">
              <a:extLst>
                <a:ext uri="{FF2B5EF4-FFF2-40B4-BE49-F238E27FC236}">
                  <a16:creationId xmlns:a16="http://schemas.microsoft.com/office/drawing/2014/main" id="{965E9B06-632F-4FB6-85FE-5993DDF6F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9" name="文本框 1">
            <a:extLst>
              <a:ext uri="{FF2B5EF4-FFF2-40B4-BE49-F238E27FC236}">
                <a16:creationId xmlns:a16="http://schemas.microsoft.com/office/drawing/2014/main" id="{0290D13A-2A98-450B-AD89-7B81E9B0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046413"/>
            <a:ext cx="4238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1</a:t>
            </a:r>
            <a:r>
              <a:rPr lang="en-US" altLang="zh-HK" sz="2800" dirty="0">
                <a:latin typeface="+mj-lt"/>
              </a:rPr>
              <a:t> </a:t>
            </a:r>
            <a:r>
              <a:rPr lang="zh-TW" altLang="en-US" sz="2800" dirty="0">
                <a:latin typeface="+mj-lt"/>
              </a:rPr>
              <a:t>         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 </a:t>
            </a:r>
            <a:r>
              <a:rPr lang="zh-TW" altLang="en-US" sz="2800" dirty="0">
                <a:latin typeface="+mj-lt"/>
              </a:rPr>
              <a:t>　 </a:t>
            </a:r>
            <a:endParaRPr lang="zh-HK" altLang="en-US" sz="2800" dirty="0">
              <a:latin typeface="+mj-lt"/>
            </a:endParaRPr>
          </a:p>
        </p:txBody>
      </p:sp>
      <p:grpSp>
        <p:nvGrpSpPr>
          <p:cNvPr id="13" name="组合 5">
            <a:extLst>
              <a:ext uri="{FF2B5EF4-FFF2-40B4-BE49-F238E27FC236}">
                <a16:creationId xmlns:a16="http://schemas.microsoft.com/office/drawing/2014/main" id="{67A48CFB-28B0-4079-BB9F-030922187FD8}"/>
              </a:ext>
            </a:extLst>
          </p:cNvPr>
          <p:cNvGrpSpPr>
            <a:grpSpLocks/>
          </p:cNvGrpSpPr>
          <p:nvPr/>
        </p:nvGrpSpPr>
        <p:grpSpPr bwMode="auto">
          <a:xfrm>
            <a:off x="3757613" y="3686175"/>
            <a:ext cx="1200150" cy="977900"/>
            <a:chOff x="6399501" y="2200372"/>
            <a:chExt cx="1200383" cy="976811"/>
          </a:xfrm>
        </p:grpSpPr>
        <p:grpSp>
          <p:nvGrpSpPr>
            <p:cNvPr id="24607" name="组合 104">
              <a:extLst>
                <a:ext uri="{FF2B5EF4-FFF2-40B4-BE49-F238E27FC236}">
                  <a16:creationId xmlns:a16="http://schemas.microsoft.com/office/drawing/2014/main" id="{596A1E28-F7B9-4B51-8A12-46BADE67C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8891" y="2200372"/>
              <a:ext cx="780993" cy="976811"/>
              <a:chOff x="3747407" y="3994300"/>
              <a:chExt cx="774239" cy="1100231"/>
            </a:xfrm>
          </p:grpSpPr>
          <p:sp>
            <p:nvSpPr>
              <p:cNvPr id="24609" name="文本框 105">
                <a:extLst>
                  <a:ext uri="{FF2B5EF4-FFF2-40B4-BE49-F238E27FC236}">
                    <a16:creationId xmlns:a16="http://schemas.microsoft.com/office/drawing/2014/main" id="{6AF29122-C656-45BE-8445-2D7A078E9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9723" y="3994300"/>
                <a:ext cx="588528" cy="589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11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4610" name="文本框 106">
                <a:extLst>
                  <a:ext uri="{FF2B5EF4-FFF2-40B4-BE49-F238E27FC236}">
                    <a16:creationId xmlns:a16="http://schemas.microsoft.com/office/drawing/2014/main" id="{DBF7A503-BD56-48F2-A2A3-BF85FD1F6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407" y="4505011"/>
                <a:ext cx="774239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24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4611" name="任意多边形 107">
                <a:extLst>
                  <a:ext uri="{FF2B5EF4-FFF2-40B4-BE49-F238E27FC236}">
                    <a16:creationId xmlns:a16="http://schemas.microsoft.com/office/drawing/2014/main" id="{308768A8-87A6-4362-97EC-02B986C3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007" y="4536829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22225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608" name="文本框 1">
              <a:extLst>
                <a:ext uri="{FF2B5EF4-FFF2-40B4-BE49-F238E27FC236}">
                  <a16:creationId xmlns:a16="http://schemas.microsoft.com/office/drawing/2014/main" id="{BA99F7A7-7085-484C-9B95-B8F8E1ED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9501" y="2443144"/>
              <a:ext cx="472558" cy="52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HK" sz="2800">
                  <a:solidFill>
                    <a:srgbClr val="003399"/>
                  </a:solidFill>
                </a:rPr>
                <a:t>= </a:t>
              </a:r>
              <a:r>
                <a:rPr lang="zh-TW" altLang="en-US" sz="2800"/>
                <a:t>　 </a:t>
              </a:r>
              <a:endParaRPr lang="zh-HK" altLang="en-US" sz="2800"/>
            </a:p>
          </p:txBody>
        </p:sp>
      </p:grpSp>
      <p:sp>
        <p:nvSpPr>
          <p:cNvPr id="45" name="Line 26">
            <a:extLst>
              <a:ext uri="{FF2B5EF4-FFF2-40B4-BE49-F238E27FC236}">
                <a16:creationId xmlns:a16="http://schemas.microsoft.com/office/drawing/2014/main" id="{C7021C2F-60BC-4D8D-81E4-AC5A1E41F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700" y="1477963"/>
            <a:ext cx="1565275" cy="158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组合 2">
            <a:extLst>
              <a:ext uri="{FF2B5EF4-FFF2-40B4-BE49-F238E27FC236}">
                <a16:creationId xmlns:a16="http://schemas.microsoft.com/office/drawing/2014/main" id="{57C0E322-907F-4876-AFBC-ADAD24CAE37C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2855913"/>
            <a:ext cx="1220787" cy="979487"/>
            <a:chOff x="3912660" y="2213568"/>
            <a:chExt cx="1221178" cy="979168"/>
          </a:xfrm>
        </p:grpSpPr>
        <p:grpSp>
          <p:nvGrpSpPr>
            <p:cNvPr id="24602" name="组合 104">
              <a:extLst>
                <a:ext uri="{FF2B5EF4-FFF2-40B4-BE49-F238E27FC236}">
                  <a16:creationId xmlns:a16="http://schemas.microsoft.com/office/drawing/2014/main" id="{2EBA429B-E4D8-41C6-AF1F-133A9790C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845" y="2213568"/>
              <a:ext cx="780993" cy="979168"/>
              <a:chOff x="3737777" y="4028346"/>
              <a:chExt cx="774239" cy="1102887"/>
            </a:xfrm>
          </p:grpSpPr>
          <p:sp>
            <p:nvSpPr>
              <p:cNvPr id="4" name="文本框 105">
                <a:extLst>
                  <a:ext uri="{FF2B5EF4-FFF2-40B4-BE49-F238E27FC236}">
                    <a16:creationId xmlns:a16="http://schemas.microsoft.com/office/drawing/2014/main" id="{82F2C750-C97B-470C-8C41-37C357C80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9335" y="4028346"/>
                <a:ext cx="588779" cy="589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800" dirty="0">
                    <a:solidFill>
                      <a:srgbClr val="003399"/>
                    </a:solidFill>
                    <a:latin typeface="+mj-lt"/>
                  </a:rPr>
                  <a:t>1</a:t>
                </a:r>
                <a:endParaRPr lang="zh-CN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  <p:sp>
            <p:nvSpPr>
              <p:cNvPr id="8" name="文本框 106">
                <a:extLst>
                  <a:ext uri="{FF2B5EF4-FFF2-40B4-BE49-F238E27FC236}">
                    <a16:creationId xmlns:a16="http://schemas.microsoft.com/office/drawing/2014/main" id="{51898744-FACE-4C4D-A9FC-63A6BC181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473" y="4541358"/>
                <a:ext cx="774543" cy="589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2800" dirty="0">
                    <a:solidFill>
                      <a:srgbClr val="003399"/>
                    </a:solidFill>
                    <a:latin typeface="+mj-lt"/>
                  </a:rPr>
                  <a:t>6</a:t>
                </a:r>
                <a:endParaRPr lang="zh-CN" altLang="en-US" sz="2800" dirty="0">
                  <a:solidFill>
                    <a:srgbClr val="003399"/>
                  </a:solidFill>
                  <a:latin typeface="+mj-lt"/>
                </a:endParaRPr>
              </a:p>
            </p:txBody>
          </p:sp>
          <p:sp>
            <p:nvSpPr>
              <p:cNvPr id="9" name="任意多边形 107">
                <a:extLst>
                  <a:ext uri="{FF2B5EF4-FFF2-40B4-BE49-F238E27FC236}">
                    <a16:creationId xmlns:a16="http://schemas.microsoft.com/office/drawing/2014/main" id="{6894CCA6-7093-447E-98FA-C7C6B1168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692" y="4553871"/>
                <a:ext cx="549422" cy="46475"/>
              </a:xfrm>
              <a:custGeom>
                <a:avLst/>
                <a:gdLst>
                  <a:gd name="T0" fmla="*/ 0 w 365760"/>
                  <a:gd name="T1" fmla="*/ 0 h 45719"/>
                  <a:gd name="T2" fmla="*/ 14153343 w 365760"/>
                  <a:gd name="T3" fmla="*/ 0 h 457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22225" cap="flat" cmpd="sng" algn="ctr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800">
                  <a:latin typeface="+mj-lt"/>
                </a:endParaRP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B5E0551-5F77-4979-9573-0725E76FD258}"/>
                </a:ext>
              </a:extLst>
            </p:cNvPr>
            <p:cNvSpPr/>
            <p:nvPr/>
          </p:nvSpPr>
          <p:spPr>
            <a:xfrm>
              <a:off x="3912660" y="2418288"/>
              <a:ext cx="543099" cy="523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srgbClr val="003399"/>
                  </a:solidFill>
                  <a:latin typeface="+mj-lt"/>
                </a:rPr>
                <a:t>－</a:t>
              </a:r>
              <a:endParaRPr lang="zh-CN" altLang="en-US" sz="2800" dirty="0">
                <a:latin typeface="+mj-lt"/>
              </a:endParaRPr>
            </a:p>
          </p:txBody>
        </p:sp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1C3FDFB1-6BE6-47D6-8603-2FAEC61D3DB0}"/>
              </a:ext>
            </a:extLst>
          </p:cNvPr>
          <p:cNvGrpSpPr>
            <a:grpSpLocks/>
          </p:cNvGrpSpPr>
          <p:nvPr/>
        </p:nvGrpSpPr>
        <p:grpSpPr bwMode="auto">
          <a:xfrm>
            <a:off x="5632450" y="2868613"/>
            <a:ext cx="1316038" cy="944562"/>
            <a:chOff x="5075792" y="2226123"/>
            <a:chExt cx="1316083" cy="945469"/>
          </a:xfrm>
        </p:grpSpPr>
        <p:grpSp>
          <p:nvGrpSpPr>
            <p:cNvPr id="24597" name="组合 104">
              <a:extLst>
                <a:ext uri="{FF2B5EF4-FFF2-40B4-BE49-F238E27FC236}">
                  <a16:creationId xmlns:a16="http://schemas.microsoft.com/office/drawing/2014/main" id="{9992F7F3-677B-4364-BBA2-E925B75A7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0882" y="2226123"/>
              <a:ext cx="780993" cy="945469"/>
              <a:chOff x="3734646" y="4028346"/>
              <a:chExt cx="774239" cy="1064930"/>
            </a:xfrm>
          </p:grpSpPr>
          <p:sp>
            <p:nvSpPr>
              <p:cNvPr id="24599" name="文本框 105">
                <a:extLst>
                  <a:ext uri="{FF2B5EF4-FFF2-40B4-BE49-F238E27FC236}">
                    <a16:creationId xmlns:a16="http://schemas.microsoft.com/office/drawing/2014/main" id="{82CF5DD5-7143-45DE-92C6-B5829985E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9814" y="4028346"/>
                <a:ext cx="588528" cy="589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4600" name="文本框 106">
                <a:extLst>
                  <a:ext uri="{FF2B5EF4-FFF2-40B4-BE49-F238E27FC236}">
                    <a16:creationId xmlns:a16="http://schemas.microsoft.com/office/drawing/2014/main" id="{02C9CBD5-1EB8-47CC-807A-CA0D39889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646" y="4503756"/>
                <a:ext cx="774239" cy="589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4601" name="任意多边形 107">
                <a:extLst>
                  <a:ext uri="{FF2B5EF4-FFF2-40B4-BE49-F238E27FC236}">
                    <a16:creationId xmlns:a16="http://schemas.microsoft.com/office/drawing/2014/main" id="{0119AA6A-E48F-4929-99BF-F71D5DB9E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213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22225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B2D74CC-38D8-4B3F-9DF0-784A5B55B7A4}"/>
                </a:ext>
              </a:extLst>
            </p:cNvPr>
            <p:cNvSpPr/>
            <p:nvPr/>
          </p:nvSpPr>
          <p:spPr>
            <a:xfrm>
              <a:off x="5075792" y="2405682"/>
              <a:ext cx="544532" cy="5227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srgbClr val="003399"/>
                  </a:solidFill>
                  <a:latin typeface="+mj-lt"/>
                </a:rPr>
                <a:t>－</a:t>
              </a:r>
              <a:endParaRPr lang="zh-CN" altLang="en-US" sz="2800" dirty="0">
                <a:latin typeface="+mj-lt"/>
              </a:endParaRPr>
            </a:p>
          </p:txBody>
        </p:sp>
      </p:grpSp>
      <p:sp>
        <p:nvSpPr>
          <p:cNvPr id="50" name="Line 26">
            <a:extLst>
              <a:ext uri="{FF2B5EF4-FFF2-40B4-BE49-F238E27FC236}">
                <a16:creationId xmlns:a16="http://schemas.microsoft.com/office/drawing/2014/main" id="{18B74053-7A2D-4A1D-8571-5C7BEF42B7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1698625"/>
            <a:ext cx="20399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Line 26">
            <a:extLst>
              <a:ext uri="{FF2B5EF4-FFF2-40B4-BE49-F238E27FC236}">
                <a16:creationId xmlns:a16="http://schemas.microsoft.com/office/drawing/2014/main" id="{74A28AF6-5597-4E5A-9B9D-B998F56A4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9050" y="1676400"/>
            <a:ext cx="20383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0860F8E6-F685-4D86-8F18-865E9913E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9175" y="1477963"/>
            <a:ext cx="13795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3FC7B2-9311-4B35-9F0D-A102D9E5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2420938"/>
            <a:ext cx="200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還餘薄餅</a:t>
            </a:r>
            <a:endParaRPr lang="zh-CN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4589" grpId="0"/>
      <p:bldP spid="24589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41DEEBC-E8BB-4DA8-9235-2CBEBEF1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141663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6627" name="Text Box 117">
            <a:extLst>
              <a:ext uri="{FF2B5EF4-FFF2-40B4-BE49-F238E27FC236}">
                <a16:creationId xmlns:a16="http://schemas.microsoft.com/office/drawing/2014/main" id="{FC4D0810-E688-41B0-B697-668C6B46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22367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3        </a:t>
            </a:r>
            <a:r>
              <a:rPr lang="zh-TW" altLang="en-US" sz="2800">
                <a:ea typeface="標楷體" panose="03000509000000000000" pitchFamily="65" charset="-120"/>
              </a:rPr>
              <a:t>　   　</a:t>
            </a:r>
            <a:r>
              <a:rPr lang="en-US" altLang="zh-TW" sz="2800">
                <a:ea typeface="標楷體" panose="03000509000000000000" pitchFamily="65" charset="-120"/>
              </a:rPr>
              <a:t>                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0.3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0.03</a:t>
            </a:r>
            <a:r>
              <a:rPr lang="en-US" altLang="zh-TW" sz="2800">
                <a:ea typeface="標楷體" panose="03000509000000000000" pitchFamily="65" charset="-120"/>
              </a:rPr>
              <a:t>          </a:t>
            </a:r>
            <a:r>
              <a:rPr lang="zh-TW" altLang="en-US" sz="2800">
                <a:ea typeface="標楷體" panose="03000509000000000000" pitchFamily="65" charset="-120"/>
              </a:rPr>
              <a:t>　  　         　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0.003        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3C432CB5-A044-44C8-828C-D97207A6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001713"/>
            <a:ext cx="8183562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36575" indent="-536575" eaLnBrk="1" hangingPunct="1"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11. </a:t>
            </a:r>
            <a:r>
              <a:rPr lang="zh-TW" altLang="zh-HK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遠航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s-E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5.367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這個數中的｢</a:t>
            </a:r>
            <a:r>
              <a:rPr lang="es-E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｣誤寫成｢</a:t>
            </a:r>
            <a:r>
              <a:rPr lang="es-E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｣，誤寫的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9750" indent="-3175" eaLnBrk="1" hangingPunct="1">
              <a:defRPr/>
            </a:pPr>
            <a:r>
              <a:rPr lang="zh-TW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數與原來的數相差多少</a:t>
            </a:r>
            <a:r>
              <a:rPr lang="es-ES" altLang="zh-HK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552E15-C2A4-4F91-9CAF-B13E3B99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0686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CF05AD-08E1-4759-84EA-C63082E1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214563"/>
            <a:ext cx="333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誤寫的數為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5.397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C1EF61-9727-4DD6-9EC1-6BD2A35E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47963"/>
            <a:ext cx="34544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與原來的數相差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5.397</a:t>
            </a:r>
            <a:r>
              <a:rPr lang="zh-TW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5.367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7705F3-68F5-44E5-A32B-3B5E6E52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56025"/>
            <a:ext cx="358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0.03</a:t>
            </a:r>
            <a:endParaRPr lang="zh-HK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Line 26">
            <a:extLst>
              <a:ext uri="{FF2B5EF4-FFF2-40B4-BE49-F238E27FC236}">
                <a16:creationId xmlns:a16="http://schemas.microsoft.com/office/drawing/2014/main" id="{991947D3-10FC-4E24-B8D8-B78C22610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487488"/>
            <a:ext cx="482441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" grpId="0"/>
      <p:bldP spid="3" grpId="1"/>
      <p:bldP spid="8" grpId="0" build="allAtOnce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6">
            <a:extLst>
              <a:ext uri="{FF2B5EF4-FFF2-40B4-BE49-F238E27FC236}">
                <a16:creationId xmlns:a16="http://schemas.microsoft.com/office/drawing/2014/main" id="{DD8820BA-F740-4EED-A379-1A07B833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507038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7651" name="TextBox 27">
            <a:extLst>
              <a:ext uri="{FF2B5EF4-FFF2-40B4-BE49-F238E27FC236}">
                <a16:creationId xmlns:a16="http://schemas.microsoft.com/office/drawing/2014/main" id="{83782C02-93FC-42BB-A3BE-154A57D4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5468938"/>
            <a:ext cx="927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23D4CE59-BE3A-444D-B6B1-BB32F860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3992563"/>
            <a:ext cx="82296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42925" indent="-542925" eaLnBrk="1" hangingPunct="1">
              <a:tabLst>
                <a:tab pos="542925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12.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根據上圖，若</a:t>
            </a: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倩瑩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換購了兩條絲巾，她最少已付款多少？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27653" name="Rectangle 12">
            <a:extLst>
              <a:ext uri="{FF2B5EF4-FFF2-40B4-BE49-F238E27FC236}">
                <a16:creationId xmlns:a16="http://schemas.microsoft.com/office/drawing/2014/main" id="{923367B7-7B83-4930-8DFE-A3770D9F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981075"/>
            <a:ext cx="5324475" cy="2808288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鞋子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售價</a:t>
            </a:r>
          </a:p>
          <a:p>
            <a:pPr algn="ctr" eaLnBrk="1" hangingPunct="1"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靴子              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$596</a:t>
            </a:r>
          </a:p>
          <a:p>
            <a:pPr algn="ctr" eaLnBrk="1" hangingPunct="1"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運動鞋            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$388</a:t>
            </a:r>
          </a:p>
          <a:p>
            <a:pPr algn="ctr" eaLnBrk="1" hangingPunct="1">
              <a:spcAft>
                <a:spcPts val="6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高跟鞋            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$499</a:t>
            </a:r>
          </a:p>
          <a:p>
            <a:pPr eaLnBrk="1" hangingPunct="1">
              <a:lnSpc>
                <a:spcPct val="112000"/>
              </a:lnSpc>
            </a:pPr>
            <a:r>
              <a:rPr lang="zh-TW" altLang="en-US" sz="2000">
                <a:ea typeface="標楷體" panose="03000509000000000000" pitchFamily="65" charset="-120"/>
                <a:cs typeface="Times New Roman" panose="02020603050405020304" pitchFamily="18" charset="0"/>
              </a:rPr>
              <a:t>購買任何鞋子一雙，加</a:t>
            </a:r>
            <a:r>
              <a:rPr lang="en-US" altLang="zh-TW" sz="2000">
                <a:ea typeface="標楷體" panose="03000509000000000000" pitchFamily="65" charset="-120"/>
                <a:cs typeface="Times New Roman" panose="02020603050405020304" pitchFamily="18" charset="0"/>
              </a:rPr>
              <a:t>$15</a:t>
            </a:r>
            <a:r>
              <a:rPr lang="zh-TW" altLang="en-US" sz="2000">
                <a:ea typeface="標楷體" panose="03000509000000000000" pitchFamily="65" charset="-120"/>
                <a:cs typeface="Times New Roman" panose="02020603050405020304" pitchFamily="18" charset="0"/>
              </a:rPr>
              <a:t>可換購絲巾一條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2000"/>
              </a:lnSpc>
            </a:pPr>
            <a:r>
              <a:rPr lang="zh-TW" altLang="en-US" sz="2000">
                <a:ea typeface="標楷體" panose="03000509000000000000" pitchFamily="65" charset="-120"/>
                <a:cs typeface="Times New Roman" panose="02020603050405020304" pitchFamily="18" charset="0"/>
              </a:rPr>
              <a:t>購買任何鞋子一雙只可換購絲巾一條</a:t>
            </a:r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2000"/>
              </a:lnSpc>
            </a:pPr>
            <a:endParaRPr lang="zh-HK" altLang="zh-HK" sz="20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id="{1F433848-91C1-42F5-A276-91F2D925C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0" y="3395663"/>
            <a:ext cx="47879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Line 26">
            <a:extLst>
              <a:ext uri="{FF2B5EF4-FFF2-40B4-BE49-F238E27FC236}">
                <a16:creationId xmlns:a16="http://schemas.microsoft.com/office/drawing/2014/main" id="{8AFE5F8F-01D9-4CBA-8695-1C5531683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4510088"/>
            <a:ext cx="248443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37903A-0178-40B4-84F1-B1A3C2043B83}"/>
              </a:ext>
            </a:extLst>
          </p:cNvPr>
          <p:cNvSpPr txBox="1"/>
          <p:nvPr/>
        </p:nvSpPr>
        <p:spPr>
          <a:xfrm>
            <a:off x="5868988" y="4572000"/>
            <a:ext cx="24479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她最少已付款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7658" name="Line 26">
            <a:extLst>
              <a:ext uri="{FF2B5EF4-FFF2-40B4-BE49-F238E27FC236}">
                <a16:creationId xmlns:a16="http://schemas.microsoft.com/office/drawing/2014/main" id="{C84EF85A-CBF4-48FD-BC3A-5A15514F86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8913" y="2486025"/>
            <a:ext cx="37512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文本框 9">
            <a:extLst>
              <a:ext uri="{FF2B5EF4-FFF2-40B4-BE49-F238E27FC236}">
                <a16:creationId xmlns:a16="http://schemas.microsoft.com/office/drawing/2014/main" id="{A71FF4BA-406B-4510-BDC5-1BED510B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2008188"/>
            <a:ext cx="214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售價最低：</a:t>
            </a:r>
            <a:endParaRPr lang="zh-HK" altLang="en-US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1D466D-775E-4E54-A7B2-8A8FA86E1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5559425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s-ES" altLang="zh-HK" sz="2800">
                <a:solidFill>
                  <a:srgbClr val="003399"/>
                </a:solidFill>
              </a:rPr>
              <a:t>= $806</a:t>
            </a:r>
          </a:p>
        </p:txBody>
      </p:sp>
      <p:pic>
        <p:nvPicPr>
          <p:cNvPr id="27660" name="图片 12">
            <a:extLst>
              <a:ext uri="{FF2B5EF4-FFF2-40B4-BE49-F238E27FC236}">
                <a16:creationId xmlns:a16="http://schemas.microsoft.com/office/drawing/2014/main" id="{21CA6498-D546-456E-A844-5FAF4A144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414838"/>
            <a:ext cx="647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文本框 17">
            <a:extLst>
              <a:ext uri="{FF2B5EF4-FFF2-40B4-BE49-F238E27FC236}">
                <a16:creationId xmlns:a16="http://schemas.microsoft.com/office/drawing/2014/main" id="{38FBA511-C1C9-4459-B55F-54C1D371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5102225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 sz="2800">
                <a:solidFill>
                  <a:srgbClr val="003399"/>
                </a:solidFill>
              </a:rPr>
              <a:t>388</a:t>
            </a:r>
            <a:r>
              <a:rPr lang="zh-TW" altLang="zh-HK" sz="2800">
                <a:solidFill>
                  <a:srgbClr val="003399"/>
                </a:solidFill>
              </a:rPr>
              <a:t>＋</a:t>
            </a:r>
            <a:r>
              <a:rPr lang="en-US" altLang="zh-HK" sz="2800">
                <a:solidFill>
                  <a:srgbClr val="003399"/>
                </a:solidFill>
              </a:rPr>
              <a:t>15</a:t>
            </a: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BE898635-714C-4142-BB5F-AD239050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3" y="5070475"/>
            <a:ext cx="244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 sz="2800">
                <a:solidFill>
                  <a:srgbClr val="003399"/>
                </a:solidFill>
              </a:rPr>
              <a:t>(             )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sz="280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27663" name="Text Box 117">
            <a:extLst>
              <a:ext uri="{FF2B5EF4-FFF2-40B4-BE49-F238E27FC236}">
                <a16:creationId xmlns:a16="http://schemas.microsoft.com/office/drawing/2014/main" id="{5FAF0FC9-E193-4CEB-999B-E70ABD3D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954588"/>
            <a:ext cx="48482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$1028 </a:t>
            </a:r>
            <a:r>
              <a:rPr lang="zh-TW" altLang="en-US" sz="2800">
                <a:ea typeface="標楷體" panose="03000509000000000000" pitchFamily="65" charset="-120"/>
              </a:rPr>
              <a:t>   　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     </a:t>
            </a:r>
            <a:r>
              <a:rPr lang="en-US" altLang="zh-TW" sz="2800">
                <a:ea typeface="標楷體" panose="03000509000000000000" pitchFamily="65" charset="-120"/>
              </a:rPr>
              <a:t>B. $917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$806  </a:t>
            </a:r>
            <a:r>
              <a:rPr lang="zh-TW" altLang="en-US" sz="2800">
                <a:ea typeface="標楷體" panose="03000509000000000000" pitchFamily="65" charset="-120"/>
              </a:rPr>
              <a:t>　  　        </a:t>
            </a:r>
            <a:r>
              <a:rPr lang="en-US" altLang="zh-TW" sz="2800">
                <a:ea typeface="標楷體" panose="03000509000000000000" pitchFamily="65" charset="-120"/>
              </a:rPr>
              <a:t>D. $776</a:t>
            </a:r>
            <a:endParaRPr lang="zh-TW" altLang="en-US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  <p:bldP spid="8" grpId="0"/>
      <p:bldP spid="8" grpId="1"/>
      <p:bldP spid="27659" grpId="0"/>
      <p:bldP spid="27659" grpId="1"/>
      <p:bldP spid="11" grpId="0"/>
      <p:bldP spid="11" grpId="1"/>
      <p:bldP spid="27662" grpId="0"/>
      <p:bldP spid="27662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41D17A-2149-4264-B967-3AAAAE67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451100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cs typeface="Times New Roman" panose="02020603050405020304" pitchFamily="18" charset="0"/>
              </a:rPr>
              <a:t>     </a:t>
            </a: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503F86EE-4646-401F-A016-810C62A4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973138"/>
            <a:ext cx="8251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5365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13.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瓶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內原有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1.2L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牛奶，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仲誠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再把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1.18L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牛奶倒入瓶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。如果瓶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內有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2.6L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牛奶，這兩個瓶子內的牛奶相差多少？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	A. 0.22L                       B. 0.32L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C. 1.4L                  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D. 2.58L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2EF61-14C7-485A-9A6A-70A93717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37807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9708" name="文本框 3">
            <a:extLst>
              <a:ext uri="{FF2B5EF4-FFF2-40B4-BE49-F238E27FC236}">
                <a16:creationId xmlns:a16="http://schemas.microsoft.com/office/drawing/2014/main" id="{DBFF003B-3BD7-485E-9E3D-F8559CF7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509963"/>
            <a:ext cx="4324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瓶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1.2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1.18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2.38(L)</a:t>
            </a:r>
            <a:endParaRPr lang="es-ES" altLang="zh-HK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34C06984-D32B-4F5E-9984-FBC74CDF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067175"/>
            <a:ext cx="432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瓶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2.6L</a:t>
            </a:r>
            <a:endParaRPr lang="es-ES" altLang="zh-HK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0130740E-891D-409B-8F83-8282D17D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4633913"/>
            <a:ext cx="490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相差：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2.6</a:t>
            </a:r>
            <a:r>
              <a:rPr lang="zh-HK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2.38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0.22(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L)</a:t>
            </a:r>
            <a:endParaRPr lang="es-ES" altLang="zh-HK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39A9554-9A52-4FE3-9F6B-18D4A8E8B18E}"/>
              </a:ext>
            </a:extLst>
          </p:cNvPr>
          <p:cNvCxnSpPr>
            <a:cxnSpLocks/>
          </p:cNvCxnSpPr>
          <p:nvPr/>
        </p:nvCxnSpPr>
        <p:spPr bwMode="auto">
          <a:xfrm>
            <a:off x="1116013" y="1450975"/>
            <a:ext cx="30241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8F5413F-F24C-4092-81AA-A2E7B1C9AAAB}"/>
              </a:ext>
            </a:extLst>
          </p:cNvPr>
          <p:cNvCxnSpPr>
            <a:cxnSpLocks/>
          </p:cNvCxnSpPr>
          <p:nvPr/>
        </p:nvCxnSpPr>
        <p:spPr bwMode="auto">
          <a:xfrm>
            <a:off x="5273675" y="1450975"/>
            <a:ext cx="30241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6BA1D04-AC24-43E6-BC6A-7C802F40F943}"/>
              </a:ext>
            </a:extLst>
          </p:cNvPr>
          <p:cNvCxnSpPr>
            <a:cxnSpLocks/>
          </p:cNvCxnSpPr>
          <p:nvPr/>
        </p:nvCxnSpPr>
        <p:spPr bwMode="auto">
          <a:xfrm>
            <a:off x="1038225" y="1863725"/>
            <a:ext cx="6540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1706047-2FE6-4293-8C15-39D944527445}"/>
              </a:ext>
            </a:extLst>
          </p:cNvPr>
          <p:cNvCxnSpPr>
            <a:cxnSpLocks/>
          </p:cNvCxnSpPr>
          <p:nvPr/>
        </p:nvCxnSpPr>
        <p:spPr bwMode="auto">
          <a:xfrm>
            <a:off x="2700338" y="1866900"/>
            <a:ext cx="27352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CD5BE01-DD8A-4709-8BE2-0BE6F1969819}"/>
              </a:ext>
            </a:extLst>
          </p:cNvPr>
          <p:cNvCxnSpPr>
            <a:cxnSpLocks/>
          </p:cNvCxnSpPr>
          <p:nvPr/>
        </p:nvCxnSpPr>
        <p:spPr bwMode="auto">
          <a:xfrm>
            <a:off x="1047750" y="2293938"/>
            <a:ext cx="14462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9708" grpId="0"/>
      <p:bldP spid="29708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031F9F2-5F38-41E8-B3B6-33F95E41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2962275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0723" name="Text Box 117">
            <a:extLst>
              <a:ext uri="{FF2B5EF4-FFF2-40B4-BE49-F238E27FC236}">
                <a16:creationId xmlns:a16="http://schemas.microsoft.com/office/drawing/2014/main" id="{6BADFFBB-A463-4AEA-B72D-3A8D8F39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86013"/>
            <a:ext cx="16732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$82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$102</a:t>
            </a:r>
            <a:r>
              <a:rPr lang="zh-TW" altLang="en-US" sz="2800">
                <a:ea typeface="標楷體" panose="03000509000000000000" pitchFamily="65" charset="-120"/>
              </a:rPr>
              <a:t>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$122</a:t>
            </a:r>
            <a:r>
              <a:rPr lang="zh-TW" altLang="en-US" sz="2800">
                <a:ea typeface="標楷體" panose="03000509000000000000" pitchFamily="65" charset="-120"/>
              </a:rPr>
              <a:t>            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 $342</a:t>
            </a:r>
            <a:r>
              <a:rPr lang="zh-TW" altLang="zh-TW" sz="2800">
                <a:ea typeface="標楷體" panose="03000509000000000000" pitchFamily="65" charset="-120"/>
              </a:rPr>
              <a:t>  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7AE4FEC-BD0E-4CE1-8877-5DC6CD5A2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996950"/>
            <a:ext cx="847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7063" indent="-6270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30238" indent="-630238">
              <a:spcBef>
                <a:spcPts val="960"/>
              </a:spcBef>
              <a:spcAft>
                <a:spcPts val="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14.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每罐汽水售</a:t>
            </a:r>
            <a:r>
              <a:rPr lang="en-US" altLang="zh-HK" sz="2800" dirty="0">
                <a:ea typeface="標楷體" panose="03000509000000000000" pitchFamily="65" charset="-120"/>
              </a:rPr>
              <a:t>$8.5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如果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購買</a:t>
            </a:r>
            <a:r>
              <a:rPr lang="en-US" altLang="zh-HK" sz="2800" dirty="0">
                <a:ea typeface="標楷體" panose="03000509000000000000" pitchFamily="65" charset="-120"/>
              </a:rPr>
              <a:t>20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罐或以上共可減免</a:t>
            </a:r>
            <a:r>
              <a:rPr lang="en-US" altLang="zh-HK" sz="2800" dirty="0">
                <a:ea typeface="標楷體" panose="03000509000000000000" pitchFamily="65" charset="-120"/>
              </a:rPr>
              <a:t>$20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。兄弟兩人各購買</a:t>
            </a:r>
            <a:r>
              <a:rPr lang="en-US" altLang="zh-HK" sz="2800" dirty="0">
                <a:ea typeface="標楷體" panose="03000509000000000000" pitchFamily="65" charset="-120"/>
              </a:rPr>
              <a:t>6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罐汽水，他們共須付款多少？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1DDFA1-7ABA-4AA3-B2E4-0B8D9F76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8924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2C48B9-08DE-47A7-898A-22B8980E8276}"/>
              </a:ext>
            </a:extLst>
          </p:cNvPr>
          <p:cNvSpPr txBox="1"/>
          <p:nvPr/>
        </p:nvSpPr>
        <p:spPr>
          <a:xfrm>
            <a:off x="3492500" y="2379663"/>
            <a:ext cx="4895850" cy="104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72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他們共買了</a:t>
            </a:r>
            <a:r>
              <a:rPr lang="en-US" altLang="zh-TW" sz="2800" dirty="0">
                <a:solidFill>
                  <a:srgbClr val="003399"/>
                </a:solidFill>
              </a:rPr>
              <a:t>(</a:t>
            </a:r>
            <a:r>
              <a:rPr lang="en-US" altLang="zh-HK" sz="2800" dirty="0">
                <a:solidFill>
                  <a:srgbClr val="003399"/>
                </a:solidFill>
              </a:rPr>
              <a:t>6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 dirty="0">
                <a:solidFill>
                  <a:srgbClr val="003399"/>
                </a:solidFill>
              </a:rPr>
              <a:t>2) 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罐汽水，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672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即</a:t>
            </a:r>
            <a:r>
              <a:rPr lang="en-US" altLang="zh-TW" sz="2800" dirty="0">
                <a:solidFill>
                  <a:srgbClr val="003399"/>
                </a:solidFill>
              </a:rPr>
              <a:t>12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罐汽水，沒有減免。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B1F55ABB-18CB-4CF5-91C8-884C1F1E3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1482725"/>
            <a:ext cx="38163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A9C70B-DE5E-4C11-8C75-5AA56F79A805}"/>
              </a:ext>
            </a:extLst>
          </p:cNvPr>
          <p:cNvSpPr txBox="1"/>
          <p:nvPr/>
        </p:nvSpPr>
        <p:spPr>
          <a:xfrm>
            <a:off x="3479800" y="3394075"/>
            <a:ext cx="2065338" cy="156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72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共須付款</a:t>
            </a:r>
            <a:endParaRPr lang="en-US" altLang="zh-HK" sz="1200" dirty="0">
              <a:solidFill>
                <a:srgbClr val="003399"/>
              </a:solidFill>
            </a:endParaRPr>
          </a:p>
          <a:p>
            <a:pPr>
              <a:spcAft>
                <a:spcPts val="672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</a:rPr>
              <a:t>    8.5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HK" sz="2800" dirty="0">
                <a:solidFill>
                  <a:srgbClr val="003399"/>
                </a:solidFill>
              </a:rPr>
              <a:t>12 </a:t>
            </a:r>
          </a:p>
          <a:p>
            <a:pPr>
              <a:spcAft>
                <a:spcPts val="672"/>
              </a:spcAft>
              <a:defRPr/>
            </a:pPr>
            <a:r>
              <a:rPr lang="en-US" altLang="zh-HK" sz="2800" dirty="0">
                <a:solidFill>
                  <a:srgbClr val="003399"/>
                </a:solidFill>
              </a:rPr>
              <a:t> = $102</a:t>
            </a:r>
            <a:endParaRPr lang="zh-TW" altLang="zh-HK" sz="2800" dirty="0">
              <a:solidFill>
                <a:srgbClr val="003399"/>
              </a:solidFill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A3BB9F1-8688-41B7-B1EE-3D33B2A7C0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1482725"/>
            <a:ext cx="25923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6">
            <a:extLst>
              <a:ext uri="{FF2B5EF4-FFF2-40B4-BE49-F238E27FC236}">
                <a16:creationId xmlns:a16="http://schemas.microsoft.com/office/drawing/2014/main" id="{EAE1C476-0A8F-4F6F-AC7F-C2B9DC863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1882775"/>
            <a:ext cx="57626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19B8A79E-5106-4314-B03D-02FCF2699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1882775"/>
            <a:ext cx="38163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" grpId="0" uiExpand="1" build="allAtOnce"/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2156053-D5A4-437B-9B7D-9584020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2416175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1747" name="文字方塊 2">
            <a:extLst>
              <a:ext uri="{FF2B5EF4-FFF2-40B4-BE49-F238E27FC236}">
                <a16:creationId xmlns:a16="http://schemas.microsoft.com/office/drawing/2014/main" id="{6BBEF4F2-3583-4314-B43D-C822DC3E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389188"/>
            <a:ext cx="26892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4000"/>
              </a:spcAft>
            </a:pPr>
            <a:r>
              <a:rPr lang="en-US" altLang="zh-TW" sz="2800"/>
              <a:t>A.            g </a:t>
            </a:r>
          </a:p>
          <a:p>
            <a:pPr>
              <a:spcAft>
                <a:spcPts val="4000"/>
              </a:spcAft>
            </a:pPr>
            <a:r>
              <a:rPr lang="en-US" altLang="zh-TW" sz="2800"/>
              <a:t>B.            g</a:t>
            </a:r>
          </a:p>
          <a:p>
            <a:pPr>
              <a:spcAft>
                <a:spcPts val="4000"/>
              </a:spcAft>
            </a:pPr>
            <a:r>
              <a:rPr lang="en-US" altLang="zh-TW" sz="2800"/>
              <a:t>C.           g</a:t>
            </a:r>
          </a:p>
          <a:p>
            <a:pPr>
              <a:spcAft>
                <a:spcPts val="4000"/>
              </a:spcAft>
            </a:pPr>
            <a:r>
              <a:rPr lang="en-US" altLang="zh-TW" sz="2800"/>
              <a:t>D.           g</a:t>
            </a:r>
            <a:endParaRPr lang="zh-HK" altLang="en-US" sz="2800"/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5CBEA8E7-6BE7-4378-9003-149F80257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77900"/>
            <a:ext cx="871537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2300" indent="-6223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02260" indent="-3022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15.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兩打木顏色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筆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共重</a:t>
            </a:r>
            <a:r>
              <a:rPr lang="en-US" altLang="zh-HK" sz="2800" dirty="0"/>
              <a:t>376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HK" sz="2800" dirty="0"/>
              <a:t>g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，平均每枝木顏色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筆</a:t>
            </a:r>
            <a:endParaRPr lang="en-US" altLang="zh-TW" sz="28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02260" indent="-302260">
              <a:spcBef>
                <a:spcPts val="600"/>
              </a:spcBef>
              <a:spcAft>
                <a:spcPts val="24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的重量是多少？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858198-1831-4551-840F-B88489CE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3495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1750" name="Text Box 33">
            <a:extLst>
              <a:ext uri="{FF2B5EF4-FFF2-40B4-BE49-F238E27FC236}">
                <a16:creationId xmlns:a16="http://schemas.microsoft.com/office/drawing/2014/main" id="{D0E4E023-4D5F-46F3-A4AE-820409C0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2297113"/>
            <a:ext cx="67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003399"/>
                </a:solidFill>
              </a:rPr>
              <a:t> </a:t>
            </a:r>
          </a:p>
        </p:txBody>
      </p:sp>
      <p:cxnSp>
        <p:nvCxnSpPr>
          <p:cNvPr id="35" name="直接连接符 53">
            <a:extLst>
              <a:ext uri="{FF2B5EF4-FFF2-40B4-BE49-F238E27FC236}">
                <a16:creationId xmlns:a16="http://schemas.microsoft.com/office/drawing/2014/main" id="{F5E1EAC2-E5A0-4488-B66D-CE14BE651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3950" y="1452563"/>
            <a:ext cx="21209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AA1C1DB-7E05-4C43-8149-D02B35D2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2149475"/>
            <a:ext cx="4543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spcAft>
                <a:spcPts val="238"/>
              </a:spcAft>
            </a:pPr>
            <a:r>
              <a:rPr lang="zh-TW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一打即</a:t>
            </a:r>
            <a:r>
              <a:rPr lang="en-US" altLang="zh-HK" sz="2800">
                <a:solidFill>
                  <a:srgbClr val="003399"/>
                </a:solidFill>
              </a:rPr>
              <a:t>12</a:t>
            </a:r>
            <a:r>
              <a:rPr lang="zh-TW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，兩打木顏色即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238"/>
              </a:spcAft>
            </a:pPr>
            <a:r>
              <a:rPr lang="en-US" altLang="zh-HK" sz="2800">
                <a:solidFill>
                  <a:srgbClr val="003399"/>
                </a:solidFill>
              </a:rPr>
              <a:t> 12×2 = 24</a:t>
            </a:r>
            <a:r>
              <a:rPr lang="en-US" altLang="zh-TW" sz="2800">
                <a:solidFill>
                  <a:srgbClr val="003399"/>
                </a:solidFill>
              </a:rPr>
              <a:t>(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</a:t>
            </a:r>
            <a:r>
              <a:rPr lang="en-US" altLang="zh-TW" sz="2800">
                <a:solidFill>
                  <a:srgbClr val="003399"/>
                </a:solidFill>
              </a:rPr>
              <a:t>)</a:t>
            </a:r>
            <a:endParaRPr lang="zh-TW" altLang="zh-HK" sz="2800">
              <a:solidFill>
                <a:srgbClr val="003399"/>
              </a:solidFill>
            </a:endParaRPr>
          </a:p>
        </p:txBody>
      </p:sp>
      <p:grpSp>
        <p:nvGrpSpPr>
          <p:cNvPr id="31753" name="组合 104">
            <a:extLst>
              <a:ext uri="{FF2B5EF4-FFF2-40B4-BE49-F238E27FC236}">
                <a16:creationId xmlns:a16="http://schemas.microsoft.com/office/drawing/2014/main" id="{3095962B-36B2-4F52-801E-361AB3668003}"/>
              </a:ext>
            </a:extLst>
          </p:cNvPr>
          <p:cNvGrpSpPr>
            <a:grpSpLocks/>
          </p:cNvGrpSpPr>
          <p:nvPr/>
        </p:nvGrpSpPr>
        <p:grpSpPr bwMode="auto">
          <a:xfrm>
            <a:off x="4398963" y="798513"/>
            <a:ext cx="781050" cy="904875"/>
            <a:chOff x="3739675" y="4017840"/>
            <a:chExt cx="774239" cy="1019820"/>
          </a:xfrm>
        </p:grpSpPr>
        <p:sp>
          <p:nvSpPr>
            <p:cNvPr id="31795" name="文本框 105">
              <a:extLst>
                <a:ext uri="{FF2B5EF4-FFF2-40B4-BE49-F238E27FC236}">
                  <a16:creationId xmlns:a16="http://schemas.microsoft.com/office/drawing/2014/main" id="{C4AE97C4-0F54-4EFE-8D7E-39EF9DFCC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532" y="4017840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/>
                <a:t>4</a:t>
              </a:r>
              <a:endParaRPr lang="zh-CN" altLang="en-US" sz="2800"/>
            </a:p>
          </p:txBody>
        </p:sp>
        <p:sp>
          <p:nvSpPr>
            <p:cNvPr id="31796" name="文本框 106">
              <a:extLst>
                <a:ext uri="{FF2B5EF4-FFF2-40B4-BE49-F238E27FC236}">
                  <a16:creationId xmlns:a16="http://schemas.microsoft.com/office/drawing/2014/main" id="{62079F6B-D3F3-4189-A71F-ED73264E1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675" y="4448140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/>
                <a:t>5</a:t>
              </a:r>
              <a:endParaRPr lang="zh-CN" altLang="en-US" sz="2800"/>
            </a:p>
          </p:txBody>
        </p:sp>
        <p:sp>
          <p:nvSpPr>
            <p:cNvPr id="31797" name="任意多边形 107">
              <a:extLst>
                <a:ext uri="{FF2B5EF4-FFF2-40B4-BE49-F238E27FC236}">
                  <a16:creationId xmlns:a16="http://schemas.microsoft.com/office/drawing/2014/main" id="{B14156DD-7DCC-4157-AF7D-986346986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923" y="4534146"/>
              <a:ext cx="428233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4" name="组合 64">
            <a:extLst>
              <a:ext uri="{FF2B5EF4-FFF2-40B4-BE49-F238E27FC236}">
                <a16:creationId xmlns:a16="http://schemas.microsoft.com/office/drawing/2014/main" id="{02E398BB-3B7C-44C0-9D74-7B1F1C023A52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5013325"/>
            <a:ext cx="1239837" cy="939800"/>
            <a:chOff x="3749675" y="2402539"/>
            <a:chExt cx="924819" cy="814659"/>
          </a:xfrm>
        </p:grpSpPr>
        <p:grpSp>
          <p:nvGrpSpPr>
            <p:cNvPr id="31790" name="组合 104">
              <a:extLst>
                <a:ext uri="{FF2B5EF4-FFF2-40B4-BE49-F238E27FC236}">
                  <a16:creationId xmlns:a16="http://schemas.microsoft.com/office/drawing/2014/main" id="{C0BC7B71-3476-4588-AD30-80F470BD8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444" y="2402539"/>
              <a:ext cx="781050" cy="814659"/>
              <a:chOff x="3642857" y="4014791"/>
              <a:chExt cx="774239" cy="917997"/>
            </a:xfrm>
          </p:grpSpPr>
          <p:sp>
            <p:nvSpPr>
              <p:cNvPr id="31792" name="文本框 105">
                <a:extLst>
                  <a:ext uri="{FF2B5EF4-FFF2-40B4-BE49-F238E27FC236}">
                    <a16:creationId xmlns:a16="http://schemas.microsoft.com/office/drawing/2014/main" id="{445B8871-9F6A-41C9-B3DF-56324C02DA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5659" y="4014791"/>
                <a:ext cx="360040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2</a:t>
                </a:r>
                <a:endParaRPr lang="zh-CN" altLang="en-US" sz="2800"/>
              </a:p>
            </p:txBody>
          </p:sp>
          <p:sp>
            <p:nvSpPr>
              <p:cNvPr id="31793" name="文本框 106">
                <a:extLst>
                  <a:ext uri="{FF2B5EF4-FFF2-40B4-BE49-F238E27FC236}">
                    <a16:creationId xmlns:a16="http://schemas.microsoft.com/office/drawing/2014/main" id="{5A1B2203-A3BE-4271-BACC-019C34AC7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2857" y="4422347"/>
                <a:ext cx="774239" cy="51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5</a:t>
                </a:r>
                <a:endParaRPr lang="zh-CN" altLang="en-US" sz="2800"/>
              </a:p>
            </p:txBody>
          </p:sp>
          <p:sp>
            <p:nvSpPr>
              <p:cNvPr id="31794" name="任意多边形 107">
                <a:extLst>
                  <a:ext uri="{FF2B5EF4-FFF2-40B4-BE49-F238E27FC236}">
                    <a16:creationId xmlns:a16="http://schemas.microsoft.com/office/drawing/2014/main" id="{416656E3-8527-411F-B1C6-CB792EA54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230" y="4470640"/>
                <a:ext cx="319452" cy="322380"/>
              </a:xfrm>
              <a:custGeom>
                <a:avLst/>
                <a:gdLst>
                  <a:gd name="T0" fmla="*/ 0 w 365760"/>
                  <a:gd name="T1" fmla="*/ 0 h 45719"/>
                  <a:gd name="T2" fmla="*/ 13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91" name="文本框 66">
              <a:extLst>
                <a:ext uri="{FF2B5EF4-FFF2-40B4-BE49-F238E27FC236}">
                  <a16:creationId xmlns:a16="http://schemas.microsoft.com/office/drawing/2014/main" id="{D37B9B71-506D-4D24-B707-CB93F6992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675" y="2589213"/>
              <a:ext cx="504825" cy="45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31</a:t>
              </a:r>
              <a:endParaRPr lang="zh-HK" altLang="en-US" sz="2800"/>
            </a:p>
          </p:txBody>
        </p:sp>
      </p:grpSp>
      <p:grpSp>
        <p:nvGrpSpPr>
          <p:cNvPr id="31755" name="组合 76">
            <a:extLst>
              <a:ext uri="{FF2B5EF4-FFF2-40B4-BE49-F238E27FC236}">
                <a16:creationId xmlns:a16="http://schemas.microsoft.com/office/drawing/2014/main" id="{5ACCEA9D-9765-4002-B1D3-577EBBBA9A69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2197100"/>
            <a:ext cx="1347788" cy="1316038"/>
            <a:chOff x="3775868" y="2404810"/>
            <a:chExt cx="1003589" cy="1138510"/>
          </a:xfrm>
        </p:grpSpPr>
        <p:grpSp>
          <p:nvGrpSpPr>
            <p:cNvPr id="31785" name="组合 104">
              <a:extLst>
                <a:ext uri="{FF2B5EF4-FFF2-40B4-BE49-F238E27FC236}">
                  <a16:creationId xmlns:a16="http://schemas.microsoft.com/office/drawing/2014/main" id="{4EB187CD-F380-4667-81D6-CE0301A46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407" y="2404810"/>
              <a:ext cx="781050" cy="1120246"/>
              <a:chOff x="3746905" y="4017345"/>
              <a:chExt cx="774239" cy="1262346"/>
            </a:xfrm>
          </p:grpSpPr>
          <p:sp>
            <p:nvSpPr>
              <p:cNvPr id="31787" name="文本框 105">
                <a:extLst>
                  <a:ext uri="{FF2B5EF4-FFF2-40B4-BE49-F238E27FC236}">
                    <a16:creationId xmlns:a16="http://schemas.microsoft.com/office/drawing/2014/main" id="{0B660738-3A75-4FEE-9D25-25B50C9DD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9670" y="4017345"/>
                <a:ext cx="360040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7</a:t>
                </a:r>
                <a:endParaRPr lang="zh-CN" altLang="en-US" sz="2800"/>
              </a:p>
            </p:txBody>
          </p:sp>
          <p:sp>
            <p:nvSpPr>
              <p:cNvPr id="31788" name="文本框 106">
                <a:extLst>
                  <a:ext uri="{FF2B5EF4-FFF2-40B4-BE49-F238E27FC236}">
                    <a16:creationId xmlns:a16="http://schemas.microsoft.com/office/drawing/2014/main" id="{EF5A7CEC-8B9C-4439-926F-A22144A54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905" y="4416573"/>
                <a:ext cx="774239" cy="863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10</a:t>
                </a:r>
                <a:endParaRPr lang="zh-CN" altLang="en-US" sz="2800"/>
              </a:p>
            </p:txBody>
          </p:sp>
          <p:sp>
            <p:nvSpPr>
              <p:cNvPr id="31789" name="任意多边形 107">
                <a:extLst>
                  <a:ext uri="{FF2B5EF4-FFF2-40B4-BE49-F238E27FC236}">
                    <a16:creationId xmlns:a16="http://schemas.microsoft.com/office/drawing/2014/main" id="{1BACAF2A-4E08-451F-9E44-AB2169D73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118" y="4459180"/>
                <a:ext cx="453146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86" name="文本框 78">
              <a:extLst>
                <a:ext uri="{FF2B5EF4-FFF2-40B4-BE49-F238E27FC236}">
                  <a16:creationId xmlns:a16="http://schemas.microsoft.com/office/drawing/2014/main" id="{8A73FFBD-E97C-4478-A98F-DB64CB1FD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868" y="2589213"/>
              <a:ext cx="504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HK" sz="2800"/>
                <a:t>1</a:t>
              </a:r>
              <a:r>
                <a:rPr lang="en-US" altLang="zh-TW" sz="2800"/>
                <a:t>5</a:t>
              </a:r>
              <a:endParaRPr lang="zh-HK" altLang="en-US" sz="2800"/>
            </a:p>
          </p:txBody>
        </p:sp>
      </p:grpSp>
      <p:grpSp>
        <p:nvGrpSpPr>
          <p:cNvPr id="31756" name="组合 82">
            <a:extLst>
              <a:ext uri="{FF2B5EF4-FFF2-40B4-BE49-F238E27FC236}">
                <a16:creationId xmlns:a16="http://schemas.microsoft.com/office/drawing/2014/main" id="{C562AAAA-BBF7-4FDF-99B1-700D6DC17EC9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3114675"/>
            <a:ext cx="1287462" cy="1287463"/>
            <a:chOff x="3784639" y="2401721"/>
            <a:chExt cx="960531" cy="1113401"/>
          </a:xfrm>
        </p:grpSpPr>
        <p:grpSp>
          <p:nvGrpSpPr>
            <p:cNvPr id="31780" name="组合 104">
              <a:extLst>
                <a:ext uri="{FF2B5EF4-FFF2-40B4-BE49-F238E27FC236}">
                  <a16:creationId xmlns:a16="http://schemas.microsoft.com/office/drawing/2014/main" id="{A23FB5F4-5ADB-42F7-A287-5381C58A5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4120" y="2401721"/>
              <a:ext cx="781050" cy="1113401"/>
              <a:chOff x="3712918" y="4013865"/>
              <a:chExt cx="774239" cy="1254633"/>
            </a:xfrm>
          </p:grpSpPr>
          <p:sp>
            <p:nvSpPr>
              <p:cNvPr id="31782" name="文本框 105">
                <a:extLst>
                  <a:ext uri="{FF2B5EF4-FFF2-40B4-BE49-F238E27FC236}">
                    <a16:creationId xmlns:a16="http://schemas.microsoft.com/office/drawing/2014/main" id="{707625EC-CFF9-490A-AE21-A4D41EDCC8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926" y="4013865"/>
                <a:ext cx="360040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3</a:t>
                </a:r>
                <a:endParaRPr lang="zh-CN" altLang="en-US" sz="2800"/>
              </a:p>
            </p:txBody>
          </p:sp>
          <p:sp>
            <p:nvSpPr>
              <p:cNvPr id="31783" name="文本框 106">
                <a:extLst>
                  <a:ext uri="{FF2B5EF4-FFF2-40B4-BE49-F238E27FC236}">
                    <a16:creationId xmlns:a16="http://schemas.microsoft.com/office/drawing/2014/main" id="{D3193135-C5D3-4495-9E6A-0943837B3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2918" y="4405380"/>
                <a:ext cx="774239" cy="863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10</a:t>
                </a:r>
                <a:endParaRPr lang="zh-CN" altLang="en-US" sz="2800"/>
              </a:p>
            </p:txBody>
          </p:sp>
          <p:sp>
            <p:nvSpPr>
              <p:cNvPr id="31784" name="任意多边形 107">
                <a:extLst>
                  <a:ext uri="{FF2B5EF4-FFF2-40B4-BE49-F238E27FC236}">
                    <a16:creationId xmlns:a16="http://schemas.microsoft.com/office/drawing/2014/main" id="{54102298-9EB2-40F7-9646-DB41335D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332" y="4474517"/>
                <a:ext cx="453146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81" name="文本框 84">
              <a:extLst>
                <a:ext uri="{FF2B5EF4-FFF2-40B4-BE49-F238E27FC236}">
                  <a16:creationId xmlns:a16="http://schemas.microsoft.com/office/drawing/2014/main" id="{1B0B938A-61D4-41F0-874B-139D8B442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639" y="2589213"/>
              <a:ext cx="504825" cy="45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HK" sz="2800"/>
                <a:t>21</a:t>
              </a:r>
              <a:endParaRPr lang="zh-HK" altLang="en-US" sz="2800"/>
            </a:p>
          </p:txBody>
        </p:sp>
      </p:grpSp>
      <p:grpSp>
        <p:nvGrpSpPr>
          <p:cNvPr id="31757" name="组合 88">
            <a:extLst>
              <a:ext uri="{FF2B5EF4-FFF2-40B4-BE49-F238E27FC236}">
                <a16:creationId xmlns:a16="http://schemas.microsoft.com/office/drawing/2014/main" id="{CC5B4790-45A6-4EBF-8CF7-27190D441314}"/>
              </a:ext>
            </a:extLst>
          </p:cNvPr>
          <p:cNvGrpSpPr>
            <a:grpSpLocks/>
          </p:cNvGrpSpPr>
          <p:nvPr/>
        </p:nvGrpSpPr>
        <p:grpSpPr bwMode="auto">
          <a:xfrm>
            <a:off x="1452563" y="4083050"/>
            <a:ext cx="1243012" cy="923925"/>
            <a:chOff x="3749675" y="2415129"/>
            <a:chExt cx="925688" cy="800048"/>
          </a:xfrm>
        </p:grpSpPr>
        <p:grpSp>
          <p:nvGrpSpPr>
            <p:cNvPr id="31775" name="组合 104">
              <a:extLst>
                <a:ext uri="{FF2B5EF4-FFF2-40B4-BE49-F238E27FC236}">
                  <a16:creationId xmlns:a16="http://schemas.microsoft.com/office/drawing/2014/main" id="{667534C2-343D-45A5-B12D-C235BA4E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4313" y="2415129"/>
              <a:ext cx="781050" cy="800048"/>
              <a:chOff x="3643718" y="4028970"/>
              <a:chExt cx="774239" cy="901531"/>
            </a:xfrm>
          </p:grpSpPr>
          <p:sp>
            <p:nvSpPr>
              <p:cNvPr id="31777" name="文本框 105">
                <a:extLst>
                  <a:ext uri="{FF2B5EF4-FFF2-40B4-BE49-F238E27FC236}">
                    <a16:creationId xmlns:a16="http://schemas.microsoft.com/office/drawing/2014/main" id="{AF50BC5C-CD4F-40AA-8D24-434B747AE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4398" y="4028970"/>
                <a:ext cx="360040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1</a:t>
                </a:r>
                <a:endParaRPr lang="zh-CN" altLang="en-US" sz="2800"/>
              </a:p>
            </p:txBody>
          </p:sp>
          <p:sp>
            <p:nvSpPr>
              <p:cNvPr id="31778" name="文本框 106">
                <a:extLst>
                  <a:ext uri="{FF2B5EF4-FFF2-40B4-BE49-F238E27FC236}">
                    <a16:creationId xmlns:a16="http://schemas.microsoft.com/office/drawing/2014/main" id="{80B26960-AE69-4B6B-B69A-291CC75B2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3718" y="4420059"/>
                <a:ext cx="774239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/>
                  <a:t>5</a:t>
                </a:r>
                <a:endParaRPr lang="zh-CN" altLang="en-US" sz="2800"/>
              </a:p>
            </p:txBody>
          </p:sp>
          <p:sp>
            <p:nvSpPr>
              <p:cNvPr id="31779" name="任意多边形 107">
                <a:extLst>
                  <a:ext uri="{FF2B5EF4-FFF2-40B4-BE49-F238E27FC236}">
                    <a16:creationId xmlns:a16="http://schemas.microsoft.com/office/drawing/2014/main" id="{4BD1E6BA-42C7-48D1-A7B0-00E2B021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443" y="4470729"/>
                <a:ext cx="319085" cy="322380"/>
              </a:xfrm>
              <a:custGeom>
                <a:avLst/>
                <a:gdLst>
                  <a:gd name="T0" fmla="*/ 0 w 365760"/>
                  <a:gd name="T1" fmla="*/ 0 h 45719"/>
                  <a:gd name="T2" fmla="*/ 11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76" name="文本框 90">
              <a:extLst>
                <a:ext uri="{FF2B5EF4-FFF2-40B4-BE49-F238E27FC236}">
                  <a16:creationId xmlns:a16="http://schemas.microsoft.com/office/drawing/2014/main" id="{9ECFD13F-1FD5-4F6D-946A-EE2AC81B2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675" y="2589213"/>
              <a:ext cx="504825" cy="45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28</a:t>
              </a:r>
              <a:endParaRPr lang="zh-HK" altLang="en-US" sz="2800"/>
            </a:p>
          </p:txBody>
        </p:sp>
      </p:grpSp>
      <p:grpSp>
        <p:nvGrpSpPr>
          <p:cNvPr id="14" name="组合 8">
            <a:extLst>
              <a:ext uri="{FF2B5EF4-FFF2-40B4-BE49-F238E27FC236}">
                <a16:creationId xmlns:a16="http://schemas.microsoft.com/office/drawing/2014/main" id="{D8721145-49B8-411C-A1B8-D3D422953FC2}"/>
              </a:ext>
            </a:extLst>
          </p:cNvPr>
          <p:cNvGrpSpPr>
            <a:grpSpLocks/>
          </p:cNvGrpSpPr>
          <p:nvPr/>
        </p:nvGrpSpPr>
        <p:grpSpPr bwMode="auto">
          <a:xfrm>
            <a:off x="4111625" y="4584700"/>
            <a:ext cx="2692400" cy="931863"/>
            <a:chOff x="4111625" y="4445212"/>
            <a:chExt cx="2691608" cy="933168"/>
          </a:xfrm>
        </p:grpSpPr>
        <p:sp>
          <p:nvSpPr>
            <p:cNvPr id="31768" name="文本框 6">
              <a:extLst>
                <a:ext uri="{FF2B5EF4-FFF2-40B4-BE49-F238E27FC236}">
                  <a16:creationId xmlns:a16="http://schemas.microsoft.com/office/drawing/2014/main" id="{03B7E0D9-96D6-4E7D-B7D3-B79B09D66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625" y="4648697"/>
              <a:ext cx="2691608" cy="5230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TW" sz="2800" dirty="0">
                  <a:solidFill>
                    <a:srgbClr val="003399"/>
                  </a:solidFill>
                </a:rPr>
                <a:t>=</a:t>
              </a:r>
              <a:r>
                <a:rPr lang="zh-TW" altLang="en-US" sz="2800" dirty="0">
                  <a:solidFill>
                    <a:srgbClr val="003399"/>
                  </a:solidFill>
                </a:rPr>
                <a:t>             </a:t>
              </a:r>
              <a:r>
                <a:rPr lang="en-US" altLang="zh-TW" sz="2800" dirty="0">
                  <a:solidFill>
                    <a:srgbClr val="003399"/>
                  </a:solidFill>
                </a:rPr>
                <a:t>(</a:t>
              </a:r>
              <a:r>
                <a:rPr lang="en-US" altLang="zh-TW" sz="28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g</a:t>
              </a:r>
              <a:r>
                <a:rPr lang="en-US" altLang="zh-TW" sz="2800" dirty="0">
                  <a:solidFill>
                    <a:srgbClr val="003399"/>
                  </a:solidFill>
                </a:rPr>
                <a:t>)</a:t>
              </a:r>
              <a:endParaRPr lang="zh-HK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31769" name="组合 94">
              <a:extLst>
                <a:ext uri="{FF2B5EF4-FFF2-40B4-BE49-F238E27FC236}">
                  <a16:creationId xmlns:a16="http://schemas.microsoft.com/office/drawing/2014/main" id="{200EAD1E-48AA-4943-9C68-94ABA1CF3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9960" y="4445212"/>
              <a:ext cx="1339009" cy="933168"/>
              <a:chOff x="3698443" y="2375121"/>
              <a:chExt cx="998322" cy="807657"/>
            </a:xfrm>
          </p:grpSpPr>
          <p:grpSp>
            <p:nvGrpSpPr>
              <p:cNvPr id="31770" name="组合 104">
                <a:extLst>
                  <a:ext uri="{FF2B5EF4-FFF2-40B4-BE49-F238E27FC236}">
                    <a16:creationId xmlns:a16="http://schemas.microsoft.com/office/drawing/2014/main" id="{143371AB-F4CB-4761-BB2B-FD56D7AE5E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5715" y="2375121"/>
                <a:ext cx="781050" cy="807657"/>
                <a:chOff x="3664935" y="3983894"/>
                <a:chExt cx="774239" cy="910107"/>
              </a:xfrm>
            </p:grpSpPr>
            <p:sp>
              <p:nvSpPr>
                <p:cNvPr id="31772" name="文本框 105">
                  <a:extLst>
                    <a:ext uri="{FF2B5EF4-FFF2-40B4-BE49-F238E27FC236}">
                      <a16:creationId xmlns:a16="http://schemas.microsoft.com/office/drawing/2014/main" id="{BD0BE001-DC3B-4C9C-9E5F-9DE55581B2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9302" y="3983894"/>
                  <a:ext cx="360040" cy="510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2800">
                      <a:solidFill>
                        <a:srgbClr val="003399"/>
                      </a:solidFill>
                    </a:rPr>
                    <a:t>7</a:t>
                  </a:r>
                  <a:endParaRPr lang="zh-CN" altLang="en-US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31773" name="文本框 106">
                  <a:extLst>
                    <a:ext uri="{FF2B5EF4-FFF2-40B4-BE49-F238E27FC236}">
                      <a16:creationId xmlns:a16="http://schemas.microsoft.com/office/drawing/2014/main" id="{EDA2E0A4-6532-4AF5-AA3D-3404381419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935" y="4383559"/>
                  <a:ext cx="774239" cy="510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CN" sz="2800">
                      <a:solidFill>
                        <a:srgbClr val="003399"/>
                      </a:solidFill>
                    </a:rPr>
                    <a:t>10</a:t>
                  </a:r>
                  <a:endParaRPr lang="zh-CN" altLang="en-US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31774" name="任意多边形 107">
                  <a:extLst>
                    <a:ext uri="{FF2B5EF4-FFF2-40B4-BE49-F238E27FC236}">
                      <a16:creationId xmlns:a16="http://schemas.microsoft.com/office/drawing/2014/main" id="{F0F33973-83C2-43A5-BDDE-B35CD7D6E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572" y="4446091"/>
                  <a:ext cx="453146" cy="322380"/>
                </a:xfrm>
                <a:custGeom>
                  <a:avLst/>
                  <a:gdLst>
                    <a:gd name="T0" fmla="*/ 0 w 365760"/>
                    <a:gd name="T1" fmla="*/ 0 h 45719"/>
                    <a:gd name="T2" fmla="*/ 2147483646 w 365760"/>
                    <a:gd name="T3" fmla="*/ 0 h 45719"/>
                    <a:gd name="T4" fmla="*/ 0 60000 65536"/>
                    <a:gd name="T5" fmla="*/ 0 60000 65536"/>
                    <a:gd name="T6" fmla="*/ 0 w 365760"/>
                    <a:gd name="T7" fmla="*/ 0 h 45719"/>
                    <a:gd name="T8" fmla="*/ 365760 w 365760"/>
                    <a:gd name="T9" fmla="*/ 45719 h 457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5760" h="45719">
                      <a:moveTo>
                        <a:pt x="0" y="0"/>
                      </a:moveTo>
                      <a:lnTo>
                        <a:pt x="365760" y="0"/>
                      </a:lnTo>
                    </a:path>
                  </a:pathLst>
                </a:custGeom>
                <a:noFill/>
                <a:ln w="19050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771" name="文本框 96">
                <a:extLst>
                  <a:ext uri="{FF2B5EF4-FFF2-40B4-BE49-F238E27FC236}">
                    <a16:creationId xmlns:a16="http://schemas.microsoft.com/office/drawing/2014/main" id="{D3B7CBE1-522A-4CF4-BE08-72DF66C8D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443" y="2566829"/>
                <a:ext cx="504825" cy="45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HK" sz="2800">
                    <a:solidFill>
                      <a:srgbClr val="003399"/>
                    </a:solidFill>
                  </a:rPr>
                  <a:t>1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  <a:endParaRPr lang="zh-HK" altLang="en-US" sz="28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17" name="组合 7">
            <a:extLst>
              <a:ext uri="{FF2B5EF4-FFF2-40B4-BE49-F238E27FC236}">
                <a16:creationId xmlns:a16="http://schemas.microsoft.com/office/drawing/2014/main" id="{CD864E47-9D9E-41A6-8434-2C0C90EF7378}"/>
              </a:ext>
            </a:extLst>
          </p:cNvPr>
          <p:cNvGrpSpPr>
            <a:grpSpLocks/>
          </p:cNvGrpSpPr>
          <p:nvPr/>
        </p:nvGrpSpPr>
        <p:grpSpPr bwMode="auto">
          <a:xfrm>
            <a:off x="4443413" y="3749675"/>
            <a:ext cx="2312987" cy="962025"/>
            <a:chOff x="4574124" y="5669733"/>
            <a:chExt cx="2313574" cy="96252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7E57A7B-97E1-4CE0-BEBE-4DD725259719}"/>
                </a:ext>
              </a:extLst>
            </p:cNvPr>
            <p:cNvSpPr txBox="1"/>
            <p:nvPr/>
          </p:nvSpPr>
          <p:spPr bwMode="auto">
            <a:xfrm>
              <a:off x="5847622" y="5863509"/>
              <a:ext cx="1040076" cy="5225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02260" indent="-302260">
                <a:spcBef>
                  <a:spcPts val="600"/>
                </a:spcBef>
                <a:spcAft>
                  <a:spcPts val="240"/>
                </a:spcAft>
                <a:defRPr/>
              </a:pP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÷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24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endParaRPr lang="en-US" altLang="zh-TW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grpSp>
          <p:nvGrpSpPr>
            <p:cNvPr id="31763" name="组合 104">
              <a:extLst>
                <a:ext uri="{FF2B5EF4-FFF2-40B4-BE49-F238E27FC236}">
                  <a16:creationId xmlns:a16="http://schemas.microsoft.com/office/drawing/2014/main" id="{5616378C-994C-416F-A72B-8CE497642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337" y="5669733"/>
              <a:ext cx="1047808" cy="962529"/>
              <a:chOff x="3836705" y="3988323"/>
              <a:chExt cx="774239" cy="938434"/>
            </a:xfrm>
          </p:grpSpPr>
          <p:sp>
            <p:nvSpPr>
              <p:cNvPr id="31765" name="文本框 105">
                <a:extLst>
                  <a:ext uri="{FF2B5EF4-FFF2-40B4-BE49-F238E27FC236}">
                    <a16:creationId xmlns:a16="http://schemas.microsoft.com/office/drawing/2014/main" id="{4A4B6D7F-084D-4751-B785-F55637464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8979" y="3988323"/>
                <a:ext cx="360040" cy="510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4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1766" name="文本框 106">
                <a:extLst>
                  <a:ext uri="{FF2B5EF4-FFF2-40B4-BE49-F238E27FC236}">
                    <a16:creationId xmlns:a16="http://schemas.microsoft.com/office/drawing/2014/main" id="{21F27A8D-6C17-4616-8294-15C179E43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6705" y="4416316"/>
                <a:ext cx="774239" cy="51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1767" name="任意多边形 107">
                <a:extLst>
                  <a:ext uri="{FF2B5EF4-FFF2-40B4-BE49-F238E27FC236}">
                    <a16:creationId xmlns:a16="http://schemas.microsoft.com/office/drawing/2014/main" id="{3CEB71B8-A7BD-4F2F-A787-CE9B69145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850" y="4451403"/>
                <a:ext cx="411951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64" name="文本框 109">
              <a:extLst>
                <a:ext uri="{FF2B5EF4-FFF2-40B4-BE49-F238E27FC236}">
                  <a16:creationId xmlns:a16="http://schemas.microsoft.com/office/drawing/2014/main" id="{9F95B6ED-5639-42CF-BBE2-431B80E20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124" y="5912633"/>
              <a:ext cx="806720" cy="52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>
                  <a:solidFill>
                    <a:srgbClr val="003399"/>
                  </a:solidFill>
                </a:rPr>
                <a:t>376</a:t>
              </a:r>
              <a:endParaRPr lang="zh-HK" altLang="en-US" sz="2800">
                <a:solidFill>
                  <a:srgbClr val="003399"/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D9DEF1B-829F-4A13-A56B-C5F7C977B0AA}"/>
              </a:ext>
            </a:extLst>
          </p:cNvPr>
          <p:cNvSpPr txBox="1"/>
          <p:nvPr/>
        </p:nvSpPr>
        <p:spPr>
          <a:xfrm>
            <a:off x="4111625" y="3284538"/>
            <a:ext cx="4651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2260" indent="-302260">
              <a:spcBef>
                <a:spcPts val="600"/>
              </a:spcBef>
              <a:spcAft>
                <a:spcPts val="24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平均每枝木顏色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筆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的重量是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55" name="直接连接符 53">
            <a:extLst>
              <a:ext uri="{FF2B5EF4-FFF2-40B4-BE49-F238E27FC236}">
                <a16:creationId xmlns:a16="http://schemas.microsoft.com/office/drawing/2014/main" id="{B13EAE8B-1426-429F-B4AC-36BC2E3CDD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43263" y="1628775"/>
            <a:ext cx="20161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" grpId="0" build="allAtOnce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4">
            <a:extLst>
              <a:ext uri="{FF2B5EF4-FFF2-40B4-BE49-F238E27FC236}">
                <a16:creationId xmlns:a16="http://schemas.microsoft.com/office/drawing/2014/main" id="{F5599990-2ABD-497C-B4AE-D5E4BCA7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8195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DC2D3D-EE9F-4868-B4C4-4BBEA992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id="{428214F9-7423-4297-9EE9-1F81FF07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1">
            <a:extLst>
              <a:ext uri="{FF2B5EF4-FFF2-40B4-BE49-F238E27FC236}">
                <a16:creationId xmlns:a16="http://schemas.microsoft.com/office/drawing/2014/main" id="{01031754-A49E-4AA6-A4DA-27307E001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測驗時間</a:t>
            </a:r>
            <a:r>
              <a:rPr kumimoji="0" lang="zh-TW" altLang="en-US" b="1">
                <a:latin typeface="Times New Roman" panose="02020603050405020304" pitchFamily="18" charset="0"/>
              </a:rPr>
              <a:t>：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/>
            <a:endParaRPr kumimoji="0" lang="zh-TW" altLang="en-US" b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b="1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36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2">
            <a:extLst>
              <a:ext uri="{FF2B5EF4-FFF2-40B4-BE49-F238E27FC236}">
                <a16:creationId xmlns:a16="http://schemas.microsoft.com/office/drawing/2014/main" id="{AC5B766B-3469-44BA-A342-E11CACF92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71550"/>
            <a:ext cx="84248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16. </a:t>
            </a:r>
            <a:r>
              <a:rPr lang="zh-TW" altLang="en-US" sz="2800" dirty="0">
                <a:ea typeface="標楷體" panose="03000509000000000000" pitchFamily="65" charset="-120"/>
              </a:rPr>
              <a:t>一</a:t>
            </a:r>
            <a:r>
              <a:rPr lang="zh-TW" altLang="zh-CN" sz="2800" dirty="0">
                <a:ea typeface="標楷體" panose="03000509000000000000" pitchFamily="65" charset="-120"/>
              </a:rPr>
              <a:t>袋麪粉重</a:t>
            </a:r>
            <a:r>
              <a:rPr lang="en-US" altLang="zh-CN" sz="2800" dirty="0">
                <a:ea typeface="標楷體" panose="03000509000000000000" pitchFamily="65" charset="-120"/>
              </a:rPr>
              <a:t>         kg</a:t>
            </a:r>
            <a:r>
              <a:rPr lang="zh-TW" altLang="zh-CN" sz="2800" dirty="0">
                <a:ea typeface="標楷體" panose="03000509000000000000" pitchFamily="65" charset="-120"/>
              </a:rPr>
              <a:t>，媽媽用了</a:t>
            </a:r>
            <a:r>
              <a:rPr lang="en-US" altLang="zh-CN" sz="2800" dirty="0">
                <a:ea typeface="標楷體" panose="03000509000000000000" pitchFamily="65" charset="-120"/>
              </a:rPr>
              <a:t>         kg</a:t>
            </a:r>
            <a:r>
              <a:rPr lang="zh-TW" altLang="zh-CN" sz="2800" dirty="0">
                <a:ea typeface="標楷體" panose="03000509000000000000" pitchFamily="65" charset="-120"/>
              </a:rPr>
              <a:t>。她再用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標楷體" panose="03000509000000000000" pitchFamily="65" charset="-120"/>
              </a:rPr>
              <a:t>    </a:t>
            </a:r>
            <a:r>
              <a:rPr lang="zh-TW" altLang="zh-CN" sz="2800" dirty="0">
                <a:ea typeface="標楷體" panose="03000509000000000000" pitchFamily="65" charset="-120"/>
              </a:rPr>
              <a:t>多少才能使麪粉減至原來的一半？</a:t>
            </a:r>
            <a:endParaRPr lang="zh-CN" altLang="zh-CN" sz="2800" dirty="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600F1-2009-457D-BE35-699EBEDF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486025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C20A60-EFBB-42D4-A214-D441E000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24717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2DC8896-5670-4709-BB96-9A41118E8E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2060575"/>
            <a:ext cx="2465388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74" name="组合 104">
            <a:extLst>
              <a:ext uri="{FF2B5EF4-FFF2-40B4-BE49-F238E27FC236}">
                <a16:creationId xmlns:a16="http://schemas.microsoft.com/office/drawing/2014/main" id="{542A29DE-1C4A-4D52-9334-685E891F6D1E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2224088"/>
            <a:ext cx="781050" cy="946150"/>
            <a:chOff x="3747406" y="4028346"/>
            <a:chExt cx="774239" cy="1066186"/>
          </a:xfrm>
        </p:grpSpPr>
        <p:sp>
          <p:nvSpPr>
            <p:cNvPr id="32832" name="文本框 105">
              <a:extLst>
                <a:ext uri="{FF2B5EF4-FFF2-40B4-BE49-F238E27FC236}">
                  <a16:creationId xmlns:a16="http://schemas.microsoft.com/office/drawing/2014/main" id="{7388D06E-B756-4F90-9FAF-FAE2A1AEE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468" y="4028346"/>
              <a:ext cx="588528" cy="5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32833" name="文本框 106">
              <a:extLst>
                <a:ext uri="{FF2B5EF4-FFF2-40B4-BE49-F238E27FC236}">
                  <a16:creationId xmlns:a16="http://schemas.microsoft.com/office/drawing/2014/main" id="{2D174EE2-4EFE-4EB5-82FF-C8369EEF6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06" y="4505012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10</a:t>
              </a:r>
              <a:endParaRPr lang="zh-CN" altLang="en-US" sz="2800"/>
            </a:p>
          </p:txBody>
        </p:sp>
        <p:sp>
          <p:nvSpPr>
            <p:cNvPr id="32834" name="任意多边形 107">
              <a:extLst>
                <a:ext uri="{FF2B5EF4-FFF2-40B4-BE49-F238E27FC236}">
                  <a16:creationId xmlns:a16="http://schemas.microsoft.com/office/drawing/2014/main" id="{B2CE7E87-6D2B-451A-80EE-56B8BC6F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213" y="4554163"/>
              <a:ext cx="549039" cy="4571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5" name="组合 5">
            <a:extLst>
              <a:ext uri="{FF2B5EF4-FFF2-40B4-BE49-F238E27FC236}">
                <a16:creationId xmlns:a16="http://schemas.microsoft.com/office/drawing/2014/main" id="{58E5698B-51C2-4F78-826C-BD02F29C5C64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746125"/>
            <a:ext cx="852487" cy="954088"/>
            <a:chOff x="3105180" y="4884539"/>
            <a:chExt cx="852267" cy="954483"/>
          </a:xfrm>
        </p:grpSpPr>
        <p:sp>
          <p:nvSpPr>
            <p:cNvPr id="32829" name="文本框 105">
              <a:extLst>
                <a:ext uri="{FF2B5EF4-FFF2-40B4-BE49-F238E27FC236}">
                  <a16:creationId xmlns:a16="http://schemas.microsoft.com/office/drawing/2014/main" id="{DCA0498E-A66F-471C-AF58-563091405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398" y="4884539"/>
              <a:ext cx="402311" cy="954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</a:p>
            <a:p>
              <a:pPr algn="ctr" eaLnBrk="1" hangingPunct="1"/>
              <a:r>
                <a:rPr lang="en-US" altLang="zh-CN" sz="2800"/>
                <a:t>5</a:t>
              </a:r>
              <a:endParaRPr lang="zh-CN" altLang="en-US" sz="2800"/>
            </a:p>
          </p:txBody>
        </p:sp>
        <p:sp>
          <p:nvSpPr>
            <p:cNvPr id="32830" name="任意多边形 107">
              <a:extLst>
                <a:ext uri="{FF2B5EF4-FFF2-40B4-BE49-F238E27FC236}">
                  <a16:creationId xmlns:a16="http://schemas.microsoft.com/office/drawing/2014/main" id="{7C4BFFB1-5B46-4B3B-A409-B108C0F4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136" y="5355306"/>
              <a:ext cx="527311" cy="94363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1" name="文本框 56">
              <a:extLst>
                <a:ext uri="{FF2B5EF4-FFF2-40B4-BE49-F238E27FC236}">
                  <a16:creationId xmlns:a16="http://schemas.microsoft.com/office/drawing/2014/main" id="{A4AA05EC-654F-4E71-9889-23EF04F43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80" y="5119219"/>
              <a:ext cx="4400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5</a:t>
              </a:r>
              <a:endParaRPr lang="zh-HK" altLang="en-US" sz="2800"/>
            </a:p>
          </p:txBody>
        </p:sp>
      </p:grpSp>
      <p:grpSp>
        <p:nvGrpSpPr>
          <p:cNvPr id="4" name="组合 14">
            <a:extLst>
              <a:ext uri="{FF2B5EF4-FFF2-40B4-BE49-F238E27FC236}">
                <a16:creationId xmlns:a16="http://schemas.microsoft.com/office/drawing/2014/main" id="{8177C11B-E61F-4209-B338-497C8C96DD1B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2386013"/>
            <a:ext cx="4667250" cy="923925"/>
            <a:chOff x="3314137" y="2402410"/>
            <a:chExt cx="4666870" cy="923483"/>
          </a:xfrm>
        </p:grpSpPr>
        <p:sp>
          <p:nvSpPr>
            <p:cNvPr id="32822" name="文本框 3">
              <a:extLst>
                <a:ext uri="{FF2B5EF4-FFF2-40B4-BE49-F238E27FC236}">
                  <a16:creationId xmlns:a16="http://schemas.microsoft.com/office/drawing/2014/main" id="{50D56C29-7124-4550-A7C0-A043473A7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137" y="2583844"/>
              <a:ext cx="4666870" cy="52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1800"/>
                </a:spcAft>
              </a:pP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須減至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  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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2)kg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。</a:t>
              </a:r>
              <a:r>
                <a:rPr lang="zh-TW" altLang="en-US" sz="2800">
                  <a:ea typeface="標楷體" panose="03000509000000000000" pitchFamily="65" charset="-120"/>
                </a:rPr>
                <a:t>　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grpSp>
          <p:nvGrpSpPr>
            <p:cNvPr id="32823" name="组合 66">
              <a:extLst>
                <a:ext uri="{FF2B5EF4-FFF2-40B4-BE49-F238E27FC236}">
                  <a16:creationId xmlns:a16="http://schemas.microsoft.com/office/drawing/2014/main" id="{4ED12FA1-037C-4794-9D44-8A2CC72DA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5998" y="2402410"/>
              <a:ext cx="1280404" cy="923483"/>
              <a:chOff x="3526422" y="2941323"/>
              <a:chExt cx="1030558" cy="957295"/>
            </a:xfrm>
          </p:grpSpPr>
          <p:grpSp>
            <p:nvGrpSpPr>
              <p:cNvPr id="32824" name="组合 104">
                <a:extLst>
                  <a:ext uri="{FF2B5EF4-FFF2-40B4-BE49-F238E27FC236}">
                    <a16:creationId xmlns:a16="http://schemas.microsoft.com/office/drawing/2014/main" id="{8A7C7B16-D8EA-4924-9ED9-FDD9427DB4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5930" y="2941323"/>
                <a:ext cx="781050" cy="957295"/>
                <a:chOff x="3526370" y="4621914"/>
                <a:chExt cx="774239" cy="1078725"/>
              </a:xfrm>
            </p:grpSpPr>
            <p:sp>
              <p:nvSpPr>
                <p:cNvPr id="32826" name="文本框 105">
                  <a:extLst>
                    <a:ext uri="{FF2B5EF4-FFF2-40B4-BE49-F238E27FC236}">
                      <a16:creationId xmlns:a16="http://schemas.microsoft.com/office/drawing/2014/main" id="{BBC0C911-4305-406C-BF91-487F76FB97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8503" y="4621914"/>
                  <a:ext cx="360040" cy="610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2800">
                      <a:solidFill>
                        <a:srgbClr val="003399"/>
                      </a:solidFill>
                    </a:rPr>
                    <a:t>3</a:t>
                  </a:r>
                  <a:endParaRPr lang="zh-CN" altLang="en-US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32827" name="文本框 106">
                  <a:extLst>
                    <a:ext uri="{FF2B5EF4-FFF2-40B4-BE49-F238E27FC236}">
                      <a16:creationId xmlns:a16="http://schemas.microsoft.com/office/drawing/2014/main" id="{9906B355-3D4D-4E0E-BA4F-EC64E80B5A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6370" y="5089892"/>
                  <a:ext cx="774239" cy="610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2800">
                      <a:solidFill>
                        <a:srgbClr val="003399"/>
                      </a:solidFill>
                    </a:rPr>
                    <a:t>5</a:t>
                  </a:r>
                  <a:endParaRPr lang="zh-CN" altLang="en-US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32828" name="任意多边形 107">
                  <a:extLst>
                    <a:ext uri="{FF2B5EF4-FFF2-40B4-BE49-F238E27FC236}">
                      <a16:creationId xmlns:a16="http://schemas.microsoft.com/office/drawing/2014/main" id="{2C15493C-EC87-4CF2-9CE6-78C4B677A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3611" y="5167608"/>
                  <a:ext cx="422119" cy="322380"/>
                </a:xfrm>
                <a:custGeom>
                  <a:avLst/>
                  <a:gdLst>
                    <a:gd name="T0" fmla="*/ 0 w 365760"/>
                    <a:gd name="T1" fmla="*/ 0 h 45719"/>
                    <a:gd name="T2" fmla="*/ 2147483646 w 365760"/>
                    <a:gd name="T3" fmla="*/ 0 h 45719"/>
                    <a:gd name="T4" fmla="*/ 0 60000 65536"/>
                    <a:gd name="T5" fmla="*/ 0 60000 65536"/>
                    <a:gd name="T6" fmla="*/ 0 w 365760"/>
                    <a:gd name="T7" fmla="*/ 0 h 45719"/>
                    <a:gd name="T8" fmla="*/ 365760 w 365760"/>
                    <a:gd name="T9" fmla="*/ 45719 h 457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5760" h="45719">
                      <a:moveTo>
                        <a:pt x="0" y="0"/>
                      </a:moveTo>
                      <a:lnTo>
                        <a:pt x="365760" y="0"/>
                      </a:lnTo>
                    </a:path>
                  </a:pathLst>
                </a:custGeom>
                <a:noFill/>
                <a:ln w="19050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25" name="文本框 68">
                <a:extLst>
                  <a:ext uri="{FF2B5EF4-FFF2-40B4-BE49-F238E27FC236}">
                    <a16:creationId xmlns:a16="http://schemas.microsoft.com/office/drawing/2014/main" id="{9F0121E7-1992-4A77-A220-F9CA63560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6422" y="3152482"/>
                <a:ext cx="504825" cy="541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en-US" altLang="zh-TW" sz="2800"/>
                  <a:t>  </a:t>
                </a: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  <a:endParaRPr lang="zh-HK" altLang="en-US" sz="28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32777" name="组合 81">
            <a:extLst>
              <a:ext uri="{FF2B5EF4-FFF2-40B4-BE49-F238E27FC236}">
                <a16:creationId xmlns:a16="http://schemas.microsoft.com/office/drawing/2014/main" id="{F13DAC49-C611-4C9E-BB6A-754B29B75AFA}"/>
              </a:ext>
            </a:extLst>
          </p:cNvPr>
          <p:cNvGrpSpPr>
            <a:grpSpLocks/>
          </p:cNvGrpSpPr>
          <p:nvPr/>
        </p:nvGrpSpPr>
        <p:grpSpPr bwMode="auto">
          <a:xfrm>
            <a:off x="5729288" y="714375"/>
            <a:ext cx="1169987" cy="968375"/>
            <a:chOff x="3749675" y="2328297"/>
            <a:chExt cx="960109" cy="1014519"/>
          </a:xfrm>
        </p:grpSpPr>
        <p:grpSp>
          <p:nvGrpSpPr>
            <p:cNvPr id="32817" name="组合 104">
              <a:extLst>
                <a:ext uri="{FF2B5EF4-FFF2-40B4-BE49-F238E27FC236}">
                  <a16:creationId xmlns:a16="http://schemas.microsoft.com/office/drawing/2014/main" id="{38501E9E-9776-4095-BA5F-8637BB4C0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8734" y="2328297"/>
              <a:ext cx="781050" cy="1014519"/>
              <a:chOff x="3677840" y="3931131"/>
              <a:chExt cx="774239" cy="1143209"/>
            </a:xfrm>
          </p:grpSpPr>
          <p:sp>
            <p:nvSpPr>
              <p:cNvPr id="32819" name="文本框 105">
                <a:extLst>
                  <a:ext uri="{FF2B5EF4-FFF2-40B4-BE49-F238E27FC236}">
                    <a16:creationId xmlns:a16="http://schemas.microsoft.com/office/drawing/2014/main" id="{10938F46-8A09-441D-AA95-D355CA21C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6597" y="3931131"/>
                <a:ext cx="360040" cy="61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1</a:t>
                </a:r>
                <a:endParaRPr lang="zh-CN" altLang="en-US" sz="2800"/>
              </a:p>
            </p:txBody>
          </p:sp>
          <p:sp>
            <p:nvSpPr>
              <p:cNvPr id="32820" name="文本框 106">
                <a:extLst>
                  <a:ext uri="{FF2B5EF4-FFF2-40B4-BE49-F238E27FC236}">
                    <a16:creationId xmlns:a16="http://schemas.microsoft.com/office/drawing/2014/main" id="{E2805CF9-DD08-4729-8D31-251C40084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840" y="4456404"/>
                <a:ext cx="774239" cy="617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 2 </a:t>
                </a:r>
                <a:endParaRPr lang="zh-CN" altLang="en-US" sz="2800"/>
              </a:p>
            </p:txBody>
          </p:sp>
          <p:sp>
            <p:nvSpPr>
              <p:cNvPr id="32821" name="任意多边形 107">
                <a:extLst>
                  <a:ext uri="{FF2B5EF4-FFF2-40B4-BE49-F238E27FC236}">
                    <a16:creationId xmlns:a16="http://schemas.microsoft.com/office/drawing/2014/main" id="{3A84A71C-5BC9-4B6C-A216-0FE6F2C75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043" y="4504579"/>
                <a:ext cx="430705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18" name="文本框 83">
              <a:extLst>
                <a:ext uri="{FF2B5EF4-FFF2-40B4-BE49-F238E27FC236}">
                  <a16:creationId xmlns:a16="http://schemas.microsoft.com/office/drawing/2014/main" id="{EE2163A9-19AE-4DE8-A1F1-7433D1868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675" y="2589213"/>
              <a:ext cx="504825" cy="54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  2</a:t>
              </a:r>
              <a:endParaRPr lang="zh-HK" altLang="en-US" sz="280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6D80FB8-F0F6-4487-936B-5E3CC9E8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141663"/>
            <a:ext cx="132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再用</a:t>
            </a:r>
            <a:endParaRPr lang="en-US" altLang="zh-CN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780" name="Text Box 117">
            <a:extLst>
              <a:ext uri="{FF2B5EF4-FFF2-40B4-BE49-F238E27FC236}">
                <a16:creationId xmlns:a16="http://schemas.microsoft.com/office/drawing/2014/main" id="{22EF66D9-F98A-4CCB-9ACC-1791D383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451100"/>
            <a:ext cx="1882775" cy="3354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spcAft>
                <a:spcPts val="20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A.        kg</a:t>
            </a:r>
            <a:r>
              <a:rPr lang="zh-TW" altLang="en-US" sz="2800" dirty="0">
                <a:ea typeface="標楷體" panose="03000509000000000000" pitchFamily="65" charset="-120"/>
              </a:rPr>
              <a:t>　　　  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B.         kg</a:t>
            </a: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defRPr/>
            </a:pPr>
            <a:r>
              <a:rPr lang="en-US" altLang="zh-TW" sz="2800" dirty="0">
                <a:sym typeface="Wingdings" panose="05000000000000000000" pitchFamily="2" charset="2"/>
              </a:rPr>
              <a:t>C.         </a:t>
            </a:r>
            <a:r>
              <a:rPr lang="en-US" altLang="zh-TW" sz="2800" dirty="0">
                <a:ea typeface="標楷體" panose="03000509000000000000" pitchFamily="65" charset="-120"/>
              </a:rPr>
              <a:t>kg </a:t>
            </a: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D.         kg 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5" name="任意多边形 4">
            <a:extLst>
              <a:ext uri="{FF2B5EF4-FFF2-40B4-BE49-F238E27FC236}">
                <a16:creationId xmlns:a16="http://schemas.microsoft.com/office/drawing/2014/main" id="{EF5964E2-DBE3-4A55-A8B3-1AE87234A142}"/>
              </a:ext>
            </a:extLst>
          </p:cNvPr>
          <p:cNvSpPr>
            <a:spLocks/>
          </p:cNvSpPr>
          <p:nvPr/>
        </p:nvSpPr>
        <p:spPr bwMode="auto">
          <a:xfrm>
            <a:off x="5583238" y="5516563"/>
            <a:ext cx="596900" cy="0"/>
          </a:xfrm>
          <a:custGeom>
            <a:avLst/>
            <a:gdLst>
              <a:gd name="T0" fmla="*/ 0 w 596900"/>
              <a:gd name="T1" fmla="*/ 0 h 12700"/>
              <a:gd name="T2" fmla="*/ 596900 w 596900"/>
              <a:gd name="T3" fmla="*/ 0 h 12700"/>
              <a:gd name="T4" fmla="*/ 0 60000 65536"/>
              <a:gd name="T5" fmla="*/ 0 60000 65536"/>
              <a:gd name="T6" fmla="*/ 0 w 596900"/>
              <a:gd name="T7" fmla="*/ 0 h 12700"/>
              <a:gd name="T8" fmla="*/ 596900 w 596900"/>
              <a:gd name="T9" fmla="*/ 0 h 12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6900" h="12700">
                <a:moveTo>
                  <a:pt x="0" y="12700"/>
                </a:moveTo>
                <a:lnTo>
                  <a:pt x="5969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81" name="组合 50">
            <a:extLst>
              <a:ext uri="{FF2B5EF4-FFF2-40B4-BE49-F238E27FC236}">
                <a16:creationId xmlns:a16="http://schemas.microsoft.com/office/drawing/2014/main" id="{1B71FD79-F209-479A-B2E4-320CE72CF868}"/>
              </a:ext>
            </a:extLst>
          </p:cNvPr>
          <p:cNvGrpSpPr>
            <a:grpSpLocks/>
          </p:cNvGrpSpPr>
          <p:nvPr/>
        </p:nvGrpSpPr>
        <p:grpSpPr bwMode="auto">
          <a:xfrm>
            <a:off x="1458913" y="4090988"/>
            <a:ext cx="901700" cy="979487"/>
            <a:chOff x="3105180" y="4874630"/>
            <a:chExt cx="901427" cy="979755"/>
          </a:xfrm>
        </p:grpSpPr>
        <p:sp>
          <p:nvSpPr>
            <p:cNvPr id="32814" name="文本框 105">
              <a:extLst>
                <a:ext uri="{FF2B5EF4-FFF2-40B4-BE49-F238E27FC236}">
                  <a16:creationId xmlns:a16="http://schemas.microsoft.com/office/drawing/2014/main" id="{0D285C8B-46C4-4FB1-80F0-3B05E755B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0831" y="4874630"/>
              <a:ext cx="635776" cy="97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Aft>
                  <a:spcPts val="200"/>
                </a:spcAft>
              </a:pPr>
              <a:r>
                <a:rPr lang="en-US" altLang="zh-CN" sz="2800"/>
                <a:t>3</a:t>
              </a:r>
            </a:p>
            <a:p>
              <a:pPr algn="ctr" eaLnBrk="1" hangingPunct="1">
                <a:spcAft>
                  <a:spcPts val="200"/>
                </a:spcAft>
              </a:pPr>
              <a:r>
                <a:rPr lang="en-US" altLang="zh-CN" sz="2800"/>
                <a:t>10</a:t>
              </a:r>
              <a:endParaRPr lang="zh-CN" altLang="en-US" sz="2800"/>
            </a:p>
          </p:txBody>
        </p:sp>
        <p:sp>
          <p:nvSpPr>
            <p:cNvPr id="32815" name="任意多边形 107">
              <a:extLst>
                <a:ext uri="{FF2B5EF4-FFF2-40B4-BE49-F238E27FC236}">
                  <a16:creationId xmlns:a16="http://schemas.microsoft.com/office/drawing/2014/main" id="{CABFE22B-FBBE-4A26-A467-24C9F7B1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136" y="5355306"/>
              <a:ext cx="527311" cy="94363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文本框 56">
              <a:extLst>
                <a:ext uri="{FF2B5EF4-FFF2-40B4-BE49-F238E27FC236}">
                  <a16:creationId xmlns:a16="http://schemas.microsoft.com/office/drawing/2014/main" id="{262F9953-B853-447B-A082-EA434DA54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80" y="5119219"/>
              <a:ext cx="4400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1</a:t>
              </a:r>
              <a:endParaRPr lang="zh-HK" altLang="en-US" sz="2800"/>
            </a:p>
          </p:txBody>
        </p:sp>
      </p:grpSp>
      <p:grpSp>
        <p:nvGrpSpPr>
          <p:cNvPr id="32782" name="组合 11">
            <a:extLst>
              <a:ext uri="{FF2B5EF4-FFF2-40B4-BE49-F238E27FC236}">
                <a16:creationId xmlns:a16="http://schemas.microsoft.com/office/drawing/2014/main" id="{64D3976B-0920-42BA-B63E-6CEAF3CFB4A0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198813"/>
            <a:ext cx="968375" cy="952500"/>
            <a:chOff x="6941548" y="4384561"/>
            <a:chExt cx="968649" cy="953093"/>
          </a:xfrm>
        </p:grpSpPr>
        <p:grpSp>
          <p:nvGrpSpPr>
            <p:cNvPr id="32809" name="组合 104">
              <a:extLst>
                <a:ext uri="{FF2B5EF4-FFF2-40B4-BE49-F238E27FC236}">
                  <a16:creationId xmlns:a16="http://schemas.microsoft.com/office/drawing/2014/main" id="{46074020-A5EB-4A65-B981-A94548F1C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8431" y="4384561"/>
              <a:ext cx="951766" cy="953093"/>
              <a:chOff x="3514076" y="3967615"/>
              <a:chExt cx="774239" cy="1125480"/>
            </a:xfrm>
          </p:grpSpPr>
          <p:sp>
            <p:nvSpPr>
              <p:cNvPr id="32811" name="文本框 105">
                <a:extLst>
                  <a:ext uri="{FF2B5EF4-FFF2-40B4-BE49-F238E27FC236}">
                    <a16:creationId xmlns:a16="http://schemas.microsoft.com/office/drawing/2014/main" id="{6FF0D5D3-AE76-42B8-A514-7610E1BC9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1229" y="3967615"/>
                <a:ext cx="360040" cy="61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1</a:t>
                </a:r>
                <a:endParaRPr lang="zh-CN" altLang="en-US" sz="2800"/>
              </a:p>
            </p:txBody>
          </p:sp>
          <p:sp>
            <p:nvSpPr>
              <p:cNvPr id="32812" name="文本框 106">
                <a:extLst>
                  <a:ext uri="{FF2B5EF4-FFF2-40B4-BE49-F238E27FC236}">
                    <a16:creationId xmlns:a16="http://schemas.microsoft.com/office/drawing/2014/main" id="{E5DF9E60-D4DF-4011-A28C-20F2161D0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076" y="4475158"/>
                <a:ext cx="774239" cy="61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 4 </a:t>
                </a:r>
                <a:endParaRPr lang="zh-CN" altLang="en-US" sz="2800"/>
              </a:p>
            </p:txBody>
          </p:sp>
          <p:sp>
            <p:nvSpPr>
              <p:cNvPr id="32813" name="任意多边形 107">
                <a:extLst>
                  <a:ext uri="{FF2B5EF4-FFF2-40B4-BE49-F238E27FC236}">
                    <a16:creationId xmlns:a16="http://schemas.microsoft.com/office/drawing/2014/main" id="{088D0DC7-0908-4614-9957-DF9EFB749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063" y="4504989"/>
                <a:ext cx="453146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10" name="文本框 83">
              <a:extLst>
                <a:ext uri="{FF2B5EF4-FFF2-40B4-BE49-F238E27FC236}">
                  <a16:creationId xmlns:a16="http://schemas.microsoft.com/office/drawing/2014/main" id="{FEFAE375-1B70-4163-86A8-5F4BEFEEE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1548" y="4602649"/>
              <a:ext cx="393823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1</a:t>
              </a:r>
              <a:endParaRPr lang="zh-HK" altLang="en-US" sz="2800"/>
            </a:p>
          </p:txBody>
        </p:sp>
      </p:grpSp>
      <p:grpSp>
        <p:nvGrpSpPr>
          <p:cNvPr id="32783" name="组合 62">
            <a:extLst>
              <a:ext uri="{FF2B5EF4-FFF2-40B4-BE49-F238E27FC236}">
                <a16:creationId xmlns:a16="http://schemas.microsoft.com/office/drawing/2014/main" id="{E2119DA6-FBCF-4DE4-8393-8BB25D1B9616}"/>
              </a:ext>
            </a:extLst>
          </p:cNvPr>
          <p:cNvGrpSpPr>
            <a:grpSpLocks/>
          </p:cNvGrpSpPr>
          <p:nvPr/>
        </p:nvGrpSpPr>
        <p:grpSpPr bwMode="auto">
          <a:xfrm>
            <a:off x="1450975" y="5080000"/>
            <a:ext cx="968375" cy="952500"/>
            <a:chOff x="6941548" y="4384556"/>
            <a:chExt cx="968649" cy="953096"/>
          </a:xfrm>
        </p:grpSpPr>
        <p:grpSp>
          <p:nvGrpSpPr>
            <p:cNvPr id="32804" name="组合 104">
              <a:extLst>
                <a:ext uri="{FF2B5EF4-FFF2-40B4-BE49-F238E27FC236}">
                  <a16:creationId xmlns:a16="http://schemas.microsoft.com/office/drawing/2014/main" id="{23B3EADA-7782-40A3-A23F-71D0ADE28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8431" y="4384556"/>
              <a:ext cx="951766" cy="953096"/>
              <a:chOff x="3514076" y="3967611"/>
              <a:chExt cx="774239" cy="1125484"/>
            </a:xfrm>
          </p:grpSpPr>
          <p:sp>
            <p:nvSpPr>
              <p:cNvPr id="32806" name="文本框 105">
                <a:extLst>
                  <a:ext uri="{FF2B5EF4-FFF2-40B4-BE49-F238E27FC236}">
                    <a16:creationId xmlns:a16="http://schemas.microsoft.com/office/drawing/2014/main" id="{DF014159-A9F8-45C2-9D62-182807FD0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0069" y="3967611"/>
                <a:ext cx="540820" cy="617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11</a:t>
                </a:r>
                <a:endParaRPr lang="zh-CN" altLang="en-US" sz="2800"/>
              </a:p>
            </p:txBody>
          </p:sp>
          <p:sp>
            <p:nvSpPr>
              <p:cNvPr id="32807" name="文本框 106">
                <a:extLst>
                  <a:ext uri="{FF2B5EF4-FFF2-40B4-BE49-F238E27FC236}">
                    <a16:creationId xmlns:a16="http://schemas.microsoft.com/office/drawing/2014/main" id="{28DCCA72-2CF4-44C6-9517-1E1E84581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076" y="4475158"/>
                <a:ext cx="774239" cy="61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/>
                  <a:t> 20 </a:t>
                </a:r>
                <a:endParaRPr lang="zh-CN" altLang="en-US" sz="2800"/>
              </a:p>
            </p:txBody>
          </p:sp>
          <p:sp>
            <p:nvSpPr>
              <p:cNvPr id="32808" name="任意多边形 107">
                <a:extLst>
                  <a:ext uri="{FF2B5EF4-FFF2-40B4-BE49-F238E27FC236}">
                    <a16:creationId xmlns:a16="http://schemas.microsoft.com/office/drawing/2014/main" id="{1899B30A-78C5-4EE1-BD3D-28D92FC3F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063" y="4504989"/>
                <a:ext cx="453146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05" name="文本框 83">
              <a:extLst>
                <a:ext uri="{FF2B5EF4-FFF2-40B4-BE49-F238E27FC236}">
                  <a16:creationId xmlns:a16="http://schemas.microsoft.com/office/drawing/2014/main" id="{478E8E2F-C3C0-4CDF-89D2-C3819F69C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1548" y="4602649"/>
              <a:ext cx="393823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1</a:t>
              </a:r>
              <a:endParaRPr lang="zh-HK" altLang="en-US" sz="2800"/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29FA548D-7044-400F-8A70-6B108FC50E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6013" y="1628775"/>
            <a:ext cx="30591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29CBF07-828F-465B-94CF-6EF6461267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1597025"/>
            <a:ext cx="26638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组合 16">
            <a:extLst>
              <a:ext uri="{FF2B5EF4-FFF2-40B4-BE49-F238E27FC236}">
                <a16:creationId xmlns:a16="http://schemas.microsoft.com/office/drawing/2014/main" id="{C1F4629B-D6C5-46FB-9B3A-7B52FA7B3E9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40150"/>
            <a:ext cx="2132012" cy="952500"/>
            <a:chOff x="3701452" y="3996820"/>
            <a:chExt cx="2132139" cy="954078"/>
          </a:xfrm>
        </p:grpSpPr>
        <p:grpSp>
          <p:nvGrpSpPr>
            <p:cNvPr id="32798" name="组合 104">
              <a:extLst>
                <a:ext uri="{FF2B5EF4-FFF2-40B4-BE49-F238E27FC236}">
                  <a16:creationId xmlns:a16="http://schemas.microsoft.com/office/drawing/2014/main" id="{54CFBF5B-F4B8-4B5D-B1C0-A418DEF2A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3361" y="3996820"/>
              <a:ext cx="970399" cy="954078"/>
              <a:chOff x="3219901" y="4593599"/>
              <a:chExt cx="774239" cy="1112963"/>
            </a:xfrm>
          </p:grpSpPr>
          <p:sp>
            <p:nvSpPr>
              <p:cNvPr id="32801" name="文本框 105">
                <a:extLst>
                  <a:ext uri="{FF2B5EF4-FFF2-40B4-BE49-F238E27FC236}">
                    <a16:creationId xmlns:a16="http://schemas.microsoft.com/office/drawing/2014/main" id="{123071C8-2154-44A3-B798-C45C67276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001" y="4593599"/>
                <a:ext cx="360040" cy="61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2802" name="文本框 106">
                <a:extLst>
                  <a:ext uri="{FF2B5EF4-FFF2-40B4-BE49-F238E27FC236}">
                    <a16:creationId xmlns:a16="http://schemas.microsoft.com/office/drawing/2014/main" id="{F61F8D36-13CA-4FD7-9C84-93E18BBD6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9901" y="5095815"/>
                <a:ext cx="774239" cy="61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2803" name="任意多边形 107">
                <a:extLst>
                  <a:ext uri="{FF2B5EF4-FFF2-40B4-BE49-F238E27FC236}">
                    <a16:creationId xmlns:a16="http://schemas.microsoft.com/office/drawing/2014/main" id="{A54F3336-9B43-4E65-9B8A-A82B7521A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177" y="5149157"/>
                <a:ext cx="422251" cy="141493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9" name="文本框 77">
              <a:extLst>
                <a:ext uri="{FF2B5EF4-FFF2-40B4-BE49-F238E27FC236}">
                  <a16:creationId xmlns:a16="http://schemas.microsoft.com/office/drawing/2014/main" id="{7E6916C3-F156-47C1-9820-E45AAAD72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452" y="4239017"/>
              <a:ext cx="627209" cy="52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  </a:t>
              </a: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  <a:endParaRPr lang="zh-HK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0AB1A63D-740C-4F40-9186-326A8D73F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479" y="4192406"/>
              <a:ext cx="1035112" cy="5247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CN" altLang="en-US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sym typeface="Symbol" panose="05050102010706020507" pitchFamily="18" charset="2"/>
                </a:rPr>
                <a:t></a:t>
              </a: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sym typeface="Symbol" panose="05050102010706020507" pitchFamily="18" charset="2"/>
                </a:rPr>
                <a:t>2</a:t>
              </a:r>
              <a:endPara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F6D5EAD-C33F-4E51-B14C-DD5F9A3BD566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3748088"/>
            <a:ext cx="1382713" cy="936625"/>
            <a:chOff x="5236596" y="3933434"/>
            <a:chExt cx="1383029" cy="938491"/>
          </a:xfrm>
        </p:grpSpPr>
        <p:grpSp>
          <p:nvGrpSpPr>
            <p:cNvPr id="32793" name="组合 104">
              <a:extLst>
                <a:ext uri="{FF2B5EF4-FFF2-40B4-BE49-F238E27FC236}">
                  <a16:creationId xmlns:a16="http://schemas.microsoft.com/office/drawing/2014/main" id="{C9C64D67-99B9-4C93-B924-D5DEBA8BF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9226" y="3933434"/>
              <a:ext cx="970399" cy="938491"/>
              <a:chOff x="3205419" y="4602960"/>
              <a:chExt cx="774239" cy="1094779"/>
            </a:xfrm>
          </p:grpSpPr>
          <p:sp>
            <p:nvSpPr>
              <p:cNvPr id="32795" name="文本框 105">
                <a:extLst>
                  <a:ext uri="{FF2B5EF4-FFF2-40B4-BE49-F238E27FC236}">
                    <a16:creationId xmlns:a16="http://schemas.microsoft.com/office/drawing/2014/main" id="{B4CEA056-1CB1-4970-B8FC-589C63118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1177" y="4602960"/>
                <a:ext cx="360040" cy="61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2796" name="文本框 106">
                <a:extLst>
                  <a:ext uri="{FF2B5EF4-FFF2-40B4-BE49-F238E27FC236}">
                    <a16:creationId xmlns:a16="http://schemas.microsoft.com/office/drawing/2014/main" id="{34B65952-8B65-48FA-B590-78043A436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5419" y="5086992"/>
                <a:ext cx="774239" cy="610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32797" name="任意多边形 107">
                <a:extLst>
                  <a:ext uri="{FF2B5EF4-FFF2-40B4-BE49-F238E27FC236}">
                    <a16:creationId xmlns:a16="http://schemas.microsoft.com/office/drawing/2014/main" id="{C4AB3F74-2448-46E9-B0F4-06DA19466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656" y="5136808"/>
                <a:ext cx="422106" cy="322380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2744F5D7-46E2-48E8-8411-2C9103505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596" y="4129085"/>
              <a:ext cx="1035287" cy="523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TW" altLang="en-US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sym typeface="Symbol" panose="05050102010706020507" pitchFamily="18" charset="2"/>
                </a:rPr>
                <a:t>－</a:t>
              </a:r>
              <a:r>
                <a:rPr lang="en-US" altLang="zh-TW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sym typeface="Symbol" panose="05050102010706020507" pitchFamily="18" charset="2"/>
                </a:rPr>
                <a:t>2</a:t>
              </a:r>
              <a:endPara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组合 18">
            <a:extLst>
              <a:ext uri="{FF2B5EF4-FFF2-40B4-BE49-F238E27FC236}">
                <a16:creationId xmlns:a16="http://schemas.microsoft.com/office/drawing/2014/main" id="{5221A9D4-5939-4B25-B037-723DA7C5ECB0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4689475"/>
            <a:ext cx="2184400" cy="982663"/>
            <a:chOff x="3491669" y="4916131"/>
            <a:chExt cx="2185418" cy="982342"/>
          </a:xfrm>
        </p:grpSpPr>
        <p:sp>
          <p:nvSpPr>
            <p:cNvPr id="32789" name="文本框 105">
              <a:extLst>
                <a:ext uri="{FF2B5EF4-FFF2-40B4-BE49-F238E27FC236}">
                  <a16:creationId xmlns:a16="http://schemas.microsoft.com/office/drawing/2014/main" id="{BE0C0E19-27DF-4DA7-98A0-C60A2B27C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759" y="4916131"/>
              <a:ext cx="451259" cy="52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</a:rPr>
                <a:t>3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32790" name="文本框 106">
              <a:extLst>
                <a:ext uri="{FF2B5EF4-FFF2-40B4-BE49-F238E27FC236}">
                  <a16:creationId xmlns:a16="http://schemas.microsoft.com/office/drawing/2014/main" id="{C34B2B1B-AE1A-4D63-99F3-7E33A9752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190" y="5374915"/>
              <a:ext cx="970399" cy="52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solidFill>
                    <a:srgbClr val="003399"/>
                  </a:solidFill>
                </a:rPr>
                <a:t>10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32791" name="文本框 77">
              <a:extLst>
                <a:ext uri="{FF2B5EF4-FFF2-40B4-BE49-F238E27FC236}">
                  <a16:creationId xmlns:a16="http://schemas.microsoft.com/office/drawing/2014/main" id="{D172C0B0-4D20-4E1C-8446-13DF91E35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1669" y="5189396"/>
              <a:ext cx="2185418" cy="52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800"/>
                <a:t>  </a:t>
              </a:r>
              <a:r>
                <a:rPr lang="en-US" altLang="zh-TW" sz="2800">
                  <a:solidFill>
                    <a:srgbClr val="003399"/>
                  </a:solidFill>
                </a:rPr>
                <a:t>=</a:t>
              </a:r>
              <a:r>
                <a:rPr lang="zh-TW" altLang="en-US" sz="2800">
                  <a:solidFill>
                    <a:srgbClr val="003399"/>
                  </a:solidFill>
                </a:rPr>
                <a:t>        </a:t>
              </a:r>
              <a:r>
                <a:rPr lang="en-US" altLang="zh-TW" sz="2800">
                  <a:solidFill>
                    <a:srgbClr val="003399"/>
                  </a:solidFill>
                </a:rPr>
                <a:t>(kg)</a:t>
              </a:r>
              <a:endParaRPr lang="zh-HK" altLang="en-US" sz="2800">
                <a:solidFill>
                  <a:srgbClr val="003399"/>
                </a:solidFill>
              </a:endParaRPr>
            </a:p>
          </p:txBody>
        </p:sp>
        <p:sp>
          <p:nvSpPr>
            <p:cNvPr id="32792" name="任意多边形 107">
              <a:extLst>
                <a:ext uri="{FF2B5EF4-FFF2-40B4-BE49-F238E27FC236}">
                  <a16:creationId xmlns:a16="http://schemas.microsoft.com/office/drawing/2014/main" id="{BF1BFCAB-214A-444A-9F16-3C295B88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054" y="5420973"/>
              <a:ext cx="567954" cy="276358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26">
            <a:extLst>
              <a:ext uri="{FF2B5EF4-FFF2-40B4-BE49-F238E27FC236}">
                <a16:creationId xmlns:a16="http://schemas.microsoft.com/office/drawing/2014/main" id="{66857138-D8CA-4B9E-AA2D-D6083098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67" y="4050292"/>
            <a:ext cx="504000" cy="3600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06B470D-DD54-4B9C-82CB-3399D3BB4ABD}"/>
              </a:ext>
            </a:extLst>
          </p:cNvPr>
          <p:cNvSpPr/>
          <p:nvPr/>
        </p:nvSpPr>
        <p:spPr bwMode="auto">
          <a:xfrm>
            <a:off x="2795849" y="3465760"/>
            <a:ext cx="1066539" cy="395288"/>
          </a:xfrm>
          <a:prstGeom prst="rect">
            <a:avLst/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79A9AA8-97C0-4268-80AA-6AC90F9AFE51}"/>
              </a:ext>
            </a:extLst>
          </p:cNvPr>
          <p:cNvSpPr/>
          <p:nvPr/>
        </p:nvSpPr>
        <p:spPr bwMode="auto">
          <a:xfrm>
            <a:off x="1022351" y="3464896"/>
            <a:ext cx="692150" cy="395288"/>
          </a:xfrm>
          <a:prstGeom prst="rect">
            <a:avLst/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88903A1-EAAB-4346-9EBA-B6C0CC4263A9}"/>
              </a:ext>
            </a:extLst>
          </p:cNvPr>
          <p:cNvSpPr/>
          <p:nvPr/>
        </p:nvSpPr>
        <p:spPr>
          <a:xfrm>
            <a:off x="539750" y="1014413"/>
            <a:ext cx="8064500" cy="400109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17.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b="1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defRPr/>
            </a:pPr>
            <a:endParaRPr lang="en-US" altLang="zh-TW" sz="2800" b="1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defRPr/>
            </a:pPr>
            <a:endParaRPr lang="en-US" altLang="zh-TW" sz="2800" b="1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用以上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個正方體的所有膠棒和膠珠，最多可以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組成多少個三角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柱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？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    A. 2                           B. 3</a:t>
            </a:r>
          </a:p>
          <a:p>
            <a:pPr>
              <a:spcAft>
                <a:spcPts val="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     C. 4                           D. 5</a:t>
            </a:r>
            <a:endParaRPr lang="en-US" altLang="zh-TW" sz="2800" kern="100" dirty="0">
              <a:solidFill>
                <a:schemeClr val="tx1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5CA591-EB4B-498F-9C14-938CECF2E218}"/>
              </a:ext>
            </a:extLst>
          </p:cNvPr>
          <p:cNvSpPr/>
          <p:nvPr/>
        </p:nvSpPr>
        <p:spPr bwMode="auto">
          <a:xfrm>
            <a:off x="1735628" y="5777028"/>
            <a:ext cx="1106059" cy="395287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12203C-6E7D-4732-BD1C-B12E969D86F2}"/>
              </a:ext>
            </a:extLst>
          </p:cNvPr>
          <p:cNvSpPr/>
          <p:nvPr/>
        </p:nvSpPr>
        <p:spPr bwMode="auto">
          <a:xfrm>
            <a:off x="3169891" y="5765188"/>
            <a:ext cx="1106059" cy="395287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C954EDD2-CE66-49E9-BBAA-B1EA090A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329478"/>
            <a:ext cx="3245664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400" dirty="0">
                <a:solidFill>
                  <a:srgbClr val="FF00FF"/>
                </a:solidFill>
              </a:rPr>
              <a:t>組成一個三角柱需要</a:t>
            </a:r>
            <a:endParaRPr lang="en-US" altLang="zh-TW" sz="2400" dirty="0">
              <a:solidFill>
                <a:srgbClr val="FF00FF"/>
              </a:solidFill>
            </a:endParaRPr>
          </a:p>
          <a:p>
            <a:r>
              <a:rPr lang="en-US" altLang="zh-CN" sz="2400" dirty="0">
                <a:solidFill>
                  <a:srgbClr val="FF00FF"/>
                </a:solidFill>
              </a:rPr>
              <a:t>9</a:t>
            </a:r>
            <a:r>
              <a:rPr lang="zh-CN" altLang="en-US" sz="2400" dirty="0">
                <a:solidFill>
                  <a:srgbClr val="FF00FF"/>
                </a:solidFill>
              </a:rPr>
              <a:t>枝膠棒和</a:t>
            </a:r>
            <a:r>
              <a:rPr lang="en-US" altLang="zh-CN" sz="2400" dirty="0">
                <a:solidFill>
                  <a:srgbClr val="FF00FF"/>
                </a:solidFill>
              </a:rPr>
              <a:t>6</a:t>
            </a:r>
            <a:r>
              <a:rPr lang="zh-CN" altLang="en-US" sz="2400" dirty="0">
                <a:solidFill>
                  <a:srgbClr val="FF00FF"/>
                </a:solidFill>
              </a:rPr>
              <a:t>粒膠珠。</a:t>
            </a:r>
            <a:endParaRPr lang="zh-TW" altLang="en-US" sz="2400" dirty="0">
              <a:solidFill>
                <a:srgbClr val="FF00FF"/>
              </a:solidFill>
              <a:latin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91CBF6-1D47-470E-8626-0790DD20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406" y="1098886"/>
            <a:ext cx="3698156" cy="163556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F7219951-73A4-455E-B46A-5650D41EB0DC}"/>
              </a:ext>
            </a:extLst>
          </p:cNvPr>
          <p:cNvSpPr/>
          <p:nvPr/>
        </p:nvSpPr>
        <p:spPr bwMode="auto">
          <a:xfrm>
            <a:off x="5659136" y="4350184"/>
            <a:ext cx="1443038" cy="395288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4F7B0B3-EC44-47A9-A1E2-8B37B152ECB5}"/>
              </a:ext>
            </a:extLst>
          </p:cNvPr>
          <p:cNvSpPr/>
          <p:nvPr/>
        </p:nvSpPr>
        <p:spPr bwMode="auto">
          <a:xfrm>
            <a:off x="5964833" y="3969816"/>
            <a:ext cx="1487487" cy="395288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89BEF8F9-A121-4010-9D74-6F46F63E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513" y="3848927"/>
            <a:ext cx="2832631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800" dirty="0">
                <a:solidFill>
                  <a:srgbClr val="000099"/>
                </a:solidFill>
              </a:rPr>
              <a:t>共有</a:t>
            </a:r>
            <a:r>
              <a:rPr lang="en-US" altLang="zh-CN" sz="2800" dirty="0">
                <a:solidFill>
                  <a:srgbClr val="000099"/>
                </a:solidFill>
              </a:rPr>
              <a:t>24</a:t>
            </a:r>
            <a:r>
              <a:rPr lang="zh-CN" altLang="en-US" sz="2800" dirty="0">
                <a:solidFill>
                  <a:srgbClr val="000099"/>
                </a:solidFill>
                <a:latin typeface="標楷體" panose="03000509000000000000" pitchFamily="65" charset="-120"/>
              </a:rPr>
              <a:t>枝膠棒</a:t>
            </a:r>
            <a:endParaRPr lang="en-US" altLang="zh-CN" sz="2800" dirty="0">
              <a:solidFill>
                <a:srgbClr val="000099"/>
              </a:solidFill>
              <a:latin typeface="標楷體" panose="03000509000000000000" pitchFamily="65" charset="-120"/>
            </a:endParaRPr>
          </a:p>
          <a:p>
            <a:r>
              <a:rPr lang="zh-CN" altLang="en-US" sz="2800" dirty="0">
                <a:solidFill>
                  <a:srgbClr val="000099"/>
                </a:solidFill>
                <a:latin typeface="標楷體" panose="03000509000000000000" pitchFamily="65" charset="-120"/>
              </a:rPr>
              <a:t>和</a:t>
            </a:r>
            <a:r>
              <a:rPr lang="en-US" altLang="zh-CN" sz="2800" dirty="0">
                <a:solidFill>
                  <a:srgbClr val="000099"/>
                </a:solidFill>
              </a:rPr>
              <a:t>16</a:t>
            </a:r>
            <a:r>
              <a:rPr lang="zh-CN" altLang="en-US" sz="2800" dirty="0">
                <a:solidFill>
                  <a:srgbClr val="000099"/>
                </a:solidFill>
                <a:latin typeface="標楷體" panose="03000509000000000000" pitchFamily="65" charset="-120"/>
              </a:rPr>
              <a:t>粒膠珠。</a:t>
            </a:r>
            <a:endParaRPr lang="zh-TW" altLang="en-US" sz="2800" dirty="0">
              <a:solidFill>
                <a:srgbClr val="000099"/>
              </a:solidFill>
              <a:latin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0B02046-6AD4-402A-8C1B-073FCE28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987" y="4783692"/>
            <a:ext cx="170497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24</a:t>
            </a:r>
            <a:r>
              <a:rPr lang="en-US" altLang="zh-CN" sz="2800" dirty="0">
                <a:solidFill>
                  <a:srgbClr val="000099"/>
                </a:solidFill>
                <a:cs typeface="Arial" panose="020B0604020202020204" pitchFamily="34" charset="0"/>
              </a:rPr>
              <a:t>÷9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57A10AC5-C9F9-489E-A0DB-3A3374A7E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920" y="4774857"/>
            <a:ext cx="272573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2800" b="0" dirty="0">
                <a:solidFill>
                  <a:srgbClr val="000099"/>
                </a:solidFill>
                <a:latin typeface="+mn-ea"/>
                <a:ea typeface="+mn-ea"/>
                <a:cs typeface="Arial" panose="020B0604020202020204" pitchFamily="34" charset="0"/>
              </a:rPr>
              <a:t>=</a:t>
            </a:r>
            <a:r>
              <a:rPr lang="zh-TW" altLang="en-US" sz="2800" b="0" dirty="0">
                <a:solidFill>
                  <a:srgbClr val="000099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2(</a:t>
            </a:r>
            <a:r>
              <a:rPr lang="zh-CN" altLang="en-US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個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···6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b="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枝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)</a:t>
            </a:r>
            <a:endParaRPr lang="zh-TW" altLang="en-US" sz="2800" b="0" dirty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55" name="任意多边形 5">
            <a:extLst>
              <a:ext uri="{FF2B5EF4-FFF2-40B4-BE49-F238E27FC236}">
                <a16:creationId xmlns:a16="http://schemas.microsoft.com/office/drawing/2014/main" id="{751D7E8A-C377-4981-97EF-98EF80147D11}"/>
              </a:ext>
            </a:extLst>
          </p:cNvPr>
          <p:cNvSpPr/>
          <p:nvPr/>
        </p:nvSpPr>
        <p:spPr>
          <a:xfrm>
            <a:off x="1079451" y="3859921"/>
            <a:ext cx="2840038" cy="0"/>
          </a:xfrm>
          <a:custGeom>
            <a:avLst/>
            <a:gdLst>
              <a:gd name="connsiteX0" fmla="*/ 0 w 2726266"/>
              <a:gd name="connsiteY0" fmla="*/ 0 h 0"/>
              <a:gd name="connsiteX1" fmla="*/ 2726266 w 27262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6266">
                <a:moveTo>
                  <a:pt x="0" y="0"/>
                </a:moveTo>
                <a:lnTo>
                  <a:pt x="2726266" y="0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E2865CAC-D762-4263-9D48-B2E45603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734" y="5247465"/>
            <a:ext cx="139541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000099"/>
                </a:solidFill>
                <a:cs typeface="Arial" panose="020B0604020202020204" pitchFamily="34" charset="0"/>
              </a:rPr>
              <a:t>16</a:t>
            </a:r>
            <a:r>
              <a:rPr lang="en-US" altLang="zh-CN" sz="2800" dirty="0">
                <a:solidFill>
                  <a:srgbClr val="000099"/>
                </a:solidFill>
                <a:cs typeface="Arial" panose="020B0604020202020204" pitchFamily="34" charset="0"/>
              </a:rPr>
              <a:t>÷6</a:t>
            </a:r>
            <a:endParaRPr lang="zh-TW" altLang="en-US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7AB668A1-30A0-407C-9B31-08F2D8C5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920" y="5233761"/>
            <a:ext cx="294214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2800" b="0" dirty="0">
                <a:solidFill>
                  <a:srgbClr val="000099"/>
                </a:solidFill>
                <a:latin typeface="+mn-ea"/>
                <a:cs typeface="Arial" panose="020B0604020202020204" pitchFamily="34" charset="0"/>
              </a:rPr>
              <a:t>=</a:t>
            </a:r>
            <a:r>
              <a:rPr lang="zh-TW" altLang="en-US" sz="2800" b="0" dirty="0">
                <a:solidFill>
                  <a:srgbClr val="000099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2(</a:t>
            </a:r>
            <a:r>
              <a:rPr lang="zh-CN" altLang="en-US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個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···4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b="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粒</a:t>
            </a:r>
            <a:r>
              <a:rPr lang="en-US" altLang="zh-TW" sz="2800" b="0" dirty="0">
                <a:solidFill>
                  <a:srgbClr val="000099"/>
                </a:solidFill>
                <a:ea typeface="標楷體" panose="03000509000000000000" pitchFamily="65" charset="-120"/>
              </a:rPr>
              <a:t>)</a:t>
            </a:r>
            <a:endParaRPr lang="zh-TW" altLang="en-US" sz="2800" b="0" dirty="0">
              <a:solidFill>
                <a:srgbClr val="000099"/>
              </a:solidFill>
              <a:ea typeface="標楷體" panose="03000509000000000000" pitchFamily="65" charset="-120"/>
            </a:endParaRP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C74E15AF-BF66-4C0D-83D5-E92D70AC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16" y="1463883"/>
            <a:ext cx="1443434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dirty="0">
                <a:solidFill>
                  <a:srgbClr val="FF00FF"/>
                </a:solidFill>
              </a:rPr>
              <a:t>12</a:t>
            </a:r>
            <a:r>
              <a:rPr lang="zh-CN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枝膠棒</a:t>
            </a:r>
            <a:endParaRPr lang="en-US" altLang="zh-CN" dirty="0">
              <a:solidFill>
                <a:srgbClr val="FF00FF"/>
              </a:solidFill>
              <a:latin typeface="標楷體" panose="03000509000000000000" pitchFamily="65" charset="-120"/>
            </a:endParaRPr>
          </a:p>
          <a:p>
            <a:r>
              <a:rPr lang="en-US" altLang="zh-CN" dirty="0">
                <a:solidFill>
                  <a:srgbClr val="FF00FF"/>
                </a:solidFill>
              </a:rPr>
              <a:t>8</a:t>
            </a:r>
            <a:r>
              <a:rPr lang="zh-CN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粒膠珠</a:t>
            </a:r>
            <a:endParaRPr lang="zh-TW" altLang="en-US" dirty="0">
              <a:solidFill>
                <a:srgbClr val="FF00FF"/>
              </a:solidFill>
              <a:latin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2F26CB2E-96CF-4463-BC32-0E3C4F69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1367155"/>
            <a:ext cx="1363663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dirty="0">
                <a:solidFill>
                  <a:srgbClr val="FF00FF"/>
                </a:solidFill>
              </a:rPr>
              <a:t>12</a:t>
            </a:r>
            <a:r>
              <a:rPr lang="zh-CN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枝膠棒</a:t>
            </a:r>
            <a:endParaRPr lang="en-US" altLang="zh-CN" dirty="0">
              <a:solidFill>
                <a:srgbClr val="FF00FF"/>
              </a:solidFill>
              <a:latin typeface="標楷體" panose="03000509000000000000" pitchFamily="65" charset="-120"/>
            </a:endParaRPr>
          </a:p>
          <a:p>
            <a:r>
              <a:rPr lang="en-US" altLang="zh-CN" dirty="0">
                <a:solidFill>
                  <a:srgbClr val="FF00FF"/>
                </a:solidFill>
              </a:rPr>
              <a:t>8</a:t>
            </a:r>
            <a:r>
              <a:rPr lang="zh-CN" altLang="en-US" dirty="0">
                <a:solidFill>
                  <a:srgbClr val="FF00FF"/>
                </a:solidFill>
                <a:latin typeface="標楷體" panose="03000509000000000000" pitchFamily="65" charset="-120"/>
              </a:rPr>
              <a:t>粒膠珠</a:t>
            </a:r>
            <a:endParaRPr lang="zh-TW" altLang="en-US" dirty="0">
              <a:solidFill>
                <a:srgbClr val="FF00FF"/>
              </a:solidFill>
              <a:latin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135C7961-8E29-47B6-914B-EA85279D4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662" y="5766223"/>
            <a:ext cx="43307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800" dirty="0">
                <a:solidFill>
                  <a:srgbClr val="000099"/>
                </a:solidFill>
              </a:rPr>
              <a:t>最多可以組成三角</a:t>
            </a:r>
            <a:r>
              <a:rPr lang="zh-CN" altLang="en-US" sz="2800" dirty="0">
                <a:solidFill>
                  <a:srgbClr val="000099"/>
                </a:solidFill>
              </a:rPr>
              <a:t>柱</a:t>
            </a:r>
            <a:r>
              <a:rPr lang="en-US" altLang="zh-TW" sz="2800" dirty="0">
                <a:solidFill>
                  <a:srgbClr val="000099"/>
                </a:solidFill>
              </a:rPr>
              <a:t>2</a:t>
            </a:r>
            <a:r>
              <a:rPr lang="zh-CN" altLang="en-US" sz="2800" dirty="0">
                <a:solidFill>
                  <a:srgbClr val="000099"/>
                </a:solidFill>
              </a:rPr>
              <a:t>個</a:t>
            </a:r>
            <a:r>
              <a:rPr lang="zh-CN" altLang="en-US" sz="2800" dirty="0">
                <a:solidFill>
                  <a:srgbClr val="000099"/>
                </a:solidFill>
                <a:latin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000099"/>
              </a:solidFill>
              <a:latin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7" name="任意多边形 5">
            <a:extLst>
              <a:ext uri="{FF2B5EF4-FFF2-40B4-BE49-F238E27FC236}">
                <a16:creationId xmlns:a16="http://schemas.microsoft.com/office/drawing/2014/main" id="{2A2F66A0-A742-4B35-8B7F-6A681414981C}"/>
              </a:ext>
            </a:extLst>
          </p:cNvPr>
          <p:cNvSpPr/>
          <p:nvPr/>
        </p:nvSpPr>
        <p:spPr>
          <a:xfrm>
            <a:off x="1079451" y="3386327"/>
            <a:ext cx="5565874" cy="0"/>
          </a:xfrm>
          <a:custGeom>
            <a:avLst/>
            <a:gdLst>
              <a:gd name="connsiteX0" fmla="*/ 0 w 2726266"/>
              <a:gd name="connsiteY0" fmla="*/ 0 h 0"/>
              <a:gd name="connsiteX1" fmla="*/ 2726266 w 27262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6266">
                <a:moveTo>
                  <a:pt x="0" y="0"/>
                </a:moveTo>
                <a:lnTo>
                  <a:pt x="2726266" y="0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任意多边形 5">
            <a:extLst>
              <a:ext uri="{FF2B5EF4-FFF2-40B4-BE49-F238E27FC236}">
                <a16:creationId xmlns:a16="http://schemas.microsoft.com/office/drawing/2014/main" id="{1AC3CEA9-1B9F-4CBC-9544-13B1549F0A7A}"/>
              </a:ext>
            </a:extLst>
          </p:cNvPr>
          <p:cNvSpPr/>
          <p:nvPr/>
        </p:nvSpPr>
        <p:spPr>
          <a:xfrm flipV="1">
            <a:off x="6917891" y="3380521"/>
            <a:ext cx="1440000" cy="0"/>
          </a:xfrm>
          <a:custGeom>
            <a:avLst/>
            <a:gdLst>
              <a:gd name="connsiteX0" fmla="*/ 0 w 2726266"/>
              <a:gd name="connsiteY0" fmla="*/ 0 h 0"/>
              <a:gd name="connsiteX1" fmla="*/ 2726266 w 27262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6266">
                <a:moveTo>
                  <a:pt x="0" y="0"/>
                </a:moveTo>
                <a:lnTo>
                  <a:pt x="2726266" y="0"/>
                </a:lnTo>
              </a:path>
            </a:pathLst>
          </a:cu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DAE215-A0FB-4206-BC93-AD16BDD40F42}"/>
              </a:ext>
            </a:extLst>
          </p:cNvPr>
          <p:cNvGrpSpPr/>
          <p:nvPr/>
        </p:nvGrpSpPr>
        <p:grpSpPr>
          <a:xfrm>
            <a:off x="2723916" y="4045601"/>
            <a:ext cx="1132976" cy="1246041"/>
            <a:chOff x="789522" y="4465894"/>
            <a:chExt cx="1132976" cy="1246041"/>
          </a:xfrm>
        </p:grpSpPr>
        <p:grpSp>
          <p:nvGrpSpPr>
            <p:cNvPr id="47" name="组合 16">
              <a:extLst>
                <a:ext uri="{FF2B5EF4-FFF2-40B4-BE49-F238E27FC236}">
                  <a16:creationId xmlns:a16="http://schemas.microsoft.com/office/drawing/2014/main" id="{F1C6E45A-6C06-42CD-8994-5C15D14E8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3522" y="4530803"/>
              <a:ext cx="1023417" cy="1092918"/>
              <a:chOff x="2260843" y="4255969"/>
              <a:chExt cx="796746" cy="913697"/>
            </a:xfrm>
          </p:grpSpPr>
          <p:cxnSp>
            <p:nvCxnSpPr>
              <p:cNvPr id="48" name="直接连接符 5">
                <a:extLst>
                  <a:ext uri="{FF2B5EF4-FFF2-40B4-BE49-F238E27FC236}">
                    <a16:creationId xmlns:a16="http://schemas.microsoft.com/office/drawing/2014/main" id="{570E4E83-267F-4D17-BF09-312C86680B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655520" y="4567734"/>
                <a:ext cx="0" cy="601932"/>
              </a:xfrm>
              <a:prstGeom prst="line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接连接符 70">
                <a:extLst>
                  <a:ext uri="{FF2B5EF4-FFF2-40B4-BE49-F238E27FC236}">
                    <a16:creationId xmlns:a16="http://schemas.microsoft.com/office/drawing/2014/main" id="{621CEDE3-BDF2-41BD-8527-6D68AFCE9B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260843" y="4272708"/>
                <a:ext cx="0" cy="602516"/>
              </a:xfrm>
              <a:prstGeom prst="line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直接连接符 71">
                <a:extLst>
                  <a:ext uri="{FF2B5EF4-FFF2-40B4-BE49-F238E27FC236}">
                    <a16:creationId xmlns:a16="http://schemas.microsoft.com/office/drawing/2014/main" id="{A3C41BEA-E81F-4147-A8BB-C60A5141382D}"/>
                  </a:ext>
                </a:extLst>
              </p:cNvPr>
              <p:cNvCxnSpPr>
                <a:cxnSpLocks/>
                <a:endCxn id="70" idx="2"/>
              </p:cNvCxnSpPr>
              <p:nvPr/>
            </p:nvCxnSpPr>
            <p:spPr bwMode="auto">
              <a:xfrm flipH="1" flipV="1">
                <a:off x="3057589" y="4255969"/>
                <a:ext cx="0" cy="601932"/>
              </a:xfrm>
              <a:prstGeom prst="line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F73596E-E8B8-4845-9979-C038CE8275B0}"/>
                </a:ext>
              </a:extLst>
            </p:cNvPr>
            <p:cNvGrpSpPr/>
            <p:nvPr/>
          </p:nvGrpSpPr>
          <p:grpSpPr>
            <a:xfrm>
              <a:off x="804848" y="5199172"/>
              <a:ext cx="1117650" cy="512763"/>
              <a:chOff x="804848" y="5199172"/>
              <a:chExt cx="1117650" cy="512763"/>
            </a:xfrm>
          </p:grpSpPr>
          <p:sp>
            <p:nvSpPr>
              <p:cNvPr id="44" name="等腰三角形 2">
                <a:extLst>
                  <a:ext uri="{FF2B5EF4-FFF2-40B4-BE49-F238E27FC236}">
                    <a16:creationId xmlns:a16="http://schemas.microsoft.com/office/drawing/2014/main" id="{15641D2E-31EB-499D-940D-F8B1DFA89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818702" y="5264078"/>
                <a:ext cx="1063562" cy="402258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4CA8BDC1-88B6-46C0-9190-8C08EE2A3C9D}"/>
                  </a:ext>
                </a:extLst>
              </p:cNvPr>
              <p:cNvSpPr/>
              <p:nvPr/>
            </p:nvSpPr>
            <p:spPr bwMode="auto">
              <a:xfrm>
                <a:off x="1301736" y="5602396"/>
                <a:ext cx="108000" cy="109539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7CB2503-E259-4FD9-94B3-99709BD1D0F5}"/>
                  </a:ext>
                </a:extLst>
              </p:cNvPr>
              <p:cNvSpPr/>
              <p:nvPr/>
            </p:nvSpPr>
            <p:spPr bwMode="auto">
              <a:xfrm>
                <a:off x="804848" y="5229334"/>
                <a:ext cx="108000" cy="109537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EAF6669C-043E-4BD6-9F27-51A5F6207B61}"/>
                  </a:ext>
                </a:extLst>
              </p:cNvPr>
              <p:cNvSpPr/>
              <p:nvPr/>
            </p:nvSpPr>
            <p:spPr bwMode="auto">
              <a:xfrm>
                <a:off x="1814498" y="5199172"/>
                <a:ext cx="108000" cy="109539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21A28118-2844-4CAF-AACB-11543D0F2E24}"/>
                </a:ext>
              </a:extLst>
            </p:cNvPr>
            <p:cNvGrpSpPr/>
            <p:nvPr/>
          </p:nvGrpSpPr>
          <p:grpSpPr>
            <a:xfrm>
              <a:off x="789522" y="4465894"/>
              <a:ext cx="1117650" cy="512763"/>
              <a:chOff x="804848" y="5199172"/>
              <a:chExt cx="1117650" cy="512763"/>
            </a:xfrm>
          </p:grpSpPr>
          <p:sp>
            <p:nvSpPr>
              <p:cNvPr id="70" name="等腰三角形 2">
                <a:extLst>
                  <a:ext uri="{FF2B5EF4-FFF2-40B4-BE49-F238E27FC236}">
                    <a16:creationId xmlns:a16="http://schemas.microsoft.com/office/drawing/2014/main" id="{8FD0EF12-D0D5-4B82-BA8A-3EC03D07C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818702" y="5264078"/>
                <a:ext cx="1063562" cy="402258"/>
              </a:xfrm>
              <a:prstGeom prst="triangle">
                <a:avLst>
                  <a:gd name="adj" fmla="val 50000"/>
                </a:avLst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endParaRPr lang="zh-CN" alt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EBD5E068-F11A-41E8-8BEF-27258A7CF2A3}"/>
                  </a:ext>
                </a:extLst>
              </p:cNvPr>
              <p:cNvSpPr/>
              <p:nvPr/>
            </p:nvSpPr>
            <p:spPr bwMode="auto">
              <a:xfrm>
                <a:off x="1301736" y="5602396"/>
                <a:ext cx="108000" cy="109539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205BD28A-B623-4F62-962C-0C22D45776EA}"/>
                  </a:ext>
                </a:extLst>
              </p:cNvPr>
              <p:cNvSpPr/>
              <p:nvPr/>
            </p:nvSpPr>
            <p:spPr bwMode="auto">
              <a:xfrm>
                <a:off x="804848" y="5229334"/>
                <a:ext cx="108000" cy="109537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B3768D0-7132-4C2E-B65E-ACAA17E97AF1}"/>
                  </a:ext>
                </a:extLst>
              </p:cNvPr>
              <p:cNvSpPr/>
              <p:nvPr/>
            </p:nvSpPr>
            <p:spPr bwMode="auto">
              <a:xfrm>
                <a:off x="1814498" y="5199172"/>
                <a:ext cx="108000" cy="109539"/>
              </a:xfrm>
              <a:prstGeom prst="ellipse">
                <a:avLst/>
              </a:prstGeom>
              <a:solidFill>
                <a:srgbClr val="C9EBFC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75" name="TextBox 27">
            <a:extLst>
              <a:ext uri="{FF2B5EF4-FFF2-40B4-BE49-F238E27FC236}">
                <a16:creationId xmlns:a16="http://schemas.microsoft.com/office/drawing/2014/main" id="{1FAF9B6E-CBD4-4A23-ABDE-618FC561A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277" y="3927939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63" grpId="0"/>
      <p:bldP spid="63" grpId="1"/>
      <p:bldP spid="26" grpId="0" animBg="1"/>
      <p:bldP spid="26" grpId="1" animBg="1"/>
      <p:bldP spid="30" grpId="0" animBg="1"/>
      <p:bldP spid="30" grpId="1" animBg="1"/>
      <p:bldP spid="51" grpId="0"/>
      <p:bldP spid="51" grpId="1"/>
      <p:bldP spid="52" grpId="0"/>
      <p:bldP spid="52" grpId="1"/>
      <p:bldP spid="53" grpId="0"/>
      <p:bldP spid="53" grpId="1"/>
      <p:bldP spid="56" grpId="0"/>
      <p:bldP spid="56" grpId="1"/>
      <p:bldP spid="57" grpId="0"/>
      <p:bldP spid="57" grpId="1"/>
      <p:bldP spid="64" grpId="0"/>
      <p:bldP spid="64" grpId="1"/>
      <p:bldP spid="65" grpId="0"/>
      <p:bldP spid="65" grpId="1"/>
      <p:bldP spid="66" grpId="0"/>
      <p:bldP spid="66" grpId="1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>
            <a:extLst>
              <a:ext uri="{FF2B5EF4-FFF2-40B4-BE49-F238E27FC236}">
                <a16:creationId xmlns:a16="http://schemas.microsoft.com/office/drawing/2014/main" id="{84BB3C99-693D-4496-8742-19D87E23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2554"/>
          <a:stretch>
            <a:fillRect/>
          </a:stretch>
        </p:blipFill>
        <p:spPr bwMode="auto">
          <a:xfrm>
            <a:off x="3013075" y="835025"/>
            <a:ext cx="35321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5A7967-7A06-4196-A31D-8DB3DFA0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5227638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5845" name="Text Box 117">
            <a:extLst>
              <a:ext uri="{FF2B5EF4-FFF2-40B4-BE49-F238E27FC236}">
                <a16:creationId xmlns:a16="http://schemas.microsoft.com/office/drawing/2014/main" id="{F3A56FA2-97A5-450D-AB56-40ED8A69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681538"/>
            <a:ext cx="6715125" cy="1039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ct val="20000"/>
              </a:spcAft>
              <a:buFontTx/>
              <a:buAutoNum type="alphaUcPeriod"/>
              <a:defRPr/>
            </a:pP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</a:t>
            </a:r>
            <a:r>
              <a:rPr lang="zh-TW" altLang="en-US" sz="2800" dirty="0">
                <a:ea typeface="標楷體" panose="03000509000000000000" pitchFamily="65" charset="-120"/>
              </a:rPr>
              <a:t>　　　　　               </a:t>
            </a:r>
            <a:r>
              <a:rPr lang="zh-TW" altLang="en-US" sz="2400" dirty="0"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B. </a:t>
            </a:r>
            <a:r>
              <a:rPr lang="zh-TW" altLang="zh-HK" sz="2800" dirty="0">
                <a:ea typeface="標楷體" panose="03000509000000000000" pitchFamily="65" charset="-120"/>
              </a:rPr>
              <a:t>西北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ea typeface="標楷體" panose="03000509000000000000" pitchFamily="65" charset="-120"/>
              </a:rPr>
              <a:t>西南　　　　                 </a:t>
            </a: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zh-TW" altLang="en-US" sz="2800" dirty="0">
                <a:ea typeface="標楷體" panose="03000509000000000000" pitchFamily="65" charset="-120"/>
              </a:rPr>
              <a:t>東南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46CAD0A-F5BB-4F6F-ABB8-4F38AE65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3667125"/>
            <a:ext cx="104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18. 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C824F432-FBFA-4B8C-8A10-AC7EBDBA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3659188"/>
            <a:ext cx="7643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HK" sz="28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上圖中，</a:t>
            </a:r>
            <a:r>
              <a:rPr lang="zh-TW" altLang="zh-HK" sz="2800" u="sng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志成</a:t>
            </a:r>
            <a:r>
              <a:rPr lang="zh-TW" altLang="zh-HK" sz="28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正沿路向東北方走，當他到達分岔路口時，他應向什麼方向走才可以到達車站？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4204A7-59E7-4DD1-AA5F-D70E94A3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51879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06BCAC9B-ABC6-48F6-BB44-F755D20E33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19538" y="2168525"/>
            <a:ext cx="1231900" cy="844550"/>
            <a:chOff x="1849" y="566"/>
            <a:chExt cx="776" cy="532"/>
          </a:xfrm>
        </p:grpSpPr>
        <p:sp>
          <p:nvSpPr>
            <p:cNvPr id="35861" name="Line 26">
              <a:extLst>
                <a:ext uri="{FF2B5EF4-FFF2-40B4-BE49-F238E27FC236}">
                  <a16:creationId xmlns:a16="http://schemas.microsoft.com/office/drawing/2014/main" id="{4F8AFC57-DE3C-4069-96A9-7743177BE8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94472">
              <a:off x="2193" y="572"/>
              <a:ext cx="168" cy="32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2" name="Line 27">
              <a:extLst>
                <a:ext uri="{FF2B5EF4-FFF2-40B4-BE49-F238E27FC236}">
                  <a16:creationId xmlns:a16="http://schemas.microsoft.com/office/drawing/2014/main" id="{7F6A85EA-B567-4C19-84F4-932FC24E6F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505528" flipH="1">
              <a:off x="2035" y="566"/>
              <a:ext cx="590" cy="271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Rectangle 30">
              <a:extLst>
                <a:ext uri="{FF2B5EF4-FFF2-40B4-BE49-F238E27FC236}">
                  <a16:creationId xmlns:a16="http://schemas.microsoft.com/office/drawing/2014/main" id="{5787B91E-C8CB-48E1-8698-8B7C2A38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867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 eaLnBrk="1" hangingPunct="1"/>
              <a:r>
                <a:rPr lang="en-US" altLang="zh-TW">
                  <a:solidFill>
                    <a:srgbClr val="0033CC"/>
                  </a:solidFill>
                </a:rPr>
                <a:t>N</a:t>
              </a:r>
              <a:endParaRPr lang="zh-TW" altLang="en-US">
                <a:solidFill>
                  <a:srgbClr val="0033CC"/>
                </a:solidFill>
              </a:endParaRP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3BC52A9-8653-4637-A840-BE6158222A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5488" y="4137025"/>
            <a:ext cx="28432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Line 39">
            <a:extLst>
              <a:ext uri="{FF2B5EF4-FFF2-40B4-BE49-F238E27FC236}">
                <a16:creationId xmlns:a16="http://schemas.microsoft.com/office/drawing/2014/main" id="{0D304B50-3607-485B-8827-F69ECA04C5B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355306" y="2374107"/>
            <a:ext cx="649287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7AE8E81-1895-42E3-A3A3-368251D9E4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4137025"/>
            <a:ext cx="18002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EF1A787-3140-469D-ADB7-E95DD26E2F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39825" y="4575175"/>
            <a:ext cx="143986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Line 65">
            <a:extLst>
              <a:ext uri="{FF2B5EF4-FFF2-40B4-BE49-F238E27FC236}">
                <a16:creationId xmlns:a16="http://schemas.microsoft.com/office/drawing/2014/main" id="{0FFA2171-11B8-46BF-9325-A38841515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5188" y="2049463"/>
            <a:ext cx="471487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0FCB762C-EF90-48D6-ABD8-6B7054DB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1876425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3399"/>
                </a:solidFill>
                <a:ea typeface="標楷體" panose="03000509000000000000" pitchFamily="65" charset="-120"/>
              </a:rPr>
              <a:t>東南</a:t>
            </a:r>
            <a:endParaRPr lang="zh-TW" altLang="en-US" sz="2000">
              <a:solidFill>
                <a:srgbClr val="003399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2D96EF6-9D5F-42C0-8D4B-636388E396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04025" y="4573588"/>
            <a:ext cx="143986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6" name="图片 1">
            <a:extLst>
              <a:ext uri="{FF2B5EF4-FFF2-40B4-BE49-F238E27FC236}">
                <a16:creationId xmlns:a16="http://schemas.microsoft.com/office/drawing/2014/main" id="{0452F2F9-9638-4CBA-881E-1E1CF880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103688"/>
            <a:ext cx="5127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文字方塊 5">
            <a:extLst>
              <a:ext uri="{FF2B5EF4-FFF2-40B4-BE49-F238E27FC236}">
                <a16:creationId xmlns:a16="http://schemas.microsoft.com/office/drawing/2014/main" id="{D4DB2A3E-824F-4960-8BA4-8DC77AC8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1244600"/>
            <a:ext cx="720725" cy="476250"/>
          </a:xfrm>
          <a:prstGeom prst="rect">
            <a:avLst/>
          </a:pr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便利店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858" name="文字方塊 22">
            <a:extLst>
              <a:ext uri="{FF2B5EF4-FFF2-40B4-BE49-F238E27FC236}">
                <a16:creationId xmlns:a16="http://schemas.microsoft.com/office/drawing/2014/main" id="{460ADA37-2AF6-4CB9-AB81-30BA0ED6A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1195388"/>
            <a:ext cx="633413" cy="541337"/>
          </a:xfrm>
          <a:prstGeom prst="rect">
            <a:avLst/>
          </a:prstGeom>
          <a:solidFill>
            <a:srgbClr val="E7E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車站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859" name="文字方塊 23">
            <a:extLst>
              <a:ext uri="{FF2B5EF4-FFF2-40B4-BE49-F238E27FC236}">
                <a16:creationId xmlns:a16="http://schemas.microsoft.com/office/drawing/2014/main" id="{B4C1B443-D5AD-467D-B452-222A4F5AB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3186113"/>
            <a:ext cx="63182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u="sng">
                <a:latin typeface="標楷體" panose="03000509000000000000" pitchFamily="65" charset="-120"/>
                <a:ea typeface="標楷體" panose="03000509000000000000" pitchFamily="65" charset="-120"/>
              </a:rPr>
              <a:t>志成</a:t>
            </a:r>
            <a:endParaRPr lang="zh-HK" altLang="en-US" u="sng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BCADBB61-A460-4081-9894-BD2C555D8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1725613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00B0F0"/>
                </a:solidFill>
                <a:ea typeface="標楷體" panose="03000509000000000000" pitchFamily="65" charset="-120"/>
              </a:rPr>
              <a:t>東北</a:t>
            </a:r>
            <a:endParaRPr lang="zh-TW" altLang="en-US" sz="20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3.05556E-6 -0.0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7" grpId="0" build="allAtOnce"/>
      <p:bldP spid="2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7D722DA-B3AC-406E-B3A8-B260F803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2133600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DD76FF-3E17-49D0-9CE9-35132BB6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20653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B4C0A2E6-C27B-4531-A5C6-BCA713317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7800" y="836613"/>
            <a:ext cx="5127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36873" name="Rectangle 85">
            <a:extLst>
              <a:ext uri="{FF2B5EF4-FFF2-40B4-BE49-F238E27FC236}">
                <a16:creationId xmlns:a16="http://schemas.microsoft.com/office/drawing/2014/main" id="{76F50629-C379-417F-899A-D6CD5AC8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125538"/>
            <a:ext cx="5453062" cy="3746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11150" indent="-311150">
              <a:lnSpc>
                <a:spcPts val="2200"/>
              </a:lnSpc>
              <a:spcBef>
                <a:spcPts val="120"/>
              </a:spcBef>
              <a:spcAft>
                <a:spcPts val="960"/>
              </a:spcAft>
              <a:tabLst>
                <a:tab pos="1451610" algn="l"/>
              </a:tabLs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19.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以下哪項描述必定是正確的？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57C62E-6E2F-43E5-AFF5-F431B3A45E6D}"/>
              </a:ext>
            </a:extLst>
          </p:cNvPr>
          <p:cNvSpPr txBox="1"/>
          <p:nvPr/>
        </p:nvSpPr>
        <p:spPr>
          <a:xfrm>
            <a:off x="833438" y="4592638"/>
            <a:ext cx="3768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菱形的對角分別相等</a:t>
            </a: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C89D18BC-3631-4B43-906C-EFC5AE523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484313"/>
            <a:ext cx="720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65A140AD-A57C-4BAB-955C-3FEB4263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2397125"/>
            <a:ext cx="415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8AF2324A-8DC2-4BBF-AAE3-0049D904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930525"/>
            <a:ext cx="720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>
                <a:solidFill>
                  <a:srgbClr val="003399"/>
                </a:solidFill>
                <a:sym typeface="Wingdings" panose="05000000000000000000" pitchFamily="2" charset="2"/>
              </a:rPr>
              <a:t></a:t>
            </a:r>
            <a:endParaRPr lang="en-US" altLang="zh-TW">
              <a:solidFill>
                <a:srgbClr val="00339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2C6A2D-6D21-4354-AF06-1FDBB6D40091}"/>
              </a:ext>
            </a:extLst>
          </p:cNvPr>
          <p:cNvSpPr txBox="1"/>
          <p:nvPr/>
        </p:nvSpPr>
        <p:spPr>
          <a:xfrm>
            <a:off x="5291138" y="4611688"/>
            <a:ext cx="3457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最多有兩</a:t>
            </a:r>
            <a:r>
              <a:rPr lang="zh-CN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直角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CFBB64-62D8-45E8-9D32-A4B2FCCE9FDA}"/>
              </a:ext>
            </a:extLst>
          </p:cNvPr>
          <p:cNvSpPr txBox="1"/>
          <p:nvPr/>
        </p:nvSpPr>
        <p:spPr>
          <a:xfrm>
            <a:off x="2541588" y="5592763"/>
            <a:ext cx="56880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平行四邊形的對邊長度分別相等。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8FBCF6D-0420-4DB0-861F-3FBEF33180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0888" y="1462088"/>
            <a:ext cx="203358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D8AF5BA4-178A-4EEB-973D-45411462BF04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3556000"/>
            <a:ext cx="2455863" cy="1152525"/>
            <a:chOff x="4463351" y="4509213"/>
            <a:chExt cx="2455498" cy="1152089"/>
          </a:xfrm>
        </p:grpSpPr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E79C993E-89E0-466A-9A0B-CE565A79D4C7}"/>
                </a:ext>
              </a:extLst>
            </p:cNvPr>
            <p:cNvSpPr/>
            <p:nvPr/>
          </p:nvSpPr>
          <p:spPr bwMode="auto">
            <a:xfrm rot="1271245">
              <a:off x="4463351" y="4905938"/>
              <a:ext cx="360309" cy="358639"/>
            </a:xfrm>
            <a:prstGeom prst="arc">
              <a:avLst>
                <a:gd name="adj1" fmla="val 19129187"/>
                <a:gd name="adj2" fmla="val 0"/>
              </a:avLst>
            </a:prstGeom>
            <a:solidFill>
              <a:srgbClr val="FF6699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9E0A1AD1-9472-42F3-AB9B-C44903BD45B1}"/>
                </a:ext>
              </a:extLst>
            </p:cNvPr>
            <p:cNvSpPr/>
            <p:nvPr/>
          </p:nvSpPr>
          <p:spPr bwMode="auto">
            <a:xfrm rot="12058975">
              <a:off x="6558540" y="4909112"/>
              <a:ext cx="360309" cy="360227"/>
            </a:xfrm>
            <a:prstGeom prst="arc">
              <a:avLst>
                <a:gd name="adj1" fmla="val 19129187"/>
                <a:gd name="adj2" fmla="val 0"/>
              </a:avLst>
            </a:prstGeom>
            <a:solidFill>
              <a:srgbClr val="FF6699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6892" name="流程图: 决策 5">
              <a:extLst>
                <a:ext uri="{FF2B5EF4-FFF2-40B4-BE49-F238E27FC236}">
                  <a16:creationId xmlns:a16="http://schemas.microsoft.com/office/drawing/2014/main" id="{D56DDCAA-3F9C-4B8F-80C8-BA7B6A8EF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350" y="4689214"/>
              <a:ext cx="2095500" cy="792088"/>
            </a:xfrm>
            <a:prstGeom prst="flowChartDecision">
              <a:avLst/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4D055F7B-A573-47DD-ABA4-814B7AAC501D}"/>
                </a:ext>
              </a:extLst>
            </p:cNvPr>
            <p:cNvSpPr/>
            <p:nvPr/>
          </p:nvSpPr>
          <p:spPr bwMode="auto">
            <a:xfrm rot="6853135">
              <a:off x="5510987" y="4509172"/>
              <a:ext cx="360227" cy="360309"/>
            </a:xfrm>
            <a:prstGeom prst="arc">
              <a:avLst>
                <a:gd name="adj1" fmla="val 16109837"/>
                <a:gd name="adj2" fmla="val 2616572"/>
              </a:avLst>
            </a:prstGeom>
            <a:solidFill>
              <a:srgbClr val="00B050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21A20492-502C-4D88-AABF-090D12CA5F6C}"/>
                </a:ext>
              </a:extLst>
            </p:cNvPr>
            <p:cNvSpPr/>
            <p:nvPr/>
          </p:nvSpPr>
          <p:spPr bwMode="auto">
            <a:xfrm rot="17615047">
              <a:off x="5506225" y="5301035"/>
              <a:ext cx="360226" cy="360308"/>
            </a:xfrm>
            <a:prstGeom prst="arc">
              <a:avLst>
                <a:gd name="adj1" fmla="val 16109837"/>
                <a:gd name="adj2" fmla="val 2760347"/>
              </a:avLst>
            </a:prstGeom>
            <a:solidFill>
              <a:srgbClr val="00B050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6" name="组合 11">
            <a:extLst>
              <a:ext uri="{FF2B5EF4-FFF2-40B4-BE49-F238E27FC236}">
                <a16:creationId xmlns:a16="http://schemas.microsoft.com/office/drawing/2014/main" id="{366A06DB-1496-487C-BC6F-914C733276CA}"/>
              </a:ext>
            </a:extLst>
          </p:cNvPr>
          <p:cNvGrpSpPr>
            <a:grpSpLocks/>
          </p:cNvGrpSpPr>
          <p:nvPr/>
        </p:nvGrpSpPr>
        <p:grpSpPr bwMode="auto">
          <a:xfrm>
            <a:off x="5842000" y="3621088"/>
            <a:ext cx="1233488" cy="976312"/>
            <a:chOff x="4605054" y="4369692"/>
            <a:chExt cx="1232184" cy="976132"/>
          </a:xfrm>
        </p:grpSpPr>
        <p:sp>
          <p:nvSpPr>
            <p:cNvPr id="36887" name="矩形 24">
              <a:extLst>
                <a:ext uri="{FF2B5EF4-FFF2-40B4-BE49-F238E27FC236}">
                  <a16:creationId xmlns:a16="http://schemas.microsoft.com/office/drawing/2014/main" id="{2A221A02-2201-4B3D-8851-BECDCD741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054" y="5165824"/>
              <a:ext cx="180000" cy="180000"/>
            </a:xfrm>
            <a:prstGeom prst="rect">
              <a:avLst/>
            </a:prstGeom>
            <a:solidFill>
              <a:srgbClr val="FF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6888" name="矩形 10">
              <a:extLst>
                <a:ext uri="{FF2B5EF4-FFF2-40B4-BE49-F238E27FC236}">
                  <a16:creationId xmlns:a16="http://schemas.microsoft.com/office/drawing/2014/main" id="{362D6592-2CED-4741-89C4-76F65DD50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054" y="4369692"/>
              <a:ext cx="180000" cy="180000"/>
            </a:xfrm>
            <a:prstGeom prst="rect">
              <a:avLst/>
            </a:prstGeom>
            <a:solidFill>
              <a:srgbClr val="FF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  <p:sp>
          <p:nvSpPr>
            <p:cNvPr id="36889" name="流程图: 手动输入 8">
              <a:extLst>
                <a:ext uri="{FF2B5EF4-FFF2-40B4-BE49-F238E27FC236}">
                  <a16:creationId xmlns:a16="http://schemas.microsoft.com/office/drawing/2014/main" id="{5923AF97-8E65-4A32-8172-37C391F6A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33080" y="4241666"/>
              <a:ext cx="976132" cy="1232184"/>
            </a:xfrm>
            <a:prstGeom prst="flowChartManualInput">
              <a:avLst/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CN" altLang="en-US"/>
            </a:p>
          </p:txBody>
        </p:sp>
      </p:grpSp>
      <p:grpSp>
        <p:nvGrpSpPr>
          <p:cNvPr id="8" name="组合 15">
            <a:extLst>
              <a:ext uri="{FF2B5EF4-FFF2-40B4-BE49-F238E27FC236}">
                <a16:creationId xmlns:a16="http://schemas.microsoft.com/office/drawing/2014/main" id="{1CA92AF0-4A8C-4EF6-8700-F0600380BCB1}"/>
              </a:ext>
            </a:extLst>
          </p:cNvPr>
          <p:cNvGrpSpPr>
            <a:grpSpLocks/>
          </p:cNvGrpSpPr>
          <p:nvPr/>
        </p:nvGrpSpPr>
        <p:grpSpPr bwMode="auto">
          <a:xfrm>
            <a:off x="931863" y="5238750"/>
            <a:ext cx="1658937" cy="936625"/>
            <a:chOff x="6444343" y="4365171"/>
            <a:chExt cx="1659811" cy="936037"/>
          </a:xfrm>
        </p:grpSpPr>
        <p:sp>
          <p:nvSpPr>
            <p:cNvPr id="36883" name="任意多边形 13">
              <a:extLst>
                <a:ext uri="{FF2B5EF4-FFF2-40B4-BE49-F238E27FC236}">
                  <a16:creationId xmlns:a16="http://schemas.microsoft.com/office/drawing/2014/main" id="{78204ED0-8645-4CD9-AD3A-D202FB01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343" y="4365171"/>
              <a:ext cx="228600" cy="914400"/>
            </a:xfrm>
            <a:custGeom>
              <a:avLst/>
              <a:gdLst>
                <a:gd name="T0" fmla="*/ 0 w 228600"/>
                <a:gd name="T1" fmla="*/ 914400 h 914400"/>
                <a:gd name="T2" fmla="*/ 228600 w 228600"/>
                <a:gd name="T3" fmla="*/ 0 h 914400"/>
                <a:gd name="T4" fmla="*/ 0 60000 65536"/>
                <a:gd name="T5" fmla="*/ 0 60000 65536"/>
                <a:gd name="T6" fmla="*/ 0 w 228600"/>
                <a:gd name="T7" fmla="*/ 0 h 914400"/>
                <a:gd name="T8" fmla="*/ 228600 w 228600"/>
                <a:gd name="T9" fmla="*/ 914400 h 914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600" h="914400">
                  <a:moveTo>
                    <a:pt x="0" y="914400"/>
                  </a:moveTo>
                  <a:lnTo>
                    <a:pt x="22860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任意多边形 28">
              <a:extLst>
                <a:ext uri="{FF2B5EF4-FFF2-40B4-BE49-F238E27FC236}">
                  <a16:creationId xmlns:a16="http://schemas.microsoft.com/office/drawing/2014/main" id="{5EE24063-1E78-444D-BED9-3309EA570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554" y="4386808"/>
              <a:ext cx="228600" cy="914400"/>
            </a:xfrm>
            <a:custGeom>
              <a:avLst/>
              <a:gdLst>
                <a:gd name="T0" fmla="*/ 0 w 228600"/>
                <a:gd name="T1" fmla="*/ 914400 h 914400"/>
                <a:gd name="T2" fmla="*/ 228600 w 228600"/>
                <a:gd name="T3" fmla="*/ 0 h 914400"/>
                <a:gd name="T4" fmla="*/ 0 60000 65536"/>
                <a:gd name="T5" fmla="*/ 0 60000 65536"/>
                <a:gd name="T6" fmla="*/ 0 w 228600"/>
                <a:gd name="T7" fmla="*/ 0 h 914400"/>
                <a:gd name="T8" fmla="*/ 228600 w 228600"/>
                <a:gd name="T9" fmla="*/ 914400 h 914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600" h="914400">
                  <a:moveTo>
                    <a:pt x="0" y="914400"/>
                  </a:moveTo>
                  <a:lnTo>
                    <a:pt x="228600" y="0"/>
                  </a:lnTo>
                </a:path>
              </a:pathLst>
            </a:cu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5" name="任意多边形 14">
              <a:extLst>
                <a:ext uri="{FF2B5EF4-FFF2-40B4-BE49-F238E27FC236}">
                  <a16:creationId xmlns:a16="http://schemas.microsoft.com/office/drawing/2014/main" id="{13523565-4A18-4BE0-86F4-C91F703D1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057" y="4376057"/>
              <a:ext cx="1426029" cy="10886"/>
            </a:xfrm>
            <a:custGeom>
              <a:avLst/>
              <a:gdLst>
                <a:gd name="T0" fmla="*/ 0 w 1426029"/>
                <a:gd name="T1" fmla="*/ 0 h 10886"/>
                <a:gd name="T2" fmla="*/ 1426029 w 1426029"/>
                <a:gd name="T3" fmla="*/ 10886 h 10886"/>
                <a:gd name="T4" fmla="*/ 0 60000 65536"/>
                <a:gd name="T5" fmla="*/ 0 60000 65536"/>
                <a:gd name="T6" fmla="*/ 0 w 1426029"/>
                <a:gd name="T7" fmla="*/ 0 h 10886"/>
                <a:gd name="T8" fmla="*/ 1426029 w 1426029"/>
                <a:gd name="T9" fmla="*/ 10886 h 108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029" h="10886">
                  <a:moveTo>
                    <a:pt x="0" y="0"/>
                  </a:moveTo>
                  <a:lnTo>
                    <a:pt x="1426029" y="10886"/>
                  </a:lnTo>
                </a:path>
              </a:pathLst>
            </a:cu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任意多边形 30">
              <a:extLst>
                <a:ext uri="{FF2B5EF4-FFF2-40B4-BE49-F238E27FC236}">
                  <a16:creationId xmlns:a16="http://schemas.microsoft.com/office/drawing/2014/main" id="{22537C69-0E4C-46D9-8B5F-2C64A2508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525" y="5279550"/>
              <a:ext cx="1426029" cy="10886"/>
            </a:xfrm>
            <a:custGeom>
              <a:avLst/>
              <a:gdLst>
                <a:gd name="T0" fmla="*/ 0 w 1426029"/>
                <a:gd name="T1" fmla="*/ 0 h 10886"/>
                <a:gd name="T2" fmla="*/ 1426029 w 1426029"/>
                <a:gd name="T3" fmla="*/ 10886 h 10886"/>
                <a:gd name="T4" fmla="*/ 0 60000 65536"/>
                <a:gd name="T5" fmla="*/ 0 60000 65536"/>
                <a:gd name="T6" fmla="*/ 0 w 1426029"/>
                <a:gd name="T7" fmla="*/ 0 h 10886"/>
                <a:gd name="T8" fmla="*/ 1426029 w 1426029"/>
                <a:gd name="T9" fmla="*/ 10886 h 108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6029" h="10886">
                  <a:moveTo>
                    <a:pt x="0" y="0"/>
                  </a:moveTo>
                  <a:lnTo>
                    <a:pt x="1426029" y="10886"/>
                  </a:lnTo>
                </a:path>
              </a:pathLst>
            </a:cu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BD56F8C-7643-4ECC-8529-BB3A3DA09F4A}"/>
              </a:ext>
            </a:extLst>
          </p:cNvPr>
          <p:cNvSpPr txBox="1"/>
          <p:nvPr/>
        </p:nvSpPr>
        <p:spPr>
          <a:xfrm>
            <a:off x="5257800" y="4987925"/>
            <a:ext cx="3635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只有一組對邊平行。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F2718827-0C93-49A5-992C-B7F77243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960563"/>
            <a:ext cx="415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 dirty="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  <a:endParaRPr lang="en-US" altLang="zh-TW" dirty="0">
              <a:solidFill>
                <a:srgbClr val="003399"/>
              </a:solidFill>
            </a:endParaRPr>
          </a:p>
        </p:txBody>
      </p:sp>
      <p:sp>
        <p:nvSpPr>
          <p:cNvPr id="139271" name="Text Box 29">
            <a:extLst>
              <a:ext uri="{FF2B5EF4-FFF2-40B4-BE49-F238E27FC236}">
                <a16:creationId xmlns:a16="http://schemas.microsoft.com/office/drawing/2014/main" id="{6B47E62D-9532-45EB-A700-FE32FEE4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93850"/>
            <a:ext cx="4824412" cy="198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2"/>
              </a:spcAft>
              <a:defRPr/>
            </a:pPr>
            <a:r>
              <a:rPr lang="en-US" altLang="zh-TW" sz="2800" dirty="0"/>
              <a:t>A.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菱形的四</a:t>
            </a: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角相等。</a:t>
            </a:r>
            <a:r>
              <a:rPr lang="en-US" altLang="zh-TW" sz="2800" dirty="0"/>
              <a:t>                                 </a:t>
            </a: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TW" sz="2800" dirty="0"/>
              <a:t>B.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梯形最多有兩</a:t>
            </a: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直角。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TW" sz="2800" dirty="0"/>
              <a:t>C.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梯形有兩組對邊平行。</a:t>
            </a:r>
            <a:endParaRPr lang="en-US" altLang="zh-TW" sz="2800" dirty="0"/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TW" sz="2800" dirty="0"/>
              <a:t>D.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平行四邊形的四條邊相等。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" grpId="0"/>
      <p:bldP spid="3" grpId="1"/>
      <p:bldP spid="33" grpId="0"/>
      <p:bldP spid="33" grpId="1"/>
      <p:bldP spid="34" grpId="0"/>
      <p:bldP spid="34" grpId="1"/>
      <p:bldP spid="35" grpId="0"/>
      <p:bldP spid="35" grpId="1"/>
      <p:bldP spid="4" grpId="0"/>
      <p:bldP spid="4" grpId="1"/>
      <p:bldP spid="5" grpId="0"/>
      <p:bldP spid="5" grpId="1"/>
      <p:bldP spid="36" grpId="0"/>
      <p:bldP spid="36" grpId="1"/>
      <p:bldP spid="37" grpId="0"/>
      <p:bldP spid="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>
            <a:extLst>
              <a:ext uri="{FF2B5EF4-FFF2-40B4-BE49-F238E27FC236}">
                <a16:creationId xmlns:a16="http://schemas.microsoft.com/office/drawing/2014/main" id="{0588BBCF-879D-44FF-9A29-C1C7CB13496A}"/>
              </a:ext>
            </a:extLst>
          </p:cNvPr>
          <p:cNvSpPr/>
          <p:nvPr/>
        </p:nvSpPr>
        <p:spPr bwMode="auto">
          <a:xfrm>
            <a:off x="1451013" y="1774240"/>
            <a:ext cx="5052541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9737180D-DC16-4F37-8719-4BF058A2EB2C}"/>
              </a:ext>
            </a:extLst>
          </p:cNvPr>
          <p:cNvSpPr/>
          <p:nvPr/>
        </p:nvSpPr>
        <p:spPr bwMode="auto">
          <a:xfrm>
            <a:off x="1451013" y="2783294"/>
            <a:ext cx="5052541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05F0CE3-C2F4-4720-864D-C34219EDDEBF}"/>
              </a:ext>
            </a:extLst>
          </p:cNvPr>
          <p:cNvSpPr/>
          <p:nvPr/>
        </p:nvSpPr>
        <p:spPr bwMode="auto">
          <a:xfrm>
            <a:off x="1463675" y="3778817"/>
            <a:ext cx="5052541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4D09DD6E-5BA6-4E5A-87AF-FD60E6DC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38" y="4808974"/>
            <a:ext cx="504000" cy="36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D5FB21A0-C6F4-4CD2-BEDA-B8704562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603" y="1672735"/>
            <a:ext cx="6927059" cy="40010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47675" indent="-447675">
              <a:spcAft>
                <a:spcPts val="1200"/>
              </a:spcAft>
            </a:pPr>
            <a:r>
              <a:rPr lang="en-US" altLang="zh-CN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兩個大小相同的等腰直角三角形可以拼出一個</a:t>
            </a:r>
            <a:r>
              <a:rPr lang="zh-CN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平行四邊形。</a:t>
            </a:r>
            <a:endParaRPr lang="en-US" altLang="zh-TW" sz="2800" b="0" kern="100" dirty="0">
              <a:solidFill>
                <a:srgbClr val="000000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Aft>
                <a:spcPts val="1200"/>
              </a:spcAft>
            </a:pPr>
            <a:r>
              <a:rPr lang="en-US" altLang="zh-CN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三個大小相同的等腰直角三角形可以拼出一個</a:t>
            </a:r>
            <a:r>
              <a:rPr lang="zh-CN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梯形。</a:t>
            </a:r>
            <a:endParaRPr lang="zh-TW" altLang="en-US" sz="2800" b="0" kern="100" dirty="0">
              <a:solidFill>
                <a:srgbClr val="000000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Aft>
                <a:spcPts val="1200"/>
              </a:spcAft>
            </a:pPr>
            <a:r>
              <a:rPr lang="en-US" altLang="zh-CN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四個大小相同的等腰直角三角形可以拼出一個</a:t>
            </a:r>
            <a:r>
              <a:rPr lang="zh-CN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菱形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b="0" kern="100" dirty="0">
              <a:solidFill>
                <a:srgbClr val="000000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indent="-447675">
              <a:spcAft>
                <a:spcPts val="1200"/>
              </a:spcAft>
            </a:pPr>
            <a:r>
              <a:rPr lang="en-US" altLang="zh-CN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五個大小相同的等腰直角三角形可以拼出一個</a:t>
            </a:r>
            <a:r>
              <a:rPr lang="zh-CN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長方形</a:t>
            </a:r>
            <a:r>
              <a:rPr lang="zh-TW" altLang="en-US" sz="2800" b="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F504661-F212-4142-959C-4705887740A1}"/>
              </a:ext>
            </a:extLst>
          </p:cNvPr>
          <p:cNvSpPr/>
          <p:nvPr/>
        </p:nvSpPr>
        <p:spPr bwMode="auto">
          <a:xfrm>
            <a:off x="4212874" y="1080957"/>
            <a:ext cx="750753" cy="395287"/>
          </a:xfrm>
          <a:prstGeom prst="rect">
            <a:avLst/>
          </a:prstGeom>
          <a:solidFill>
            <a:srgbClr val="FFC00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E5BA010-8FF8-4D96-B1A7-6CD39CD38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981075"/>
            <a:ext cx="7513637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20.</a:t>
            </a:r>
            <a:r>
              <a:rPr lang="zh-TW" altLang="en-US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下列哪一項的描述是錯誤的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49911BCB-7432-4642-9DE0-A9D16BFB2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359" y="5155815"/>
            <a:ext cx="92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4" name="Text Box 54">
            <a:extLst>
              <a:ext uri="{FF2B5EF4-FFF2-40B4-BE49-F238E27FC236}">
                <a16:creationId xmlns:a16="http://schemas.microsoft.com/office/drawing/2014/main" id="{63085D90-6441-4CFF-95EC-42EE99AF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65" y="1746731"/>
            <a:ext cx="942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97" name="Text Box 54">
            <a:extLst>
              <a:ext uri="{FF2B5EF4-FFF2-40B4-BE49-F238E27FC236}">
                <a16:creationId xmlns:a16="http://schemas.microsoft.com/office/drawing/2014/main" id="{3AA3FF47-AB49-46AA-B7EE-591CBEEC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04" y="2759015"/>
            <a:ext cx="107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101" name="Text Box 54">
            <a:extLst>
              <a:ext uri="{FF2B5EF4-FFF2-40B4-BE49-F238E27FC236}">
                <a16:creationId xmlns:a16="http://schemas.microsoft.com/office/drawing/2014/main" id="{0BB58C21-D78C-4C7D-AEEA-1F69B7F9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77" y="3796690"/>
            <a:ext cx="1024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800" dirty="0">
                <a:solidFill>
                  <a:srgbClr val="003399"/>
                </a:solidFill>
                <a:sym typeface="Wingdings" panose="05000000000000000000" pitchFamily="2" charset="2"/>
              </a:rPr>
              <a:t>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1A5E722A-08F7-42E8-8124-2EEC528A02F9}"/>
              </a:ext>
            </a:extLst>
          </p:cNvPr>
          <p:cNvSpPr/>
          <p:nvPr/>
        </p:nvSpPr>
        <p:spPr bwMode="auto">
          <a:xfrm>
            <a:off x="4878123" y="2168335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0" name="直角三角形 109">
            <a:extLst>
              <a:ext uri="{FF2B5EF4-FFF2-40B4-BE49-F238E27FC236}">
                <a16:creationId xmlns:a16="http://schemas.microsoft.com/office/drawing/2014/main" id="{532CB27B-8A5B-44F3-A044-3DB5D562FA87}"/>
              </a:ext>
            </a:extLst>
          </p:cNvPr>
          <p:cNvSpPr/>
          <p:nvPr/>
        </p:nvSpPr>
        <p:spPr bwMode="auto">
          <a:xfrm>
            <a:off x="5868208" y="2178064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1" name="直角三角形 110">
            <a:extLst>
              <a:ext uri="{FF2B5EF4-FFF2-40B4-BE49-F238E27FC236}">
                <a16:creationId xmlns:a16="http://schemas.microsoft.com/office/drawing/2014/main" id="{4204D585-63EA-42FA-8B1C-3F1C295FF4C8}"/>
              </a:ext>
            </a:extLst>
          </p:cNvPr>
          <p:cNvSpPr/>
          <p:nvPr/>
        </p:nvSpPr>
        <p:spPr bwMode="auto">
          <a:xfrm>
            <a:off x="4914371" y="3165974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2" name="直角三角形 111">
            <a:extLst>
              <a:ext uri="{FF2B5EF4-FFF2-40B4-BE49-F238E27FC236}">
                <a16:creationId xmlns:a16="http://schemas.microsoft.com/office/drawing/2014/main" id="{F08E293F-56CD-4A19-B247-1880C8B9E4BB}"/>
              </a:ext>
            </a:extLst>
          </p:cNvPr>
          <p:cNvSpPr/>
          <p:nvPr/>
        </p:nvSpPr>
        <p:spPr bwMode="auto">
          <a:xfrm>
            <a:off x="5847902" y="3165974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3" name="直角三角形 112">
            <a:extLst>
              <a:ext uri="{FF2B5EF4-FFF2-40B4-BE49-F238E27FC236}">
                <a16:creationId xmlns:a16="http://schemas.microsoft.com/office/drawing/2014/main" id="{55270ED8-2EB4-498E-BF10-998286E9BD47}"/>
              </a:ext>
            </a:extLst>
          </p:cNvPr>
          <p:cNvSpPr/>
          <p:nvPr/>
        </p:nvSpPr>
        <p:spPr bwMode="auto">
          <a:xfrm>
            <a:off x="6804312" y="3165974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4" name="直角三角形 113">
            <a:extLst>
              <a:ext uri="{FF2B5EF4-FFF2-40B4-BE49-F238E27FC236}">
                <a16:creationId xmlns:a16="http://schemas.microsoft.com/office/drawing/2014/main" id="{16DC1DFF-900C-4A97-BEF5-676E16629585}"/>
              </a:ext>
            </a:extLst>
          </p:cNvPr>
          <p:cNvSpPr/>
          <p:nvPr/>
        </p:nvSpPr>
        <p:spPr bwMode="auto">
          <a:xfrm>
            <a:off x="4479307" y="4221088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5" name="直角三角形 114">
            <a:extLst>
              <a:ext uri="{FF2B5EF4-FFF2-40B4-BE49-F238E27FC236}">
                <a16:creationId xmlns:a16="http://schemas.microsoft.com/office/drawing/2014/main" id="{65FC5E3E-04A3-43E7-8E98-060B89652AC4}"/>
              </a:ext>
            </a:extLst>
          </p:cNvPr>
          <p:cNvSpPr/>
          <p:nvPr/>
        </p:nvSpPr>
        <p:spPr bwMode="auto">
          <a:xfrm>
            <a:off x="5256000" y="4221088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6" name="直角三角形 115">
            <a:extLst>
              <a:ext uri="{FF2B5EF4-FFF2-40B4-BE49-F238E27FC236}">
                <a16:creationId xmlns:a16="http://schemas.microsoft.com/office/drawing/2014/main" id="{40200B81-9E07-456D-8173-546AB22A76CF}"/>
              </a:ext>
            </a:extLst>
          </p:cNvPr>
          <p:cNvSpPr/>
          <p:nvPr/>
        </p:nvSpPr>
        <p:spPr bwMode="auto">
          <a:xfrm>
            <a:off x="6084168" y="4218625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7" name="直角三角形 116">
            <a:extLst>
              <a:ext uri="{FF2B5EF4-FFF2-40B4-BE49-F238E27FC236}">
                <a16:creationId xmlns:a16="http://schemas.microsoft.com/office/drawing/2014/main" id="{CB5645C9-959F-473D-A4EF-D696916CEFF6}"/>
              </a:ext>
            </a:extLst>
          </p:cNvPr>
          <p:cNvSpPr/>
          <p:nvPr/>
        </p:nvSpPr>
        <p:spPr bwMode="auto">
          <a:xfrm>
            <a:off x="6850800" y="4218625"/>
            <a:ext cx="576000" cy="576000"/>
          </a:xfrm>
          <a:prstGeom prst="rtTriangle">
            <a:avLst/>
          </a:prstGeom>
          <a:solidFill>
            <a:srgbClr val="FFC000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1.85185E-6 L 0.04531 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10209 -0.00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14358 -0.000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0556 -0.0432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217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59259E-6 L 0.28316 -0.043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217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3004 0.0421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210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10885 0.0421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30" grpId="0" animBg="1"/>
      <p:bldP spid="90" grpId="0" animBg="1"/>
      <p:bldP spid="90" grpId="1" animBg="1"/>
      <p:bldP spid="58" grpId="0"/>
      <p:bldP spid="94" grpId="0"/>
      <p:bldP spid="94" grpId="1"/>
      <p:bldP spid="97" grpId="0"/>
      <p:bldP spid="97" grpId="1"/>
      <p:bldP spid="101" grpId="0"/>
      <p:bldP spid="101" grpId="1"/>
      <p:bldP spid="3" grpId="0" animBg="1"/>
      <p:bldP spid="3" grpId="1" animBg="1"/>
      <p:bldP spid="3" grpId="2" animBg="1"/>
      <p:bldP spid="3" grpId="3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2" grpId="2" animBg="1"/>
      <p:bldP spid="112" grpId="3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4" grpId="3" animBg="1"/>
      <p:bldP spid="115" grpId="0" animBg="1"/>
      <p:bldP spid="115" grpId="1" animBg="1"/>
      <p:bldP spid="115" grpId="2" animBg="1"/>
      <p:bldP spid="116" grpId="0" animBg="1"/>
      <p:bldP spid="116" grpId="2" animBg="1"/>
      <p:bldP spid="116" grpId="3" animBg="1"/>
      <p:bldP spid="116" grpId="4" animBg="1"/>
      <p:bldP spid="117" grpId="0" animBg="1"/>
      <p:bldP spid="117" grpId="1" animBg="1"/>
      <p:bldP spid="117" grpId="2" animBg="1"/>
      <p:bldP spid="117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330519B-1FF5-4C0B-88B3-378E10A5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5268913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8915" name="Text Box 117">
            <a:extLst>
              <a:ext uri="{FF2B5EF4-FFF2-40B4-BE49-F238E27FC236}">
                <a16:creationId xmlns:a16="http://schemas.microsoft.com/office/drawing/2014/main" id="{B6121849-D891-434E-995F-19DA4E6C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713288"/>
            <a:ext cx="39465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7.5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en-US" altLang="zh-TW" sz="2800">
                <a:ea typeface="標楷體" panose="03000509000000000000" pitchFamily="65" charset="-120"/>
              </a:rPr>
              <a:t>B. 9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cm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cm</a:t>
            </a:r>
            <a:r>
              <a:rPr lang="zh-TW" altLang="en-US" sz="2800">
                <a:ea typeface="標楷體" panose="03000509000000000000" pitchFamily="65" charset="-120"/>
              </a:rPr>
              <a:t>　      </a:t>
            </a:r>
            <a:r>
              <a:rPr lang="en-US" altLang="zh-TW" sz="2800">
                <a:ea typeface="標楷體" panose="03000509000000000000" pitchFamily="65" charset="-120"/>
              </a:rPr>
              <a:t>D. 18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cm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9B07B-5F46-47DE-84B9-FF58607B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237163"/>
            <a:ext cx="927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FDF40FA-ECA0-4EF7-ACF1-5620F926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227388"/>
            <a:ext cx="79756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21. </a:t>
            </a:r>
            <a:r>
              <a:rPr lang="zh-TW" altLang="zh-HK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上圖中，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G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是三個大小相同的圓的圓心，陰影部分的周界是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45cm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，每個圓的直徑是多少</a:t>
            </a:r>
            <a:r>
              <a:rPr lang="zh-TW" altLang="zh-HK" sz="280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08DEBB-8AAC-4730-BCF4-8C9A1AEBE3AE}"/>
              </a:ext>
            </a:extLst>
          </p:cNvPr>
          <p:cNvSpPr txBox="1"/>
          <p:nvPr/>
        </p:nvSpPr>
        <p:spPr>
          <a:xfrm>
            <a:off x="5605463" y="1322388"/>
            <a:ext cx="27432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陰影部分的周界</a:t>
            </a:r>
            <a:endParaRPr lang="en-US" altLang="zh-CN" sz="2800" kern="1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半徑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×5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7C95CDC-FF47-47CF-A9F6-97563117B596}"/>
              </a:ext>
            </a:extLst>
          </p:cNvPr>
          <p:cNvSpPr txBox="1"/>
          <p:nvPr/>
        </p:nvSpPr>
        <p:spPr>
          <a:xfrm>
            <a:off x="5580063" y="2281238"/>
            <a:ext cx="3546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即半徑是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(45÷5)cm</a:t>
            </a: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17144A5-BECD-4811-8F59-DFB87E20F82B}"/>
              </a:ext>
            </a:extLst>
          </p:cNvPr>
          <p:cNvSpPr txBox="1"/>
          <p:nvPr/>
        </p:nvSpPr>
        <p:spPr>
          <a:xfrm>
            <a:off x="4799013" y="4270375"/>
            <a:ext cx="4097337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每個圓的直徑 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半徑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×2</a:t>
            </a:r>
          </a:p>
          <a:p>
            <a:pPr marL="72000"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</a:rPr>
              <a:t>                      = 45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 dirty="0">
                <a:solidFill>
                  <a:srgbClr val="003399"/>
                </a:solidFill>
              </a:rPr>
              <a:t>5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</a:rPr>
              <a:t>2</a:t>
            </a:r>
          </a:p>
          <a:p>
            <a:pPr marL="72000">
              <a:defRPr/>
            </a:pPr>
            <a:r>
              <a:rPr lang="en-US" altLang="zh-HK" sz="2800" dirty="0">
                <a:solidFill>
                  <a:srgbClr val="003399"/>
                </a:solidFill>
              </a:rPr>
              <a:t>                      </a:t>
            </a:r>
            <a:r>
              <a:rPr lang="en-US" altLang="zh-CN" sz="2800" dirty="0">
                <a:solidFill>
                  <a:srgbClr val="003399"/>
                </a:solidFill>
              </a:rPr>
              <a:t>= 18(cm)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pic>
        <p:nvPicPr>
          <p:cNvPr id="38921" name="图片 5">
            <a:extLst>
              <a:ext uri="{FF2B5EF4-FFF2-40B4-BE49-F238E27FC236}">
                <a16:creationId xmlns:a16="http://schemas.microsoft.com/office/drawing/2014/main" id="{1498D4DE-2913-4660-B41D-51EC98F8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938213"/>
            <a:ext cx="1752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5EB61AB-4A26-46BC-937A-5B06A624C7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508125"/>
            <a:ext cx="587375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7B7F172-773E-45D4-8D76-B3E45A8FFBD1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0738" y="1511300"/>
            <a:ext cx="153987" cy="536575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BAE85B1-B1ED-4B7B-A2EA-AB1BF7E5D37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5800" y="2025650"/>
            <a:ext cx="141288" cy="539750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19F57F5-4025-4CD4-B947-F78C78DB6670}"/>
              </a:ext>
            </a:extLst>
          </p:cNvPr>
          <p:cNvCxnSpPr>
            <a:cxnSpLocks/>
          </p:cNvCxnSpPr>
          <p:nvPr/>
        </p:nvCxnSpPr>
        <p:spPr bwMode="auto">
          <a:xfrm>
            <a:off x="4344988" y="2025650"/>
            <a:ext cx="155575" cy="53975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9AF0B32-3994-40C5-A139-79842AEBD650}"/>
              </a:ext>
            </a:extLst>
          </p:cNvPr>
          <p:cNvCxnSpPr>
            <a:cxnSpLocks/>
          </p:cNvCxnSpPr>
          <p:nvPr/>
        </p:nvCxnSpPr>
        <p:spPr bwMode="auto">
          <a:xfrm>
            <a:off x="4206875" y="1508125"/>
            <a:ext cx="139700" cy="539750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59AD2BD-A366-42F4-8353-39C74CFF36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97413" y="3716338"/>
            <a:ext cx="28987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9DBCCB1-897B-4A3E-9405-556F474910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0238" y="4149725"/>
            <a:ext cx="36798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/>
      <p:bldP spid="31" grpId="1"/>
      <p:bldP spid="40" grpId="0"/>
      <p:bldP spid="40" grpId="1"/>
      <p:bldP spid="26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>
            <a:extLst>
              <a:ext uri="{FF2B5EF4-FFF2-40B4-BE49-F238E27FC236}">
                <a16:creationId xmlns:a16="http://schemas.microsoft.com/office/drawing/2014/main" id="{12DC1E72-C9B6-4C30-B306-96C1D6F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028700"/>
            <a:ext cx="277653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6E0CD5D-81A3-4D82-B7DB-6C43EC783AAE}"/>
              </a:ext>
            </a:extLst>
          </p:cNvPr>
          <p:cNvSpPr>
            <a:spLocks/>
          </p:cNvSpPr>
          <p:nvPr/>
        </p:nvSpPr>
        <p:spPr bwMode="auto">
          <a:xfrm flipH="1">
            <a:off x="4510088" y="1933575"/>
            <a:ext cx="409575" cy="539750"/>
          </a:xfrm>
          <a:custGeom>
            <a:avLst/>
            <a:gdLst>
              <a:gd name="T0" fmla="*/ 126442 w 410308"/>
              <a:gd name="T1" fmla="*/ 11844 h 539261"/>
              <a:gd name="T2" fmla="*/ 0 w 410308"/>
              <a:gd name="T3" fmla="*/ 544664 h 539261"/>
              <a:gd name="T4" fmla="*/ 402317 w 410308"/>
              <a:gd name="T5" fmla="*/ 0 h 539261"/>
              <a:gd name="T6" fmla="*/ 126442 w 410308"/>
              <a:gd name="T7" fmla="*/ 11844 h 5392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308" h="539261">
                <a:moveTo>
                  <a:pt x="128954" y="11723"/>
                </a:moveTo>
                <a:lnTo>
                  <a:pt x="0" y="539261"/>
                </a:lnTo>
                <a:lnTo>
                  <a:pt x="410308" y="0"/>
                </a:lnTo>
                <a:lnTo>
                  <a:pt x="128954" y="1172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A0E55D1-FC68-472C-82A2-D674FB52221F}"/>
              </a:ext>
            </a:extLst>
          </p:cNvPr>
          <p:cNvSpPr>
            <a:spLocks/>
          </p:cNvSpPr>
          <p:nvPr/>
        </p:nvSpPr>
        <p:spPr bwMode="auto">
          <a:xfrm>
            <a:off x="4103688" y="1933575"/>
            <a:ext cx="409575" cy="539750"/>
          </a:xfrm>
          <a:custGeom>
            <a:avLst/>
            <a:gdLst>
              <a:gd name="T0" fmla="*/ 126442 w 410308"/>
              <a:gd name="T1" fmla="*/ 11844 h 539261"/>
              <a:gd name="T2" fmla="*/ 0 w 410308"/>
              <a:gd name="T3" fmla="*/ 544664 h 539261"/>
              <a:gd name="T4" fmla="*/ 402317 w 410308"/>
              <a:gd name="T5" fmla="*/ 0 h 539261"/>
              <a:gd name="T6" fmla="*/ 126442 w 410308"/>
              <a:gd name="T7" fmla="*/ 11844 h 5392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308" h="539261">
                <a:moveTo>
                  <a:pt x="128954" y="11723"/>
                </a:moveTo>
                <a:lnTo>
                  <a:pt x="0" y="539261"/>
                </a:lnTo>
                <a:lnTo>
                  <a:pt x="410308" y="0"/>
                </a:lnTo>
                <a:lnTo>
                  <a:pt x="128954" y="1172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DAF29B97-B47A-465D-9935-F551DA79BE5C}"/>
              </a:ext>
            </a:extLst>
          </p:cNvPr>
          <p:cNvSpPr>
            <a:spLocks/>
          </p:cNvSpPr>
          <p:nvPr/>
        </p:nvSpPr>
        <p:spPr bwMode="auto">
          <a:xfrm flipH="1">
            <a:off x="4792663" y="1371600"/>
            <a:ext cx="539750" cy="550863"/>
          </a:xfrm>
          <a:custGeom>
            <a:avLst/>
            <a:gdLst>
              <a:gd name="T0" fmla="*/ 544654 w 539262"/>
              <a:gd name="T1" fmla="*/ 0 h 550985"/>
              <a:gd name="T2" fmla="*/ 0 w 539262"/>
              <a:gd name="T3" fmla="*/ 432698 h 550985"/>
              <a:gd name="T4" fmla="*/ 532814 w 539262"/>
              <a:gd name="T5" fmla="*/ 549643 h 550985"/>
              <a:gd name="T6" fmla="*/ 544654 w 539262"/>
              <a:gd name="T7" fmla="*/ 0 h 5509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9262" h="550985">
                <a:moveTo>
                  <a:pt x="539262" y="0"/>
                </a:moveTo>
                <a:lnTo>
                  <a:pt x="0" y="433754"/>
                </a:lnTo>
                <a:lnTo>
                  <a:pt x="527539" y="550985"/>
                </a:lnTo>
                <a:lnTo>
                  <a:pt x="539262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5CB426-3F33-4CB6-8DD4-AE5B48AA7AD9}"/>
              </a:ext>
            </a:extLst>
          </p:cNvPr>
          <p:cNvSpPr>
            <a:spLocks/>
          </p:cNvSpPr>
          <p:nvPr/>
        </p:nvSpPr>
        <p:spPr bwMode="auto">
          <a:xfrm>
            <a:off x="3692525" y="1371600"/>
            <a:ext cx="539750" cy="550863"/>
          </a:xfrm>
          <a:custGeom>
            <a:avLst/>
            <a:gdLst>
              <a:gd name="T0" fmla="*/ 544654 w 539262"/>
              <a:gd name="T1" fmla="*/ 0 h 550985"/>
              <a:gd name="T2" fmla="*/ 0 w 539262"/>
              <a:gd name="T3" fmla="*/ 432698 h 550985"/>
              <a:gd name="T4" fmla="*/ 532814 w 539262"/>
              <a:gd name="T5" fmla="*/ 549643 h 550985"/>
              <a:gd name="T6" fmla="*/ 544654 w 539262"/>
              <a:gd name="T7" fmla="*/ 0 h 5509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9262" h="550985">
                <a:moveTo>
                  <a:pt x="539262" y="0"/>
                </a:moveTo>
                <a:lnTo>
                  <a:pt x="0" y="433754"/>
                </a:lnTo>
                <a:lnTo>
                  <a:pt x="527539" y="550985"/>
                </a:lnTo>
                <a:lnTo>
                  <a:pt x="539262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69ED018-6DE7-4B82-943A-F1E083686E42}"/>
              </a:ext>
            </a:extLst>
          </p:cNvPr>
          <p:cNvSpPr>
            <a:spLocks/>
          </p:cNvSpPr>
          <p:nvPr/>
        </p:nvSpPr>
        <p:spPr bwMode="auto">
          <a:xfrm>
            <a:off x="4243388" y="1114425"/>
            <a:ext cx="539750" cy="268288"/>
          </a:xfrm>
          <a:custGeom>
            <a:avLst/>
            <a:gdLst>
              <a:gd name="T0" fmla="*/ 272334 w 539261"/>
              <a:gd name="T1" fmla="*/ 0 h 269631"/>
              <a:gd name="T2" fmla="*/ 0 w 539261"/>
              <a:gd name="T3" fmla="*/ 255221 h 269631"/>
              <a:gd name="T4" fmla="*/ 544664 w 539261"/>
              <a:gd name="T5" fmla="*/ 255221 h 269631"/>
              <a:gd name="T6" fmla="*/ 272334 w 539261"/>
              <a:gd name="T7" fmla="*/ 0 h 26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9261" h="269631">
                <a:moveTo>
                  <a:pt x="269631" y="0"/>
                </a:moveTo>
                <a:lnTo>
                  <a:pt x="0" y="269631"/>
                </a:lnTo>
                <a:lnTo>
                  <a:pt x="539261" y="269631"/>
                </a:lnTo>
                <a:lnTo>
                  <a:pt x="269631" y="0"/>
                </a:lnTo>
                <a:close/>
              </a:path>
            </a:pathLst>
          </a:custGeom>
          <a:solidFill>
            <a:srgbClr val="ABDB7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7DF497-1B79-4134-A037-99BB25CA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1387475"/>
            <a:ext cx="557213" cy="5572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825771E8-3FA8-41F8-B4E0-2483836E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117850"/>
            <a:ext cx="62642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3888" indent="-6238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30238" indent="-630238" eaLnBrk="1" hangingPunct="1"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22. </a:t>
            </a:r>
            <a:r>
              <a:rPr lang="zh-TW" altLang="zh-HK" sz="28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上圖</a:t>
            </a:r>
            <a:r>
              <a:rPr lang="zh-TW" altLang="en-US" sz="28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中，陰影部分的面積是多少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72BBC-1CA3-407A-BC9F-ACB6F5FB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36893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D57120-D387-4CAC-9FC3-D6373E97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3760788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948" name="Text Box 117">
            <a:extLst>
              <a:ext uri="{FF2B5EF4-FFF2-40B4-BE49-F238E27FC236}">
                <a16:creationId xmlns:a16="http://schemas.microsoft.com/office/drawing/2014/main" id="{A5265C2A-49F9-476C-8825-5B099B542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13163"/>
            <a:ext cx="2036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HK" sz="2800"/>
              <a:t>A. 176cm</a:t>
            </a:r>
            <a:r>
              <a:rPr lang="en-US" altLang="zh-HK" sz="2800" baseline="30000"/>
              <a:t>2</a:t>
            </a:r>
            <a:r>
              <a:rPr lang="en-US" altLang="zh-TW" sz="2800">
                <a:ea typeface="標楷體" panose="03000509000000000000" pitchFamily="65" charset="-120"/>
              </a:rPr>
              <a:t>	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1</a:t>
            </a:r>
            <a:r>
              <a:rPr lang="en-US" altLang="zh-HK" sz="2800"/>
              <a:t>60cm</a:t>
            </a:r>
            <a:r>
              <a:rPr lang="en-US" altLang="zh-HK" sz="2800" baseline="30000"/>
              <a:t>2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HK" sz="2800"/>
              <a:t>144cm</a:t>
            </a:r>
            <a:r>
              <a:rPr lang="en-US" altLang="zh-HK" sz="2800" baseline="30000"/>
              <a:t>2</a:t>
            </a:r>
            <a:endParaRPr lang="en-US" altLang="zh-HK" sz="2800"/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HK" sz="2800"/>
              <a:t>112cm</a:t>
            </a:r>
            <a:r>
              <a:rPr lang="en-US" altLang="zh-HK" sz="2800" baseline="30000"/>
              <a:t>2</a:t>
            </a:r>
            <a:endParaRPr lang="zh-TW" altLang="en-US" sz="2800" b="1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4FBBB6-6E64-4D55-94E4-F5A6C42DF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1638" y="1387475"/>
            <a:ext cx="576262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CBEA205-D638-4DD4-89ED-50880AE2061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499768" y="1675607"/>
            <a:ext cx="576263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FB58394-DE41-4BDF-A8C1-C95C1A9A0A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4338" y="1944688"/>
            <a:ext cx="574675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184B330-9E0E-4AE8-87F1-A38D93D1CD4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940968" y="1675607"/>
            <a:ext cx="576263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C7EA0B-FBC3-49F7-A1D3-359C82D7A931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1104900"/>
            <a:ext cx="65087" cy="273050"/>
            <a:chOff x="4513262" y="1114425"/>
            <a:chExt cx="65285" cy="273050"/>
          </a:xfrm>
        </p:grpSpPr>
        <p:cxnSp>
          <p:nvCxnSpPr>
            <p:cNvPr id="39976" name="直接连接符 3">
              <a:extLst>
                <a:ext uri="{FF2B5EF4-FFF2-40B4-BE49-F238E27FC236}">
                  <a16:creationId xmlns:a16="http://schemas.microsoft.com/office/drawing/2014/main" id="{38F594C2-E853-4105-B074-3E9164A5AC0D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4514057" y="1114425"/>
              <a:ext cx="595" cy="273050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7" name="任意多边形: 形状 13">
              <a:extLst>
                <a:ext uri="{FF2B5EF4-FFF2-40B4-BE49-F238E27FC236}">
                  <a16:creationId xmlns:a16="http://schemas.microsoft.com/office/drawing/2014/main" id="{68D94540-040F-40CA-8A97-EDE0418A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2" y="1312863"/>
              <a:ext cx="65285" cy="64800"/>
            </a:xfrm>
            <a:custGeom>
              <a:avLst/>
              <a:gdLst>
                <a:gd name="T0" fmla="*/ 0 w 100013"/>
                <a:gd name="T1" fmla="*/ 0 h 95250"/>
                <a:gd name="T2" fmla="*/ 7738 w 100013"/>
                <a:gd name="T3" fmla="*/ 0 h 95250"/>
                <a:gd name="T4" fmla="*/ 7738 w 100013"/>
                <a:gd name="T5" fmla="*/ 9443 h 95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13" h="95250">
                  <a:moveTo>
                    <a:pt x="0" y="0"/>
                  </a:moveTo>
                  <a:lnTo>
                    <a:pt x="100013" y="0"/>
                  </a:lnTo>
                  <a:lnTo>
                    <a:pt x="100013" y="95250"/>
                  </a:lnTo>
                </a:path>
              </a:pathLst>
            </a:custGeom>
            <a:noFill/>
            <a:ln w="190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6F01B50-9324-442B-A81B-64A4CCF7E25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038725" y="1546226"/>
            <a:ext cx="65087" cy="557212"/>
            <a:chOff x="4513901" y="1114425"/>
            <a:chExt cx="32474" cy="273050"/>
          </a:xfrm>
        </p:grpSpPr>
        <p:cxnSp>
          <p:nvCxnSpPr>
            <p:cNvPr id="39974" name="直接连接符 16">
              <a:extLst>
                <a:ext uri="{FF2B5EF4-FFF2-40B4-BE49-F238E27FC236}">
                  <a16:creationId xmlns:a16="http://schemas.microsoft.com/office/drawing/2014/main" id="{53A98AD2-78A7-4201-9C4C-AC9AAA722D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14057" y="1114425"/>
              <a:ext cx="595" cy="273050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5" name="任意多边形: 形状 20">
              <a:extLst>
                <a:ext uri="{FF2B5EF4-FFF2-40B4-BE49-F238E27FC236}">
                  <a16:creationId xmlns:a16="http://schemas.microsoft.com/office/drawing/2014/main" id="{A989ADC4-814A-4446-8C7F-84127DD53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901" y="1354463"/>
              <a:ext cx="32474" cy="31754"/>
            </a:xfrm>
            <a:custGeom>
              <a:avLst/>
              <a:gdLst>
                <a:gd name="T0" fmla="*/ 0 w 100013"/>
                <a:gd name="T1" fmla="*/ 0 h 95250"/>
                <a:gd name="T2" fmla="*/ 117 w 100013"/>
                <a:gd name="T3" fmla="*/ 0 h 95250"/>
                <a:gd name="T4" fmla="*/ 117 w 100013"/>
                <a:gd name="T5" fmla="*/ 131 h 95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13" h="95250">
                  <a:moveTo>
                    <a:pt x="0" y="0"/>
                  </a:moveTo>
                  <a:lnTo>
                    <a:pt x="100013" y="0"/>
                  </a:lnTo>
                  <a:lnTo>
                    <a:pt x="100013" y="95250"/>
                  </a:lnTo>
                </a:path>
              </a:pathLst>
            </a:custGeom>
            <a:noFill/>
            <a:ln w="190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58EA36C-5257-4874-9A12-284CA1D9A3A9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919538" y="1546225"/>
            <a:ext cx="65087" cy="557213"/>
            <a:chOff x="4513901" y="1114425"/>
            <a:chExt cx="32474" cy="273050"/>
          </a:xfrm>
        </p:grpSpPr>
        <p:cxnSp>
          <p:nvCxnSpPr>
            <p:cNvPr id="39972" name="直接连接符 25">
              <a:extLst>
                <a:ext uri="{FF2B5EF4-FFF2-40B4-BE49-F238E27FC236}">
                  <a16:creationId xmlns:a16="http://schemas.microsoft.com/office/drawing/2014/main" id="{1BFADF17-08A1-469F-B8F1-2575701680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14057" y="1114425"/>
              <a:ext cx="595" cy="273050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3" name="任意多边形: 形状 30">
              <a:extLst>
                <a:ext uri="{FF2B5EF4-FFF2-40B4-BE49-F238E27FC236}">
                  <a16:creationId xmlns:a16="http://schemas.microsoft.com/office/drawing/2014/main" id="{6098CB11-00A6-4C28-BD31-6A809477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901" y="1354463"/>
              <a:ext cx="32474" cy="31754"/>
            </a:xfrm>
            <a:custGeom>
              <a:avLst/>
              <a:gdLst>
                <a:gd name="T0" fmla="*/ 0 w 100013"/>
                <a:gd name="T1" fmla="*/ 0 h 95250"/>
                <a:gd name="T2" fmla="*/ 117 w 100013"/>
                <a:gd name="T3" fmla="*/ 0 h 95250"/>
                <a:gd name="T4" fmla="*/ 117 w 100013"/>
                <a:gd name="T5" fmla="*/ 131 h 95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13" h="95250">
                  <a:moveTo>
                    <a:pt x="0" y="0"/>
                  </a:moveTo>
                  <a:lnTo>
                    <a:pt x="100013" y="0"/>
                  </a:lnTo>
                  <a:lnTo>
                    <a:pt x="100013" y="95250"/>
                  </a:lnTo>
                </a:path>
              </a:pathLst>
            </a:custGeom>
            <a:noFill/>
            <a:ln w="190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9937" name="组合 39936">
            <a:extLst>
              <a:ext uri="{FF2B5EF4-FFF2-40B4-BE49-F238E27FC236}">
                <a16:creationId xmlns:a16="http://schemas.microsoft.com/office/drawing/2014/main" id="{49EBA73C-3BB2-482D-924F-AF46B1828FC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857750" y="1933575"/>
            <a:ext cx="65088" cy="549275"/>
            <a:chOff x="4451590" y="1114425"/>
            <a:chExt cx="64800" cy="548812"/>
          </a:xfrm>
        </p:grpSpPr>
        <p:cxnSp>
          <p:nvCxnSpPr>
            <p:cNvPr id="39970" name="直接连接符 39938">
              <a:extLst>
                <a:ext uri="{FF2B5EF4-FFF2-40B4-BE49-F238E27FC236}">
                  <a16:creationId xmlns:a16="http://schemas.microsoft.com/office/drawing/2014/main" id="{8B9F5528-B239-4AF5-8A7B-40A2291ABA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4652" y="1114425"/>
              <a:ext cx="0" cy="548812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71" name="任意多边形: 形状 39940">
              <a:extLst>
                <a:ext uri="{FF2B5EF4-FFF2-40B4-BE49-F238E27FC236}">
                  <a16:creationId xmlns:a16="http://schemas.microsoft.com/office/drawing/2014/main" id="{18072200-2053-4C1E-90E5-F5A27E905FA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51347" y="1590976"/>
              <a:ext cx="65285" cy="64800"/>
            </a:xfrm>
            <a:custGeom>
              <a:avLst/>
              <a:gdLst>
                <a:gd name="T0" fmla="*/ 0 w 100013"/>
                <a:gd name="T1" fmla="*/ 0 h 95250"/>
                <a:gd name="T2" fmla="*/ 7738 w 100013"/>
                <a:gd name="T3" fmla="*/ 0 h 95250"/>
                <a:gd name="T4" fmla="*/ 7738 w 100013"/>
                <a:gd name="T5" fmla="*/ 9443 h 95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13" h="95250">
                  <a:moveTo>
                    <a:pt x="0" y="0"/>
                  </a:moveTo>
                  <a:lnTo>
                    <a:pt x="100013" y="0"/>
                  </a:lnTo>
                  <a:lnTo>
                    <a:pt x="100013" y="95250"/>
                  </a:lnTo>
                </a:path>
              </a:pathLst>
            </a:custGeom>
            <a:noFill/>
            <a:ln w="190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cxnSp>
        <p:nvCxnSpPr>
          <p:cNvPr id="39944" name="直接连接符 39943">
            <a:extLst>
              <a:ext uri="{FF2B5EF4-FFF2-40B4-BE49-F238E27FC236}">
                <a16:creationId xmlns:a16="http://schemas.microsoft.com/office/drawing/2014/main" id="{E0CFC36B-433E-497B-B897-9DD4EC3C4D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3138" y="1944688"/>
            <a:ext cx="144462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直接连接符 39944">
            <a:extLst>
              <a:ext uri="{FF2B5EF4-FFF2-40B4-BE49-F238E27FC236}">
                <a16:creationId xmlns:a16="http://schemas.microsoft.com/office/drawing/2014/main" id="{AE1CD016-DA4E-494D-9F2A-F2D10FEC12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7813" y="1946275"/>
            <a:ext cx="142875" cy="0"/>
          </a:xfrm>
          <a:prstGeom prst="line">
            <a:avLst/>
          </a:prstGeom>
          <a:noFill/>
          <a:ln w="19050" algn="ctr">
            <a:solidFill>
              <a:srgbClr val="00339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6" name="组合 39945">
            <a:extLst>
              <a:ext uri="{FF2B5EF4-FFF2-40B4-BE49-F238E27FC236}">
                <a16:creationId xmlns:a16="http://schemas.microsoft.com/office/drawing/2014/main" id="{7DC9EF26-AD6B-41D6-9C93-58AD0BBD7B5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094163" y="1947863"/>
            <a:ext cx="73025" cy="549275"/>
            <a:chOff x="4514652" y="1114425"/>
            <a:chExt cx="71914" cy="548812"/>
          </a:xfrm>
        </p:grpSpPr>
        <p:cxnSp>
          <p:nvCxnSpPr>
            <p:cNvPr id="39968" name="直接连接符 39946">
              <a:extLst>
                <a:ext uri="{FF2B5EF4-FFF2-40B4-BE49-F238E27FC236}">
                  <a16:creationId xmlns:a16="http://schemas.microsoft.com/office/drawing/2014/main" id="{34ED2592-0457-4084-8E71-AFB7CEC2D9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4652" y="1114425"/>
              <a:ext cx="0" cy="548812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69" name="任意多边形: 形状 39947">
              <a:extLst>
                <a:ext uri="{FF2B5EF4-FFF2-40B4-BE49-F238E27FC236}">
                  <a16:creationId xmlns:a16="http://schemas.microsoft.com/office/drawing/2014/main" id="{A54506BC-8BA2-4EEE-836F-AFED9B451212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521523" y="1593357"/>
              <a:ext cx="65285" cy="64800"/>
            </a:xfrm>
            <a:custGeom>
              <a:avLst/>
              <a:gdLst>
                <a:gd name="T0" fmla="*/ 0 w 100013"/>
                <a:gd name="T1" fmla="*/ 0 h 95250"/>
                <a:gd name="T2" fmla="*/ 7738 w 100013"/>
                <a:gd name="T3" fmla="*/ 0 h 95250"/>
                <a:gd name="T4" fmla="*/ 7738 w 100013"/>
                <a:gd name="T5" fmla="*/ 9443 h 952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13" h="95250">
                  <a:moveTo>
                    <a:pt x="0" y="0"/>
                  </a:moveTo>
                  <a:lnTo>
                    <a:pt x="100013" y="0"/>
                  </a:lnTo>
                  <a:lnTo>
                    <a:pt x="100013" y="95250"/>
                  </a:lnTo>
                </a:path>
              </a:pathLst>
            </a:custGeom>
            <a:noFill/>
            <a:ln w="1905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9954" name="矩形 39953">
            <a:extLst>
              <a:ext uri="{FF2B5EF4-FFF2-40B4-BE49-F238E27FC236}">
                <a16:creationId xmlns:a16="http://schemas.microsoft.com/office/drawing/2014/main" id="{F57354B7-EF0F-4182-9BD7-B5B60C713B72}"/>
              </a:ext>
            </a:extLst>
          </p:cNvPr>
          <p:cNvSpPr/>
          <p:nvPr/>
        </p:nvSpPr>
        <p:spPr>
          <a:xfrm>
            <a:off x="6122988" y="1185863"/>
            <a:ext cx="29638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將多邊形分割成</a:t>
            </a:r>
            <a:endParaRPr lang="en-US" altLang="zh-CN" sz="2800" kern="1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常見平面圖形。</a:t>
            </a:r>
            <a:endParaRPr lang="en-US" altLang="zh-CN" sz="2800" kern="1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0C0A19-0BB9-453E-9277-8CD8B154BD4B}"/>
              </a:ext>
            </a:extLst>
          </p:cNvPr>
          <p:cNvSpPr txBox="1"/>
          <p:nvPr/>
        </p:nvSpPr>
        <p:spPr>
          <a:xfrm>
            <a:off x="4268788" y="4195763"/>
            <a:ext cx="8080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8×8</a:t>
            </a:r>
            <a:endParaRPr lang="zh-TW" altLang="zh-HK" sz="2800" kern="1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336DAA-E82D-4C31-9E4B-8E98684B7215}"/>
              </a:ext>
            </a:extLst>
          </p:cNvPr>
          <p:cNvSpPr/>
          <p:nvPr/>
        </p:nvSpPr>
        <p:spPr>
          <a:xfrm>
            <a:off x="6184900" y="2182813"/>
            <a:ext cx="2447925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兩個方格長：</a:t>
            </a:r>
            <a:endParaRPr lang="en-US" altLang="zh-CN" sz="2800" kern="1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HK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en-US" altLang="zh-HK" sz="2800" kern="100" dirty="0">
                <a:solidFill>
                  <a:srgbClr val="003399"/>
                </a:solidFill>
              </a:rPr>
              <a:t>×</a:t>
            </a:r>
            <a:r>
              <a:rPr lang="en-US" altLang="zh-HK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2 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= 8(cm)</a:t>
            </a:r>
            <a:endParaRPr lang="zh-HK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09BDE2-F4BB-4FD3-8E11-48B27CE5D653}"/>
              </a:ext>
            </a:extLst>
          </p:cNvPr>
          <p:cNvSpPr txBox="1"/>
          <p:nvPr/>
        </p:nvSpPr>
        <p:spPr>
          <a:xfrm>
            <a:off x="3975100" y="5157788"/>
            <a:ext cx="2190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=</a:t>
            </a:r>
            <a:r>
              <a:rPr lang="en-US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176(cm</a:t>
            </a:r>
            <a:r>
              <a:rPr lang="en-US" altLang="zh-HK" sz="2800" kern="100" baseline="30000" dirty="0">
                <a:solidFill>
                  <a:srgbClr val="003399"/>
                </a:solidFill>
                <a:latin typeface="+mj-lt"/>
              </a:rPr>
              <a:t>2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)</a:t>
            </a:r>
            <a:endParaRPr lang="zh-TW" altLang="zh-HK" sz="2800" kern="1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98BDC5-4359-42B1-971A-52A82E896D51}"/>
              </a:ext>
            </a:extLst>
          </p:cNvPr>
          <p:cNvSpPr txBox="1"/>
          <p:nvPr/>
        </p:nvSpPr>
        <p:spPr>
          <a:xfrm>
            <a:off x="3975100" y="3716338"/>
            <a:ext cx="30972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陰影部分的面積是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F1CB1FA-6617-4622-AF4E-C4CA1A9F8E82}"/>
              </a:ext>
            </a:extLst>
          </p:cNvPr>
          <p:cNvSpPr txBox="1"/>
          <p:nvPr/>
        </p:nvSpPr>
        <p:spPr>
          <a:xfrm>
            <a:off x="4852988" y="4195763"/>
            <a:ext cx="15430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800" kern="100" dirty="0">
                <a:solidFill>
                  <a:srgbClr val="003399"/>
                </a:solidFill>
              </a:rPr>
              <a:t>＋</a:t>
            </a:r>
            <a:r>
              <a:rPr lang="en-US" altLang="zh-HK" sz="2800" kern="100" dirty="0">
                <a:solidFill>
                  <a:srgbClr val="003399"/>
                </a:solidFill>
              </a:rPr>
              <a:t>8×4</a:t>
            </a:r>
            <a:r>
              <a:rPr lang="zh-TW" altLang="zh-HK" sz="2800" kern="1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2</a:t>
            </a:r>
            <a:endParaRPr lang="zh-TW" altLang="zh-HK" sz="2800" kern="1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4443F3-0A37-4252-B803-1427EB3D5DC7}"/>
              </a:ext>
            </a:extLst>
          </p:cNvPr>
          <p:cNvSpPr txBox="1"/>
          <p:nvPr/>
        </p:nvSpPr>
        <p:spPr>
          <a:xfrm>
            <a:off x="6164263" y="4197350"/>
            <a:ext cx="1933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800" kern="100" dirty="0">
                <a:solidFill>
                  <a:srgbClr val="003399"/>
                </a:solidFill>
              </a:rPr>
              <a:t>＋</a:t>
            </a:r>
            <a:r>
              <a:rPr lang="en-US" altLang="zh-HK" sz="2800" kern="100" dirty="0">
                <a:solidFill>
                  <a:srgbClr val="003399"/>
                </a:solidFill>
              </a:rPr>
              <a:t>8×8</a:t>
            </a:r>
            <a:r>
              <a:rPr lang="zh-TW" altLang="zh-HK" sz="2800" kern="1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2</a:t>
            </a:r>
            <a:r>
              <a:rPr lang="en-US" altLang="zh-HK" sz="2800" kern="100" dirty="0">
                <a:solidFill>
                  <a:srgbClr val="003399"/>
                </a:solidFill>
              </a:rPr>
              <a:t>×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2</a:t>
            </a:r>
            <a:endParaRPr lang="zh-TW" altLang="zh-HK" sz="2800" kern="1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D56BA83-9B5C-49BB-87AE-F90098965516}"/>
              </a:ext>
            </a:extLst>
          </p:cNvPr>
          <p:cNvSpPr txBox="1"/>
          <p:nvPr/>
        </p:nvSpPr>
        <p:spPr>
          <a:xfrm>
            <a:off x="4229100" y="4654550"/>
            <a:ext cx="1933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800" kern="100" dirty="0">
                <a:solidFill>
                  <a:srgbClr val="003399"/>
                </a:solidFill>
              </a:rPr>
              <a:t>＋</a:t>
            </a:r>
            <a:r>
              <a:rPr lang="en-US" altLang="zh-HK" sz="2800" kern="100" dirty="0">
                <a:solidFill>
                  <a:srgbClr val="003399"/>
                </a:solidFill>
              </a:rPr>
              <a:t>4×8</a:t>
            </a:r>
            <a:r>
              <a:rPr lang="zh-TW" altLang="zh-HK" sz="2800" kern="1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2</a:t>
            </a:r>
            <a:r>
              <a:rPr lang="en-US" altLang="zh-HK" sz="2800" kern="100" dirty="0">
                <a:solidFill>
                  <a:srgbClr val="003399"/>
                </a:solidFill>
              </a:rPr>
              <a:t>×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2</a:t>
            </a:r>
            <a:endParaRPr lang="zh-TW" altLang="zh-HK" sz="2800" kern="100" dirty="0">
              <a:solidFill>
                <a:srgbClr val="0033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/>
      <p:bldP spid="27" grpId="0" animBg="1"/>
      <p:bldP spid="39954" grpId="0" uiExpand="1" build="allAtOnce"/>
      <p:bldP spid="2" grpId="0"/>
      <p:bldP spid="2" grpId="1"/>
      <p:bldP spid="4" grpId="0" uiExpand="1" build="allAtOnce"/>
      <p:bldP spid="5" grpId="0"/>
      <p:bldP spid="5" grpId="1"/>
      <p:bldP spid="14" grpId="0"/>
      <p:bldP spid="14" grpId="1"/>
      <p:bldP spid="17" grpId="0"/>
      <p:bldP spid="17" grpId="1"/>
      <p:bldP spid="21" grpId="0"/>
      <p:bldP spid="21" grpId="1"/>
      <p:bldP spid="26" grpId="0"/>
      <p:bldP spid="2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17B31D9-8079-4977-B308-23800EE9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4908550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2215B784-AD43-4DC7-84F5-629BA3C3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81275"/>
            <a:ext cx="8208962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5475" indent="-625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23.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圖一是一個邊長為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52cm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的正方形。</a:t>
            </a:r>
            <a:r>
              <a:rPr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俊偉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沿着虛線把它分割成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個大小相同的小正方形，並把其中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個小正方形拼砌成一個新圖形，如圖二所示。這個新圖形的周界是多少？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       A. 104cm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　　　 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B. 234cm</a:t>
            </a:r>
          </a:p>
          <a:p>
            <a:pPr eaLnBrk="1" hangingPunct="1">
              <a:spcAft>
                <a:spcPts val="3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C. 364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　         </a:t>
            </a:r>
            <a:endParaRPr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D. 728cm 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360CD2-DAA5-4012-A51D-79B68D1A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5332413"/>
            <a:ext cx="186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7BB43AFC-98BE-4DFD-98A4-9395C11E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5300663"/>
            <a:ext cx="342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                    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CF303184-6572-4F0C-A6A9-A2A2E83A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4813300"/>
            <a:ext cx="51133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方形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周界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闊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TW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9466D25-8717-4087-8E0D-68474E3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225" y="4381500"/>
            <a:ext cx="607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每個正方形的邊長：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52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(cm)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EA3E6B-2CFB-49D0-BFB8-2F4856FF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4832350"/>
            <a:ext cx="9286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0969" name="组合 20">
            <a:extLst>
              <a:ext uri="{FF2B5EF4-FFF2-40B4-BE49-F238E27FC236}">
                <a16:creationId xmlns:a16="http://schemas.microsoft.com/office/drawing/2014/main" id="{0B6A0FFC-B25A-4D15-95E4-7623C1B3CAE4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790575"/>
            <a:ext cx="7280275" cy="1622425"/>
            <a:chOff x="-155278" y="1033145"/>
            <a:chExt cx="7281114" cy="1623610"/>
          </a:xfrm>
        </p:grpSpPr>
        <p:pic>
          <p:nvPicPr>
            <p:cNvPr id="41005" name="图片 3">
              <a:extLst>
                <a:ext uri="{FF2B5EF4-FFF2-40B4-BE49-F238E27FC236}">
                  <a16:creationId xmlns:a16="http://schemas.microsoft.com/office/drawing/2014/main" id="{C147EB6B-3B68-4169-A6B0-5BEAE99BE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2"/>
            <a:stretch>
              <a:fillRect/>
            </a:stretch>
          </p:blipFill>
          <p:spPr bwMode="auto">
            <a:xfrm>
              <a:off x="1234842" y="1079914"/>
              <a:ext cx="1566644" cy="157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图片 6">
              <a:extLst>
                <a:ext uri="{FF2B5EF4-FFF2-40B4-BE49-F238E27FC236}">
                  <a16:creationId xmlns:a16="http://schemas.microsoft.com/office/drawing/2014/main" id="{309041FF-CD3A-45D8-A7A0-68717F7A6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89891"/>
              <a:ext cx="2265804" cy="116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7" name="箭头: 右 8">
              <a:extLst>
                <a:ext uri="{FF2B5EF4-FFF2-40B4-BE49-F238E27FC236}">
                  <a16:creationId xmlns:a16="http://schemas.microsoft.com/office/drawing/2014/main" id="{4844AE46-E6DF-4D23-8105-BE1464FC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447" y="1767125"/>
              <a:ext cx="792089" cy="432044"/>
            </a:xfrm>
            <a:prstGeom prst="rightArrow">
              <a:avLst>
                <a:gd name="adj1" fmla="val 50000"/>
                <a:gd name="adj2" fmla="val 50001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cxnSp>
          <p:nvCxnSpPr>
            <p:cNvPr id="41008" name="直接箭头连接符 18">
              <a:extLst>
                <a:ext uri="{FF2B5EF4-FFF2-40B4-BE49-F238E27FC236}">
                  <a16:creationId xmlns:a16="http://schemas.microsoft.com/office/drawing/2014/main" id="{D9F38F31-B938-4735-A26B-930A1BE02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61796" y="1098386"/>
              <a:ext cx="0" cy="1548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09" name="文本框 19">
              <a:extLst>
                <a:ext uri="{FF2B5EF4-FFF2-40B4-BE49-F238E27FC236}">
                  <a16:creationId xmlns:a16="http://schemas.microsoft.com/office/drawing/2014/main" id="{5271BA52-7D22-43E9-9984-99E090D72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1700808"/>
              <a:ext cx="8567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/>
                <a:t>52cm</a:t>
              </a:r>
              <a:endParaRPr lang="zh-TW" altLang="en-US" sz="2000"/>
            </a:p>
          </p:txBody>
        </p:sp>
        <p:sp>
          <p:nvSpPr>
            <p:cNvPr id="41010" name="文本框 39">
              <a:extLst>
                <a:ext uri="{FF2B5EF4-FFF2-40B4-BE49-F238E27FC236}">
                  <a16:creationId xmlns:a16="http://schemas.microsoft.com/office/drawing/2014/main" id="{42C768EF-5110-4E0B-B779-BB493CEDC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5278" y="1033145"/>
              <a:ext cx="78472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ea typeface="標楷體" panose="03000509000000000000" pitchFamily="65" charset="-120"/>
                  <a:cs typeface="Times New Roman" panose="02020603050405020304" pitchFamily="18" charset="0"/>
                </a:rPr>
                <a:t>圖一</a:t>
              </a:r>
            </a:p>
          </p:txBody>
        </p:sp>
        <p:sp>
          <p:nvSpPr>
            <p:cNvPr id="41011" name="文本框 40">
              <a:extLst>
                <a:ext uri="{FF2B5EF4-FFF2-40B4-BE49-F238E27FC236}">
                  <a16:creationId xmlns:a16="http://schemas.microsoft.com/office/drawing/2014/main" id="{7DAA604B-6728-4B97-8872-45A012937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787" y="1040027"/>
              <a:ext cx="78472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ea typeface="標楷體" panose="03000509000000000000" pitchFamily="65" charset="-120"/>
                  <a:cs typeface="Times New Roman" panose="02020603050405020304" pitchFamily="18" charset="0"/>
                </a:rPr>
                <a:t>圖二</a:t>
              </a:r>
            </a:p>
          </p:txBody>
        </p:sp>
      </p:grpSp>
      <p:cxnSp>
        <p:nvCxnSpPr>
          <p:cNvPr id="3" name="直接连接符 53">
            <a:extLst>
              <a:ext uri="{FF2B5EF4-FFF2-40B4-BE49-F238E27FC236}">
                <a16:creationId xmlns:a16="http://schemas.microsoft.com/office/drawing/2014/main" id="{0FAEA170-A13F-458B-A463-235E1AFE90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495675"/>
            <a:ext cx="49990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1" name="图片 34">
            <a:extLst>
              <a:ext uri="{FF2B5EF4-FFF2-40B4-BE49-F238E27FC236}">
                <a16:creationId xmlns:a16="http://schemas.microsoft.com/office/drawing/2014/main" id="{BEB4CF7D-28B5-4709-97D2-EC02E642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09900"/>
            <a:ext cx="6477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直接连接符 53">
            <a:extLst>
              <a:ext uri="{FF2B5EF4-FFF2-40B4-BE49-F238E27FC236}">
                <a16:creationId xmlns:a16="http://schemas.microsoft.com/office/drawing/2014/main" id="{91FEF985-BA78-4B1E-930A-C68A4F744A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5663" y="2014538"/>
            <a:ext cx="1854200" cy="0"/>
          </a:xfrm>
          <a:prstGeom prst="line">
            <a:avLst/>
          </a:prstGeom>
          <a:noFill/>
          <a:ln w="28575" algn="ctr">
            <a:solidFill>
              <a:srgbClr val="3A61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53">
            <a:extLst>
              <a:ext uri="{FF2B5EF4-FFF2-40B4-BE49-F238E27FC236}">
                <a16:creationId xmlns:a16="http://schemas.microsoft.com/office/drawing/2014/main" id="{187E2C06-E048-4AD7-8BA2-6A8BDA619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8488" y="4370388"/>
            <a:ext cx="27225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0C90154-BDCA-45D9-8950-1C88275D615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5163" y="865188"/>
            <a:ext cx="0" cy="388937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58584C4-B430-47A0-91B1-C8AE192D915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5163" y="1239838"/>
            <a:ext cx="0" cy="388937"/>
          </a:xfrm>
          <a:prstGeom prst="line">
            <a:avLst/>
          </a:prstGeom>
          <a:noFill/>
          <a:ln w="28575" algn="ctr">
            <a:solidFill>
              <a:srgbClr val="B686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EEADA4-9700-4A96-87F4-B3193107B2E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6750" y="1628775"/>
            <a:ext cx="0" cy="388938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0804AF0-B28D-4D1B-874D-425669B2877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35163" y="2011363"/>
            <a:ext cx="0" cy="377825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CBB579EF-C192-42EF-8363-C96E07E9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8366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D024DAF-2877-4374-B453-841DEE32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207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8C82DF9-42D9-41CD-9AA5-30BFADC3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6144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A9C8D4F-C2B9-4DB5-854E-F03127CE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00977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57" name="直接连接符 53">
            <a:extLst>
              <a:ext uri="{FF2B5EF4-FFF2-40B4-BE49-F238E27FC236}">
                <a16:creationId xmlns:a16="http://schemas.microsoft.com/office/drawing/2014/main" id="{6B47E0B6-F8BD-4E8A-95EA-7A8236B14E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49950" y="1274763"/>
            <a:ext cx="0" cy="736600"/>
          </a:xfrm>
          <a:prstGeom prst="line">
            <a:avLst/>
          </a:prstGeom>
          <a:noFill/>
          <a:ln w="28575" algn="ctr">
            <a:solidFill>
              <a:srgbClr val="3A61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570625D-FBA0-479B-89F7-44256CC60E35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0063" y="1268413"/>
            <a:ext cx="0" cy="37782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A8723E9C-0A9F-4AD1-AA62-D47B042388E7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0063" y="1643063"/>
            <a:ext cx="0" cy="377825"/>
          </a:xfrm>
          <a:prstGeom prst="line">
            <a:avLst/>
          </a:prstGeom>
          <a:noFill/>
          <a:ln w="28575" algn="ctr">
            <a:solidFill>
              <a:srgbClr val="B686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D5FA9A2-FD49-4A5D-992B-940AB1BD4311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0063" y="2006600"/>
            <a:ext cx="0" cy="3778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1D9789D-1D97-4DD0-8686-0585C280CC7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768976" y="2185987"/>
            <a:ext cx="0" cy="377825"/>
          </a:xfrm>
          <a:prstGeom prst="lin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3FA3282C-9AF8-49C2-A321-D80F887A71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9950" y="2374900"/>
            <a:ext cx="373063" cy="0"/>
          </a:xfrm>
          <a:prstGeom prst="line">
            <a:avLst/>
          </a:prstGeom>
          <a:noFill/>
          <a:ln w="28575" algn="ctr">
            <a:solidFill>
              <a:srgbClr val="B686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E7C5A6D4-F592-45EF-8178-5ABDE32C34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503194" y="2193132"/>
            <a:ext cx="0" cy="360362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56C1C8EE-67E3-4723-982B-F18F7E31BE4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867526" y="2185987"/>
            <a:ext cx="0" cy="377825"/>
          </a:xfrm>
          <a:prstGeom prst="line">
            <a:avLst/>
          </a:prstGeom>
          <a:noFill/>
          <a:ln w="28575" algn="ctr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8D99C249-0872-4F9E-A52D-C8E3C29341E6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236619" y="2189957"/>
            <a:ext cx="0" cy="379412"/>
          </a:xfrm>
          <a:prstGeom prst="lin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A9DD82C-6FA4-4A0F-BB9D-796911F9C14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7612857" y="2199481"/>
            <a:ext cx="0" cy="3603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直接连接符 53">
            <a:extLst>
              <a:ext uri="{FF2B5EF4-FFF2-40B4-BE49-F238E27FC236}">
                <a16:creationId xmlns:a16="http://schemas.microsoft.com/office/drawing/2014/main" id="{2ECB3D95-CAEC-44F3-9689-E24B27A583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89250" y="3086100"/>
            <a:ext cx="32781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6F6F3003-B2A6-4C0A-901A-A72328C5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26841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4854C51-6D58-42D1-8AB3-BA982543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6525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03BE5FC3-2CE9-459A-9387-4F96530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0208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1CCC010-AC4A-4B48-9F97-F929613B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0208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0E16654-8311-4601-B187-63D3F3E7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20161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6373865E-2BFA-4185-8BF9-48316A7A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201771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4F2711F1-560B-41A7-91A3-4A223A0A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020888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8D9489C1-D5B7-4B62-AD96-74A3951E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0208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4E8053D-3A0A-49CC-8E3F-520B931B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0208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endParaRPr lang="zh-TW" altLang="en-US" sz="20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69B0A98-E27C-4D5D-A077-900D8945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5319713"/>
            <a:ext cx="103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1D775CE6-E64E-4364-89F3-DE47B63F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5792788"/>
            <a:ext cx="2419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234(cm)</a:t>
            </a:r>
          </a:p>
        </p:txBody>
      </p:sp>
      <p:sp>
        <p:nvSpPr>
          <p:cNvPr id="56" name="文本框 102">
            <a:extLst>
              <a:ext uri="{FF2B5EF4-FFF2-40B4-BE49-F238E27FC236}">
                <a16:creationId xmlns:a16="http://schemas.microsoft.com/office/drawing/2014/main" id="{1965454C-3539-4981-A3EA-42040A3C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5329238"/>
            <a:ext cx="409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0156 -0.1064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0018 -3.33333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2" grpId="0"/>
      <p:bldP spid="102" grpId="1"/>
      <p:bldP spid="147" grpId="0"/>
      <p:bldP spid="147" grpId="1"/>
      <p:bldP spid="89" grpId="0"/>
      <p:bldP spid="89" grpId="1"/>
      <p:bldP spid="86" grpId="0"/>
      <p:bldP spid="86" grpId="1"/>
      <p:bldP spid="28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9" grpId="0"/>
      <p:bldP spid="99" grpId="1"/>
      <p:bldP spid="100" grpId="0"/>
      <p:bldP spid="100" grpId="1"/>
      <p:bldP spid="101" grpId="0"/>
      <p:bldP spid="101" grpId="1"/>
      <p:bldP spid="103" grpId="0"/>
      <p:bldP spid="103" grpId="1"/>
      <p:bldP spid="104" grpId="0"/>
      <p:bldP spid="104" grpId="1"/>
      <p:bldP spid="56" grpId="0"/>
      <p:bldP spid="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9D42CC6-60B5-44AB-8F25-B7278406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1982788"/>
            <a:ext cx="323850" cy="17938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pic>
        <p:nvPicPr>
          <p:cNvPr id="41987" name="图片 6">
            <a:extLst>
              <a:ext uri="{FF2B5EF4-FFF2-40B4-BE49-F238E27FC236}">
                <a16:creationId xmlns:a16="http://schemas.microsoft.com/office/drawing/2014/main" id="{CA3B4EFD-CEE0-434A-91C5-D9275241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792163"/>
            <a:ext cx="38750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BB976B7-EEE9-4CF1-8BEE-54CEA92D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33775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54D272D0-0713-42D0-B5F9-BBEBA462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449513"/>
            <a:ext cx="790257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25475" indent="-625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31825" indent="-631825">
              <a:spcBef>
                <a:spcPts val="720"/>
              </a:spcBef>
              <a:spcAft>
                <a:spcPts val="600"/>
              </a:spcAft>
              <a:tabLst>
                <a:tab pos="145161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24.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上圖是一個長方體。要把長方體切去多少才可</a:t>
            </a:r>
            <a:r>
              <a:rPr lang="en-US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得到一個最大的正方體？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Text Box 117">
            <a:extLst>
              <a:ext uri="{FF2B5EF4-FFF2-40B4-BE49-F238E27FC236}">
                <a16:creationId xmlns:a16="http://schemas.microsoft.com/office/drawing/2014/main" id="{8C92D8E8-7F11-4D56-BD7D-C7959DC9C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486150"/>
            <a:ext cx="4878387" cy="1039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A. </a:t>
            </a:r>
            <a:r>
              <a:rPr lang="en-US" altLang="zh-HK" sz="2800" dirty="0">
                <a:latin typeface="+mn-lt"/>
              </a:rPr>
              <a:t>510cm</a:t>
            </a:r>
            <a:r>
              <a:rPr lang="en-US" altLang="zh-HK" sz="2800" baseline="30000" dirty="0">
                <a:latin typeface="+mn-lt"/>
              </a:rPr>
              <a:t>3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     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B. </a:t>
            </a:r>
            <a:r>
              <a:rPr lang="en-US" altLang="zh-HK" sz="2800" dirty="0">
                <a:latin typeface="+mn-lt"/>
              </a:rPr>
              <a:t>385cm</a:t>
            </a:r>
            <a:r>
              <a:rPr lang="en-US" altLang="zh-HK" sz="2800" baseline="30000" dirty="0">
                <a:latin typeface="+mn-lt"/>
              </a:rPr>
              <a:t>3</a:t>
            </a:r>
          </a:p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HK" sz="2800" dirty="0">
                <a:latin typeface="+mn-lt"/>
              </a:rPr>
              <a:t>294cm</a:t>
            </a:r>
            <a:r>
              <a:rPr lang="en-US" altLang="zh-HK" sz="2800" baseline="30000" dirty="0">
                <a:latin typeface="+mn-lt"/>
              </a:rPr>
              <a:t>3</a:t>
            </a:r>
            <a:r>
              <a:rPr lang="en-US" altLang="zh-TW" sz="2800" dirty="0">
                <a:latin typeface="+mn-lt"/>
              </a:rPr>
              <a:t>    </a:t>
            </a:r>
            <a:r>
              <a:rPr lang="zh-TW" altLang="en-US" sz="2800" dirty="0">
                <a:latin typeface="+mn-lt"/>
              </a:rPr>
              <a:t>　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D. </a:t>
            </a:r>
            <a:r>
              <a:rPr lang="en-US" altLang="zh-HK" sz="2800" dirty="0">
                <a:latin typeface="+mn-lt"/>
              </a:rPr>
              <a:t>216cm</a:t>
            </a:r>
            <a:r>
              <a:rPr lang="en-US" altLang="zh-HK" sz="2800" baseline="30000" dirty="0">
                <a:latin typeface="+mn-lt"/>
              </a:rPr>
              <a:t>3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3A31A0-AC0B-48B7-99D6-C36C5B92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34877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1A11D81-C9C3-487C-B166-B2535610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126038"/>
            <a:ext cx="2230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TW" sz="2800">
                <a:solidFill>
                  <a:srgbClr val="003399"/>
                </a:solidFill>
              </a:rPr>
              <a:t>17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56</a:t>
            </a:r>
            <a:r>
              <a:rPr lang="zh-TW" altLang="en-US" sz="2800">
                <a:solidFill>
                  <a:srgbClr val="003399"/>
                </a:solidFill>
                <a:sym typeface="Symbol" panose="05050102010706020507" pitchFamily="18" charset="2"/>
              </a:rPr>
              <a:t>－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0241230-9318-44CA-AF30-19136073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643563"/>
            <a:ext cx="2160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385(</a:t>
            </a:r>
            <a:r>
              <a:rPr lang="en-US" altLang="zh-HK" sz="2800">
                <a:solidFill>
                  <a:srgbClr val="003399"/>
                </a:solidFill>
              </a:rPr>
              <a:t>cm</a:t>
            </a:r>
            <a:r>
              <a:rPr lang="en-US" altLang="zh-HK" sz="2800" baseline="30000">
                <a:solidFill>
                  <a:srgbClr val="003399"/>
                </a:solidFill>
              </a:rPr>
              <a:t>3</a:t>
            </a:r>
            <a:r>
              <a:rPr lang="en-US" altLang="zh-HK" sz="2800">
                <a:solidFill>
                  <a:srgbClr val="003399"/>
                </a:solidFill>
              </a:rPr>
              <a:t>)</a:t>
            </a:r>
            <a:r>
              <a:rPr lang="en-US" altLang="zh-TW" sz="2800">
                <a:solidFill>
                  <a:srgbClr val="003399"/>
                </a:solidFill>
              </a:rPr>
              <a:t> 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34317E-DBE3-4B4A-A488-16248105B80C}"/>
              </a:ext>
            </a:extLst>
          </p:cNvPr>
          <p:cNvSpPr txBox="1"/>
          <p:nvPr/>
        </p:nvSpPr>
        <p:spPr>
          <a:xfrm>
            <a:off x="1017588" y="4608513"/>
            <a:ext cx="73771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切去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的體積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長方體體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積－最大正方體體積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2F53D5AB-4998-482C-BC3C-FD21E91640EB}"/>
              </a:ext>
            </a:extLst>
          </p:cNvPr>
          <p:cNvGrpSpPr>
            <a:grpSpLocks/>
          </p:cNvGrpSpPr>
          <p:nvPr/>
        </p:nvGrpSpPr>
        <p:grpSpPr bwMode="auto">
          <a:xfrm>
            <a:off x="4583113" y="1071563"/>
            <a:ext cx="1417637" cy="1085850"/>
            <a:chOff x="7032479" y="997644"/>
            <a:chExt cx="1409700" cy="1062038"/>
          </a:xfrm>
        </p:grpSpPr>
        <p:cxnSp>
          <p:nvCxnSpPr>
            <p:cNvPr id="42005" name="直接连接符 45">
              <a:extLst>
                <a:ext uri="{FF2B5EF4-FFF2-40B4-BE49-F238E27FC236}">
                  <a16:creationId xmlns:a16="http://schemas.microsoft.com/office/drawing/2014/main" id="{C3F6CBA9-F3AD-4A11-A928-1CEC256CA7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84967" y="1331019"/>
              <a:ext cx="0" cy="728663"/>
            </a:xfrm>
            <a:prstGeom prst="line">
              <a:avLst/>
            </a:prstGeom>
            <a:noFill/>
            <a:ln w="9525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2006" name="组合 31">
              <a:extLst>
                <a:ext uri="{FF2B5EF4-FFF2-40B4-BE49-F238E27FC236}">
                  <a16:creationId xmlns:a16="http://schemas.microsoft.com/office/drawing/2014/main" id="{A9D6F5E9-5008-40CC-A070-F97AD2CEA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2479" y="997644"/>
              <a:ext cx="1409700" cy="1057565"/>
              <a:chOff x="4524303" y="1117913"/>
              <a:chExt cx="1410521" cy="1057148"/>
            </a:xfrm>
          </p:grpSpPr>
          <p:cxnSp>
            <p:nvCxnSpPr>
              <p:cNvPr id="42007" name="直接连接符 20">
                <a:extLst>
                  <a:ext uri="{FF2B5EF4-FFF2-40B4-BE49-F238E27FC236}">
                    <a16:creationId xmlns:a16="http://schemas.microsoft.com/office/drawing/2014/main" id="{9AF1EA67-5CAD-4106-9F5C-E11734528E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31894" y="1451090"/>
                <a:ext cx="7592" cy="721587"/>
              </a:xfrm>
              <a:prstGeom prst="line">
                <a:avLst/>
              </a:prstGeom>
              <a:noFill/>
              <a:ln w="9525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2008" name="组合 39">
                <a:extLst>
                  <a:ext uri="{FF2B5EF4-FFF2-40B4-BE49-F238E27FC236}">
                    <a16:creationId xmlns:a16="http://schemas.microsoft.com/office/drawing/2014/main" id="{386C291D-154C-4BC5-A812-54B85F441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4303" y="1117913"/>
                <a:ext cx="1410521" cy="1057148"/>
                <a:chOff x="4524303" y="1117913"/>
                <a:chExt cx="1410521" cy="1057148"/>
              </a:xfrm>
            </p:grpSpPr>
            <p:cxnSp>
              <p:nvCxnSpPr>
                <p:cNvPr id="42009" name="直接连接符 16">
                  <a:extLst>
                    <a:ext uri="{FF2B5EF4-FFF2-40B4-BE49-F238E27FC236}">
                      <a16:creationId xmlns:a16="http://schemas.microsoft.com/office/drawing/2014/main" id="{EDBB1F68-D339-47B9-B828-81B13AF7B0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377135" y="1125010"/>
                  <a:ext cx="557689" cy="326082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0" name="直接连接符 25">
                  <a:extLst>
                    <a:ext uri="{FF2B5EF4-FFF2-40B4-BE49-F238E27FC236}">
                      <a16:creationId xmlns:a16="http://schemas.microsoft.com/office/drawing/2014/main" id="{29A6E05C-138A-4863-9939-D91476EB31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524303" y="1123628"/>
                  <a:ext cx="561278" cy="324317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1" name="直接连接符 29">
                  <a:extLst>
                    <a:ext uri="{FF2B5EF4-FFF2-40B4-BE49-F238E27FC236}">
                      <a16:creationId xmlns:a16="http://schemas.microsoft.com/office/drawing/2014/main" id="{F78A3540-CF3B-411E-A016-FC983436189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31320" y="1445836"/>
                  <a:ext cx="845385" cy="2109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2" name="直接连接符 30">
                  <a:extLst>
                    <a:ext uri="{FF2B5EF4-FFF2-40B4-BE49-F238E27FC236}">
                      <a16:creationId xmlns:a16="http://schemas.microsoft.com/office/drawing/2014/main" id="{29FDABDC-88FB-43B6-99FC-849BE82ED3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085581" y="1117913"/>
                  <a:ext cx="841871" cy="2731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3" name="直接连接符 33">
                  <a:extLst>
                    <a:ext uri="{FF2B5EF4-FFF2-40B4-BE49-F238E27FC236}">
                      <a16:creationId xmlns:a16="http://schemas.microsoft.com/office/drawing/2014/main" id="{8FF14F4B-4483-405C-B34D-10909D4415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085581" y="1119411"/>
                  <a:ext cx="0" cy="728437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4" name="直接连接符 36">
                  <a:extLst>
                    <a:ext uri="{FF2B5EF4-FFF2-40B4-BE49-F238E27FC236}">
                      <a16:creationId xmlns:a16="http://schemas.microsoft.com/office/drawing/2014/main" id="{C86A9C22-FB01-4B6C-8684-861FC9207F3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538904" y="1847848"/>
                  <a:ext cx="568480" cy="327213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5" name="直接连接符 37">
                  <a:extLst>
                    <a:ext uri="{FF2B5EF4-FFF2-40B4-BE49-F238E27FC236}">
                      <a16:creationId xmlns:a16="http://schemas.microsoft.com/office/drawing/2014/main" id="{40BFEECF-519C-4590-A99F-9A21DC5146C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103440" y="1854198"/>
                  <a:ext cx="824012" cy="0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6" name="直接连接符 46">
                  <a:extLst>
                    <a:ext uri="{FF2B5EF4-FFF2-40B4-BE49-F238E27FC236}">
                      <a16:creationId xmlns:a16="http://schemas.microsoft.com/office/drawing/2014/main" id="{F07DC4B5-0891-4056-AF91-0E813406EFD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539487" y="2172677"/>
                  <a:ext cx="837218" cy="2384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7" name="直接连接符 47">
                  <a:extLst>
                    <a:ext uri="{FF2B5EF4-FFF2-40B4-BE49-F238E27FC236}">
                      <a16:creationId xmlns:a16="http://schemas.microsoft.com/office/drawing/2014/main" id="{A56BC3B3-6D44-4566-A31C-95BA5327D4E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376705" y="1854779"/>
                  <a:ext cx="558119" cy="317898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8" name="直接连接符 48">
                  <a:extLst>
                    <a:ext uri="{FF2B5EF4-FFF2-40B4-BE49-F238E27FC236}">
                      <a16:creationId xmlns:a16="http://schemas.microsoft.com/office/drawing/2014/main" id="{ABBC767F-DC9B-47D2-A323-6DAEE15BC02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27452" y="1125761"/>
                  <a:ext cx="0" cy="728437"/>
                </a:xfrm>
                <a:prstGeom prst="line">
                  <a:avLst/>
                </a:prstGeom>
                <a:noFill/>
                <a:ln w="9525" algn="ctr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53" name="Text Box 12">
            <a:extLst>
              <a:ext uri="{FF2B5EF4-FFF2-40B4-BE49-F238E27FC236}">
                <a16:creationId xmlns:a16="http://schemas.microsoft.com/office/drawing/2014/main" id="{CEB8EB48-9E12-4EB6-9EAD-753E33E0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5126038"/>
            <a:ext cx="2076450" cy="862012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長方體體積 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闊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F9FD365F-6140-4393-AB8F-70A6105F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211763"/>
            <a:ext cx="3167062" cy="862012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zh-TW" altLang="zh-H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方體體積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邊長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邊長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邊長</a:t>
            </a:r>
          </a:p>
        </p:txBody>
      </p:sp>
      <p:sp>
        <p:nvSpPr>
          <p:cNvPr id="15" name="任意多边形 14">
            <a:extLst>
              <a:ext uri="{FF2B5EF4-FFF2-40B4-BE49-F238E27FC236}">
                <a16:creationId xmlns:a16="http://schemas.microsoft.com/office/drawing/2014/main" id="{56183555-4A1F-4354-9356-07E63145F142}"/>
              </a:ext>
            </a:extLst>
          </p:cNvPr>
          <p:cNvSpPr>
            <a:spLocks/>
          </p:cNvSpPr>
          <p:nvPr/>
        </p:nvSpPr>
        <p:spPr bwMode="auto">
          <a:xfrm>
            <a:off x="4789488" y="2947988"/>
            <a:ext cx="3451225" cy="0"/>
          </a:xfrm>
          <a:custGeom>
            <a:avLst/>
            <a:gdLst>
              <a:gd name="T0" fmla="*/ 0 w 3450772"/>
              <a:gd name="T1" fmla="*/ 0 h 21771"/>
              <a:gd name="T2" fmla="*/ 3501877 w 3450772"/>
              <a:gd name="T3" fmla="*/ 0 h 21771"/>
              <a:gd name="T4" fmla="*/ 0 60000 65536"/>
              <a:gd name="T5" fmla="*/ 0 60000 65536"/>
              <a:gd name="T6" fmla="*/ 0 w 3450772"/>
              <a:gd name="T7" fmla="*/ 0 h 21771"/>
              <a:gd name="T8" fmla="*/ 3450772 w 3450772"/>
              <a:gd name="T9" fmla="*/ 0 h 21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0772" h="21771">
                <a:moveTo>
                  <a:pt x="0" y="21771"/>
                </a:moveTo>
                <a:lnTo>
                  <a:pt x="3450772" y="0"/>
                </a:lnTo>
              </a:path>
            </a:pathLst>
          </a:cu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任意多边形 56">
            <a:extLst>
              <a:ext uri="{FF2B5EF4-FFF2-40B4-BE49-F238E27FC236}">
                <a16:creationId xmlns:a16="http://schemas.microsoft.com/office/drawing/2014/main" id="{9CD7E983-EA2D-4EDB-9653-2D25C57215EF}"/>
              </a:ext>
            </a:extLst>
          </p:cNvPr>
          <p:cNvSpPr>
            <a:spLocks/>
          </p:cNvSpPr>
          <p:nvPr/>
        </p:nvSpPr>
        <p:spPr bwMode="auto">
          <a:xfrm>
            <a:off x="1273175" y="3357563"/>
            <a:ext cx="3527425" cy="0"/>
          </a:xfrm>
          <a:custGeom>
            <a:avLst/>
            <a:gdLst>
              <a:gd name="T0" fmla="*/ 0 w 3450772"/>
              <a:gd name="T1" fmla="*/ 0 h 21771"/>
              <a:gd name="T2" fmla="*/ 7688012 w 3450772"/>
              <a:gd name="T3" fmla="*/ 0 h 21771"/>
              <a:gd name="T4" fmla="*/ 0 60000 65536"/>
              <a:gd name="T5" fmla="*/ 0 60000 65536"/>
              <a:gd name="T6" fmla="*/ 0 w 3450772"/>
              <a:gd name="T7" fmla="*/ 0 h 21771"/>
              <a:gd name="T8" fmla="*/ 3450772 w 3450772"/>
              <a:gd name="T9" fmla="*/ 0 h 21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0772" h="21771">
                <a:moveTo>
                  <a:pt x="0" y="21771"/>
                </a:moveTo>
                <a:lnTo>
                  <a:pt x="3450772" y="0"/>
                </a:lnTo>
              </a:path>
            </a:pathLst>
          </a:cu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4CCD25C-3A34-421D-8F4E-569BE02F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8050" y="5132388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5</a:t>
            </a:r>
            <a:endParaRPr lang="zh-HK" altLang="en-US" sz="2800">
              <a:solidFill>
                <a:srgbClr val="003399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FA2A3C8-FA59-4BF1-B04F-EE3709C61B4A}"/>
              </a:ext>
            </a:extLst>
          </p:cNvPr>
          <p:cNvCxnSpPr>
            <a:cxnSpLocks noChangeShapeType="1"/>
            <a:stCxn id="64" idx="1"/>
          </p:cNvCxnSpPr>
          <p:nvPr/>
        </p:nvCxnSpPr>
        <p:spPr bwMode="auto">
          <a:xfrm flipH="1">
            <a:off x="6000750" y="992188"/>
            <a:ext cx="609600" cy="231775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232B79C-1C86-42E7-A5A1-97E974DB315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51550" y="2146300"/>
            <a:ext cx="663575" cy="173038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37B96B88-055F-4C78-9E06-9B06499EF21F}"/>
              </a:ext>
            </a:extLst>
          </p:cNvPr>
          <p:cNvSpPr txBox="1"/>
          <p:nvPr/>
        </p:nvSpPr>
        <p:spPr>
          <a:xfrm>
            <a:off x="6610350" y="792163"/>
            <a:ext cx="2097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0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最大正方體</a:t>
            </a:r>
            <a:endParaRPr lang="en-US" altLang="zh-TW" sz="20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86B49E0-F6B9-4338-AFA4-56425F66325D}"/>
              </a:ext>
            </a:extLst>
          </p:cNvPr>
          <p:cNvSpPr txBox="1"/>
          <p:nvPr/>
        </p:nvSpPr>
        <p:spPr>
          <a:xfrm>
            <a:off x="6618288" y="2093913"/>
            <a:ext cx="2392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20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最大正方體的邊長</a:t>
            </a:r>
            <a:endParaRPr lang="en-US" altLang="zh-TW" sz="20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7" grpId="0" animBg="1"/>
      <p:bldP spid="28" grpId="0"/>
      <p:bldP spid="43" grpId="0"/>
      <p:bldP spid="43" grpId="1"/>
      <p:bldP spid="44" grpId="0"/>
      <p:bldP spid="44" grpId="1"/>
      <p:bldP spid="3" grpId="0"/>
      <p:bldP spid="3" grpId="1"/>
      <p:bldP spid="53" grpId="0"/>
      <p:bldP spid="53" grpId="1"/>
      <p:bldP spid="54" grpId="0" build="allAtOnce"/>
      <p:bldP spid="58" grpId="0"/>
      <p:bldP spid="58" grpId="1"/>
      <p:bldP spid="64" grpId="0"/>
      <p:bldP spid="64" grpId="1"/>
      <p:bldP spid="65" grpId="0"/>
      <p:bldP spid="6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6">
            <a:extLst>
              <a:ext uri="{FF2B5EF4-FFF2-40B4-BE49-F238E27FC236}">
                <a16:creationId xmlns:a16="http://schemas.microsoft.com/office/drawing/2014/main" id="{97022562-B3D0-4FBA-9A13-93AE1E85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696913"/>
            <a:ext cx="3563938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236BC5-4057-4700-8293-41DE538C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60975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4036" name="Text Box 117">
            <a:extLst>
              <a:ext uri="{FF2B5EF4-FFF2-40B4-BE49-F238E27FC236}">
                <a16:creationId xmlns:a16="http://schemas.microsoft.com/office/drawing/2014/main" id="{54B9A7B8-639E-4E8E-921E-68E533F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3698875"/>
            <a:ext cx="23828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</a:t>
            </a:r>
            <a:r>
              <a:rPr lang="en-US" altLang="zh-TW" sz="2800">
                <a:sym typeface="Wingdings" panose="05000000000000000000" pitchFamily="2" charset="2"/>
              </a:rPr>
              <a:t>.</a:t>
            </a:r>
            <a:r>
              <a:rPr lang="zh-TW" altLang="zh-HK" sz="2800"/>
              <a:t> </a:t>
            </a:r>
            <a:r>
              <a:rPr lang="en-US" altLang="zh-HK" sz="2800"/>
              <a:t>52cm</a:t>
            </a:r>
            <a:r>
              <a:rPr lang="en-US" altLang="zh-HK" sz="2800" baseline="30000"/>
              <a:t>3</a:t>
            </a:r>
            <a:r>
              <a:rPr lang="zh-TW" altLang="en-US" sz="2800">
                <a:ea typeface="標楷體" panose="03000509000000000000" pitchFamily="65" charset="-120"/>
              </a:rPr>
              <a:t>　　　　　 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HK" sz="2800"/>
              <a:t>130cm</a:t>
            </a:r>
            <a:r>
              <a:rPr lang="en-US" altLang="zh-HK" sz="2800" baseline="30000"/>
              <a:t>3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HK" sz="2800"/>
              <a:t>260cm</a:t>
            </a:r>
            <a:r>
              <a:rPr lang="en-US" altLang="zh-HK" sz="2800" baseline="30000"/>
              <a:t>3</a:t>
            </a:r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　　 　　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HK" sz="2800"/>
              <a:t>520cm</a:t>
            </a:r>
            <a:r>
              <a:rPr lang="en-US" altLang="zh-HK" sz="2800" baseline="30000"/>
              <a:t>3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3145D273-72AF-4D26-AFC2-DA4E5EF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644775"/>
            <a:ext cx="7904162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42925" indent="-5429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27063" indent="-627063" eaLnBrk="1" hangingPunct="1"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25. 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上圖是一個長方體的摺紙圖樣。這摺紙圖樣所摺出的長方體體積是多少？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A34AB-172E-433A-94B0-9DE0171D9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52498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998156-5731-48AF-92F9-C2A1BBBFD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210185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000">
                <a:solidFill>
                  <a:srgbClr val="0000FF"/>
                </a:solidFill>
              </a:rPr>
              <a:t>4cm</a:t>
            </a: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725F01A-74B3-4714-84F8-F2613501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5" y="1500188"/>
            <a:ext cx="1436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000" dirty="0">
                <a:solidFill>
                  <a:srgbClr val="0000FF"/>
                </a:solidFill>
              </a:rPr>
              <a:t>(17</a:t>
            </a:r>
            <a:r>
              <a:rPr lang="zh-TW" altLang="en-US" sz="2000" dirty="0">
                <a:solidFill>
                  <a:srgbClr val="0000FF"/>
                </a:solidFill>
              </a:rPr>
              <a:t>－</a:t>
            </a:r>
            <a:r>
              <a:rPr lang="en-US" altLang="zh-TW" sz="2000" dirty="0">
                <a:solidFill>
                  <a:srgbClr val="0000FF"/>
                </a:solidFill>
              </a:rPr>
              <a:t>4)cm</a:t>
            </a:r>
            <a:endParaRPr lang="zh-HK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D1EC451-0D2B-4749-AD39-8B74B612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2378075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solidFill>
                  <a:srgbClr val="0000FF"/>
                </a:solidFill>
              </a:rPr>
              <a:t>(23</a:t>
            </a:r>
            <a:r>
              <a:rPr lang="zh-TW" altLang="en-US" sz="2000" dirty="0">
                <a:solidFill>
                  <a:srgbClr val="0000FF"/>
                </a:solidFill>
              </a:rPr>
              <a:t>－</a:t>
            </a:r>
            <a:r>
              <a:rPr lang="en-US" altLang="zh-TW" sz="2000" dirty="0">
                <a:solidFill>
                  <a:srgbClr val="0000FF"/>
                </a:solidFill>
              </a:rPr>
              <a:t>17</a:t>
            </a:r>
            <a:r>
              <a:rPr lang="zh-TW" altLang="en-US" sz="2000" dirty="0">
                <a:solidFill>
                  <a:srgbClr val="0000FF"/>
                </a:solidFill>
              </a:rPr>
              <a:t>＋</a:t>
            </a:r>
            <a:r>
              <a:rPr lang="en-US" altLang="zh-TW" sz="2000" dirty="0">
                <a:solidFill>
                  <a:srgbClr val="0000FF"/>
                </a:solidFill>
              </a:rPr>
              <a:t>4)cm</a:t>
            </a:r>
            <a:endParaRPr lang="zh-HK" altLang="en-US" sz="2000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AF6ADA1-ABCF-4151-A903-A8CB4900B101}"/>
              </a:ext>
            </a:extLst>
          </p:cNvPr>
          <p:cNvSpPr txBox="1"/>
          <p:nvPr/>
        </p:nvSpPr>
        <p:spPr>
          <a:xfrm>
            <a:off x="3854450" y="4740275"/>
            <a:ext cx="44799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HK" sz="28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(23</a:t>
            </a:r>
            <a:r>
              <a:rPr lang="zh-TW" altLang="zh-HK" sz="2800" dirty="0">
                <a:solidFill>
                  <a:srgbClr val="003399"/>
                </a:solidFill>
                <a:latin typeface="+mj-lt"/>
              </a:rPr>
              <a:t>－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17</a:t>
            </a:r>
            <a:r>
              <a:rPr lang="zh-TW" altLang="en-US" sz="2800" dirty="0">
                <a:solidFill>
                  <a:srgbClr val="003399"/>
                </a:solidFill>
                <a:latin typeface="+mj-lt"/>
              </a:rPr>
              <a:t>＋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4)×4×(17</a:t>
            </a:r>
            <a:r>
              <a:rPr lang="zh-TW" altLang="zh-HK" sz="2800" dirty="0">
                <a:solidFill>
                  <a:srgbClr val="003399"/>
                </a:solidFill>
                <a:latin typeface="+mj-lt"/>
              </a:rPr>
              <a:t>－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4</a:t>
            </a: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)</a:t>
            </a:r>
            <a:endParaRPr lang="zh-HK" altLang="en-US" sz="2800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E313487-5F8F-4F42-AA7F-DFAABA014506}"/>
              </a:ext>
            </a:extLst>
          </p:cNvPr>
          <p:cNvSpPr txBox="1"/>
          <p:nvPr/>
        </p:nvSpPr>
        <p:spPr>
          <a:xfrm>
            <a:off x="3695700" y="5299075"/>
            <a:ext cx="2535238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kern="100" dirty="0">
                <a:solidFill>
                  <a:srgbClr val="003399"/>
                </a:solidFill>
                <a:latin typeface="+mj-lt"/>
              </a:rPr>
              <a:t>= </a:t>
            </a: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520(cm</a:t>
            </a:r>
            <a:r>
              <a:rPr lang="en-US" altLang="zh-HK" sz="2800" baseline="30000" dirty="0">
                <a:solidFill>
                  <a:srgbClr val="003399"/>
                </a:solidFill>
                <a:latin typeface="+mj-lt"/>
              </a:rPr>
              <a:t>3</a:t>
            </a:r>
            <a:r>
              <a:rPr lang="en-US" altLang="zh-HK" sz="2800" dirty="0">
                <a:solidFill>
                  <a:srgbClr val="003399"/>
                </a:solidFill>
              </a:rPr>
              <a:t>)</a:t>
            </a:r>
            <a:endParaRPr lang="zh-HK" altLang="en-US" sz="2800" dirty="0">
              <a:solidFill>
                <a:srgbClr val="003399"/>
              </a:solidFill>
              <a:latin typeface="+mj-lt"/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F9C670D-B226-4940-8E79-BEDD8371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3763963"/>
            <a:ext cx="4381500" cy="431800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zh-H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長方體體積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闊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</a:p>
        </p:txBody>
      </p:sp>
      <p:sp>
        <p:nvSpPr>
          <p:cNvPr id="44045" name="文本框 2">
            <a:extLst>
              <a:ext uri="{FF2B5EF4-FFF2-40B4-BE49-F238E27FC236}">
                <a16:creationId xmlns:a16="http://schemas.microsoft.com/office/drawing/2014/main" id="{56BED58C-62B3-4452-BBE6-A8808D6D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43672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A4B6BB-7288-4DDC-9544-C259D4C65EE7}"/>
              </a:ext>
            </a:extLst>
          </p:cNvPr>
          <p:cNvSpPr txBox="1"/>
          <p:nvPr/>
        </p:nvSpPr>
        <p:spPr>
          <a:xfrm>
            <a:off x="3500438" y="4224338"/>
            <a:ext cx="23399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長方體體積是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B1E8DF8-0636-4C03-B597-13A6D566F048}"/>
              </a:ext>
            </a:extLst>
          </p:cNvPr>
          <p:cNvGrpSpPr>
            <a:grpSpLocks/>
          </p:cNvGrpSpPr>
          <p:nvPr/>
        </p:nvGrpSpPr>
        <p:grpSpPr bwMode="auto">
          <a:xfrm>
            <a:off x="2098675" y="1087438"/>
            <a:ext cx="2589213" cy="1479550"/>
            <a:chOff x="2726532" y="1085851"/>
            <a:chExt cx="2589212" cy="1479549"/>
          </a:xfrm>
        </p:grpSpPr>
        <p:sp>
          <p:nvSpPr>
            <p:cNvPr id="44085" name="矩形 7">
              <a:extLst>
                <a:ext uri="{FF2B5EF4-FFF2-40B4-BE49-F238E27FC236}">
                  <a16:creationId xmlns:a16="http://schemas.microsoft.com/office/drawing/2014/main" id="{96BFC981-B069-43F0-997C-A384CFAC9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75" y="1368425"/>
              <a:ext cx="695325" cy="90805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4086" name="矩形 7">
              <a:extLst>
                <a:ext uri="{FF2B5EF4-FFF2-40B4-BE49-F238E27FC236}">
                  <a16:creationId xmlns:a16="http://schemas.microsoft.com/office/drawing/2014/main" id="{791D18F5-69DA-4FCF-92E9-10169F824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419" y="1370013"/>
              <a:ext cx="695325" cy="90805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4087" name="矩形 7">
              <a:extLst>
                <a:ext uri="{FF2B5EF4-FFF2-40B4-BE49-F238E27FC236}">
                  <a16:creationId xmlns:a16="http://schemas.microsoft.com/office/drawing/2014/main" id="{F9A600D1-463B-4536-82D2-99DCE494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908" y="1368425"/>
              <a:ext cx="288924" cy="90805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4088" name="矩形 45058">
              <a:extLst>
                <a:ext uri="{FF2B5EF4-FFF2-40B4-BE49-F238E27FC236}">
                  <a16:creationId xmlns:a16="http://schemas.microsoft.com/office/drawing/2014/main" id="{E47CAE09-307F-49CC-944D-01159DB2CD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36095" y="776288"/>
              <a:ext cx="288924" cy="90805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4089" name="矩形 7">
              <a:extLst>
                <a:ext uri="{FF2B5EF4-FFF2-40B4-BE49-F238E27FC236}">
                  <a16:creationId xmlns:a16="http://schemas.microsoft.com/office/drawing/2014/main" id="{98AF0D15-3652-48E4-BD1C-F9CA3959C0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38578" y="881856"/>
              <a:ext cx="287335" cy="695328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4090" name="矩形 7">
              <a:extLst>
                <a:ext uri="{FF2B5EF4-FFF2-40B4-BE49-F238E27FC236}">
                  <a16:creationId xmlns:a16="http://schemas.microsoft.com/office/drawing/2014/main" id="{AE9AA7BB-9C92-4E00-AD8F-6710D03F05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22028" y="2074864"/>
              <a:ext cx="288924" cy="692147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</p:grpSp>
      <p:grpSp>
        <p:nvGrpSpPr>
          <p:cNvPr id="45063" name="组合 45062">
            <a:extLst>
              <a:ext uri="{FF2B5EF4-FFF2-40B4-BE49-F238E27FC236}">
                <a16:creationId xmlns:a16="http://schemas.microsoft.com/office/drawing/2014/main" id="{3EB7CA92-F9B2-416E-92D1-87F59C25A047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793750"/>
            <a:ext cx="2051050" cy="1633538"/>
            <a:chOff x="2809875" y="3432175"/>
            <a:chExt cx="2051050" cy="1634329"/>
          </a:xfrm>
        </p:grpSpPr>
        <p:grpSp>
          <p:nvGrpSpPr>
            <p:cNvPr id="44078" name="组合 45063">
              <a:extLst>
                <a:ext uri="{FF2B5EF4-FFF2-40B4-BE49-F238E27FC236}">
                  <a16:creationId xmlns:a16="http://schemas.microsoft.com/office/drawing/2014/main" id="{A70B9E4B-9AAE-4789-9342-5A5F2ACED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5245" y="4098110"/>
              <a:ext cx="1154087" cy="968394"/>
              <a:chOff x="3635375" y="1368425"/>
              <a:chExt cx="1154087" cy="968394"/>
            </a:xfrm>
          </p:grpSpPr>
          <p:sp>
            <p:nvSpPr>
              <p:cNvPr id="44083" name="矩形 7">
                <a:extLst>
                  <a:ext uri="{FF2B5EF4-FFF2-40B4-BE49-F238E27FC236}">
                    <a16:creationId xmlns:a16="http://schemas.microsoft.com/office/drawing/2014/main" id="{65BA9BE1-1E5E-440F-8E8D-D66658882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375" y="1368425"/>
                <a:ext cx="695325" cy="908050"/>
              </a:xfrm>
              <a:prstGeom prst="rect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44084" name="矩形 7">
                <a:extLst>
                  <a:ext uri="{FF2B5EF4-FFF2-40B4-BE49-F238E27FC236}">
                    <a16:creationId xmlns:a16="http://schemas.microsoft.com/office/drawing/2014/main" id="{F4CEE900-3721-4180-94F4-3C17143A2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289406" y="1836762"/>
                <a:ext cx="712780" cy="287333"/>
              </a:xfrm>
              <a:custGeom>
                <a:avLst/>
                <a:gdLst>
                  <a:gd name="T0" fmla="*/ 0 w 712780"/>
                  <a:gd name="T1" fmla="*/ 0 h 287333"/>
                  <a:gd name="T2" fmla="*/ 288918 w 712780"/>
                  <a:gd name="T3" fmla="*/ 2380 h 287333"/>
                  <a:gd name="T4" fmla="*/ 712780 w 712780"/>
                  <a:gd name="T5" fmla="*/ 287333 h 287333"/>
                  <a:gd name="T6" fmla="*/ 414332 w 712780"/>
                  <a:gd name="T7" fmla="*/ 284951 h 287333"/>
                  <a:gd name="T8" fmla="*/ 0 w 712780"/>
                  <a:gd name="T9" fmla="*/ 0 h 287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2780" h="287333">
                    <a:moveTo>
                      <a:pt x="0" y="0"/>
                    </a:moveTo>
                    <a:lnTo>
                      <a:pt x="288918" y="2380"/>
                    </a:lnTo>
                    <a:lnTo>
                      <a:pt x="712780" y="287333"/>
                    </a:lnTo>
                    <a:lnTo>
                      <a:pt x="414332" y="28495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65" name="任意多边形: 形状 45064">
              <a:extLst>
                <a:ext uri="{FF2B5EF4-FFF2-40B4-BE49-F238E27FC236}">
                  <a16:creationId xmlns:a16="http://schemas.microsoft.com/office/drawing/2014/main" id="{4E598204-ED67-4C3D-8FE5-F77C3535596B}"/>
                </a:ext>
              </a:extLst>
            </p:cNvPr>
            <p:cNvSpPr/>
            <p:nvPr/>
          </p:nvSpPr>
          <p:spPr>
            <a:xfrm>
              <a:off x="2809875" y="3841948"/>
              <a:ext cx="1762125" cy="257300"/>
            </a:xfrm>
            <a:custGeom>
              <a:avLst/>
              <a:gdLst>
                <a:gd name="connsiteX0" fmla="*/ 1593850 w 1762125"/>
                <a:gd name="connsiteY0" fmla="*/ 257175 h 257175"/>
                <a:gd name="connsiteX1" fmla="*/ 1762125 w 1762125"/>
                <a:gd name="connsiteY1" fmla="*/ 0 h 257175"/>
                <a:gd name="connsiteX2" fmla="*/ 231775 w 1762125"/>
                <a:gd name="connsiteY2" fmla="*/ 0 h 257175"/>
                <a:gd name="connsiteX3" fmla="*/ 0 w 1762125"/>
                <a:gd name="connsiteY3" fmla="*/ 231775 h 257175"/>
                <a:gd name="connsiteX4" fmla="*/ 1593850 w 1762125"/>
                <a:gd name="connsiteY4" fmla="*/ 257175 h 257175"/>
                <a:gd name="connsiteX0" fmla="*/ 1593850 w 1762125"/>
                <a:gd name="connsiteY0" fmla="*/ 257175 h 257175"/>
                <a:gd name="connsiteX1" fmla="*/ 1762125 w 1762125"/>
                <a:gd name="connsiteY1" fmla="*/ 0 h 257175"/>
                <a:gd name="connsiteX2" fmla="*/ 231775 w 1762125"/>
                <a:gd name="connsiteY2" fmla="*/ 0 h 257175"/>
                <a:gd name="connsiteX3" fmla="*/ 0 w 1762125"/>
                <a:gd name="connsiteY3" fmla="*/ 254000 h 257175"/>
                <a:gd name="connsiteX4" fmla="*/ 1593850 w 1762125"/>
                <a:gd name="connsiteY4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257175">
                  <a:moveTo>
                    <a:pt x="1593850" y="257175"/>
                  </a:moveTo>
                  <a:lnTo>
                    <a:pt x="1762125" y="0"/>
                  </a:lnTo>
                  <a:lnTo>
                    <a:pt x="231775" y="0"/>
                  </a:lnTo>
                  <a:lnTo>
                    <a:pt x="0" y="254000"/>
                  </a:lnTo>
                  <a:lnTo>
                    <a:pt x="1593850" y="257175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45066" name="直接连接符 45065">
              <a:extLst>
                <a:ext uri="{FF2B5EF4-FFF2-40B4-BE49-F238E27FC236}">
                  <a16:creationId xmlns:a16="http://schemas.microsoft.com/office/drawing/2014/main" id="{96B48C19-B1F6-4C83-846C-DDBC99BB75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5225" y="3840361"/>
              <a:ext cx="174625" cy="26524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67" name="任意多边形: 形状 45066">
              <a:extLst>
                <a:ext uri="{FF2B5EF4-FFF2-40B4-BE49-F238E27FC236}">
                  <a16:creationId xmlns:a16="http://schemas.microsoft.com/office/drawing/2014/main" id="{B5D4CC43-C15C-42F3-BAB4-A67C8229879E}"/>
                </a:ext>
              </a:extLst>
            </p:cNvPr>
            <p:cNvSpPr/>
            <p:nvPr/>
          </p:nvSpPr>
          <p:spPr>
            <a:xfrm>
              <a:off x="4406900" y="3840361"/>
              <a:ext cx="165100" cy="1164200"/>
            </a:xfrm>
            <a:custGeom>
              <a:avLst/>
              <a:gdLst>
                <a:gd name="connsiteX0" fmla="*/ 0 w 184150"/>
                <a:gd name="connsiteY0" fmla="*/ 1149350 h 1149350"/>
                <a:gd name="connsiteX1" fmla="*/ 184150 w 184150"/>
                <a:gd name="connsiteY1" fmla="*/ 965200 h 1149350"/>
                <a:gd name="connsiteX2" fmla="*/ 184150 w 184150"/>
                <a:gd name="connsiteY2" fmla="*/ 0 h 1149350"/>
                <a:gd name="connsiteX0" fmla="*/ 0 w 184150"/>
                <a:gd name="connsiteY0" fmla="*/ 1149350 h 1149350"/>
                <a:gd name="connsiteX1" fmla="*/ 184150 w 184150"/>
                <a:gd name="connsiteY1" fmla="*/ 921296 h 1149350"/>
                <a:gd name="connsiteX2" fmla="*/ 184150 w 184150"/>
                <a:gd name="connsiteY2" fmla="*/ 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1149350">
                  <a:moveTo>
                    <a:pt x="0" y="1149350"/>
                  </a:moveTo>
                  <a:lnTo>
                    <a:pt x="184150" y="921296"/>
                  </a:lnTo>
                  <a:lnTo>
                    <a:pt x="18415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068" name="任意多边形: 形状 45067">
              <a:extLst>
                <a:ext uri="{FF2B5EF4-FFF2-40B4-BE49-F238E27FC236}">
                  <a16:creationId xmlns:a16="http://schemas.microsoft.com/office/drawing/2014/main" id="{074E3F4C-8866-4840-A66E-7BA959E26897}"/>
                </a:ext>
              </a:extLst>
            </p:cNvPr>
            <p:cNvSpPr/>
            <p:nvPr/>
          </p:nvSpPr>
          <p:spPr>
            <a:xfrm>
              <a:off x="4575175" y="3432175"/>
              <a:ext cx="285750" cy="1340499"/>
            </a:xfrm>
            <a:custGeom>
              <a:avLst/>
              <a:gdLst>
                <a:gd name="connsiteX0" fmla="*/ 0 w 285750"/>
                <a:gd name="connsiteY0" fmla="*/ 406400 h 1339850"/>
                <a:gd name="connsiteX1" fmla="*/ 285750 w 285750"/>
                <a:gd name="connsiteY1" fmla="*/ 0 h 1339850"/>
                <a:gd name="connsiteX2" fmla="*/ 285750 w 285750"/>
                <a:gd name="connsiteY2" fmla="*/ 914400 h 1339850"/>
                <a:gd name="connsiteX3" fmla="*/ 0 w 285750"/>
                <a:gd name="connsiteY3" fmla="*/ 1339850 h 1339850"/>
                <a:gd name="connsiteX4" fmla="*/ 0 w 285750"/>
                <a:gd name="connsiteY4" fmla="*/ 40640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339850">
                  <a:moveTo>
                    <a:pt x="0" y="406400"/>
                  </a:moveTo>
                  <a:lnTo>
                    <a:pt x="285750" y="0"/>
                  </a:lnTo>
                  <a:lnTo>
                    <a:pt x="285750" y="914400"/>
                  </a:lnTo>
                  <a:lnTo>
                    <a:pt x="0" y="1339850"/>
                  </a:lnTo>
                  <a:lnTo>
                    <a:pt x="0" y="4064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5072" name="组合 45071">
            <a:extLst>
              <a:ext uri="{FF2B5EF4-FFF2-40B4-BE49-F238E27FC236}">
                <a16:creationId xmlns:a16="http://schemas.microsoft.com/office/drawing/2014/main" id="{9241AE61-A44E-4337-9D0E-4A57790A578E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1219200"/>
            <a:ext cx="866775" cy="1223963"/>
            <a:chOff x="6859414" y="3013870"/>
            <a:chExt cx="867550" cy="1223439"/>
          </a:xfrm>
        </p:grpSpPr>
        <p:grpSp>
          <p:nvGrpSpPr>
            <p:cNvPr id="44072" name="组合 45072">
              <a:extLst>
                <a:ext uri="{FF2B5EF4-FFF2-40B4-BE49-F238E27FC236}">
                  <a16:creationId xmlns:a16="http://schemas.microsoft.com/office/drawing/2014/main" id="{BBECAE4C-AF19-4EC3-89AE-08AD74C3E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9414" y="3013870"/>
              <a:ext cx="867550" cy="1165998"/>
              <a:chOff x="3704451" y="3840162"/>
              <a:chExt cx="867550" cy="1165998"/>
            </a:xfrm>
          </p:grpSpPr>
          <p:sp>
            <p:nvSpPr>
              <p:cNvPr id="44074" name="矩形 7">
                <a:extLst>
                  <a:ext uri="{FF2B5EF4-FFF2-40B4-BE49-F238E27FC236}">
                    <a16:creationId xmlns:a16="http://schemas.microsoft.com/office/drawing/2014/main" id="{959B231A-F4D5-469E-A62A-6BFE49B6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245" y="4098110"/>
                <a:ext cx="695325" cy="908050"/>
              </a:xfrm>
              <a:prstGeom prst="rect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45076" name="任意多边形: 形状 45075">
                <a:extLst>
                  <a:ext uri="{FF2B5EF4-FFF2-40B4-BE49-F238E27FC236}">
                    <a16:creationId xmlns:a16="http://schemas.microsoft.com/office/drawing/2014/main" id="{AE636286-6569-4047-860E-13495FFCD35A}"/>
                  </a:ext>
                </a:extLst>
              </p:cNvPr>
              <p:cNvSpPr/>
              <p:nvPr/>
            </p:nvSpPr>
            <p:spPr>
              <a:xfrm>
                <a:off x="3710807" y="3841749"/>
                <a:ext cx="861194" cy="257065"/>
              </a:xfrm>
              <a:custGeom>
                <a:avLst/>
                <a:gdLst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31775 h 257175"/>
                  <a:gd name="connsiteX4" fmla="*/ 1593850 w 1762125"/>
                  <a:gd name="connsiteY4" fmla="*/ 257175 h 257175"/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54000 h 257175"/>
                  <a:gd name="connsiteX4" fmla="*/ 1593850 w 1762125"/>
                  <a:gd name="connsiteY4" fmla="*/ 257175 h 257175"/>
                  <a:gd name="connsiteX0" fmla="*/ 1362075 w 1530350"/>
                  <a:gd name="connsiteY0" fmla="*/ 257175 h 257175"/>
                  <a:gd name="connsiteX1" fmla="*/ 1530350 w 1530350"/>
                  <a:gd name="connsiteY1" fmla="*/ 0 h 257175"/>
                  <a:gd name="connsiteX2" fmla="*/ 0 w 1530350"/>
                  <a:gd name="connsiteY2" fmla="*/ 0 h 257175"/>
                  <a:gd name="connsiteX3" fmla="*/ 650875 w 1530350"/>
                  <a:gd name="connsiteY3" fmla="*/ 257175 h 257175"/>
                  <a:gd name="connsiteX4" fmla="*/ 1362075 w 1530350"/>
                  <a:gd name="connsiteY4" fmla="*/ 257175 h 257175"/>
                  <a:gd name="connsiteX0" fmla="*/ 711200 w 879475"/>
                  <a:gd name="connsiteY0" fmla="*/ 257175 h 257175"/>
                  <a:gd name="connsiteX1" fmla="*/ 879475 w 879475"/>
                  <a:gd name="connsiteY1" fmla="*/ 0 h 257175"/>
                  <a:gd name="connsiteX2" fmla="*/ 263525 w 879475"/>
                  <a:gd name="connsiteY2" fmla="*/ 3175 h 257175"/>
                  <a:gd name="connsiteX3" fmla="*/ 0 w 879475"/>
                  <a:gd name="connsiteY3" fmla="*/ 257175 h 257175"/>
                  <a:gd name="connsiteX4" fmla="*/ 711200 w 879475"/>
                  <a:gd name="connsiteY4" fmla="*/ 257175 h 257175"/>
                  <a:gd name="connsiteX0" fmla="*/ 692150 w 860425"/>
                  <a:gd name="connsiteY0" fmla="*/ 257175 h 263525"/>
                  <a:gd name="connsiteX1" fmla="*/ 860425 w 860425"/>
                  <a:gd name="connsiteY1" fmla="*/ 0 h 263525"/>
                  <a:gd name="connsiteX2" fmla="*/ 244475 w 860425"/>
                  <a:gd name="connsiteY2" fmla="*/ 3175 h 263525"/>
                  <a:gd name="connsiteX3" fmla="*/ 0 w 860425"/>
                  <a:gd name="connsiteY3" fmla="*/ 263525 h 263525"/>
                  <a:gd name="connsiteX4" fmla="*/ 692150 w 860425"/>
                  <a:gd name="connsiteY4" fmla="*/ 257175 h 263525"/>
                  <a:gd name="connsiteX0" fmla="*/ 692150 w 860425"/>
                  <a:gd name="connsiteY0" fmla="*/ 257175 h 257175"/>
                  <a:gd name="connsiteX1" fmla="*/ 860425 w 860425"/>
                  <a:gd name="connsiteY1" fmla="*/ 0 h 257175"/>
                  <a:gd name="connsiteX2" fmla="*/ 244475 w 860425"/>
                  <a:gd name="connsiteY2" fmla="*/ 3175 h 257175"/>
                  <a:gd name="connsiteX3" fmla="*/ 0 w 860425"/>
                  <a:gd name="connsiteY3" fmla="*/ 247650 h 257175"/>
                  <a:gd name="connsiteX4" fmla="*/ 692150 w 860425"/>
                  <a:gd name="connsiteY4" fmla="*/ 257175 h 257175"/>
                  <a:gd name="connsiteX0" fmla="*/ 692150 w 860425"/>
                  <a:gd name="connsiteY0" fmla="*/ 257175 h 257175"/>
                  <a:gd name="connsiteX1" fmla="*/ 860425 w 860425"/>
                  <a:gd name="connsiteY1" fmla="*/ 0 h 257175"/>
                  <a:gd name="connsiteX2" fmla="*/ 244475 w 860425"/>
                  <a:gd name="connsiteY2" fmla="*/ 3175 h 257175"/>
                  <a:gd name="connsiteX3" fmla="*/ 0 w 860425"/>
                  <a:gd name="connsiteY3" fmla="*/ 254000 h 257175"/>
                  <a:gd name="connsiteX4" fmla="*/ 692150 w 860425"/>
                  <a:gd name="connsiteY4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425" h="257175">
                    <a:moveTo>
                      <a:pt x="692150" y="257175"/>
                    </a:moveTo>
                    <a:lnTo>
                      <a:pt x="860425" y="0"/>
                    </a:lnTo>
                    <a:lnTo>
                      <a:pt x="244475" y="3175"/>
                    </a:lnTo>
                    <a:lnTo>
                      <a:pt x="0" y="254000"/>
                    </a:lnTo>
                    <a:lnTo>
                      <a:pt x="692150" y="257175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dirty="0"/>
              </a:p>
            </p:txBody>
          </p:sp>
          <p:cxnSp>
            <p:nvCxnSpPr>
              <p:cNvPr id="45077" name="直接连接符 45076">
                <a:extLst>
                  <a:ext uri="{FF2B5EF4-FFF2-40B4-BE49-F238E27FC236}">
                    <a16:creationId xmlns:a16="http://schemas.microsoft.com/office/drawing/2014/main" id="{0952F195-B7A6-49EC-8730-D31A95A29F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4451" y="3848097"/>
                <a:ext cx="249461" cy="24913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78" name="任意多边形: 形状 45077">
                <a:extLst>
                  <a:ext uri="{FF2B5EF4-FFF2-40B4-BE49-F238E27FC236}">
                    <a16:creationId xmlns:a16="http://schemas.microsoft.com/office/drawing/2014/main" id="{4A0EA3F3-CE86-41CB-A16C-A6AAEFFEB422}"/>
                  </a:ext>
                </a:extLst>
              </p:cNvPr>
              <p:cNvSpPr/>
              <p:nvPr/>
            </p:nvSpPr>
            <p:spPr>
              <a:xfrm>
                <a:off x="4406753" y="3840162"/>
                <a:ext cx="165248" cy="1164727"/>
              </a:xfrm>
              <a:custGeom>
                <a:avLst/>
                <a:gdLst>
                  <a:gd name="connsiteX0" fmla="*/ 0 w 184150"/>
                  <a:gd name="connsiteY0" fmla="*/ 1149350 h 1149350"/>
                  <a:gd name="connsiteX1" fmla="*/ 184150 w 184150"/>
                  <a:gd name="connsiteY1" fmla="*/ 965200 h 1149350"/>
                  <a:gd name="connsiteX2" fmla="*/ 184150 w 184150"/>
                  <a:gd name="connsiteY2" fmla="*/ 0 h 1149350"/>
                  <a:gd name="connsiteX0" fmla="*/ 0 w 184150"/>
                  <a:gd name="connsiteY0" fmla="*/ 1149350 h 1149350"/>
                  <a:gd name="connsiteX1" fmla="*/ 184150 w 184150"/>
                  <a:gd name="connsiteY1" fmla="*/ 921296 h 1149350"/>
                  <a:gd name="connsiteX2" fmla="*/ 184150 w 184150"/>
                  <a:gd name="connsiteY2" fmla="*/ 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150" h="1149350">
                    <a:moveTo>
                      <a:pt x="0" y="1149350"/>
                    </a:moveTo>
                    <a:lnTo>
                      <a:pt x="184150" y="921296"/>
                    </a:lnTo>
                    <a:lnTo>
                      <a:pt x="18415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45074" name="任意多边形: 形状 45073">
              <a:extLst>
                <a:ext uri="{FF2B5EF4-FFF2-40B4-BE49-F238E27FC236}">
                  <a16:creationId xmlns:a16="http://schemas.microsoft.com/office/drawing/2014/main" id="{5DA28EAA-1D32-48C0-952C-774D0024C954}"/>
                </a:ext>
              </a:extLst>
            </p:cNvPr>
            <p:cNvSpPr/>
            <p:nvPr/>
          </p:nvSpPr>
          <p:spPr>
            <a:xfrm>
              <a:off x="7031017" y="3948508"/>
              <a:ext cx="695947" cy="288801"/>
            </a:xfrm>
            <a:custGeom>
              <a:avLst/>
              <a:gdLst>
                <a:gd name="connsiteX0" fmla="*/ 0 w 695325"/>
                <a:gd name="connsiteY0" fmla="*/ 219075 h 288131"/>
                <a:gd name="connsiteX1" fmla="*/ 0 w 695325"/>
                <a:gd name="connsiteY1" fmla="*/ 288131 h 288131"/>
                <a:gd name="connsiteX2" fmla="*/ 695325 w 695325"/>
                <a:gd name="connsiteY2" fmla="*/ 288131 h 288131"/>
                <a:gd name="connsiteX3" fmla="*/ 695325 w 695325"/>
                <a:gd name="connsiteY3" fmla="*/ 0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288131">
                  <a:moveTo>
                    <a:pt x="0" y="219075"/>
                  </a:moveTo>
                  <a:lnTo>
                    <a:pt x="0" y="288131"/>
                  </a:lnTo>
                  <a:lnTo>
                    <a:pt x="695325" y="288131"/>
                  </a:lnTo>
                  <a:lnTo>
                    <a:pt x="695325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5079" name="组合 45078">
            <a:extLst>
              <a:ext uri="{FF2B5EF4-FFF2-40B4-BE49-F238E27FC236}">
                <a16:creationId xmlns:a16="http://schemas.microsoft.com/office/drawing/2014/main" id="{BB0F5CEB-67C4-411B-AAD0-2EE776349CA0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1225550"/>
            <a:ext cx="868362" cy="1166813"/>
            <a:chOff x="3704451" y="3840162"/>
            <a:chExt cx="867550" cy="1165998"/>
          </a:xfrm>
        </p:grpSpPr>
        <p:sp>
          <p:nvSpPr>
            <p:cNvPr id="44068" name="矩形 7">
              <a:extLst>
                <a:ext uri="{FF2B5EF4-FFF2-40B4-BE49-F238E27FC236}">
                  <a16:creationId xmlns:a16="http://schemas.microsoft.com/office/drawing/2014/main" id="{CD4BE9CD-98FE-4AD9-892E-55B37B80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45" y="4098110"/>
              <a:ext cx="695325" cy="908050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/>
            </a:p>
          </p:txBody>
        </p:sp>
        <p:sp>
          <p:nvSpPr>
            <p:cNvPr id="45082" name="任意多边形: 形状 45081">
              <a:extLst>
                <a:ext uri="{FF2B5EF4-FFF2-40B4-BE49-F238E27FC236}">
                  <a16:creationId xmlns:a16="http://schemas.microsoft.com/office/drawing/2014/main" id="{F94AD663-445C-45AB-A4A8-02E7B991C48A}"/>
                </a:ext>
              </a:extLst>
            </p:cNvPr>
            <p:cNvSpPr/>
            <p:nvPr/>
          </p:nvSpPr>
          <p:spPr>
            <a:xfrm>
              <a:off x="3710795" y="3841749"/>
              <a:ext cx="861206" cy="256995"/>
            </a:xfrm>
            <a:custGeom>
              <a:avLst/>
              <a:gdLst>
                <a:gd name="connsiteX0" fmla="*/ 1593850 w 1762125"/>
                <a:gd name="connsiteY0" fmla="*/ 257175 h 257175"/>
                <a:gd name="connsiteX1" fmla="*/ 1762125 w 1762125"/>
                <a:gd name="connsiteY1" fmla="*/ 0 h 257175"/>
                <a:gd name="connsiteX2" fmla="*/ 231775 w 1762125"/>
                <a:gd name="connsiteY2" fmla="*/ 0 h 257175"/>
                <a:gd name="connsiteX3" fmla="*/ 0 w 1762125"/>
                <a:gd name="connsiteY3" fmla="*/ 231775 h 257175"/>
                <a:gd name="connsiteX4" fmla="*/ 1593850 w 1762125"/>
                <a:gd name="connsiteY4" fmla="*/ 257175 h 257175"/>
                <a:gd name="connsiteX0" fmla="*/ 1593850 w 1762125"/>
                <a:gd name="connsiteY0" fmla="*/ 257175 h 257175"/>
                <a:gd name="connsiteX1" fmla="*/ 1762125 w 1762125"/>
                <a:gd name="connsiteY1" fmla="*/ 0 h 257175"/>
                <a:gd name="connsiteX2" fmla="*/ 231775 w 1762125"/>
                <a:gd name="connsiteY2" fmla="*/ 0 h 257175"/>
                <a:gd name="connsiteX3" fmla="*/ 0 w 1762125"/>
                <a:gd name="connsiteY3" fmla="*/ 254000 h 257175"/>
                <a:gd name="connsiteX4" fmla="*/ 1593850 w 1762125"/>
                <a:gd name="connsiteY4" fmla="*/ 257175 h 257175"/>
                <a:gd name="connsiteX0" fmla="*/ 1362075 w 1530350"/>
                <a:gd name="connsiteY0" fmla="*/ 257175 h 257175"/>
                <a:gd name="connsiteX1" fmla="*/ 1530350 w 1530350"/>
                <a:gd name="connsiteY1" fmla="*/ 0 h 257175"/>
                <a:gd name="connsiteX2" fmla="*/ 0 w 1530350"/>
                <a:gd name="connsiteY2" fmla="*/ 0 h 257175"/>
                <a:gd name="connsiteX3" fmla="*/ 650875 w 1530350"/>
                <a:gd name="connsiteY3" fmla="*/ 257175 h 257175"/>
                <a:gd name="connsiteX4" fmla="*/ 1362075 w 1530350"/>
                <a:gd name="connsiteY4" fmla="*/ 257175 h 257175"/>
                <a:gd name="connsiteX0" fmla="*/ 711200 w 879475"/>
                <a:gd name="connsiteY0" fmla="*/ 257175 h 257175"/>
                <a:gd name="connsiteX1" fmla="*/ 879475 w 879475"/>
                <a:gd name="connsiteY1" fmla="*/ 0 h 257175"/>
                <a:gd name="connsiteX2" fmla="*/ 263525 w 879475"/>
                <a:gd name="connsiteY2" fmla="*/ 3175 h 257175"/>
                <a:gd name="connsiteX3" fmla="*/ 0 w 879475"/>
                <a:gd name="connsiteY3" fmla="*/ 257175 h 257175"/>
                <a:gd name="connsiteX4" fmla="*/ 711200 w 879475"/>
                <a:gd name="connsiteY4" fmla="*/ 257175 h 257175"/>
                <a:gd name="connsiteX0" fmla="*/ 692150 w 860425"/>
                <a:gd name="connsiteY0" fmla="*/ 257175 h 263525"/>
                <a:gd name="connsiteX1" fmla="*/ 860425 w 860425"/>
                <a:gd name="connsiteY1" fmla="*/ 0 h 263525"/>
                <a:gd name="connsiteX2" fmla="*/ 244475 w 860425"/>
                <a:gd name="connsiteY2" fmla="*/ 3175 h 263525"/>
                <a:gd name="connsiteX3" fmla="*/ 0 w 860425"/>
                <a:gd name="connsiteY3" fmla="*/ 263525 h 263525"/>
                <a:gd name="connsiteX4" fmla="*/ 692150 w 860425"/>
                <a:gd name="connsiteY4" fmla="*/ 257175 h 263525"/>
                <a:gd name="connsiteX0" fmla="*/ 692150 w 860425"/>
                <a:gd name="connsiteY0" fmla="*/ 257175 h 257175"/>
                <a:gd name="connsiteX1" fmla="*/ 860425 w 860425"/>
                <a:gd name="connsiteY1" fmla="*/ 0 h 257175"/>
                <a:gd name="connsiteX2" fmla="*/ 244475 w 860425"/>
                <a:gd name="connsiteY2" fmla="*/ 3175 h 257175"/>
                <a:gd name="connsiteX3" fmla="*/ 0 w 860425"/>
                <a:gd name="connsiteY3" fmla="*/ 247650 h 257175"/>
                <a:gd name="connsiteX4" fmla="*/ 692150 w 860425"/>
                <a:gd name="connsiteY4" fmla="*/ 257175 h 257175"/>
                <a:gd name="connsiteX0" fmla="*/ 692150 w 860425"/>
                <a:gd name="connsiteY0" fmla="*/ 257175 h 257175"/>
                <a:gd name="connsiteX1" fmla="*/ 860425 w 860425"/>
                <a:gd name="connsiteY1" fmla="*/ 0 h 257175"/>
                <a:gd name="connsiteX2" fmla="*/ 244475 w 860425"/>
                <a:gd name="connsiteY2" fmla="*/ 3175 h 257175"/>
                <a:gd name="connsiteX3" fmla="*/ 0 w 860425"/>
                <a:gd name="connsiteY3" fmla="*/ 254000 h 257175"/>
                <a:gd name="connsiteX4" fmla="*/ 692150 w 860425"/>
                <a:gd name="connsiteY4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25" h="257175">
                  <a:moveTo>
                    <a:pt x="692150" y="257175"/>
                  </a:moveTo>
                  <a:lnTo>
                    <a:pt x="860425" y="0"/>
                  </a:lnTo>
                  <a:lnTo>
                    <a:pt x="244475" y="3175"/>
                  </a:lnTo>
                  <a:lnTo>
                    <a:pt x="0" y="254000"/>
                  </a:lnTo>
                  <a:lnTo>
                    <a:pt x="692150" y="257175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cxnSp>
          <p:nvCxnSpPr>
            <p:cNvPr id="45083" name="直接连接符 45082">
              <a:extLst>
                <a:ext uri="{FF2B5EF4-FFF2-40B4-BE49-F238E27FC236}">
                  <a16:creationId xmlns:a16="http://schemas.microsoft.com/office/drawing/2014/main" id="{4BABF83F-7461-40AB-9210-AB105F48B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4451" y="3848094"/>
              <a:ext cx="249004" cy="24906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84" name="任意多边形: 形状 45083">
              <a:extLst>
                <a:ext uri="{FF2B5EF4-FFF2-40B4-BE49-F238E27FC236}">
                  <a16:creationId xmlns:a16="http://schemas.microsoft.com/office/drawing/2014/main" id="{F508CF36-FDEE-486B-A1D4-C30873808252}"/>
                </a:ext>
              </a:extLst>
            </p:cNvPr>
            <p:cNvSpPr/>
            <p:nvPr/>
          </p:nvSpPr>
          <p:spPr>
            <a:xfrm>
              <a:off x="4407055" y="3840162"/>
              <a:ext cx="164946" cy="1164411"/>
            </a:xfrm>
            <a:custGeom>
              <a:avLst/>
              <a:gdLst>
                <a:gd name="connsiteX0" fmla="*/ 0 w 184150"/>
                <a:gd name="connsiteY0" fmla="*/ 1149350 h 1149350"/>
                <a:gd name="connsiteX1" fmla="*/ 184150 w 184150"/>
                <a:gd name="connsiteY1" fmla="*/ 965200 h 1149350"/>
                <a:gd name="connsiteX2" fmla="*/ 184150 w 184150"/>
                <a:gd name="connsiteY2" fmla="*/ 0 h 1149350"/>
                <a:gd name="connsiteX0" fmla="*/ 0 w 184150"/>
                <a:gd name="connsiteY0" fmla="*/ 1149350 h 1149350"/>
                <a:gd name="connsiteX1" fmla="*/ 184150 w 184150"/>
                <a:gd name="connsiteY1" fmla="*/ 921296 h 1149350"/>
                <a:gd name="connsiteX2" fmla="*/ 184150 w 184150"/>
                <a:gd name="connsiteY2" fmla="*/ 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1149350">
                  <a:moveTo>
                    <a:pt x="0" y="1149350"/>
                  </a:moveTo>
                  <a:lnTo>
                    <a:pt x="184150" y="921296"/>
                  </a:lnTo>
                  <a:lnTo>
                    <a:pt x="18415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5085" name="组合 45084">
            <a:extLst>
              <a:ext uri="{FF2B5EF4-FFF2-40B4-BE49-F238E27FC236}">
                <a16:creationId xmlns:a16="http://schemas.microsoft.com/office/drawing/2014/main" id="{2B30FB9B-0EB0-4D28-AA0B-F405C2799FC0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1198563"/>
            <a:ext cx="2401887" cy="1344612"/>
            <a:chOff x="1443631" y="4155409"/>
            <a:chExt cx="2402088" cy="1345279"/>
          </a:xfrm>
        </p:grpSpPr>
        <p:grpSp>
          <p:nvGrpSpPr>
            <p:cNvPr id="44060" name="组合 45085">
              <a:extLst>
                <a:ext uri="{FF2B5EF4-FFF2-40B4-BE49-F238E27FC236}">
                  <a16:creationId xmlns:a16="http://schemas.microsoft.com/office/drawing/2014/main" id="{083B53D8-117C-41DE-B6F2-605F91315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631" y="4156993"/>
              <a:ext cx="2400775" cy="1170351"/>
              <a:chOff x="2809875" y="3835809"/>
              <a:chExt cx="2400775" cy="1170351"/>
            </a:xfrm>
          </p:grpSpPr>
          <p:sp>
            <p:nvSpPr>
              <p:cNvPr id="44063" name="矩形 7">
                <a:extLst>
                  <a:ext uri="{FF2B5EF4-FFF2-40B4-BE49-F238E27FC236}">
                    <a16:creationId xmlns:a16="http://schemas.microsoft.com/office/drawing/2014/main" id="{A6745571-94F9-4234-8971-CA1822E4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245" y="4098110"/>
                <a:ext cx="695325" cy="908050"/>
              </a:xfrm>
              <a:prstGeom prst="rect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A3EAB81C-1412-4BE1-A0E4-82936977496F}"/>
                  </a:ext>
                </a:extLst>
              </p:cNvPr>
              <p:cNvSpPr/>
              <p:nvPr/>
            </p:nvSpPr>
            <p:spPr>
              <a:xfrm>
                <a:off x="2809875" y="3835813"/>
                <a:ext cx="1651138" cy="263656"/>
              </a:xfrm>
              <a:custGeom>
                <a:avLst/>
                <a:gdLst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31775 h 257175"/>
                  <a:gd name="connsiteX4" fmla="*/ 1593850 w 1762125"/>
                  <a:gd name="connsiteY4" fmla="*/ 257175 h 257175"/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54000 h 257175"/>
                  <a:gd name="connsiteX4" fmla="*/ 1593850 w 1762125"/>
                  <a:gd name="connsiteY4" fmla="*/ 257175 h 257175"/>
                  <a:gd name="connsiteX0" fmla="*/ 1593850 w 1651000"/>
                  <a:gd name="connsiteY0" fmla="*/ 314325 h 314325"/>
                  <a:gd name="connsiteX1" fmla="*/ 1651000 w 1651000"/>
                  <a:gd name="connsiteY1" fmla="*/ 0 h 314325"/>
                  <a:gd name="connsiteX2" fmla="*/ 231775 w 1651000"/>
                  <a:gd name="connsiteY2" fmla="*/ 57150 h 314325"/>
                  <a:gd name="connsiteX3" fmla="*/ 0 w 1651000"/>
                  <a:gd name="connsiteY3" fmla="*/ 311150 h 314325"/>
                  <a:gd name="connsiteX4" fmla="*/ 1593850 w 1651000"/>
                  <a:gd name="connsiteY4" fmla="*/ 314325 h 314325"/>
                  <a:gd name="connsiteX0" fmla="*/ 1593850 w 1651000"/>
                  <a:gd name="connsiteY0" fmla="*/ 314325 h 314325"/>
                  <a:gd name="connsiteX1" fmla="*/ 1651000 w 1651000"/>
                  <a:gd name="connsiteY1" fmla="*/ 0 h 314325"/>
                  <a:gd name="connsiteX2" fmla="*/ 231775 w 1651000"/>
                  <a:gd name="connsiteY2" fmla="*/ 57150 h 314325"/>
                  <a:gd name="connsiteX3" fmla="*/ 0 w 1651000"/>
                  <a:gd name="connsiteY3" fmla="*/ 311150 h 314325"/>
                  <a:gd name="connsiteX4" fmla="*/ 1593850 w 1651000"/>
                  <a:gd name="connsiteY4" fmla="*/ 314325 h 314325"/>
                  <a:gd name="connsiteX0" fmla="*/ 1593850 w 1651000"/>
                  <a:gd name="connsiteY0" fmla="*/ 330200 h 330200"/>
                  <a:gd name="connsiteX1" fmla="*/ 1651000 w 1651000"/>
                  <a:gd name="connsiteY1" fmla="*/ 15875 h 330200"/>
                  <a:gd name="connsiteX2" fmla="*/ 69850 w 1651000"/>
                  <a:gd name="connsiteY2" fmla="*/ 0 h 330200"/>
                  <a:gd name="connsiteX3" fmla="*/ 0 w 1651000"/>
                  <a:gd name="connsiteY3" fmla="*/ 327025 h 330200"/>
                  <a:gd name="connsiteX4" fmla="*/ 1593850 w 1651000"/>
                  <a:gd name="connsiteY4" fmla="*/ 330200 h 330200"/>
                  <a:gd name="connsiteX0" fmla="*/ 1593850 w 1651000"/>
                  <a:gd name="connsiteY0" fmla="*/ 333375 h 333375"/>
                  <a:gd name="connsiteX1" fmla="*/ 1651000 w 1651000"/>
                  <a:gd name="connsiteY1" fmla="*/ 19050 h 333375"/>
                  <a:gd name="connsiteX2" fmla="*/ 69850 w 1651000"/>
                  <a:gd name="connsiteY2" fmla="*/ 0 h 333375"/>
                  <a:gd name="connsiteX3" fmla="*/ 0 w 1651000"/>
                  <a:gd name="connsiteY3" fmla="*/ 330200 h 333375"/>
                  <a:gd name="connsiteX4" fmla="*/ 1593850 w 1651000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0" h="333375">
                    <a:moveTo>
                      <a:pt x="1593850" y="333375"/>
                    </a:moveTo>
                    <a:lnTo>
                      <a:pt x="1651000" y="19050"/>
                    </a:lnTo>
                    <a:lnTo>
                      <a:pt x="69850" y="0"/>
                    </a:lnTo>
                    <a:lnTo>
                      <a:pt x="0" y="330200"/>
                    </a:lnTo>
                    <a:lnTo>
                      <a:pt x="1593850" y="333375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CACC3C0-58AC-421C-93D2-DBAC21F452CE}"/>
                  </a:ext>
                </a:extLst>
              </p:cNvPr>
              <p:cNvCxnSpPr>
                <a:cxnSpLocks/>
                <a:stCxn id="38" idx="0"/>
                <a:endCxn id="41" idx="0"/>
              </p:cNvCxnSpPr>
              <p:nvPr/>
            </p:nvCxnSpPr>
            <p:spPr>
              <a:xfrm flipV="1">
                <a:off x="4403858" y="4050232"/>
                <a:ext cx="285774" cy="49236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61A23E21-CC93-4D85-9025-42024EF60E8A}"/>
                  </a:ext>
                </a:extLst>
              </p:cNvPr>
              <p:cNvSpPr/>
              <p:nvPr/>
            </p:nvSpPr>
            <p:spPr>
              <a:xfrm>
                <a:off x="4403858" y="4048643"/>
                <a:ext cx="285774" cy="954561"/>
              </a:xfrm>
              <a:custGeom>
                <a:avLst/>
                <a:gdLst>
                  <a:gd name="connsiteX0" fmla="*/ 0 w 184150"/>
                  <a:gd name="connsiteY0" fmla="*/ 1149350 h 1149350"/>
                  <a:gd name="connsiteX1" fmla="*/ 184150 w 184150"/>
                  <a:gd name="connsiteY1" fmla="*/ 965200 h 1149350"/>
                  <a:gd name="connsiteX2" fmla="*/ 184150 w 184150"/>
                  <a:gd name="connsiteY2" fmla="*/ 0 h 1149350"/>
                  <a:gd name="connsiteX0" fmla="*/ 0 w 184150"/>
                  <a:gd name="connsiteY0" fmla="*/ 1149350 h 1149350"/>
                  <a:gd name="connsiteX1" fmla="*/ 184150 w 184150"/>
                  <a:gd name="connsiteY1" fmla="*/ 921296 h 1149350"/>
                  <a:gd name="connsiteX2" fmla="*/ 184150 w 184150"/>
                  <a:gd name="connsiteY2" fmla="*/ 0 h 1149350"/>
                  <a:gd name="connsiteX0" fmla="*/ 0 w 301014"/>
                  <a:gd name="connsiteY0" fmla="*/ 942373 h 942373"/>
                  <a:gd name="connsiteX1" fmla="*/ 301014 w 301014"/>
                  <a:gd name="connsiteY1" fmla="*/ 921296 h 942373"/>
                  <a:gd name="connsiteX2" fmla="*/ 301014 w 301014"/>
                  <a:gd name="connsiteY2" fmla="*/ 0 h 942373"/>
                  <a:gd name="connsiteX0" fmla="*/ 0 w 308097"/>
                  <a:gd name="connsiteY0" fmla="*/ 942373 h 942373"/>
                  <a:gd name="connsiteX1" fmla="*/ 308097 w 308097"/>
                  <a:gd name="connsiteY1" fmla="*/ 883664 h 942373"/>
                  <a:gd name="connsiteX2" fmla="*/ 301014 w 308097"/>
                  <a:gd name="connsiteY2" fmla="*/ 0 h 942373"/>
                  <a:gd name="connsiteX0" fmla="*/ 0 w 318721"/>
                  <a:gd name="connsiteY0" fmla="*/ 942373 h 942373"/>
                  <a:gd name="connsiteX1" fmla="*/ 318721 w 318721"/>
                  <a:gd name="connsiteY1" fmla="*/ 893072 h 942373"/>
                  <a:gd name="connsiteX2" fmla="*/ 301014 w 318721"/>
                  <a:gd name="connsiteY2" fmla="*/ 0 h 942373"/>
                  <a:gd name="connsiteX0" fmla="*/ 0 w 318721"/>
                  <a:gd name="connsiteY0" fmla="*/ 942373 h 942373"/>
                  <a:gd name="connsiteX1" fmla="*/ 318721 w 318721"/>
                  <a:gd name="connsiteY1" fmla="*/ 893072 h 942373"/>
                  <a:gd name="connsiteX2" fmla="*/ 311638 w 318721"/>
                  <a:gd name="connsiteY2" fmla="*/ 0 h 9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8721" h="942373">
                    <a:moveTo>
                      <a:pt x="0" y="942373"/>
                    </a:moveTo>
                    <a:lnTo>
                      <a:pt x="318721" y="893072"/>
                    </a:lnTo>
                    <a:lnTo>
                      <a:pt x="31163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0BDBF388-9D06-406B-9DA0-5AC697E03236}"/>
                  </a:ext>
                </a:extLst>
              </p:cNvPr>
              <p:cNvSpPr/>
              <p:nvPr/>
            </p:nvSpPr>
            <p:spPr>
              <a:xfrm>
                <a:off x="4689632" y="3966053"/>
                <a:ext cx="520744" cy="986327"/>
              </a:xfrm>
              <a:custGeom>
                <a:avLst/>
                <a:gdLst>
                  <a:gd name="connsiteX0" fmla="*/ 0 w 285750"/>
                  <a:gd name="connsiteY0" fmla="*/ 406400 h 1339850"/>
                  <a:gd name="connsiteX1" fmla="*/ 285750 w 285750"/>
                  <a:gd name="connsiteY1" fmla="*/ 0 h 1339850"/>
                  <a:gd name="connsiteX2" fmla="*/ 285750 w 285750"/>
                  <a:gd name="connsiteY2" fmla="*/ 914400 h 1339850"/>
                  <a:gd name="connsiteX3" fmla="*/ 0 w 285750"/>
                  <a:gd name="connsiteY3" fmla="*/ 1339850 h 1339850"/>
                  <a:gd name="connsiteX4" fmla="*/ 0 w 285750"/>
                  <a:gd name="connsiteY4" fmla="*/ 406400 h 1339850"/>
                  <a:gd name="connsiteX0" fmla="*/ 0 w 561975"/>
                  <a:gd name="connsiteY0" fmla="*/ 92075 h 1025525"/>
                  <a:gd name="connsiteX1" fmla="*/ 561975 w 561975"/>
                  <a:gd name="connsiteY1" fmla="*/ 0 h 1025525"/>
                  <a:gd name="connsiteX2" fmla="*/ 285750 w 561975"/>
                  <a:gd name="connsiteY2" fmla="*/ 600075 h 1025525"/>
                  <a:gd name="connsiteX3" fmla="*/ 0 w 561975"/>
                  <a:gd name="connsiteY3" fmla="*/ 1025525 h 1025525"/>
                  <a:gd name="connsiteX4" fmla="*/ 0 w 561975"/>
                  <a:gd name="connsiteY4" fmla="*/ 92075 h 1025525"/>
                  <a:gd name="connsiteX0" fmla="*/ 0 w 561975"/>
                  <a:gd name="connsiteY0" fmla="*/ 92075 h 1025525"/>
                  <a:gd name="connsiteX1" fmla="*/ 561975 w 561975"/>
                  <a:gd name="connsiteY1" fmla="*/ 0 h 1025525"/>
                  <a:gd name="connsiteX2" fmla="*/ 511175 w 561975"/>
                  <a:gd name="connsiteY2" fmla="*/ 908050 h 1025525"/>
                  <a:gd name="connsiteX3" fmla="*/ 0 w 561975"/>
                  <a:gd name="connsiteY3" fmla="*/ 1025525 h 1025525"/>
                  <a:gd name="connsiteX4" fmla="*/ 0 w 561975"/>
                  <a:gd name="connsiteY4" fmla="*/ 92075 h 1025525"/>
                  <a:gd name="connsiteX0" fmla="*/ 3175 w 565150"/>
                  <a:gd name="connsiteY0" fmla="*/ 92075 h 996950"/>
                  <a:gd name="connsiteX1" fmla="*/ 565150 w 565150"/>
                  <a:gd name="connsiteY1" fmla="*/ 0 h 996950"/>
                  <a:gd name="connsiteX2" fmla="*/ 514350 w 565150"/>
                  <a:gd name="connsiteY2" fmla="*/ 908050 h 996950"/>
                  <a:gd name="connsiteX3" fmla="*/ 0 w 565150"/>
                  <a:gd name="connsiteY3" fmla="*/ 996950 h 996950"/>
                  <a:gd name="connsiteX4" fmla="*/ 3175 w 565150"/>
                  <a:gd name="connsiteY4" fmla="*/ 92075 h 996950"/>
                  <a:gd name="connsiteX0" fmla="*/ 9525 w 571500"/>
                  <a:gd name="connsiteY0" fmla="*/ 92075 h 987425"/>
                  <a:gd name="connsiteX1" fmla="*/ 571500 w 571500"/>
                  <a:gd name="connsiteY1" fmla="*/ 0 h 987425"/>
                  <a:gd name="connsiteX2" fmla="*/ 520700 w 571500"/>
                  <a:gd name="connsiteY2" fmla="*/ 908050 h 987425"/>
                  <a:gd name="connsiteX3" fmla="*/ 0 w 571500"/>
                  <a:gd name="connsiteY3" fmla="*/ 987425 h 987425"/>
                  <a:gd name="connsiteX4" fmla="*/ 9525 w 571500"/>
                  <a:gd name="connsiteY4" fmla="*/ 92075 h 987425"/>
                  <a:gd name="connsiteX0" fmla="*/ 9525 w 520700"/>
                  <a:gd name="connsiteY0" fmla="*/ 87313 h 982663"/>
                  <a:gd name="connsiteX1" fmla="*/ 514350 w 520700"/>
                  <a:gd name="connsiteY1" fmla="*/ 0 h 982663"/>
                  <a:gd name="connsiteX2" fmla="*/ 520700 w 520700"/>
                  <a:gd name="connsiteY2" fmla="*/ 903288 h 982663"/>
                  <a:gd name="connsiteX3" fmla="*/ 0 w 520700"/>
                  <a:gd name="connsiteY3" fmla="*/ 982663 h 982663"/>
                  <a:gd name="connsiteX4" fmla="*/ 9525 w 520700"/>
                  <a:gd name="connsiteY4" fmla="*/ 87313 h 982663"/>
                  <a:gd name="connsiteX0" fmla="*/ 9525 w 520700"/>
                  <a:gd name="connsiteY0" fmla="*/ 80170 h 975520"/>
                  <a:gd name="connsiteX1" fmla="*/ 514350 w 520700"/>
                  <a:gd name="connsiteY1" fmla="*/ 0 h 975520"/>
                  <a:gd name="connsiteX2" fmla="*/ 520700 w 520700"/>
                  <a:gd name="connsiteY2" fmla="*/ 896145 h 975520"/>
                  <a:gd name="connsiteX3" fmla="*/ 0 w 520700"/>
                  <a:gd name="connsiteY3" fmla="*/ 975520 h 975520"/>
                  <a:gd name="connsiteX4" fmla="*/ 9525 w 520700"/>
                  <a:gd name="connsiteY4" fmla="*/ 80170 h 975520"/>
                  <a:gd name="connsiteX0" fmla="*/ 305 w 521005"/>
                  <a:gd name="connsiteY0" fmla="*/ 77789 h 975520"/>
                  <a:gd name="connsiteX1" fmla="*/ 514655 w 521005"/>
                  <a:gd name="connsiteY1" fmla="*/ 0 h 975520"/>
                  <a:gd name="connsiteX2" fmla="*/ 521005 w 521005"/>
                  <a:gd name="connsiteY2" fmla="*/ 896145 h 975520"/>
                  <a:gd name="connsiteX3" fmla="*/ 305 w 521005"/>
                  <a:gd name="connsiteY3" fmla="*/ 975520 h 975520"/>
                  <a:gd name="connsiteX4" fmla="*/ 305 w 521005"/>
                  <a:gd name="connsiteY4" fmla="*/ 77789 h 975520"/>
                  <a:gd name="connsiteX0" fmla="*/ 305 w 521005"/>
                  <a:gd name="connsiteY0" fmla="*/ 77789 h 989808"/>
                  <a:gd name="connsiteX1" fmla="*/ 514655 w 521005"/>
                  <a:gd name="connsiteY1" fmla="*/ 0 h 989808"/>
                  <a:gd name="connsiteX2" fmla="*/ 521005 w 521005"/>
                  <a:gd name="connsiteY2" fmla="*/ 896145 h 989808"/>
                  <a:gd name="connsiteX3" fmla="*/ 305 w 521005"/>
                  <a:gd name="connsiteY3" fmla="*/ 989808 h 989808"/>
                  <a:gd name="connsiteX4" fmla="*/ 305 w 521005"/>
                  <a:gd name="connsiteY4" fmla="*/ 77789 h 989808"/>
                  <a:gd name="connsiteX0" fmla="*/ 305 w 521005"/>
                  <a:gd name="connsiteY0" fmla="*/ 77789 h 980283"/>
                  <a:gd name="connsiteX1" fmla="*/ 514655 w 521005"/>
                  <a:gd name="connsiteY1" fmla="*/ 0 h 980283"/>
                  <a:gd name="connsiteX2" fmla="*/ 521005 w 521005"/>
                  <a:gd name="connsiteY2" fmla="*/ 896145 h 980283"/>
                  <a:gd name="connsiteX3" fmla="*/ 305 w 521005"/>
                  <a:gd name="connsiteY3" fmla="*/ 980283 h 980283"/>
                  <a:gd name="connsiteX4" fmla="*/ 305 w 521005"/>
                  <a:gd name="connsiteY4" fmla="*/ 77789 h 980283"/>
                  <a:gd name="connsiteX0" fmla="*/ 305 w 521005"/>
                  <a:gd name="connsiteY0" fmla="*/ 77789 h 987426"/>
                  <a:gd name="connsiteX1" fmla="*/ 514655 w 521005"/>
                  <a:gd name="connsiteY1" fmla="*/ 0 h 987426"/>
                  <a:gd name="connsiteX2" fmla="*/ 521005 w 521005"/>
                  <a:gd name="connsiteY2" fmla="*/ 896145 h 987426"/>
                  <a:gd name="connsiteX3" fmla="*/ 305 w 521005"/>
                  <a:gd name="connsiteY3" fmla="*/ 987426 h 987426"/>
                  <a:gd name="connsiteX4" fmla="*/ 305 w 521005"/>
                  <a:gd name="connsiteY4" fmla="*/ 77789 h 987426"/>
                  <a:gd name="connsiteX0" fmla="*/ 305 w 521005"/>
                  <a:gd name="connsiteY0" fmla="*/ 84933 h 987426"/>
                  <a:gd name="connsiteX1" fmla="*/ 514655 w 521005"/>
                  <a:gd name="connsiteY1" fmla="*/ 0 h 987426"/>
                  <a:gd name="connsiteX2" fmla="*/ 521005 w 521005"/>
                  <a:gd name="connsiteY2" fmla="*/ 896145 h 987426"/>
                  <a:gd name="connsiteX3" fmla="*/ 305 w 521005"/>
                  <a:gd name="connsiteY3" fmla="*/ 987426 h 987426"/>
                  <a:gd name="connsiteX4" fmla="*/ 305 w 521005"/>
                  <a:gd name="connsiteY4" fmla="*/ 84933 h 98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005" h="987426">
                    <a:moveTo>
                      <a:pt x="305" y="84933"/>
                    </a:moveTo>
                    <a:lnTo>
                      <a:pt x="514655" y="0"/>
                    </a:lnTo>
                    <a:cubicBezTo>
                      <a:pt x="516772" y="301096"/>
                      <a:pt x="518888" y="595049"/>
                      <a:pt x="521005" y="896145"/>
                    </a:cubicBezTo>
                    <a:lnTo>
                      <a:pt x="305" y="987426"/>
                    </a:lnTo>
                    <a:cubicBezTo>
                      <a:pt x="1363" y="685801"/>
                      <a:pt x="-753" y="386558"/>
                      <a:pt x="305" y="84933"/>
                    </a:cubicBez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cxnSp>
          <p:nvCxnSpPr>
            <p:cNvPr id="45087" name="直接连接符 45086">
              <a:extLst>
                <a:ext uri="{FF2B5EF4-FFF2-40B4-BE49-F238E27FC236}">
                  <a16:creationId xmlns:a16="http://schemas.microsoft.com/office/drawing/2014/main" id="{03A6360B-9994-4D21-9DC0-ACAEA86B6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056" y="4155409"/>
              <a:ext cx="50804" cy="26842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ACC259C-3037-44D5-A4AB-DD6153E9A83A}"/>
                </a:ext>
              </a:extLst>
            </p:cNvPr>
            <p:cNvSpPr/>
            <p:nvPr/>
          </p:nvSpPr>
          <p:spPr>
            <a:xfrm>
              <a:off x="3326564" y="5179854"/>
              <a:ext cx="519155" cy="320834"/>
            </a:xfrm>
            <a:custGeom>
              <a:avLst/>
              <a:gdLst>
                <a:gd name="connsiteX0" fmla="*/ 0 w 519113"/>
                <a:gd name="connsiteY0" fmla="*/ 95250 h 321469"/>
                <a:gd name="connsiteX1" fmla="*/ 516732 w 519113"/>
                <a:gd name="connsiteY1" fmla="*/ 0 h 321469"/>
                <a:gd name="connsiteX2" fmla="*/ 519113 w 519113"/>
                <a:gd name="connsiteY2" fmla="*/ 216694 h 321469"/>
                <a:gd name="connsiteX3" fmla="*/ 0 w 519113"/>
                <a:gd name="connsiteY3" fmla="*/ 321469 h 321469"/>
                <a:gd name="connsiteX4" fmla="*/ 0 w 519113"/>
                <a:gd name="connsiteY4" fmla="*/ 95250 h 32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3" h="321469">
                  <a:moveTo>
                    <a:pt x="0" y="95250"/>
                  </a:moveTo>
                  <a:lnTo>
                    <a:pt x="516732" y="0"/>
                  </a:lnTo>
                  <a:cubicBezTo>
                    <a:pt x="517526" y="72231"/>
                    <a:pt x="518319" y="144463"/>
                    <a:pt x="519113" y="216694"/>
                  </a:cubicBezTo>
                  <a:lnTo>
                    <a:pt x="0" y="321469"/>
                  </a:lnTo>
                  <a:lnTo>
                    <a:pt x="0" y="9525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E73E959-E4D6-49A1-A662-3B85D1BF4861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760413"/>
            <a:ext cx="1593850" cy="1677987"/>
            <a:chOff x="4702175" y="3307679"/>
            <a:chExt cx="1593850" cy="1678659"/>
          </a:xfrm>
        </p:grpSpPr>
        <p:grpSp>
          <p:nvGrpSpPr>
            <p:cNvPr id="44053" name="组合 42">
              <a:extLst>
                <a:ext uri="{FF2B5EF4-FFF2-40B4-BE49-F238E27FC236}">
                  <a16:creationId xmlns:a16="http://schemas.microsoft.com/office/drawing/2014/main" id="{B38C5C60-7346-4944-9986-D4B3232CC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6536" y="3760289"/>
              <a:ext cx="866775" cy="1165998"/>
              <a:chOff x="3705226" y="3840162"/>
              <a:chExt cx="866775" cy="1165998"/>
            </a:xfrm>
          </p:grpSpPr>
          <p:sp>
            <p:nvSpPr>
              <p:cNvPr id="44057" name="矩形 7">
                <a:extLst>
                  <a:ext uri="{FF2B5EF4-FFF2-40B4-BE49-F238E27FC236}">
                    <a16:creationId xmlns:a16="http://schemas.microsoft.com/office/drawing/2014/main" id="{0C529DE8-7B40-4324-AA10-4E90FBF73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245" y="4098110"/>
                <a:ext cx="695325" cy="908050"/>
              </a:xfrm>
              <a:prstGeom prst="rect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3C5F54EB-367D-4FA4-91A7-5FF4D691539C}"/>
                  </a:ext>
                </a:extLst>
              </p:cNvPr>
              <p:cNvSpPr/>
              <p:nvPr/>
            </p:nvSpPr>
            <p:spPr>
              <a:xfrm>
                <a:off x="3704765" y="3841759"/>
                <a:ext cx="866775" cy="263631"/>
              </a:xfrm>
              <a:custGeom>
                <a:avLst/>
                <a:gdLst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31775 h 257175"/>
                  <a:gd name="connsiteX4" fmla="*/ 1593850 w 1762125"/>
                  <a:gd name="connsiteY4" fmla="*/ 257175 h 257175"/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231775 w 1762125"/>
                  <a:gd name="connsiteY2" fmla="*/ 0 h 257175"/>
                  <a:gd name="connsiteX3" fmla="*/ 0 w 1762125"/>
                  <a:gd name="connsiteY3" fmla="*/ 254000 h 257175"/>
                  <a:gd name="connsiteX4" fmla="*/ 1593850 w 1762125"/>
                  <a:gd name="connsiteY4" fmla="*/ 257175 h 257175"/>
                  <a:gd name="connsiteX0" fmla="*/ 1593850 w 1762125"/>
                  <a:gd name="connsiteY0" fmla="*/ 257175 h 257175"/>
                  <a:gd name="connsiteX1" fmla="*/ 1762125 w 1762125"/>
                  <a:gd name="connsiteY1" fmla="*/ 0 h 257175"/>
                  <a:gd name="connsiteX2" fmla="*/ 1050925 w 1762125"/>
                  <a:gd name="connsiteY2" fmla="*/ 12700 h 257175"/>
                  <a:gd name="connsiteX3" fmla="*/ 0 w 1762125"/>
                  <a:gd name="connsiteY3" fmla="*/ 254000 h 257175"/>
                  <a:gd name="connsiteX4" fmla="*/ 1593850 w 1762125"/>
                  <a:gd name="connsiteY4" fmla="*/ 257175 h 257175"/>
                  <a:gd name="connsiteX0" fmla="*/ 701675 w 869950"/>
                  <a:gd name="connsiteY0" fmla="*/ 257175 h 266700"/>
                  <a:gd name="connsiteX1" fmla="*/ 869950 w 869950"/>
                  <a:gd name="connsiteY1" fmla="*/ 0 h 266700"/>
                  <a:gd name="connsiteX2" fmla="*/ 158750 w 869950"/>
                  <a:gd name="connsiteY2" fmla="*/ 12700 h 266700"/>
                  <a:gd name="connsiteX3" fmla="*/ 0 w 869950"/>
                  <a:gd name="connsiteY3" fmla="*/ 266700 h 266700"/>
                  <a:gd name="connsiteX4" fmla="*/ 701675 w 869950"/>
                  <a:gd name="connsiteY4" fmla="*/ 257175 h 266700"/>
                  <a:gd name="connsiteX0" fmla="*/ 698500 w 866775"/>
                  <a:gd name="connsiteY0" fmla="*/ 257175 h 263525"/>
                  <a:gd name="connsiteX1" fmla="*/ 866775 w 866775"/>
                  <a:gd name="connsiteY1" fmla="*/ 0 h 263525"/>
                  <a:gd name="connsiteX2" fmla="*/ 155575 w 866775"/>
                  <a:gd name="connsiteY2" fmla="*/ 12700 h 263525"/>
                  <a:gd name="connsiteX3" fmla="*/ 0 w 866775"/>
                  <a:gd name="connsiteY3" fmla="*/ 263525 h 263525"/>
                  <a:gd name="connsiteX4" fmla="*/ 698500 w 866775"/>
                  <a:gd name="connsiteY4" fmla="*/ 257175 h 263525"/>
                  <a:gd name="connsiteX0" fmla="*/ 698500 w 866775"/>
                  <a:gd name="connsiteY0" fmla="*/ 257175 h 263525"/>
                  <a:gd name="connsiteX1" fmla="*/ 866775 w 866775"/>
                  <a:gd name="connsiteY1" fmla="*/ 0 h 263525"/>
                  <a:gd name="connsiteX2" fmla="*/ 155575 w 866775"/>
                  <a:gd name="connsiteY2" fmla="*/ 12700 h 263525"/>
                  <a:gd name="connsiteX3" fmla="*/ 0 w 866775"/>
                  <a:gd name="connsiteY3" fmla="*/ 263525 h 263525"/>
                  <a:gd name="connsiteX4" fmla="*/ 698500 w 866775"/>
                  <a:gd name="connsiteY4" fmla="*/ 25717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775" h="263525">
                    <a:moveTo>
                      <a:pt x="698500" y="257175"/>
                    </a:moveTo>
                    <a:lnTo>
                      <a:pt x="866775" y="0"/>
                    </a:lnTo>
                    <a:lnTo>
                      <a:pt x="155575" y="12700"/>
                    </a:lnTo>
                    <a:lnTo>
                      <a:pt x="0" y="263525"/>
                    </a:lnTo>
                    <a:lnTo>
                      <a:pt x="698500" y="257175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1C48D71C-6AB3-4C9A-92CF-4B2CC313CD29}"/>
                  </a:ext>
                </a:extLst>
              </p:cNvPr>
              <p:cNvSpPr/>
              <p:nvPr/>
            </p:nvSpPr>
            <p:spPr>
              <a:xfrm>
                <a:off x="4406440" y="3840170"/>
                <a:ext cx="165100" cy="1164104"/>
              </a:xfrm>
              <a:custGeom>
                <a:avLst/>
                <a:gdLst>
                  <a:gd name="connsiteX0" fmla="*/ 0 w 184150"/>
                  <a:gd name="connsiteY0" fmla="*/ 1149350 h 1149350"/>
                  <a:gd name="connsiteX1" fmla="*/ 184150 w 184150"/>
                  <a:gd name="connsiteY1" fmla="*/ 965200 h 1149350"/>
                  <a:gd name="connsiteX2" fmla="*/ 184150 w 184150"/>
                  <a:gd name="connsiteY2" fmla="*/ 0 h 1149350"/>
                  <a:gd name="connsiteX0" fmla="*/ 0 w 184150"/>
                  <a:gd name="connsiteY0" fmla="*/ 1149350 h 1149350"/>
                  <a:gd name="connsiteX1" fmla="*/ 184150 w 184150"/>
                  <a:gd name="connsiteY1" fmla="*/ 921296 h 1149350"/>
                  <a:gd name="connsiteX2" fmla="*/ 184150 w 184150"/>
                  <a:gd name="connsiteY2" fmla="*/ 0 h 114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150" h="1149350">
                    <a:moveTo>
                      <a:pt x="0" y="1149350"/>
                    </a:moveTo>
                    <a:lnTo>
                      <a:pt x="184150" y="921296"/>
                    </a:lnTo>
                    <a:lnTo>
                      <a:pt x="18415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E1D8A2F-B855-45B8-B3BE-517EA67D7163}"/>
                </a:ext>
              </a:extLst>
            </p:cNvPr>
            <p:cNvSpPr/>
            <p:nvPr/>
          </p:nvSpPr>
          <p:spPr>
            <a:xfrm>
              <a:off x="4702175" y="3777767"/>
              <a:ext cx="876300" cy="959234"/>
            </a:xfrm>
            <a:custGeom>
              <a:avLst/>
              <a:gdLst>
                <a:gd name="connsiteX0" fmla="*/ 720725 w 876300"/>
                <a:gd name="connsiteY0" fmla="*/ 241300 h 958850"/>
                <a:gd name="connsiteX1" fmla="*/ 0 w 876300"/>
                <a:gd name="connsiteY1" fmla="*/ 958850 h 958850"/>
                <a:gd name="connsiteX2" fmla="*/ 171450 w 876300"/>
                <a:gd name="connsiteY2" fmla="*/ 698500 h 958850"/>
                <a:gd name="connsiteX3" fmla="*/ 876300 w 876300"/>
                <a:gd name="connsiteY3" fmla="*/ 0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00" h="958850">
                  <a:moveTo>
                    <a:pt x="720725" y="241300"/>
                  </a:moveTo>
                  <a:lnTo>
                    <a:pt x="0" y="958850"/>
                  </a:lnTo>
                  <a:lnTo>
                    <a:pt x="171450" y="698500"/>
                  </a:lnTo>
                  <a:lnTo>
                    <a:pt x="87630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4857E6E-9EFA-4722-8502-124A6294DD8B}"/>
                </a:ext>
              </a:extLst>
            </p:cNvPr>
            <p:cNvSpPr/>
            <p:nvPr/>
          </p:nvSpPr>
          <p:spPr>
            <a:xfrm>
              <a:off x="5867400" y="3307679"/>
              <a:ext cx="428625" cy="458971"/>
            </a:xfrm>
            <a:custGeom>
              <a:avLst/>
              <a:gdLst>
                <a:gd name="connsiteX0" fmla="*/ 447675 w 447675"/>
                <a:gd name="connsiteY0" fmla="*/ 442912 h 457200"/>
                <a:gd name="connsiteX1" fmla="*/ 0 w 447675"/>
                <a:gd name="connsiteY1" fmla="*/ 0 h 457200"/>
                <a:gd name="connsiteX2" fmla="*/ 0 w 447675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" h="457200">
                  <a:moveTo>
                    <a:pt x="447675" y="442912"/>
                  </a:moveTo>
                  <a:lnTo>
                    <a:pt x="0" y="0"/>
                  </a:lnTo>
                  <a:lnTo>
                    <a:pt x="0" y="45720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0853B90-43B3-4B1B-B6D0-596A51B29E19}"/>
                </a:ext>
              </a:extLst>
            </p:cNvPr>
            <p:cNvSpPr/>
            <p:nvPr/>
          </p:nvSpPr>
          <p:spPr>
            <a:xfrm>
              <a:off x="6153150" y="4690945"/>
              <a:ext cx="138112" cy="295393"/>
            </a:xfrm>
            <a:custGeom>
              <a:avLst/>
              <a:gdLst>
                <a:gd name="connsiteX0" fmla="*/ 138113 w 138113"/>
                <a:gd name="connsiteY0" fmla="*/ 0 h 295275"/>
                <a:gd name="connsiteX1" fmla="*/ 138113 w 138113"/>
                <a:gd name="connsiteY1" fmla="*/ 295275 h 295275"/>
                <a:gd name="connsiteX2" fmla="*/ 0 w 138113"/>
                <a:gd name="connsiteY2" fmla="*/ 19526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295275">
                  <a:moveTo>
                    <a:pt x="138113" y="0"/>
                  </a:moveTo>
                  <a:lnTo>
                    <a:pt x="138113" y="295275"/>
                  </a:lnTo>
                  <a:lnTo>
                    <a:pt x="0" y="195262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39462 0.017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7" grpId="0"/>
      <p:bldP spid="17" grpId="1"/>
      <p:bldP spid="18" grpId="0"/>
      <p:bldP spid="18" grpId="1"/>
      <p:bldP spid="19" grpId="0"/>
      <p:bldP spid="19" grpId="1"/>
      <p:bldP spid="31" grpId="0"/>
      <p:bldP spid="31" grpId="1"/>
      <p:bldP spid="33" grpId="0"/>
      <p:bldP spid="33" grpId="1"/>
      <p:bldP spid="21" grpId="0"/>
      <p:bldP spid="21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18AB564D-9BD5-4E7D-BDAB-6D90873A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760413"/>
            <a:ext cx="2036763" cy="738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7B914A81-237A-4B63-96D1-062DDFA86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760413"/>
            <a:ext cx="2036763" cy="73818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7228" name="Group 60">
            <a:extLst>
              <a:ext uri="{FF2B5EF4-FFF2-40B4-BE49-F238E27FC236}">
                <a16:creationId xmlns:a16="http://schemas.microsoft.com/office/drawing/2014/main" id="{B6966BCC-654C-4454-9B04-2232755F5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41459"/>
              </p:ext>
            </p:extLst>
          </p:nvPr>
        </p:nvGraphicFramePr>
        <p:xfrm>
          <a:off x="606425" y="1176338"/>
          <a:ext cx="7926388" cy="5040313"/>
        </p:xfrm>
        <a:graphic>
          <a:graphicData uri="http://schemas.openxmlformats.org/drawingml/2006/table">
            <a:tbl>
              <a:tblPr/>
              <a:tblGrid>
                <a:gridCol w="128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範疇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題目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課題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16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小數乘法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　    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分數四則混合計算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　   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多位數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異分母分數減法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小數加法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小數減法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小數加減混合計算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整數四則混合計算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>
                          <a:tab pos="3683000" algn="l"/>
                        </a:tabLst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乘法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公倍數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    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倍數和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因數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分數的認識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          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乘加混合計算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(3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　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9144" marR="45722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17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21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立體圖形的頂點和稜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lang="zh-TW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八個方向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圖形拼砌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</a:t>
                      </a:r>
                      <a:r>
                        <a:rPr kumimoji="1" lang="zh-TW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endParaRPr kumimoji="1" lang="en-US" altLang="zh-TW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四邊形的特性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22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26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摺紙圖樣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Arial" charset="0"/>
                        </a:rPr>
                        <a:t>、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體積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面積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周界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象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(2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28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30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代數式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4" name="Picture 53" descr="學生須知">
            <a:hlinkClick r:id="rId4" action="ppaction://hlinksldjump"/>
            <a:extLst>
              <a:ext uri="{FF2B5EF4-FFF2-40B4-BE49-F238E27FC236}">
                <a16:creationId xmlns:a16="http://schemas.microsoft.com/office/drawing/2014/main" id="{E6FCFFD0-FFD1-429A-897D-F85AE831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0413"/>
            <a:ext cx="1241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5" name="WordArt 44">
            <a:extLst>
              <a:ext uri="{FF2B5EF4-FFF2-40B4-BE49-F238E27FC236}">
                <a16:creationId xmlns:a16="http://schemas.microsoft.com/office/drawing/2014/main" id="{FB1D9F55-FDA1-4E2F-AE66-8C3A928F9F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075" y="760413"/>
            <a:ext cx="1797050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76" name="WordArt 45">
            <a:hlinkClick r:id="rId3" action="ppaction://hlinksldjump"/>
            <a:extLst>
              <a:ext uri="{FF2B5EF4-FFF2-40B4-BE49-F238E27FC236}">
                <a16:creationId xmlns:a16="http://schemas.microsoft.com/office/drawing/2014/main" id="{AC996FE3-9174-4B9B-A965-F3926D6AAE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844550"/>
            <a:ext cx="63341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</a:p>
        </p:txBody>
      </p:sp>
      <p:pic>
        <p:nvPicPr>
          <p:cNvPr id="10277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7E415F-AF95-4861-8FAE-27EC2510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B236030-1D00-4D0F-8C14-05821E45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938713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5941232-FBEC-44E4-9255-70633BC2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2911475"/>
            <a:ext cx="8172450" cy="306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0"/>
              </a:spcAft>
              <a:tabLst>
                <a:tab pos="145161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26.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如上圖所示，將一個無蓋的紙盒展開。這張紙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8650" indent="-628650">
              <a:spcBef>
                <a:spcPts val="0"/>
              </a:spcBef>
              <a:spcAft>
                <a:spcPts val="1200"/>
              </a:spcAft>
              <a:tabLst>
                <a:tab pos="145161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的面積是多少？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TW" sz="2400" dirty="0">
                <a:ea typeface="標楷體" panose="03000509000000000000" pitchFamily="65" charset="-120"/>
              </a:rPr>
              <a:t>        </a:t>
            </a:r>
            <a:r>
              <a:rPr lang="en-US" altLang="zh-TW" sz="2800" dirty="0">
                <a:ea typeface="標楷體" panose="03000509000000000000" pitchFamily="65" charset="-120"/>
              </a:rPr>
              <a:t>A. 543cm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   B. 702cm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       </a:t>
            </a: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TW" sz="2800" dirty="0">
                <a:ea typeface="標楷體" panose="03000509000000000000" pitchFamily="65" charset="-120"/>
              </a:rPr>
              <a:t>783cm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   D. 990cm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pic>
        <p:nvPicPr>
          <p:cNvPr id="45060" name="图片 7">
            <a:extLst>
              <a:ext uri="{FF2B5EF4-FFF2-40B4-BE49-F238E27FC236}">
                <a16:creationId xmlns:a16="http://schemas.microsoft.com/office/drawing/2014/main" id="{C49C8514-4159-4542-A469-28D45FC7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322388"/>
            <a:ext cx="40751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754EB3-BC88-4DB2-B0EC-670EDC24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49387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45062" name="图片 5">
            <a:extLst>
              <a:ext uri="{FF2B5EF4-FFF2-40B4-BE49-F238E27FC236}">
                <a16:creationId xmlns:a16="http://schemas.microsoft.com/office/drawing/2014/main" id="{709F04E2-2B15-4402-A435-2781C43A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43050"/>
            <a:ext cx="18081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箭头: 右 8">
            <a:extLst>
              <a:ext uri="{FF2B5EF4-FFF2-40B4-BE49-F238E27FC236}">
                <a16:creationId xmlns:a16="http://schemas.microsoft.com/office/drawing/2014/main" id="{BD4547CE-8AA2-490A-89BC-98A2F0AC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1758950"/>
            <a:ext cx="412750" cy="225425"/>
          </a:xfrm>
          <a:prstGeom prst="rightArrow">
            <a:avLst>
              <a:gd name="adj1" fmla="val 50000"/>
              <a:gd name="adj2" fmla="val 49945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45064" name="文本框 19">
            <a:extLst>
              <a:ext uri="{FF2B5EF4-FFF2-40B4-BE49-F238E27FC236}">
                <a16:creationId xmlns:a16="http://schemas.microsoft.com/office/drawing/2014/main" id="{3E4DF666-0ABE-4A25-8457-2100FE2B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335213"/>
            <a:ext cx="808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23cm</a:t>
            </a:r>
            <a:endParaRPr lang="zh-TW" altLang="en-US" sz="2000"/>
          </a:p>
        </p:txBody>
      </p:sp>
      <p:sp>
        <p:nvSpPr>
          <p:cNvPr id="45065" name="文本框 19">
            <a:extLst>
              <a:ext uri="{FF2B5EF4-FFF2-40B4-BE49-F238E27FC236}">
                <a16:creationId xmlns:a16="http://schemas.microsoft.com/office/drawing/2014/main" id="{A632B629-EF64-4AB3-B052-520B77C1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2119313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9cm</a:t>
            </a:r>
            <a:endParaRPr lang="zh-TW" altLang="en-US" sz="2000"/>
          </a:p>
        </p:txBody>
      </p:sp>
      <p:sp>
        <p:nvSpPr>
          <p:cNvPr id="45066" name="文本框 19">
            <a:extLst>
              <a:ext uri="{FF2B5EF4-FFF2-40B4-BE49-F238E27FC236}">
                <a16:creationId xmlns:a16="http://schemas.microsoft.com/office/drawing/2014/main" id="{D0102864-EF46-4C0E-A754-A4B85820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1687513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/>
              <a:t>9cm</a:t>
            </a:r>
            <a:endParaRPr lang="zh-TW" altLang="en-US" sz="2000"/>
          </a:p>
        </p:txBody>
      </p:sp>
      <p:sp>
        <p:nvSpPr>
          <p:cNvPr id="50" name="文本框 19">
            <a:extLst>
              <a:ext uri="{FF2B5EF4-FFF2-40B4-BE49-F238E27FC236}">
                <a16:creationId xmlns:a16="http://schemas.microsoft.com/office/drawing/2014/main" id="{56A276D4-CB1D-47E6-BCAD-0C3ABF51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1974850"/>
            <a:ext cx="70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9cm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51" name="文本框 19">
            <a:extLst>
              <a:ext uri="{FF2B5EF4-FFF2-40B4-BE49-F238E27FC236}">
                <a16:creationId xmlns:a16="http://schemas.microsoft.com/office/drawing/2014/main" id="{1BF235C8-9582-44C4-85C6-4A57B227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1471613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9cm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5C7D8E-A0A1-4759-89B8-6A3D70D73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5050" y="1279525"/>
            <a:ext cx="1439863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7BA089A9-8A4F-45B7-8467-E24A30617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2763" y="1279525"/>
            <a:ext cx="1439862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7CA95C1F-49CB-4191-ABC6-AE9551C10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8225" y="2541588"/>
            <a:ext cx="1441450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61A4B41-49D4-4256-91B4-1C713823868A}"/>
              </a:ext>
            </a:extLst>
          </p:cNvPr>
          <p:cNvCxnSpPr>
            <a:cxnSpLocks/>
          </p:cNvCxnSpPr>
          <p:nvPr/>
        </p:nvCxnSpPr>
        <p:spPr bwMode="auto">
          <a:xfrm>
            <a:off x="4278313" y="2543175"/>
            <a:ext cx="561975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D49DA47A-18D4-4AC9-BBB6-D510103C3C83}"/>
              </a:ext>
            </a:extLst>
          </p:cNvPr>
          <p:cNvCxnSpPr>
            <a:cxnSpLocks/>
          </p:cNvCxnSpPr>
          <p:nvPr/>
        </p:nvCxnSpPr>
        <p:spPr bwMode="auto">
          <a:xfrm>
            <a:off x="6286500" y="1279525"/>
            <a:ext cx="561975" cy="0"/>
          </a:xfrm>
          <a:prstGeom prst="straightConnector1">
            <a:avLst/>
          </a:prstGeom>
          <a:noFill/>
          <a:ln w="19050" algn="ctr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文本框 19">
            <a:extLst>
              <a:ext uri="{FF2B5EF4-FFF2-40B4-BE49-F238E27FC236}">
                <a16:creationId xmlns:a16="http://schemas.microsoft.com/office/drawing/2014/main" id="{54D3059B-C8D2-4E78-80E6-B30E55C9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2522538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9cm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61" name="文本框 19">
            <a:extLst>
              <a:ext uri="{FF2B5EF4-FFF2-40B4-BE49-F238E27FC236}">
                <a16:creationId xmlns:a16="http://schemas.microsoft.com/office/drawing/2014/main" id="{158CE5B7-6F8F-426D-A08D-0545DD1BC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892175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9cm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63" name="文本框 19">
            <a:extLst>
              <a:ext uri="{FF2B5EF4-FFF2-40B4-BE49-F238E27FC236}">
                <a16:creationId xmlns:a16="http://schemas.microsoft.com/office/drawing/2014/main" id="{2E905822-85D1-409B-9B03-095BDF2A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908050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2000">
                <a:solidFill>
                  <a:srgbClr val="003399"/>
                </a:solidFill>
              </a:rPr>
              <a:t>23cm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64" name="文本框 19">
            <a:extLst>
              <a:ext uri="{FF2B5EF4-FFF2-40B4-BE49-F238E27FC236}">
                <a16:creationId xmlns:a16="http://schemas.microsoft.com/office/drawing/2014/main" id="{EFC0BDFE-A0ED-415E-B642-CD720B09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895350"/>
            <a:ext cx="808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2000">
                <a:solidFill>
                  <a:srgbClr val="003399"/>
                </a:solidFill>
              </a:rPr>
              <a:t>23cm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sp>
        <p:nvSpPr>
          <p:cNvPr id="65" name="文本框 19">
            <a:extLst>
              <a:ext uri="{FF2B5EF4-FFF2-40B4-BE49-F238E27FC236}">
                <a16:creationId xmlns:a16="http://schemas.microsoft.com/office/drawing/2014/main" id="{2AD84BD4-96DE-4784-AF54-5000D679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2520950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2000">
                <a:solidFill>
                  <a:srgbClr val="003399"/>
                </a:solidFill>
              </a:rPr>
              <a:t>23cm</a:t>
            </a:r>
            <a:endParaRPr lang="zh-TW" altLang="en-US" sz="2000">
              <a:solidFill>
                <a:srgbClr val="003399"/>
              </a:solidFill>
            </a:endParaRPr>
          </a:p>
        </p:txBody>
      </p:sp>
      <p:cxnSp>
        <p:nvCxnSpPr>
          <p:cNvPr id="45057" name="直接连接符 45056">
            <a:extLst>
              <a:ext uri="{FF2B5EF4-FFF2-40B4-BE49-F238E27FC236}">
                <a16:creationId xmlns:a16="http://schemas.microsoft.com/office/drawing/2014/main" id="{34247B27-0DA2-4D14-A949-9ACFA2A1AA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6125" y="3390900"/>
            <a:ext cx="35861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59" name="矩形 45058">
            <a:extLst>
              <a:ext uri="{FF2B5EF4-FFF2-40B4-BE49-F238E27FC236}">
                <a16:creationId xmlns:a16="http://schemas.microsoft.com/office/drawing/2014/main" id="{E0C13A7A-0AF0-4E76-A11D-B03B4CF70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1912938"/>
            <a:ext cx="1444625" cy="544512"/>
          </a:xfrm>
          <a:prstGeom prst="rect">
            <a:avLst/>
          </a:prstGeom>
          <a:solidFill>
            <a:srgbClr val="FFCCFF"/>
          </a:solidFill>
          <a:ln w="6350" algn="ctr">
            <a:solidFill>
              <a:srgbClr val="FF99CC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4C82862-0428-46D4-83E6-70EA11D8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1366838"/>
            <a:ext cx="1446213" cy="541337"/>
          </a:xfrm>
          <a:prstGeom prst="rect">
            <a:avLst/>
          </a:prstGeom>
          <a:solidFill>
            <a:srgbClr val="FFCCFF"/>
          </a:solidFill>
          <a:ln w="6350" algn="ctr">
            <a:solidFill>
              <a:srgbClr val="FF99CC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FFBD05A9-1F43-444E-9A22-C205B6CB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366838"/>
            <a:ext cx="1444625" cy="531812"/>
          </a:xfrm>
          <a:prstGeom prst="rect">
            <a:avLst/>
          </a:prstGeom>
          <a:solidFill>
            <a:srgbClr val="FFCCFF"/>
          </a:solidFill>
          <a:ln w="6350" algn="ctr">
            <a:solidFill>
              <a:srgbClr val="FF99CC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40C0F46-D89B-4B65-8427-E8B982F6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1914525"/>
            <a:ext cx="558800" cy="542925"/>
          </a:xfrm>
          <a:prstGeom prst="rect">
            <a:avLst/>
          </a:prstGeom>
          <a:solidFill>
            <a:srgbClr val="92D050"/>
          </a:solidFill>
          <a:ln w="6350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E1A8C89-0472-48F6-AB35-D9638D20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1365250"/>
            <a:ext cx="574675" cy="539750"/>
          </a:xfrm>
          <a:prstGeom prst="rect">
            <a:avLst/>
          </a:prstGeom>
          <a:solidFill>
            <a:srgbClr val="92D050"/>
          </a:solidFill>
          <a:ln w="6350" algn="ctr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577695F4-80A4-4FE0-9997-6E0B4CEE7908}"/>
              </a:ext>
            </a:extLst>
          </p:cNvPr>
          <p:cNvCxnSpPr>
            <a:cxnSpLocks/>
          </p:cNvCxnSpPr>
          <p:nvPr/>
        </p:nvCxnSpPr>
        <p:spPr bwMode="auto">
          <a:xfrm>
            <a:off x="1192213" y="3822700"/>
            <a:ext cx="10763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E1CCB022-3B39-49F7-87DC-8D06DAE1C653}"/>
              </a:ext>
            </a:extLst>
          </p:cNvPr>
          <p:cNvCxnSpPr>
            <a:cxnSpLocks/>
          </p:cNvCxnSpPr>
          <p:nvPr/>
        </p:nvCxnSpPr>
        <p:spPr bwMode="auto">
          <a:xfrm>
            <a:off x="7227888" y="3381375"/>
            <a:ext cx="10763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45060">
            <a:extLst>
              <a:ext uri="{FF2B5EF4-FFF2-40B4-BE49-F238E27FC236}">
                <a16:creationId xmlns:a16="http://schemas.microsoft.com/office/drawing/2014/main" id="{DFF00BED-A178-4217-9392-8E1F028C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848100"/>
            <a:ext cx="3051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這張紙的面積是</a:t>
            </a:r>
          </a:p>
        </p:txBody>
      </p:sp>
      <p:sp>
        <p:nvSpPr>
          <p:cNvPr id="3" name="文本框 45062">
            <a:extLst>
              <a:ext uri="{FF2B5EF4-FFF2-40B4-BE49-F238E27FC236}">
                <a16:creationId xmlns:a16="http://schemas.microsoft.com/office/drawing/2014/main" id="{8E0BAB51-F54E-47B6-B088-FAB1F8A9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418013"/>
            <a:ext cx="142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23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</a:rPr>
              <a:t>9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</a:rPr>
              <a:t>3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6FF5940-9FF0-44BD-B7B6-767007CB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4416425"/>
            <a:ext cx="1719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9</a:t>
            </a:r>
            <a:r>
              <a:rPr lang="en-US" altLang="zh-TW" sz="2800">
                <a:solidFill>
                  <a:srgbClr val="003399"/>
                </a:solidFill>
              </a:rPr>
              <a:t>9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</a:rPr>
              <a:t>2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9E98628-4766-46F8-83CC-4964DC09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984750"/>
            <a:ext cx="197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=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783(cm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80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50" grpId="0"/>
      <p:bldP spid="50" grpId="1"/>
      <p:bldP spid="51" grpId="0"/>
      <p:bldP spid="51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45059" grpId="0" animBg="1"/>
      <p:bldP spid="45059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2" grpId="0"/>
      <p:bldP spid="2" grpId="1"/>
      <p:bldP spid="3" grpId="0"/>
      <p:bldP spid="3" grpId="1"/>
      <p:bldP spid="78" grpId="0"/>
      <p:bldP spid="78" grpId="1"/>
      <p:bldP spid="79" grpId="0"/>
      <p:bldP spid="7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26">
            <a:extLst>
              <a:ext uri="{FF2B5EF4-FFF2-40B4-BE49-F238E27FC236}">
                <a16:creationId xmlns:a16="http://schemas.microsoft.com/office/drawing/2014/main" id="{A048D078-6B51-4CA6-82A8-8B71233C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5538788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7934E536-0243-4753-BB0D-B6407D62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137025"/>
            <a:ext cx="8264525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tabLst>
                <a:tab pos="1451610" algn="l"/>
              </a:tabLs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27. 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最多員工訂購的兩款果汁的售價都是每杯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$26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，比其餘兩款便宜了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標楷體" panose="03000509000000000000" pitchFamily="65" charset="-120"/>
              </a:rPr>
              <a:t>$5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。員工訂購果汁共須付款多少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  <a:endParaRPr lang="en-US" altLang="zh-TW" sz="28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7" name="Text Box 117">
            <a:extLst>
              <a:ext uri="{FF2B5EF4-FFF2-40B4-BE49-F238E27FC236}">
                <a16:creationId xmlns:a16="http://schemas.microsoft.com/office/drawing/2014/main" id="{B8072197-9210-46D5-A6FF-4E275701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5502275"/>
            <a:ext cx="767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A. $412	B. $472       C. $4120	   D. $4720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zh-TW" altLang="en-US" sz="2800" b="1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C57EB68-F638-483F-A439-F90E1B27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741363"/>
            <a:ext cx="307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u="sng">
                <a:latin typeface="標楷體" panose="03000509000000000000" pitchFamily="65" charset="-120"/>
                <a:ea typeface="標楷體" panose="03000509000000000000" pitchFamily="65" charset="-120"/>
              </a:rPr>
              <a:t>長河公司員工訂購的果汁</a:t>
            </a:r>
            <a:endParaRPr lang="zh-HK" altLang="en-US" sz="2000" u="sng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6" name="TextBox 27">
            <a:extLst>
              <a:ext uri="{FF2B5EF4-FFF2-40B4-BE49-F238E27FC236}">
                <a16:creationId xmlns:a16="http://schemas.microsoft.com/office/drawing/2014/main" id="{AACD51D3-554C-4964-9D71-2D8E40EBD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58007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任意多边形 7">
            <a:extLst>
              <a:ext uri="{FF2B5EF4-FFF2-40B4-BE49-F238E27FC236}">
                <a16:creationId xmlns:a16="http://schemas.microsoft.com/office/drawing/2014/main" id="{6229E82E-AFC4-4261-892B-9933CEE9A5DA}"/>
              </a:ext>
            </a:extLst>
          </p:cNvPr>
          <p:cNvSpPr>
            <a:spLocks/>
          </p:cNvSpPr>
          <p:nvPr/>
        </p:nvSpPr>
        <p:spPr bwMode="auto">
          <a:xfrm>
            <a:off x="1081088" y="4618038"/>
            <a:ext cx="3240087" cy="0"/>
          </a:xfrm>
          <a:custGeom>
            <a:avLst/>
            <a:gdLst>
              <a:gd name="T0" fmla="*/ 0 w 3396343"/>
              <a:gd name="T1" fmla="*/ 0 h 21771"/>
              <a:gd name="T2" fmla="*/ 4533931 w 3396343"/>
              <a:gd name="T3" fmla="*/ 0 h 21771"/>
              <a:gd name="T4" fmla="*/ 0 60000 65536"/>
              <a:gd name="T5" fmla="*/ 0 60000 65536"/>
              <a:gd name="T6" fmla="*/ 0 w 3396343"/>
              <a:gd name="T7" fmla="*/ 0 h 21771"/>
              <a:gd name="T8" fmla="*/ 3396343 w 3396343"/>
              <a:gd name="T9" fmla="*/ 0 h 21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6343" h="21771">
                <a:moveTo>
                  <a:pt x="0" y="21771"/>
                </a:moveTo>
                <a:lnTo>
                  <a:pt x="3396343" y="0"/>
                </a:lnTo>
              </a:path>
            </a:pathLst>
          </a:cu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任意多边形 31">
            <a:extLst>
              <a:ext uri="{FF2B5EF4-FFF2-40B4-BE49-F238E27FC236}">
                <a16:creationId xmlns:a16="http://schemas.microsoft.com/office/drawing/2014/main" id="{D7589D5C-0B73-4AA3-A3E1-B1F66692D1D9}"/>
              </a:ext>
            </a:extLst>
          </p:cNvPr>
          <p:cNvSpPr>
            <a:spLocks/>
          </p:cNvSpPr>
          <p:nvPr/>
        </p:nvSpPr>
        <p:spPr bwMode="auto">
          <a:xfrm flipV="1">
            <a:off x="1063625" y="5057775"/>
            <a:ext cx="3240088" cy="0"/>
          </a:xfrm>
          <a:custGeom>
            <a:avLst/>
            <a:gdLst>
              <a:gd name="T0" fmla="*/ 0 w 3396343"/>
              <a:gd name="T1" fmla="*/ 0 h 21771"/>
              <a:gd name="T2" fmla="*/ 1 w 3396343"/>
              <a:gd name="T3" fmla="*/ 0 h 21771"/>
              <a:gd name="T4" fmla="*/ 0 60000 65536"/>
              <a:gd name="T5" fmla="*/ 0 60000 65536"/>
              <a:gd name="T6" fmla="*/ 0 w 3396343"/>
              <a:gd name="T7" fmla="*/ 0 h 21771"/>
              <a:gd name="T8" fmla="*/ 3396343 w 3396343"/>
              <a:gd name="T9" fmla="*/ 0 h 21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6343" h="21771">
                <a:moveTo>
                  <a:pt x="0" y="21771"/>
                </a:moveTo>
                <a:lnTo>
                  <a:pt x="3396343" y="0"/>
                </a:lnTo>
              </a:path>
            </a:pathLst>
          </a:cu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6089" name="组合 7">
            <a:extLst>
              <a:ext uri="{FF2B5EF4-FFF2-40B4-BE49-F238E27FC236}">
                <a16:creationId xmlns:a16="http://schemas.microsoft.com/office/drawing/2014/main" id="{7A8B97FD-0342-429B-9802-3327253FCAD6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1162050"/>
            <a:ext cx="5292725" cy="2911475"/>
            <a:chOff x="3165473" y="987423"/>
            <a:chExt cx="5293539" cy="2913005"/>
          </a:xfrm>
        </p:grpSpPr>
        <p:pic>
          <p:nvPicPr>
            <p:cNvPr id="46102" name="图片 1">
              <a:extLst>
                <a:ext uri="{FF2B5EF4-FFF2-40B4-BE49-F238E27FC236}">
                  <a16:creationId xmlns:a16="http://schemas.microsoft.com/office/drawing/2014/main" id="{E7BE0595-3547-49BA-A84F-D9CB7EE0C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69" y="1238686"/>
              <a:ext cx="3320096" cy="225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6103" name="直接连接符 3">
              <a:extLst>
                <a:ext uri="{FF2B5EF4-FFF2-40B4-BE49-F238E27FC236}">
                  <a16:creationId xmlns:a16="http://schemas.microsoft.com/office/drawing/2014/main" id="{FEAAC84B-3E34-4653-8153-66691DE668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5473" y="3553037"/>
              <a:ext cx="388843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4" name="文本框 4">
              <a:extLst>
                <a:ext uri="{FF2B5EF4-FFF2-40B4-BE49-F238E27FC236}">
                  <a16:creationId xmlns:a16="http://schemas.microsoft.com/office/drawing/2014/main" id="{2FCC3E65-AD6A-40CA-905A-AC0E5B23E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908" y="3531092"/>
              <a:ext cx="969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蘋果汁</a:t>
              </a:r>
            </a:p>
          </p:txBody>
        </p:sp>
        <p:sp>
          <p:nvSpPr>
            <p:cNvPr id="46105" name="文本框 34">
              <a:extLst>
                <a:ext uri="{FF2B5EF4-FFF2-40B4-BE49-F238E27FC236}">
                  <a16:creationId xmlns:a16="http://schemas.microsoft.com/office/drawing/2014/main" id="{DBBBF24A-4175-424C-ACF1-61F5FD32C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153" y="3531096"/>
              <a:ext cx="713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橙汁</a:t>
              </a:r>
            </a:p>
          </p:txBody>
        </p:sp>
        <p:sp>
          <p:nvSpPr>
            <p:cNvPr id="46106" name="文本框 35">
              <a:extLst>
                <a:ext uri="{FF2B5EF4-FFF2-40B4-BE49-F238E27FC236}">
                  <a16:creationId xmlns:a16="http://schemas.microsoft.com/office/drawing/2014/main" id="{F78A1F6A-E089-46A7-AEEE-25E4C203B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6208" y="3531092"/>
              <a:ext cx="969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芒果汁</a:t>
              </a:r>
            </a:p>
          </p:txBody>
        </p:sp>
        <p:sp>
          <p:nvSpPr>
            <p:cNvPr id="46107" name="文本框 36">
              <a:extLst>
                <a:ext uri="{FF2B5EF4-FFF2-40B4-BE49-F238E27FC236}">
                  <a16:creationId xmlns:a16="http://schemas.microsoft.com/office/drawing/2014/main" id="{12C584E0-93CB-4393-8E2E-476D6FF4B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4332" y="3529506"/>
              <a:ext cx="969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西瓜汁</a:t>
              </a:r>
            </a:p>
          </p:txBody>
        </p:sp>
        <p:grpSp>
          <p:nvGrpSpPr>
            <p:cNvPr id="46108" name="组合 6">
              <a:extLst>
                <a:ext uri="{FF2B5EF4-FFF2-40B4-BE49-F238E27FC236}">
                  <a16:creationId xmlns:a16="http://schemas.microsoft.com/office/drawing/2014/main" id="{6851D1C7-B148-4021-91E9-29AD5B4CA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9953" y="987423"/>
              <a:ext cx="1808576" cy="369332"/>
              <a:chOff x="5859953" y="987423"/>
              <a:chExt cx="1808576" cy="369332"/>
            </a:xfrm>
          </p:grpSpPr>
          <p:sp>
            <p:nvSpPr>
              <p:cNvPr id="46110" name="文本框 37">
                <a:extLst>
                  <a:ext uri="{FF2B5EF4-FFF2-40B4-BE49-F238E27FC236}">
                    <a16:creationId xmlns:a16="http://schemas.microsoft.com/office/drawing/2014/main" id="{68CEB21E-18D7-4C10-AC25-159642B59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953" y="987423"/>
                <a:ext cx="18085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每個     代表</a:t>
                </a:r>
                <a:r>
                  <a:rPr lang="en-US" altLang="zh-TW">
                    <a:ea typeface="標楷體" panose="03000509000000000000" pitchFamily="65" charset="-120"/>
                  </a:rPr>
                  <a:t>1</a:t>
                </a:r>
                <a:r>
                  <a:rPr lang="zh-TW" altLang="en-US">
                    <a:ea typeface="標楷體" panose="03000509000000000000" pitchFamily="65" charset="-120"/>
                  </a:rPr>
                  <a:t>杯</a:t>
                </a:r>
              </a:p>
            </p:txBody>
          </p:sp>
          <p:pic>
            <p:nvPicPr>
              <p:cNvPr id="46111" name="图片 5">
                <a:extLst>
                  <a:ext uri="{FF2B5EF4-FFF2-40B4-BE49-F238E27FC236}">
                    <a16:creationId xmlns:a16="http://schemas.microsoft.com/office/drawing/2014/main" id="{6E0FCA5B-049E-4526-8667-E3BCC53BFF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081" y="987423"/>
                <a:ext cx="288032" cy="358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109" name="文本框 40">
              <a:extLst>
                <a:ext uri="{FF2B5EF4-FFF2-40B4-BE49-F238E27FC236}">
                  <a16:creationId xmlns:a16="http://schemas.microsoft.com/office/drawing/2014/main" id="{E9905B3A-DA73-41CA-B892-8795909B4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373" y="3530414"/>
              <a:ext cx="1207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果汁種類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451EE2D2-D506-4E1A-9937-45F33BD0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1030288"/>
            <a:ext cx="69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杯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FAF0CF2-5139-47BE-A2C4-3F061A33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1727200"/>
            <a:ext cx="693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杯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60E26FC-3176-4388-BD9B-9C23A945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137795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杯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CB6B143-34FE-4244-B5E1-86839B887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2487613"/>
            <a:ext cx="67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杯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5771A4E-1F7A-4020-974D-3804B40F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8" y="1116013"/>
            <a:ext cx="650875" cy="327025"/>
          </a:xfrm>
          <a:prstGeom prst="rect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 sz="280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D05C31A-3676-42B5-9976-97F3E01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1450975"/>
            <a:ext cx="635000" cy="327025"/>
          </a:xfrm>
          <a:prstGeom prst="rect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 sz="280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52C865-8AC7-48C5-BADA-1AA19AA7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1804988"/>
            <a:ext cx="585788" cy="327025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 sz="280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CF42BF0-269C-4AD7-B1A7-2A1051D9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568575"/>
            <a:ext cx="611188" cy="325438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TW" altLang="en-US" sz="2800"/>
          </a:p>
        </p:txBody>
      </p:sp>
      <p:sp>
        <p:nvSpPr>
          <p:cNvPr id="45" name="文本框 45060">
            <a:extLst>
              <a:ext uri="{FF2B5EF4-FFF2-40B4-BE49-F238E27FC236}">
                <a16:creationId xmlns:a16="http://schemas.microsoft.com/office/drawing/2014/main" id="{65526ED7-EEE8-4AB1-AD40-0045CCB0B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489575"/>
            <a:ext cx="200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共須付款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6" name="文本框 45062">
            <a:extLst>
              <a:ext uri="{FF2B5EF4-FFF2-40B4-BE49-F238E27FC236}">
                <a16:creationId xmlns:a16="http://schemas.microsoft.com/office/drawing/2014/main" id="{E0B8E382-0F68-46BE-93AA-59C4BAF59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5497513"/>
            <a:ext cx="190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26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800">
                <a:solidFill>
                  <a:srgbClr val="003399"/>
                </a:solidFill>
              </a:rPr>
              <a:t>(6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</a:rPr>
              <a:t>5)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C904699-FEF8-4E8F-B207-50A4F438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511800"/>
            <a:ext cx="303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(26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  <a:sym typeface="Symbol" panose="05050102010706020507" pitchFamily="18" charset="2"/>
              </a:rPr>
              <a:t>5)</a:t>
            </a:r>
            <a:r>
              <a:rPr lang="en-US" altLang="zh-TW" sz="2800">
                <a:solidFill>
                  <a:srgbClr val="003399"/>
                </a:solidFill>
              </a:rPr>
              <a:t>(4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>
                <a:solidFill>
                  <a:srgbClr val="003399"/>
                </a:solidFill>
              </a:rPr>
              <a:t>2)</a:t>
            </a:r>
            <a:endParaRPr lang="zh-TW" altLang="en-US" sz="2800">
              <a:solidFill>
                <a:srgbClr val="003399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2A0FE5A-1073-447C-8ED0-AD5D1477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5511800"/>
            <a:ext cx="133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$472</a:t>
            </a:r>
            <a:endParaRPr lang="zh-TW" altLang="en-US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7" grpId="0"/>
      <p:bldP spid="47" grpId="1"/>
      <p:bldP spid="86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>
            <a:extLst>
              <a:ext uri="{FF2B5EF4-FFF2-40B4-BE49-F238E27FC236}">
                <a16:creationId xmlns:a16="http://schemas.microsoft.com/office/drawing/2014/main" id="{E4BEAA4F-4097-4134-A1CE-607283DA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992188"/>
            <a:ext cx="8294688" cy="1528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42925" indent="-542925" eaLnBrk="1" hangingPunct="1">
              <a:lnSpc>
                <a:spcPct val="114000"/>
              </a:lnSpc>
              <a:spcAft>
                <a:spcPts val="3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28. </a:t>
            </a:r>
            <a:r>
              <a:rPr lang="zh-TW" altLang="zh-HK" sz="2800" u="sng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少玲</a:t>
            </a:r>
            <a:r>
              <a:rPr lang="zh-TW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HK" sz="2800" u="sng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莉莉</a:t>
            </a:r>
            <a:r>
              <a:rPr lang="zh-TW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HK" sz="2800" u="sng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惠文</a:t>
            </a:r>
            <a:r>
              <a:rPr lang="zh-TW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合資購買了兩包糖果，每人付了</a:t>
            </a:r>
            <a:r>
              <a:rPr lang="en-US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HK" sz="2800" i="1" dirty="0">
                <a:latin typeface="+mn-lt"/>
              </a:rPr>
              <a:t>n</a:t>
            </a:r>
            <a:r>
              <a:rPr lang="zh-TW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。平均每包糖果的售價是</a:t>
            </a:r>
            <a:r>
              <a:rPr lang="en-US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</a:rPr>
              <a:t>$24</a:t>
            </a:r>
            <a:r>
              <a:rPr lang="zh-TW" altLang="zh-HK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，下列哪一道方程可以用來找出每人付的款項？</a:t>
            </a:r>
            <a:endParaRPr lang="zh-TW" altLang="en-US" sz="2800" dirty="0"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D8074C-6AC8-43BE-AF62-D3B7D0EF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679700"/>
            <a:ext cx="360363" cy="433388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61545F-225B-4FF7-87EE-58593C69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26368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8133" name="Text Box 117">
            <a:extLst>
              <a:ext uri="{FF2B5EF4-FFF2-40B4-BE49-F238E27FC236}">
                <a16:creationId xmlns:a16="http://schemas.microsoft.com/office/drawing/2014/main" id="{250B548C-6350-424B-B986-A5290414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2636838"/>
            <a:ext cx="263683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HK" sz="2800"/>
              <a:t>3</a:t>
            </a:r>
            <a:r>
              <a:rPr lang="en-US" altLang="zh-HK" sz="2800" i="1"/>
              <a:t>n</a:t>
            </a:r>
            <a:r>
              <a:rPr lang="en-US" altLang="zh-HK" sz="2800"/>
              <a:t> = 48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HK" sz="2800"/>
              <a:t>2</a:t>
            </a:r>
            <a:r>
              <a:rPr lang="en-US" altLang="zh-HK" sz="2800" i="1"/>
              <a:t>n</a:t>
            </a:r>
            <a:r>
              <a:rPr lang="en-US" altLang="zh-HK" sz="2800"/>
              <a:t> = 48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</a:t>
            </a:r>
            <a:r>
              <a:rPr lang="en-US" altLang="zh-HK" sz="2800"/>
              <a:t> 3</a:t>
            </a:r>
            <a:r>
              <a:rPr lang="en-US" altLang="zh-HK" sz="2800" i="1"/>
              <a:t>n</a:t>
            </a:r>
            <a:r>
              <a:rPr lang="en-US" altLang="zh-HK" sz="2800"/>
              <a:t> = 24</a:t>
            </a:r>
            <a:endParaRPr lang="en-US" altLang="zh-TW" sz="2800">
              <a:sym typeface="Wingdings" panose="05000000000000000000" pitchFamily="2" charset="2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HK" sz="2800"/>
              <a:t> 2</a:t>
            </a:r>
            <a:r>
              <a:rPr lang="en-US" altLang="zh-HK" sz="2800" i="1"/>
              <a:t>n</a:t>
            </a:r>
            <a:r>
              <a:rPr lang="en-US" altLang="zh-HK" sz="2800"/>
              <a:t> = 24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0DFABDC-DB00-4489-9E70-D8287E9E3C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0" y="1541463"/>
            <a:ext cx="1116013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53">
            <a:extLst>
              <a:ext uri="{FF2B5EF4-FFF2-40B4-BE49-F238E27FC236}">
                <a16:creationId xmlns:a16="http://schemas.microsoft.com/office/drawing/2014/main" id="{AB975867-76B4-4D74-9C00-6DF6F3B588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55700" y="1557338"/>
            <a:ext cx="34925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BAF18B1-F7EF-4799-B4B9-848748FCA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04900" y="1989138"/>
            <a:ext cx="7556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F2979DB-FAD8-4190-9FCE-270AC86E6841}"/>
              </a:ext>
            </a:extLst>
          </p:cNvPr>
          <p:cNvSpPr txBox="1"/>
          <p:nvPr/>
        </p:nvSpPr>
        <p:spPr>
          <a:xfrm>
            <a:off x="4135438" y="2697163"/>
            <a:ext cx="2974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共付款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3</a:t>
            </a:r>
            <a:r>
              <a:rPr lang="en-US" altLang="zh-TW" sz="2800" i="1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n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元。</a:t>
            </a:r>
            <a:endParaRPr lang="zh-HK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9E0622C-F740-42A4-A92B-14E0F0F435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6463" y="1543050"/>
            <a:ext cx="24828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B01DC5A-F55C-4AB7-B2FE-7556211E1EEF}"/>
              </a:ext>
            </a:extLst>
          </p:cNvPr>
          <p:cNvSpPr txBox="1"/>
          <p:nvPr/>
        </p:nvSpPr>
        <p:spPr>
          <a:xfrm>
            <a:off x="4135438" y="3259138"/>
            <a:ext cx="39465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共需付款</a:t>
            </a:r>
            <a:r>
              <a:rPr lang="en-US" altLang="zh-TW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24×2=48(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230723-875C-4271-A12B-D9979B62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3846513"/>
            <a:ext cx="3203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HK" sz="2800">
                <a:solidFill>
                  <a:srgbClr val="003399"/>
                </a:solidFill>
              </a:rPr>
              <a:t>3</a:t>
            </a:r>
            <a:r>
              <a:rPr lang="en-US" altLang="zh-HK" sz="2800" i="1">
                <a:solidFill>
                  <a:srgbClr val="003399"/>
                </a:solidFill>
              </a:rPr>
              <a:t>n</a:t>
            </a:r>
            <a:r>
              <a:rPr lang="en-US" altLang="zh-HK" sz="2800">
                <a:solidFill>
                  <a:srgbClr val="003399"/>
                </a:solidFill>
              </a:rPr>
              <a:t> = 48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87C1E5B-E915-49CE-A54E-005E85922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989138"/>
            <a:ext cx="421163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8" grpId="0"/>
      <p:bldP spid="8" grpId="1"/>
      <p:bldP spid="26" grpId="0"/>
      <p:bldP spid="26" grpId="1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>
            <a:extLst>
              <a:ext uri="{FF2B5EF4-FFF2-40B4-BE49-F238E27FC236}">
                <a16:creationId xmlns:a16="http://schemas.microsoft.com/office/drawing/2014/main" id="{CCF104CC-6336-4AC9-9E1D-71F0C1FC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9060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509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838"/>
              </a:spcBef>
            </a:pPr>
            <a:r>
              <a:rPr lang="en-US" altLang="zh-TW" sz="2800">
                <a:ea typeface="標楷體" panose="03000509000000000000" pitchFamily="65" charset="-120"/>
              </a:rPr>
              <a:t>29. </a:t>
            </a:r>
            <a:r>
              <a:rPr lang="zh-TW" altLang="en-US" sz="2800">
                <a:ea typeface="標楷體" panose="03000509000000000000" pitchFamily="65" charset="-120"/>
              </a:rPr>
              <a:t>某小組共有成員七人。書桌上有</a:t>
            </a:r>
            <a:r>
              <a:rPr lang="en-US" altLang="zh-HK" sz="2800">
                <a:ea typeface="標楷體" panose="03000509000000000000" pitchFamily="65" charset="-120"/>
              </a:rPr>
              <a:t>(</a:t>
            </a:r>
            <a:r>
              <a:rPr lang="en-US" altLang="zh-HK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TW" sz="2800">
                <a:ea typeface="標楷體" panose="03000509000000000000" pitchFamily="65" charset="-120"/>
              </a:rPr>
              <a:t>34</a:t>
            </a:r>
            <a:r>
              <a:rPr lang="en-US" altLang="zh-HK" sz="2800">
                <a:ea typeface="標楷體" panose="03000509000000000000" pitchFamily="65" charset="-120"/>
              </a:rPr>
              <a:t>)</a:t>
            </a:r>
            <a:r>
              <a:rPr lang="zh-TW" altLang="en-US" sz="2800">
                <a:ea typeface="標楷體" panose="03000509000000000000" pitchFamily="65" charset="-120"/>
              </a:rPr>
              <a:t>枝筆，每人取走</a:t>
            </a:r>
            <a:r>
              <a:rPr lang="en-US" altLang="zh-HK" sz="28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枝後，書桌上還餘下筆多少枝？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1D869D-2DC8-4E04-8909-F1002F4A1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3732213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F1001-8402-4BBB-AB12-7B04C5CB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36893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0181" name="Text Box 117">
            <a:extLst>
              <a:ext uri="{FF2B5EF4-FFF2-40B4-BE49-F238E27FC236}">
                <a16:creationId xmlns:a16="http://schemas.microsoft.com/office/drawing/2014/main" id="{2099EBAB-9297-4D8D-A9B2-782ABF9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2170113"/>
            <a:ext cx="17970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HK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HK" sz="2800">
                <a:ea typeface="標楷體" panose="03000509000000000000" pitchFamily="65" charset="-120"/>
              </a:rPr>
              <a:t>29 </a:t>
            </a:r>
            <a:r>
              <a:rPr lang="zh-TW" altLang="en-US" sz="2800">
                <a:ea typeface="標楷體" panose="03000509000000000000" pitchFamily="65" charset="-120"/>
              </a:rPr>
              <a:t>　   　  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HK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HK" sz="2800">
                <a:ea typeface="標楷體" panose="03000509000000000000" pitchFamily="65" charset="-120"/>
              </a:rPr>
              <a:t>21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HK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HK" sz="2800">
                <a:ea typeface="標楷體" panose="03000509000000000000" pitchFamily="65" charset="-120"/>
              </a:rPr>
              <a:t>19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D. </a:t>
            </a:r>
            <a:r>
              <a:rPr lang="en-US" altLang="zh-HK" sz="2800" i="1">
                <a:ea typeface="標楷體" panose="03000509000000000000" pitchFamily="65" charset="-120"/>
              </a:rPr>
              <a:t>X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HK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DC2E104-1DBD-45A3-86E1-C59770ABCA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8538" y="1484313"/>
            <a:ext cx="21272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53">
            <a:extLst>
              <a:ext uri="{FF2B5EF4-FFF2-40B4-BE49-F238E27FC236}">
                <a16:creationId xmlns:a16="http://schemas.microsoft.com/office/drawing/2014/main" id="{BED21E61-FC0F-467B-80D8-2E50A614AF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6013" y="1943100"/>
            <a:ext cx="19431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4" name="矩形 9">
            <a:extLst>
              <a:ext uri="{FF2B5EF4-FFF2-40B4-BE49-F238E27FC236}">
                <a16:creationId xmlns:a16="http://schemas.microsoft.com/office/drawing/2014/main" id="{ACE2A173-0EA4-4D16-864A-03CAF0CA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133600"/>
            <a:ext cx="430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成員共取走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(3×7)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枝筆。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50185" name="文本框 10">
            <a:extLst>
              <a:ext uri="{FF2B5EF4-FFF2-40B4-BE49-F238E27FC236}">
                <a16:creationId xmlns:a16="http://schemas.microsoft.com/office/drawing/2014/main" id="{17B6D6EB-CCDE-4E77-9964-4A99FCF3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116263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34</a:t>
            </a:r>
            <a:r>
              <a:rPr lang="zh-TW" altLang="zh-HK" sz="2800">
                <a:solidFill>
                  <a:srgbClr val="003399"/>
                </a:solidFill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3×7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50186" name="矩形 13">
            <a:extLst>
              <a:ext uri="{FF2B5EF4-FFF2-40B4-BE49-F238E27FC236}">
                <a16:creationId xmlns:a16="http://schemas.microsoft.com/office/drawing/2014/main" id="{08C81C0C-5ECB-41B1-B864-71DA457A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4035425"/>
            <a:ext cx="213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800">
                <a:solidFill>
                  <a:srgbClr val="003399"/>
                </a:solidFill>
              </a:rPr>
              <a:t>= </a:t>
            </a:r>
            <a:r>
              <a:rPr lang="en-US" altLang="zh-HK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endParaRPr lang="zh-HK" altLang="en-US" sz="2800">
              <a:solidFill>
                <a:srgbClr val="003399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D61640-3C6A-4611-AF43-6DE7D038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24138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書桌上還餘下筆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C662E8CC-F96D-468A-A7AD-780A75B6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3581400"/>
            <a:ext cx="254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800">
                <a:solidFill>
                  <a:srgbClr val="003399"/>
                </a:solidFill>
              </a:rPr>
              <a:t>= </a:t>
            </a:r>
            <a:r>
              <a:rPr lang="en-US" altLang="zh-HK" sz="2800" i="1">
                <a:solidFill>
                  <a:srgbClr val="003399"/>
                </a:solidFill>
                <a:ea typeface="標楷體" panose="03000509000000000000" pitchFamily="65" charset="-120"/>
              </a:rPr>
              <a:t>X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HK" sz="2800">
                <a:solidFill>
                  <a:srgbClr val="003399"/>
                </a:solidFill>
                <a:ea typeface="標楷體" panose="03000509000000000000" pitchFamily="65" charset="-120"/>
              </a:rPr>
              <a:t>34</a:t>
            </a:r>
            <a:r>
              <a:rPr lang="zh-TW" altLang="zh-HK" sz="2800">
                <a:solidFill>
                  <a:srgbClr val="003399"/>
                </a:solidFill>
              </a:rPr>
              <a:t>－</a:t>
            </a:r>
            <a:r>
              <a:rPr lang="en-US" altLang="zh-TW" sz="2800">
                <a:solidFill>
                  <a:srgbClr val="003399"/>
                </a:solidFill>
              </a:rPr>
              <a:t>21</a:t>
            </a:r>
            <a:endParaRPr lang="zh-HK" altLang="en-US" sz="2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utoUpdateAnimBg="0"/>
      <p:bldP spid="50184" grpId="0" build="allAtOnce"/>
      <p:bldP spid="50185" grpId="0"/>
      <p:bldP spid="50185" grpId="1"/>
      <p:bldP spid="50186" grpId="0"/>
      <p:bldP spid="50186" grpId="1"/>
      <p:bldP spid="3" grpId="0"/>
      <p:bldP spid="3" grpId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0" name="矩形 13">
            <a:extLst>
              <a:ext uri="{FF2B5EF4-FFF2-40B4-BE49-F238E27FC236}">
                <a16:creationId xmlns:a16="http://schemas.microsoft.com/office/drawing/2014/main" id="{5F2E029C-9857-429F-992B-C571B974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7425"/>
            <a:ext cx="67691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2800" dirty="0">
                <a:ea typeface="標楷體" panose="03000509000000000000" pitchFamily="65" charset="-120"/>
              </a:rPr>
              <a:t>30.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     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，那麼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800" i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en-US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HK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BD27CE-FCAA-431F-B079-343A890F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3349625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51204" name="Text Box 117">
            <a:extLst>
              <a:ext uri="{FF2B5EF4-FFF2-40B4-BE49-F238E27FC236}">
                <a16:creationId xmlns:a16="http://schemas.microsoft.com/office/drawing/2014/main" id="{D8586078-D525-4F97-A203-5D13B5C6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73238"/>
            <a:ext cx="12969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6  </a:t>
            </a:r>
            <a:r>
              <a:rPr lang="zh-TW" altLang="en-US" sz="2800">
                <a:ea typeface="標楷體" panose="03000509000000000000" pitchFamily="65" charset="-120"/>
              </a:rPr>
              <a:t>　　　　           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12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147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294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EA9855-AB3A-4EC5-8BB6-1EAB27B6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32908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03CB99CC-8E6D-4AA1-ABDE-4B2EAFD365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8213" y="1458913"/>
            <a:ext cx="7905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矩形 13">
            <a:extLst>
              <a:ext uri="{FF2B5EF4-FFF2-40B4-BE49-F238E27FC236}">
                <a16:creationId xmlns:a16="http://schemas.microsoft.com/office/drawing/2014/main" id="{088836A2-1C71-4C35-A968-8712022A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589463"/>
            <a:ext cx="14732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altLang="zh-HK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= 147</a:t>
            </a:r>
            <a:endParaRPr lang="zh-HK" altLang="en-US" sz="2800" dirty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矩形 13">
            <a:extLst>
              <a:ext uri="{FF2B5EF4-FFF2-40B4-BE49-F238E27FC236}">
                <a16:creationId xmlns:a16="http://schemas.microsoft.com/office/drawing/2014/main" id="{69B46780-AF14-4050-B055-B993CD5B0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5229225"/>
            <a:ext cx="2994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HK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altLang="zh-HK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rPr>
              <a:t>= 2×147 = 294</a:t>
            </a:r>
            <a:endParaRPr lang="zh-HK" altLang="en-US" sz="2800" dirty="0">
              <a:solidFill>
                <a:srgbClr val="003399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1209" name="群組 1">
            <a:extLst>
              <a:ext uri="{FF2B5EF4-FFF2-40B4-BE49-F238E27FC236}">
                <a16:creationId xmlns:a16="http://schemas.microsoft.com/office/drawing/2014/main" id="{AAB12486-D9BC-4566-A2EA-E65F628312E4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773113"/>
            <a:ext cx="1976438" cy="952500"/>
            <a:chOff x="3737780" y="2114976"/>
            <a:chExt cx="1976750" cy="951097"/>
          </a:xfrm>
        </p:grpSpPr>
        <p:sp>
          <p:nvSpPr>
            <p:cNvPr id="19" name="矩形 13">
              <a:extLst>
                <a:ext uri="{FF2B5EF4-FFF2-40B4-BE49-F238E27FC236}">
                  <a16:creationId xmlns:a16="http://schemas.microsoft.com/office/drawing/2014/main" id="{71B83E4F-DA65-45F3-A462-93C4F3B66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001" y="2114976"/>
              <a:ext cx="576353" cy="4914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i="1" dirty="0">
                  <a:latin typeface="+mj-lt"/>
                  <a:cs typeface="Times New Roman" panose="02020603050405020304" pitchFamily="18" charset="0"/>
                </a:rPr>
                <a:t>a</a:t>
              </a:r>
              <a:endParaRPr lang="zh-HK" altLang="en-US" sz="2800" i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B67C6BB3-6A14-4ED7-885F-140767910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64" y="2574673"/>
              <a:ext cx="433456" cy="4914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latin typeface="+mj-lt"/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矩形 16">
              <a:extLst>
                <a:ext uri="{FF2B5EF4-FFF2-40B4-BE49-F238E27FC236}">
                  <a16:creationId xmlns:a16="http://schemas.microsoft.com/office/drawing/2014/main" id="{C48BA0DE-A1E6-456D-9FFF-D0826A1A9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657" y="2349580"/>
              <a:ext cx="1571873" cy="48981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CN" altLang="en-US" sz="2800" dirty="0">
                  <a:latin typeface="+mj-lt"/>
                  <a:cs typeface="Times New Roman" panose="02020603050405020304" pitchFamily="18" charset="0"/>
                </a:rPr>
                <a:t>＋</a:t>
              </a:r>
              <a:r>
                <a:rPr lang="en-US" altLang="zh-HK" sz="2800" dirty="0">
                  <a:latin typeface="+mj-lt"/>
                  <a:cs typeface="Times New Roman" panose="02020603050405020304" pitchFamily="18" charset="0"/>
                </a:rPr>
                <a:t>5 = 26</a:t>
              </a:r>
              <a:endParaRPr lang="zh-HK" alt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1233" name="直線接點 3">
              <a:extLst>
                <a:ext uri="{FF2B5EF4-FFF2-40B4-BE49-F238E27FC236}">
                  <a16:creationId xmlns:a16="http://schemas.microsoft.com/office/drawing/2014/main" id="{482ABBEB-0CB2-45CE-AC9C-359D3F8E7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780" y="2604098"/>
              <a:ext cx="46347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群組 1">
            <a:extLst>
              <a:ext uri="{FF2B5EF4-FFF2-40B4-BE49-F238E27FC236}">
                <a16:creationId xmlns:a16="http://schemas.microsoft.com/office/drawing/2014/main" id="{8C14E755-FE79-4058-AD1F-75EB67074422}"/>
              </a:ext>
            </a:extLst>
          </p:cNvPr>
          <p:cNvGrpSpPr>
            <a:grpSpLocks/>
          </p:cNvGrpSpPr>
          <p:nvPr/>
        </p:nvGrpSpPr>
        <p:grpSpPr bwMode="auto">
          <a:xfrm>
            <a:off x="3897313" y="1665288"/>
            <a:ext cx="1976437" cy="950912"/>
            <a:chOff x="3737780" y="2114976"/>
            <a:chExt cx="1976750" cy="951097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id="{47D56629-143F-4D5D-978C-B777C427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000" y="2114976"/>
              <a:ext cx="576354" cy="49063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i="1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a</a:t>
              </a:r>
              <a:endParaRPr lang="zh-HK" altLang="en-US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id="{E458A971-FD49-4FA6-8898-02DB66B0D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64" y="2575441"/>
              <a:ext cx="433456" cy="49063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矩形 16">
              <a:extLst>
                <a:ext uri="{FF2B5EF4-FFF2-40B4-BE49-F238E27FC236}">
                  <a16:creationId xmlns:a16="http://schemas.microsoft.com/office/drawing/2014/main" id="{8D3823A9-E167-4AF1-ADCE-0B0C5796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656" y="2348383"/>
              <a:ext cx="1571874" cy="4922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CN" altLang="en-US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＋</a:t>
              </a: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5 = 26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1229" name="直線接點 3">
              <a:extLst>
                <a:ext uri="{FF2B5EF4-FFF2-40B4-BE49-F238E27FC236}">
                  <a16:creationId xmlns:a16="http://schemas.microsoft.com/office/drawing/2014/main" id="{473B5EC5-6043-411A-A9D4-B62E367E11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780" y="2604098"/>
              <a:ext cx="463475" cy="0"/>
            </a:xfrm>
            <a:prstGeom prst="line">
              <a:avLst/>
            </a:pr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群組 1">
            <a:extLst>
              <a:ext uri="{FF2B5EF4-FFF2-40B4-BE49-F238E27FC236}">
                <a16:creationId xmlns:a16="http://schemas.microsoft.com/office/drawing/2014/main" id="{60B92BC5-ACD6-479D-8347-94EE836BF8CD}"/>
              </a:ext>
            </a:extLst>
          </p:cNvPr>
          <p:cNvGrpSpPr>
            <a:grpSpLocks/>
          </p:cNvGrpSpPr>
          <p:nvPr/>
        </p:nvGrpSpPr>
        <p:grpSpPr bwMode="auto">
          <a:xfrm>
            <a:off x="3346450" y="2386013"/>
            <a:ext cx="3187700" cy="950912"/>
            <a:chOff x="3737780" y="2114976"/>
            <a:chExt cx="3187390" cy="951097"/>
          </a:xfrm>
        </p:grpSpPr>
        <p:sp>
          <p:nvSpPr>
            <p:cNvPr id="36" name="矩形 13">
              <a:extLst>
                <a:ext uri="{FF2B5EF4-FFF2-40B4-BE49-F238E27FC236}">
                  <a16:creationId xmlns:a16="http://schemas.microsoft.com/office/drawing/2014/main" id="{FD3E8D9F-C2D6-4569-94E1-4F5681AC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988" y="2114976"/>
              <a:ext cx="576206" cy="49063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i="1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a</a:t>
              </a:r>
              <a:endParaRPr lang="zh-HK" altLang="en-US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63F16D30-058E-4342-8727-11EC8B59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50" y="2575441"/>
              <a:ext cx="433346" cy="49063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矩形 16">
              <a:extLst>
                <a:ext uri="{FF2B5EF4-FFF2-40B4-BE49-F238E27FC236}">
                  <a16:creationId xmlns:a16="http://schemas.microsoft.com/office/drawing/2014/main" id="{79C7AFA5-E114-483D-8330-3573A7D70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54" y="2348383"/>
              <a:ext cx="2782616" cy="49222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CN" altLang="en-US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＋</a:t>
              </a: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  <a:r>
                <a:rPr lang="zh-CN" altLang="en-US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－</a:t>
              </a: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5 = 26</a:t>
              </a:r>
              <a:r>
                <a:rPr lang="zh-CN" altLang="en-US" sz="2800" dirty="0">
                  <a:solidFill>
                    <a:srgbClr val="003399"/>
                  </a:solidFill>
                  <a:cs typeface="Times New Roman" panose="02020603050405020304" pitchFamily="18" charset="0"/>
                </a:rPr>
                <a:t>－</a:t>
              </a: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5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1225" name="直線接點 3">
              <a:extLst>
                <a:ext uri="{FF2B5EF4-FFF2-40B4-BE49-F238E27FC236}">
                  <a16:creationId xmlns:a16="http://schemas.microsoft.com/office/drawing/2014/main" id="{F56060AD-9F66-446A-97F5-AAB3D64EDF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780" y="2604098"/>
              <a:ext cx="463475" cy="0"/>
            </a:xfrm>
            <a:prstGeom prst="line">
              <a:avLst/>
            </a:pr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群組 1">
            <a:extLst>
              <a:ext uri="{FF2B5EF4-FFF2-40B4-BE49-F238E27FC236}">
                <a16:creationId xmlns:a16="http://schemas.microsoft.com/office/drawing/2014/main" id="{3935D740-6C15-4E2F-A8CE-ADE3FDC06406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3057525"/>
            <a:ext cx="1393825" cy="950913"/>
            <a:chOff x="3737780" y="2114976"/>
            <a:chExt cx="1393718" cy="951097"/>
          </a:xfrm>
        </p:grpSpPr>
        <p:sp>
          <p:nvSpPr>
            <p:cNvPr id="46" name="矩形 13">
              <a:extLst>
                <a:ext uri="{FF2B5EF4-FFF2-40B4-BE49-F238E27FC236}">
                  <a16:creationId xmlns:a16="http://schemas.microsoft.com/office/drawing/2014/main" id="{860ADB73-0BC2-4142-A552-0FFDC4DF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988" y="2114976"/>
              <a:ext cx="576219" cy="49063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i="1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a</a:t>
              </a:r>
              <a:endParaRPr lang="zh-HK" altLang="en-US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id="{4283A6AD-4401-49FD-8613-5393F4AE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51" y="2575440"/>
              <a:ext cx="433354" cy="49063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矩形 16">
              <a:extLst>
                <a:ext uri="{FF2B5EF4-FFF2-40B4-BE49-F238E27FC236}">
                  <a16:creationId xmlns:a16="http://schemas.microsoft.com/office/drawing/2014/main" id="{5E9519C0-AB28-4BF1-A15B-BBBAE517B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61" y="2348384"/>
              <a:ext cx="988937" cy="49222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 = 21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1221" name="直線接點 3">
              <a:extLst>
                <a:ext uri="{FF2B5EF4-FFF2-40B4-BE49-F238E27FC236}">
                  <a16:creationId xmlns:a16="http://schemas.microsoft.com/office/drawing/2014/main" id="{EF22DA64-12E1-4A6C-B2A7-50EE1AD85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780" y="2604098"/>
              <a:ext cx="463475" cy="0"/>
            </a:xfrm>
            <a:prstGeom prst="line">
              <a:avLst/>
            </a:pr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" name="群組 1">
            <a:extLst>
              <a:ext uri="{FF2B5EF4-FFF2-40B4-BE49-F238E27FC236}">
                <a16:creationId xmlns:a16="http://schemas.microsoft.com/office/drawing/2014/main" id="{00F82AC7-386C-4BAB-8855-9E59D8E36E69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3778250"/>
            <a:ext cx="2330450" cy="950913"/>
            <a:chOff x="3737780" y="2114976"/>
            <a:chExt cx="2329294" cy="951097"/>
          </a:xfrm>
        </p:grpSpPr>
        <p:sp>
          <p:nvSpPr>
            <p:cNvPr id="56" name="矩形 13">
              <a:extLst>
                <a:ext uri="{FF2B5EF4-FFF2-40B4-BE49-F238E27FC236}">
                  <a16:creationId xmlns:a16="http://schemas.microsoft.com/office/drawing/2014/main" id="{C6EDA96E-22F9-4D8F-8CD6-E9B0C3A4D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968" y="2114976"/>
              <a:ext cx="575977" cy="49063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i="1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a</a:t>
              </a:r>
              <a:endParaRPr lang="zh-HK" altLang="en-US" sz="2800" i="1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id="{2073E433-CDD7-4757-B85A-1AD6CABA8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728" y="2575440"/>
              <a:ext cx="433172" cy="49063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矩形 16">
              <a:extLst>
                <a:ext uri="{FF2B5EF4-FFF2-40B4-BE49-F238E27FC236}">
                  <a16:creationId xmlns:a16="http://schemas.microsoft.com/office/drawing/2014/main" id="{8EE4FBBA-26A4-498F-A26F-B25160AE7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391" y="2348384"/>
              <a:ext cx="1924683" cy="49222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×</a:t>
              </a:r>
              <a:r>
                <a:rPr lang="en-US" altLang="zh-HK" sz="2800" dirty="0">
                  <a:solidFill>
                    <a:srgbClr val="003399"/>
                  </a:solidFill>
                  <a:latin typeface="+mj-lt"/>
                  <a:cs typeface="Times New Roman" panose="02020603050405020304" pitchFamily="18" charset="0"/>
                </a:rPr>
                <a:t>7 = 21</a:t>
              </a:r>
              <a:r>
                <a:rPr lang="en-US" altLang="zh-CN" sz="2800" dirty="0">
                  <a:solidFill>
                    <a:srgbClr val="003399"/>
                  </a:solidFill>
                  <a:cs typeface="Times New Roman" panose="02020603050405020304" pitchFamily="18" charset="0"/>
                </a:rPr>
                <a:t>×</a:t>
              </a:r>
              <a:r>
                <a:rPr lang="en-US" altLang="zh-HK" sz="2800" dirty="0">
                  <a:solidFill>
                    <a:srgbClr val="003399"/>
                  </a:solidFill>
                  <a:cs typeface="Times New Roman" panose="02020603050405020304" pitchFamily="18" charset="0"/>
                </a:rPr>
                <a:t>7</a:t>
              </a:r>
              <a:endParaRPr lang="zh-HK" altLang="en-US" sz="2800" dirty="0">
                <a:solidFill>
                  <a:srgbClr val="003399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51217" name="直線接點 3">
              <a:extLst>
                <a:ext uri="{FF2B5EF4-FFF2-40B4-BE49-F238E27FC236}">
                  <a16:creationId xmlns:a16="http://schemas.microsoft.com/office/drawing/2014/main" id="{C3E154B1-0A48-483D-A0D7-44E2AEE56C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780" y="2604098"/>
              <a:ext cx="463475" cy="0"/>
            </a:xfrm>
            <a:prstGeom prst="line">
              <a:avLst/>
            </a:pr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4" grpId="0" build="allAtOnce"/>
      <p:bldP spid="24" grpId="1" build="allAtOnce"/>
      <p:bldP spid="25" grpId="0"/>
      <p:bldP spid="2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4">
            <a:extLst>
              <a:ext uri="{FF2B5EF4-FFF2-40B4-BE49-F238E27FC236}">
                <a16:creationId xmlns:a16="http://schemas.microsoft.com/office/drawing/2014/main" id="{37722C0F-66F9-4719-A142-7C2C5DD2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660400"/>
            <a:ext cx="612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5">
            <a:extLst>
              <a:ext uri="{FF2B5EF4-FFF2-40B4-BE49-F238E27FC236}">
                <a16:creationId xmlns:a16="http://schemas.microsoft.com/office/drawing/2014/main" id="{3DCBB519-228D-42D8-86A6-E72E5187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12950"/>
            <a:ext cx="8712200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28650" indent="-533400">
              <a:lnSpc>
                <a:spcPct val="150000"/>
              </a:lnSpc>
              <a:spcBef>
                <a:spcPts val="1800"/>
              </a:spcBef>
              <a:spcAft>
                <a:spcPts val="24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31.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爸爸購買了一張正方形書桌，邊長為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60cm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。當書桌的兩端各伸延原有邊長的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長度，便可成為長</a:t>
            </a: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形書桌，如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圖所示。</a:t>
            </a:r>
            <a:endParaRPr lang="zh-TW" altLang="en-US" dirty="0"/>
          </a:p>
        </p:txBody>
      </p:sp>
      <p:sp>
        <p:nvSpPr>
          <p:cNvPr id="54276" name="Rectangle 51">
            <a:extLst>
              <a:ext uri="{FF2B5EF4-FFF2-40B4-BE49-F238E27FC236}">
                <a16:creationId xmlns:a16="http://schemas.microsoft.com/office/drawing/2014/main" id="{5353D06F-8DC2-47CE-8F16-E418A55F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57650"/>
            <a:ext cx="8391525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(a)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正方形書桌的周界是多少？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[2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BC39441-80D9-4C23-8ADD-34F2F9B8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743450"/>
            <a:ext cx="7142163" cy="523875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2317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正方形書桌的周界是</a:t>
            </a:r>
            <a:r>
              <a:rPr lang="en-US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cm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03EE40A-FDF4-45D7-AD01-9DBC244CA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4743450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19A082B-0E7D-41FF-B5D3-CF0CFD5D5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756150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240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4" name="直接连接符 53">
            <a:extLst>
              <a:ext uri="{FF2B5EF4-FFF2-40B4-BE49-F238E27FC236}">
                <a16:creationId xmlns:a16="http://schemas.microsoft.com/office/drawing/2014/main" id="{08F308EB-6378-4EDA-A0E3-8AFACA2A96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6938" y="2613025"/>
            <a:ext cx="405923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49">
            <a:extLst>
              <a:ext uri="{FF2B5EF4-FFF2-40B4-BE49-F238E27FC236}">
                <a16:creationId xmlns:a16="http://schemas.microsoft.com/office/drawing/2014/main" id="{2769EF47-73C4-4107-813C-DB95810B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5224463"/>
            <a:ext cx="3984625" cy="431800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正方形周界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邊長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026E3F6-8958-4676-B6E1-77ED3EF11CBA}"/>
              </a:ext>
            </a:extLst>
          </p:cNvPr>
          <p:cNvSpPr txBox="1"/>
          <p:nvPr/>
        </p:nvSpPr>
        <p:spPr>
          <a:xfrm>
            <a:off x="1141413" y="4633913"/>
            <a:ext cx="35020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kern="100">
                <a:solidFill>
                  <a:srgbClr val="003399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正方形</a:t>
            </a:r>
            <a:r>
              <a:rPr lang="zh-TW" altLang="zh-HK" sz="2800" kern="100">
                <a:solidFill>
                  <a:srgbClr val="003399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HK" sz="2800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桌的周界是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77BC669-174F-4AAA-AFAE-19C581276E34}"/>
              </a:ext>
            </a:extLst>
          </p:cNvPr>
          <p:cNvSpPr txBox="1"/>
          <p:nvPr/>
        </p:nvSpPr>
        <p:spPr>
          <a:xfrm>
            <a:off x="1503363" y="5178425"/>
            <a:ext cx="11017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60×4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DB1206-10E9-4837-B5CD-7D6A6D974802}"/>
              </a:ext>
            </a:extLst>
          </p:cNvPr>
          <p:cNvSpPr txBox="1"/>
          <p:nvPr/>
        </p:nvSpPr>
        <p:spPr>
          <a:xfrm>
            <a:off x="1195388" y="5700713"/>
            <a:ext cx="21828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dirty="0">
                <a:solidFill>
                  <a:srgbClr val="003399"/>
                </a:solidFill>
                <a:latin typeface="+mj-lt"/>
              </a:rPr>
              <a:t>= 240(cm)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pic>
        <p:nvPicPr>
          <p:cNvPr id="52237" name="图片 4">
            <a:extLst>
              <a:ext uri="{FF2B5EF4-FFF2-40B4-BE49-F238E27FC236}">
                <a16:creationId xmlns:a16="http://schemas.microsoft.com/office/drawing/2014/main" id="{2EECEF8A-F120-474B-B1E5-0D1402C0D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27313"/>
            <a:ext cx="647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8" name="组合 104">
            <a:extLst>
              <a:ext uri="{FF2B5EF4-FFF2-40B4-BE49-F238E27FC236}">
                <a16:creationId xmlns:a16="http://schemas.microsoft.com/office/drawing/2014/main" id="{03A52B43-CD2E-4672-BA6E-EC0265473C38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616200"/>
            <a:ext cx="950912" cy="998538"/>
            <a:chOff x="3732149" y="4100581"/>
            <a:chExt cx="774239" cy="978032"/>
          </a:xfrm>
        </p:grpSpPr>
        <p:sp>
          <p:nvSpPr>
            <p:cNvPr id="52239" name="文本框 105">
              <a:extLst>
                <a:ext uri="{FF2B5EF4-FFF2-40B4-BE49-F238E27FC236}">
                  <a16:creationId xmlns:a16="http://schemas.microsoft.com/office/drawing/2014/main" id="{6AB3C8E9-1129-4844-B778-3CBA4844B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49" y="4100581"/>
              <a:ext cx="360040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52240" name="文本框 106">
              <a:extLst>
                <a:ext uri="{FF2B5EF4-FFF2-40B4-BE49-F238E27FC236}">
                  <a16:creationId xmlns:a16="http://schemas.microsoft.com/office/drawing/2014/main" id="{FE5364A0-F511-4A9A-BADF-1A9F62FF9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149" y="4489093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8</a:t>
              </a:r>
              <a:endParaRPr lang="zh-CN" altLang="en-US" sz="2800"/>
            </a:p>
          </p:txBody>
        </p:sp>
        <p:sp>
          <p:nvSpPr>
            <p:cNvPr id="52241" name="任意多边形 107">
              <a:extLst>
                <a:ext uri="{FF2B5EF4-FFF2-40B4-BE49-F238E27FC236}">
                  <a16:creationId xmlns:a16="http://schemas.microsoft.com/office/drawing/2014/main" id="{1781396B-272E-4FB1-A23C-0B8DC9DF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081" y="4543027"/>
              <a:ext cx="450375" cy="8182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" grpId="0"/>
      <p:bldP spid="15" grpId="0"/>
      <p:bldP spid="15" grpId="1"/>
      <p:bldP spid="7" grpId="0"/>
      <p:bldP spid="7" grpId="1"/>
      <p:bldP spid="17" grpId="0"/>
      <p:bldP spid="17" grpId="1"/>
      <p:bldP spid="18" grpId="0"/>
      <p:bldP spid="1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1">
            <a:extLst>
              <a:ext uri="{FF2B5EF4-FFF2-40B4-BE49-F238E27FC236}">
                <a16:creationId xmlns:a16="http://schemas.microsoft.com/office/drawing/2014/main" id="{2E0C700F-0767-441F-BFB2-1199B17B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3981450"/>
            <a:ext cx="8050212" cy="9540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(b)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書桌伸延後，較長一邊的長度是多少？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  </a:t>
            </a:r>
            <a:r>
              <a:rPr lang="en-US" altLang="zh-CN" sz="2800" dirty="0">
                <a:ea typeface="標楷體" panose="03000509000000000000" pitchFamily="65" charset="-120"/>
              </a:rPr>
              <a:t>(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[2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cxnSp>
        <p:nvCxnSpPr>
          <p:cNvPr id="25" name="直接连接符 53">
            <a:extLst>
              <a:ext uri="{FF2B5EF4-FFF2-40B4-BE49-F238E27FC236}">
                <a16:creationId xmlns:a16="http://schemas.microsoft.com/office/drawing/2014/main" id="{1E94D2D0-B4C7-403A-ABF0-4DDDB62EE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429000"/>
            <a:ext cx="48958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6">
            <a:extLst>
              <a:ext uri="{FF2B5EF4-FFF2-40B4-BE49-F238E27FC236}">
                <a16:creationId xmlns:a16="http://schemas.microsoft.com/office/drawing/2014/main" id="{61F814B3-3EDE-4989-8421-E6DC0D0A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57775"/>
            <a:ext cx="7835900" cy="5222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2317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書桌伸延後，較長一邊的長度是</a:t>
            </a:r>
            <a:r>
              <a:rPr lang="en-US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cm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47713684-A52F-4031-AA8D-D60FB4C8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5467350"/>
            <a:ext cx="88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组合 7">
            <a:extLst>
              <a:ext uri="{FF2B5EF4-FFF2-40B4-BE49-F238E27FC236}">
                <a16:creationId xmlns:a16="http://schemas.microsoft.com/office/drawing/2014/main" id="{566EE47C-BFE6-4E83-8049-EC976B242B50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4879975"/>
            <a:ext cx="5426075" cy="908050"/>
            <a:chOff x="950481" y="4672953"/>
            <a:chExt cx="5329583" cy="908930"/>
          </a:xfrm>
        </p:grpSpPr>
        <p:sp>
          <p:nvSpPr>
            <p:cNvPr id="53270" name="文本框 5">
              <a:extLst>
                <a:ext uri="{FF2B5EF4-FFF2-40B4-BE49-F238E27FC236}">
                  <a16:creationId xmlns:a16="http://schemas.microsoft.com/office/drawing/2014/main" id="{A04B5B27-9552-40E5-91AB-00587089B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481" y="4712679"/>
              <a:ext cx="5329583" cy="6642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200"/>
                </a:spcAft>
                <a:defRPr/>
              </a:pP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兩端共伸延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(60</a:t>
              </a:r>
              <a:r>
                <a:rPr lang="en-US" altLang="zh-TW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×        ×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2</a:t>
              </a: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)</a:t>
              </a:r>
              <a:r>
                <a:rPr lang="en-US" altLang="zh-TW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cm</a:t>
              </a: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。</a:t>
              </a:r>
              <a:endParaRPr lang="en-US" altLang="zh-TW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grpSp>
          <p:nvGrpSpPr>
            <p:cNvPr id="53271" name="组合 104">
              <a:extLst>
                <a:ext uri="{FF2B5EF4-FFF2-40B4-BE49-F238E27FC236}">
                  <a16:creationId xmlns:a16="http://schemas.microsoft.com/office/drawing/2014/main" id="{4FDF0893-FAF5-4D95-8E49-37343020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5454" y="4672953"/>
              <a:ext cx="862013" cy="908930"/>
              <a:chOff x="2430644" y="4087448"/>
              <a:chExt cx="774239" cy="946650"/>
            </a:xfrm>
          </p:grpSpPr>
          <p:sp>
            <p:nvSpPr>
              <p:cNvPr id="53272" name="文本框 105">
                <a:extLst>
                  <a:ext uri="{FF2B5EF4-FFF2-40B4-BE49-F238E27FC236}">
                    <a16:creationId xmlns:a16="http://schemas.microsoft.com/office/drawing/2014/main" id="{DA602F5F-4F31-40DD-8FE2-AD037421C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5543" y="4087448"/>
                <a:ext cx="360040" cy="545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3273" name="文本框 106">
                <a:extLst>
                  <a:ext uri="{FF2B5EF4-FFF2-40B4-BE49-F238E27FC236}">
                    <a16:creationId xmlns:a16="http://schemas.microsoft.com/office/drawing/2014/main" id="{1EC5F22B-B379-4277-AC3D-8E92024AD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0644" y="4488974"/>
                <a:ext cx="774239" cy="545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3274" name="任意多边形 107">
                <a:extLst>
                  <a:ext uri="{FF2B5EF4-FFF2-40B4-BE49-F238E27FC236}">
                    <a16:creationId xmlns:a16="http://schemas.microsoft.com/office/drawing/2014/main" id="{D177C5B9-8B82-4D38-8ECC-841616FB5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244" y="4573470"/>
                <a:ext cx="549040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8">
            <a:extLst>
              <a:ext uri="{FF2B5EF4-FFF2-40B4-BE49-F238E27FC236}">
                <a16:creationId xmlns:a16="http://schemas.microsoft.com/office/drawing/2014/main" id="{406AFDF5-1F8E-491A-AC1E-5751E436D7F5}"/>
              </a:ext>
            </a:extLst>
          </p:cNvPr>
          <p:cNvGrpSpPr>
            <a:grpSpLocks/>
          </p:cNvGrpSpPr>
          <p:nvPr/>
        </p:nvGrpSpPr>
        <p:grpSpPr bwMode="auto">
          <a:xfrm>
            <a:off x="862013" y="5437188"/>
            <a:ext cx="8543925" cy="981075"/>
            <a:chOff x="861438" y="5437061"/>
            <a:chExt cx="8543863" cy="981075"/>
          </a:xfrm>
        </p:grpSpPr>
        <p:grpSp>
          <p:nvGrpSpPr>
            <p:cNvPr id="53265" name="组合 104">
              <a:extLst>
                <a:ext uri="{FF2B5EF4-FFF2-40B4-BE49-F238E27FC236}">
                  <a16:creationId xmlns:a16="http://schemas.microsoft.com/office/drawing/2014/main" id="{C0E3B3ED-17FD-4F1D-8219-303315A17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8538" y="5437061"/>
              <a:ext cx="862012" cy="981075"/>
              <a:chOff x="3747407" y="4028346"/>
              <a:chExt cx="774239" cy="1021789"/>
            </a:xfrm>
          </p:grpSpPr>
          <p:sp>
            <p:nvSpPr>
              <p:cNvPr id="53267" name="文本框 105">
                <a:extLst>
                  <a:ext uri="{FF2B5EF4-FFF2-40B4-BE49-F238E27FC236}">
                    <a16:creationId xmlns:a16="http://schemas.microsoft.com/office/drawing/2014/main" id="{D36A4F16-67AC-49F8-AC51-9882AE4F1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118" y="4028346"/>
                <a:ext cx="360040" cy="545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3268" name="文本框 106">
                <a:extLst>
                  <a:ext uri="{FF2B5EF4-FFF2-40B4-BE49-F238E27FC236}">
                    <a16:creationId xmlns:a16="http://schemas.microsoft.com/office/drawing/2014/main" id="{76529223-BBC0-4270-AFC5-72C1DBAA5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7407" y="4505011"/>
                <a:ext cx="774239" cy="545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003399"/>
                    </a:solidFill>
                  </a:rPr>
                  <a:t>8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3269" name="任意多边形 107">
                <a:extLst>
                  <a:ext uri="{FF2B5EF4-FFF2-40B4-BE49-F238E27FC236}">
                    <a16:creationId xmlns:a16="http://schemas.microsoft.com/office/drawing/2014/main" id="{30FD4D3B-23C1-4C5D-98B2-9E9C7E3E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913" y="4554163"/>
                <a:ext cx="549039" cy="45719"/>
              </a:xfrm>
              <a:custGeom>
                <a:avLst/>
                <a:gdLst>
                  <a:gd name="T0" fmla="*/ 0 w 365760"/>
                  <a:gd name="T1" fmla="*/ 0 h 45719"/>
                  <a:gd name="T2" fmla="*/ 2147483646 w 365760"/>
                  <a:gd name="T3" fmla="*/ 0 h 45719"/>
                  <a:gd name="T4" fmla="*/ 0 60000 65536"/>
                  <a:gd name="T5" fmla="*/ 0 60000 65536"/>
                  <a:gd name="T6" fmla="*/ 0 w 365760"/>
                  <a:gd name="T7" fmla="*/ 0 h 45719"/>
                  <a:gd name="T8" fmla="*/ 365760 w 365760"/>
                  <a:gd name="T9" fmla="*/ 45719 h 457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5760" h="45719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noFill/>
              <a:ln w="19050" algn="ctr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A8B9DB4-AAA3-4E3A-B0A8-38192628226A}"/>
                </a:ext>
              </a:extLst>
            </p:cNvPr>
            <p:cNvSpPr txBox="1"/>
            <p:nvPr/>
          </p:nvSpPr>
          <p:spPr>
            <a:xfrm>
              <a:off x="861438" y="5645023"/>
              <a:ext cx="854386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伸延後的長度是：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60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+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60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×         ×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2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＝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j-lt"/>
                  <a:ea typeface="標楷體" panose="03000509000000000000" pitchFamily="65" charset="-120"/>
                </a:rPr>
                <a:t>105(cm)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664880F-2386-4111-AED7-ABF8E3F6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5054600"/>
            <a:ext cx="874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2800">
                <a:solidFill>
                  <a:srgbClr val="FF0000"/>
                </a:solidFill>
              </a:rPr>
              <a:t>105</a:t>
            </a:r>
            <a:endParaRPr lang="zh-HK" altLang="en-US" sz="2800">
              <a:solidFill>
                <a:srgbClr val="FF0000"/>
              </a:solidFill>
            </a:endParaRPr>
          </a:p>
        </p:txBody>
      </p:sp>
      <p:cxnSp>
        <p:nvCxnSpPr>
          <p:cNvPr id="34" name="直接连接符 53">
            <a:extLst>
              <a:ext uri="{FF2B5EF4-FFF2-40B4-BE49-F238E27FC236}">
                <a16:creationId xmlns:a16="http://schemas.microsoft.com/office/drawing/2014/main" id="{4229C204-DBE4-4FA2-8B56-3E32E8259F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2616200"/>
            <a:ext cx="4103687" cy="1588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5">
            <a:extLst>
              <a:ext uri="{FF2B5EF4-FFF2-40B4-BE49-F238E27FC236}">
                <a16:creationId xmlns:a16="http://schemas.microsoft.com/office/drawing/2014/main" id="{AD3E26E6-D2E2-44D0-9397-6D43EC64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12950"/>
            <a:ext cx="8712200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28650" indent="-533400">
              <a:lnSpc>
                <a:spcPct val="150000"/>
              </a:lnSpc>
              <a:spcBef>
                <a:spcPts val="1800"/>
              </a:spcBef>
              <a:spcAft>
                <a:spcPts val="24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31.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爸爸購買了一張正方形書桌，邊長為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60cm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。當書桌的兩端各伸延原有邊長的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長度，便可成為長</a:t>
            </a: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形書桌，如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圖所示。</a:t>
            </a:r>
            <a:endParaRPr lang="zh-TW" altLang="en-US" dirty="0"/>
          </a:p>
        </p:txBody>
      </p:sp>
      <p:pic>
        <p:nvPicPr>
          <p:cNvPr id="53259" name="图片 4">
            <a:extLst>
              <a:ext uri="{FF2B5EF4-FFF2-40B4-BE49-F238E27FC236}">
                <a16:creationId xmlns:a16="http://schemas.microsoft.com/office/drawing/2014/main" id="{A9C74284-1BCC-4EC7-B24A-FF43FE65C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27313"/>
            <a:ext cx="647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0" name="组合 104">
            <a:extLst>
              <a:ext uri="{FF2B5EF4-FFF2-40B4-BE49-F238E27FC236}">
                <a16:creationId xmlns:a16="http://schemas.microsoft.com/office/drawing/2014/main" id="{2540A3D9-2F8A-47E0-9203-1D3C53A8C3AF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616200"/>
            <a:ext cx="950912" cy="998538"/>
            <a:chOff x="3732149" y="4100581"/>
            <a:chExt cx="774239" cy="978032"/>
          </a:xfrm>
        </p:grpSpPr>
        <p:sp>
          <p:nvSpPr>
            <p:cNvPr id="53262" name="文本框 105">
              <a:extLst>
                <a:ext uri="{FF2B5EF4-FFF2-40B4-BE49-F238E27FC236}">
                  <a16:creationId xmlns:a16="http://schemas.microsoft.com/office/drawing/2014/main" id="{8FBDF1D9-3315-43A5-86F8-E3D494CE8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49" y="4100581"/>
              <a:ext cx="360040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53263" name="文本框 106">
              <a:extLst>
                <a:ext uri="{FF2B5EF4-FFF2-40B4-BE49-F238E27FC236}">
                  <a16:creationId xmlns:a16="http://schemas.microsoft.com/office/drawing/2014/main" id="{C8077376-74B0-4D41-8075-2577E564E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149" y="4489093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8</a:t>
              </a:r>
              <a:endParaRPr lang="zh-CN" altLang="en-US" sz="2800"/>
            </a:p>
          </p:txBody>
        </p:sp>
        <p:sp>
          <p:nvSpPr>
            <p:cNvPr id="53264" name="任意多边形 107">
              <a:extLst>
                <a:ext uri="{FF2B5EF4-FFF2-40B4-BE49-F238E27FC236}">
                  <a16:creationId xmlns:a16="http://schemas.microsoft.com/office/drawing/2014/main" id="{C0BEEB5D-310C-465B-862B-5A921A286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081" y="4543027"/>
              <a:ext cx="450375" cy="8182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3261" name="图片 5">
            <a:extLst>
              <a:ext uri="{FF2B5EF4-FFF2-40B4-BE49-F238E27FC236}">
                <a16:creationId xmlns:a16="http://schemas.microsoft.com/office/drawing/2014/main" id="{3EA7CB12-F5DB-41B2-8427-97AF8F18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660400"/>
            <a:ext cx="612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>
            <a:extLst>
              <a:ext uri="{FF2B5EF4-FFF2-40B4-BE49-F238E27FC236}">
                <a16:creationId xmlns:a16="http://schemas.microsoft.com/office/drawing/2014/main" id="{70CAA0BE-F21D-4330-BD52-D6AF70AE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12950"/>
            <a:ext cx="8712200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628650" indent="-533400">
              <a:lnSpc>
                <a:spcPct val="150000"/>
              </a:lnSpc>
              <a:spcBef>
                <a:spcPts val="1800"/>
              </a:spcBef>
              <a:spcAft>
                <a:spcPts val="240"/>
              </a:spcAf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31.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爸爸購買了一張正方形書桌，邊長為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60cm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。當書桌的兩端各伸延原有邊長的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長度，便可成為長</a:t>
            </a:r>
            <a:r>
              <a:rPr lang="zh-CN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形書桌，如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圖所示。</a:t>
            </a:r>
            <a:endParaRPr lang="zh-TW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27AC3B1-3C36-4C5B-B282-D4C709F4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724400"/>
            <a:ext cx="7107237" cy="14620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2651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   105 </a:t>
            </a:r>
            <a:r>
              <a:rPr lang="zh-TW" altLang="zh-HK" sz="2800" dirty="0">
                <a:solidFill>
                  <a:srgbClr val="FF0000"/>
                </a:solidFill>
              </a:rPr>
              <a:t>×</a:t>
            </a:r>
            <a:r>
              <a:rPr lang="en-US" altLang="zh-HK" sz="2800" dirty="0">
                <a:solidFill>
                  <a:srgbClr val="FF0000"/>
                </a:solidFill>
              </a:rPr>
              <a:t> 60 </a:t>
            </a:r>
            <a:r>
              <a:rPr lang="zh-TW" altLang="zh-HK" sz="2800" dirty="0">
                <a:solidFill>
                  <a:srgbClr val="FF0000"/>
                </a:solidFill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HK" sz="2800" dirty="0">
                <a:solidFill>
                  <a:srgbClr val="FF0000"/>
                </a:solidFill>
              </a:rPr>
              <a:t>60</a:t>
            </a:r>
            <a:r>
              <a:rPr lang="en-US" altLang="zh-HK" sz="28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altLang="zh-HK" sz="2800" dirty="0">
                <a:solidFill>
                  <a:srgbClr val="FF0000"/>
                </a:solidFill>
              </a:rPr>
              <a:t>60</a:t>
            </a:r>
            <a:endParaRPr lang="zh-TW" altLang="zh-HK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= 2700</a:t>
            </a:r>
          </a:p>
          <a:p>
            <a:pPr>
              <a:defRPr/>
            </a:pPr>
            <a:r>
              <a:rPr lang="zh-TW" altLang="zh-HK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書桌的面積比原來的增加了</a:t>
            </a:r>
            <a:r>
              <a:rPr lang="en-US" altLang="zh-TW" sz="2800" kern="1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2700cm</a:t>
            </a:r>
            <a:r>
              <a:rPr lang="en-US" altLang="zh-TW" sz="2800" kern="100" baseline="300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2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8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0500ED4-BE31-4852-A2E0-3A8129957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724400"/>
            <a:ext cx="88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278" name="Rectangle 51">
            <a:extLst>
              <a:ext uri="{FF2B5EF4-FFF2-40B4-BE49-F238E27FC236}">
                <a16:creationId xmlns:a16="http://schemas.microsoft.com/office/drawing/2014/main" id="{9DB05B8D-3465-4116-BCB6-DA8BBD56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4005263"/>
            <a:ext cx="8285163" cy="52228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(c)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伸延後，書桌的面積比原來的增加了多少？</a:t>
            </a:r>
            <a:r>
              <a:rPr lang="en-US" altLang="zh-HK" sz="2800" dirty="0"/>
              <a:t>[</a:t>
            </a:r>
            <a:r>
              <a:rPr lang="en-US" altLang="zh-HK" sz="2800" dirty="0">
                <a:ea typeface="標楷體" panose="03000509000000000000" pitchFamily="65" charset="-120"/>
              </a:rPr>
              <a:t>4</a:t>
            </a:r>
            <a:r>
              <a:rPr lang="zh-TW" altLang="zh-HK" sz="2800" dirty="0">
                <a:ea typeface="標楷體" panose="03000509000000000000" pitchFamily="65" charset="-120"/>
              </a:rPr>
              <a:t>分</a:t>
            </a:r>
            <a:r>
              <a:rPr lang="en-US" altLang="zh-HK" sz="2800" dirty="0"/>
              <a:t>]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25C179E9-3504-4D34-9E78-2F419EAC6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27313"/>
            <a:ext cx="647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8">
            <a:extLst>
              <a:ext uri="{FF2B5EF4-FFF2-40B4-BE49-F238E27FC236}">
                <a16:creationId xmlns:a16="http://schemas.microsoft.com/office/drawing/2014/main" id="{7B6464BD-3661-4701-8FE8-C5423FEF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238750"/>
            <a:ext cx="884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B5A6281D-86EC-48E9-895E-5872C60D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429125"/>
            <a:ext cx="4537075" cy="430213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正方形面積 </a:t>
            </a:r>
            <a:r>
              <a:rPr lang="en-US" altLang="zh-TW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邊長 </a:t>
            </a:r>
            <a:r>
              <a:rPr lang="en-US" altLang="zh-TW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邊長 </a:t>
            </a:r>
            <a:endParaRPr lang="en-US" altLang="zh-TW" sz="28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06EB0FE0-0EE1-4DD7-B0C4-D4AD09709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429125"/>
            <a:ext cx="3702050" cy="430213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長方形面積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 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闊 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F2F929-83C0-4B1F-9025-7B3B1E4ED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786313"/>
            <a:ext cx="725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的面積 </a:t>
            </a:r>
            <a:r>
              <a:rPr lang="en-US" altLang="zh-TW" sz="2800">
                <a:solidFill>
                  <a:srgbClr val="003399"/>
                </a:solidFill>
              </a:rPr>
              <a:t>=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伸延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後的面積－原來的面積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4283" name="组合 104">
            <a:extLst>
              <a:ext uri="{FF2B5EF4-FFF2-40B4-BE49-F238E27FC236}">
                <a16:creationId xmlns:a16="http://schemas.microsoft.com/office/drawing/2014/main" id="{2614C438-0765-4540-A3BB-4C14F50FB0C1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616200"/>
            <a:ext cx="950912" cy="998538"/>
            <a:chOff x="3732149" y="4100581"/>
            <a:chExt cx="774239" cy="978032"/>
          </a:xfrm>
        </p:grpSpPr>
        <p:sp>
          <p:nvSpPr>
            <p:cNvPr id="54290" name="文本框 105">
              <a:extLst>
                <a:ext uri="{FF2B5EF4-FFF2-40B4-BE49-F238E27FC236}">
                  <a16:creationId xmlns:a16="http://schemas.microsoft.com/office/drawing/2014/main" id="{6E5A4420-3501-4CF3-8DB4-9A3D37646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249" y="4100581"/>
              <a:ext cx="360040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3</a:t>
              </a:r>
              <a:endParaRPr lang="zh-CN" altLang="en-US" sz="2800"/>
            </a:p>
          </p:txBody>
        </p:sp>
        <p:sp>
          <p:nvSpPr>
            <p:cNvPr id="54291" name="文本框 106">
              <a:extLst>
                <a:ext uri="{FF2B5EF4-FFF2-40B4-BE49-F238E27FC236}">
                  <a16:creationId xmlns:a16="http://schemas.microsoft.com/office/drawing/2014/main" id="{3579A89A-6E12-4727-B81B-79F2DA47B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2149" y="4489093"/>
              <a:ext cx="774239" cy="58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CN" sz="2800"/>
                <a:t>8</a:t>
              </a:r>
              <a:endParaRPr lang="zh-CN" altLang="en-US" sz="2800"/>
            </a:p>
          </p:txBody>
        </p:sp>
        <p:sp>
          <p:nvSpPr>
            <p:cNvPr id="54292" name="任意多边形 107">
              <a:extLst>
                <a:ext uri="{FF2B5EF4-FFF2-40B4-BE49-F238E27FC236}">
                  <a16:creationId xmlns:a16="http://schemas.microsoft.com/office/drawing/2014/main" id="{74AF1E4A-69F3-40A0-8C28-92F1E8BFA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081" y="4543027"/>
              <a:ext cx="450375" cy="81829"/>
            </a:xfrm>
            <a:custGeom>
              <a:avLst/>
              <a:gdLst>
                <a:gd name="T0" fmla="*/ 0 w 365760"/>
                <a:gd name="T1" fmla="*/ 0 h 45719"/>
                <a:gd name="T2" fmla="*/ 2147483646 w 365760"/>
                <a:gd name="T3" fmla="*/ 0 h 45719"/>
                <a:gd name="T4" fmla="*/ 0 60000 65536"/>
                <a:gd name="T5" fmla="*/ 0 60000 65536"/>
                <a:gd name="T6" fmla="*/ 0 w 365760"/>
                <a:gd name="T7" fmla="*/ 0 h 45719"/>
                <a:gd name="T8" fmla="*/ 365760 w 365760"/>
                <a:gd name="T9" fmla="*/ 45719 h 45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5760" h="4571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0A2A531-C145-4604-A849-1ECA1984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5280025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solidFill>
                  <a:srgbClr val="003399"/>
                </a:solidFill>
              </a:rPr>
              <a:t>=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800">
                <a:solidFill>
                  <a:srgbClr val="003399"/>
                </a:solidFill>
              </a:rPr>
              <a:t>105 </a:t>
            </a:r>
            <a:r>
              <a:rPr lang="zh-TW" altLang="zh-HK" sz="2800">
                <a:solidFill>
                  <a:srgbClr val="003399"/>
                </a:solidFill>
              </a:rPr>
              <a:t>×</a:t>
            </a:r>
            <a:r>
              <a:rPr lang="en-US" altLang="zh-HK" sz="2800">
                <a:solidFill>
                  <a:srgbClr val="003399"/>
                </a:solidFill>
              </a:rPr>
              <a:t> 60</a:t>
            </a:r>
            <a:r>
              <a:rPr lang="zh-TW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76639B-EBA8-4D47-8E23-ACD2DC9E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5289550"/>
            <a:ext cx="1243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HK" sz="2800">
                <a:solidFill>
                  <a:srgbClr val="003399"/>
                </a:solidFill>
              </a:rPr>
              <a:t>60</a:t>
            </a:r>
            <a:r>
              <a:rPr lang="en-US" altLang="zh-HK" sz="280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sz="2800">
                <a:solidFill>
                  <a:srgbClr val="003399"/>
                </a:solidFill>
              </a:rPr>
              <a:t>60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376B90A-4DF6-4B6D-A9BA-2A3A91A54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786438"/>
            <a:ext cx="247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800">
                <a:solidFill>
                  <a:srgbClr val="003399"/>
                </a:solidFill>
              </a:rPr>
              <a:t>=</a:t>
            </a:r>
            <a:r>
              <a:rPr lang="zh-TW" altLang="en-US" sz="2800">
                <a:solidFill>
                  <a:srgbClr val="003399"/>
                </a:solidFill>
              </a:rPr>
              <a:t>  </a:t>
            </a:r>
            <a:r>
              <a:rPr lang="en-US" altLang="zh-TW" sz="2800">
                <a:solidFill>
                  <a:srgbClr val="003399"/>
                </a:solidFill>
              </a:rPr>
              <a:t>2700(cm</a:t>
            </a:r>
            <a:r>
              <a:rPr lang="en-US" altLang="zh-TW" sz="2800" baseline="30000">
                <a:solidFill>
                  <a:srgbClr val="003399"/>
                </a:solidFill>
              </a:rPr>
              <a:t>2</a:t>
            </a:r>
            <a:r>
              <a:rPr lang="en-US" altLang="zh-TW" sz="2800">
                <a:solidFill>
                  <a:srgbClr val="003399"/>
                </a:solidFill>
              </a:rPr>
              <a:t>)</a:t>
            </a:r>
            <a:endParaRPr lang="en-US" altLang="zh-TW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6542F1-AFA9-43B8-92CF-3C377BF39760}"/>
              </a:ext>
            </a:extLst>
          </p:cNvPr>
          <p:cNvSpPr txBox="1"/>
          <p:nvPr/>
        </p:nvSpPr>
        <p:spPr bwMode="auto">
          <a:xfrm>
            <a:off x="4606925" y="3476625"/>
            <a:ext cx="4537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根據</a:t>
            </a:r>
            <a:r>
              <a:rPr lang="en-US" altLang="zh-TW" sz="2800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(b)</a:t>
            </a:r>
            <a:r>
              <a:rPr lang="zh-CN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伸延後長</a:t>
            </a:r>
            <a:r>
              <a:rPr lang="en-US" altLang="zh-TW" sz="2800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105cm</a:t>
            </a: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21" name="直接连接符 53">
            <a:extLst>
              <a:ext uri="{FF2B5EF4-FFF2-40B4-BE49-F238E27FC236}">
                <a16:creationId xmlns:a16="http://schemas.microsoft.com/office/drawing/2014/main" id="{C93E3CEB-EBFC-4175-8346-73F6188AC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30588" y="2616200"/>
            <a:ext cx="4021137" cy="1588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289" name="图片 3">
            <a:extLst>
              <a:ext uri="{FF2B5EF4-FFF2-40B4-BE49-F238E27FC236}">
                <a16:creationId xmlns:a16="http://schemas.microsoft.com/office/drawing/2014/main" id="{E293B94B-5360-402D-84E1-BA55E4B0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660400"/>
            <a:ext cx="612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0" grpId="0"/>
      <p:bldP spid="31" grpId="0"/>
      <p:bldP spid="31" grpId="1"/>
      <p:bldP spid="32" grpId="0"/>
      <p:bldP spid="32" grpId="1"/>
      <p:bldP spid="3" grpId="0" build="allAtOnce"/>
      <p:bldP spid="25" grpId="0" build="allAtOnce"/>
      <p:bldP spid="26" grpId="0" build="allAtOnce"/>
      <p:bldP spid="27" grpId="0" build="allAtOnce"/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51">
            <a:extLst>
              <a:ext uri="{FF2B5EF4-FFF2-40B4-BE49-F238E27FC236}">
                <a16:creationId xmlns:a16="http://schemas.microsoft.com/office/drawing/2014/main" id="{C210ABC3-6B31-44EB-B7F3-23BF09B5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425575"/>
            <a:ext cx="7874000" cy="13970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55600" indent="-355600">
              <a:lnSpc>
                <a:spcPct val="150000"/>
              </a:lnSpc>
              <a:spcAft>
                <a:spcPts val="672"/>
              </a:spcAft>
              <a:defRPr/>
            </a:pPr>
            <a:r>
              <a:rPr lang="en-US" altLang="zh-CN" sz="2800" dirty="0">
                <a:ea typeface="標楷體" panose="03000509000000000000" pitchFamily="65" charset="-120"/>
              </a:rPr>
              <a:t>(a) 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2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硬幣佔全部硬幣的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HK" sz="2800" kern="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仁傑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latin typeface="+mn-lt"/>
                <a:ea typeface="+mj-ea"/>
              </a:rPr>
              <a:t>x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硬幣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5600" indent="-268288">
              <a:lnSpc>
                <a:spcPct val="150000"/>
              </a:lnSpc>
              <a:spcAft>
                <a:spcPts val="672"/>
              </a:spcAft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多少個？</a:t>
            </a:r>
            <a:r>
              <a:rPr lang="en-US" altLang="zh-CN" sz="2800" dirty="0">
                <a:ea typeface="標楷體" panose="03000509000000000000" pitchFamily="65" charset="-120"/>
              </a:rPr>
              <a:t> (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[2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527CC1D-F8B8-48CD-A878-726CFF491D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6375" y="2276475"/>
            <a:ext cx="395922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76D4C1CF-1140-41AC-A452-FAC5CD13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2895600"/>
            <a:ext cx="7158037" cy="5222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55600" indent="-355600">
              <a:spcAft>
                <a:spcPts val="0"/>
              </a:spcAft>
              <a:defRPr/>
            </a:pP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仁傑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en-US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HK" sz="2800" kern="100" dirty="0"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/>
              <a:t>x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硬幣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94843CB-352A-4596-AE4B-021DC13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927350"/>
            <a:ext cx="8270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48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77AA728-70A8-47B7-BA05-73D86D3AC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013" y="2927350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5303" name="Group 47">
            <a:extLst>
              <a:ext uri="{FF2B5EF4-FFF2-40B4-BE49-F238E27FC236}">
                <a16:creationId xmlns:a16="http://schemas.microsoft.com/office/drawing/2014/main" id="{0168EC3A-3485-4EBD-911E-BE6C27054C33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412875"/>
            <a:ext cx="863600" cy="915988"/>
            <a:chOff x="1292" y="1706"/>
            <a:chExt cx="544" cy="577"/>
          </a:xfrm>
        </p:grpSpPr>
        <p:sp>
          <p:nvSpPr>
            <p:cNvPr id="55319" name="Rectangle 8">
              <a:extLst>
                <a:ext uri="{FF2B5EF4-FFF2-40B4-BE49-F238E27FC236}">
                  <a16:creationId xmlns:a16="http://schemas.microsoft.com/office/drawing/2014/main" id="{8BE9D78D-7C5D-4058-B720-FD9392565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5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5320" name="Rectangle 8">
              <a:extLst>
                <a:ext uri="{FF2B5EF4-FFF2-40B4-BE49-F238E27FC236}">
                  <a16:creationId xmlns:a16="http://schemas.microsoft.com/office/drawing/2014/main" id="{4AC58592-E247-4B2B-A888-B68A7B96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5321" name="Line 50">
              <a:extLst>
                <a:ext uri="{FF2B5EF4-FFF2-40B4-BE49-F238E27FC236}">
                  <a16:creationId xmlns:a16="http://schemas.microsoft.com/office/drawing/2014/main" id="{249431AC-F4E9-4E4C-A093-B1AFA88E5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404" name="Text Box 5">
            <a:extLst>
              <a:ext uri="{FF2B5EF4-FFF2-40B4-BE49-F238E27FC236}">
                <a16:creationId xmlns:a16="http://schemas.microsoft.com/office/drawing/2014/main" id="{C4D77068-592A-4D48-AE75-C8090F31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11238"/>
            <a:ext cx="64039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Aft>
                <a:spcPct val="30000"/>
              </a:spcAft>
              <a:defRPr/>
            </a:pPr>
            <a:r>
              <a:rPr lang="en-US" altLang="zh-HK" sz="2800" dirty="0"/>
              <a:t>32</a:t>
            </a:r>
            <a:r>
              <a:rPr lang="en-US" altLang="zh-TW" sz="2800" dirty="0">
                <a:ea typeface="標楷體" panose="03000509000000000000" pitchFamily="65" charset="-120"/>
              </a:rPr>
              <a:t>. </a:t>
            </a: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仁傑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$2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硬幣</a:t>
            </a:r>
            <a:r>
              <a:rPr lang="zh-TW" altLang="zh-HK" sz="2800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latin typeface="+mn-lt"/>
                <a:ea typeface="標楷體" panose="03000509000000000000" pitchFamily="65" charset="-120"/>
              </a:rPr>
              <a:t>x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硬幣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HK" sz="2800" kern="100" dirty="0">
                <a:ea typeface="標楷體" panose="03000509000000000000" pitchFamily="65" charset="-120"/>
              </a:rPr>
              <a:t>80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8CBECCDE-F397-4CEA-ADB1-A7B18407408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2771775"/>
            <a:ext cx="5353050" cy="915988"/>
            <a:chOff x="1595551" y="3549129"/>
            <a:chExt cx="5352713" cy="91598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C98E367-0584-40D1-B243-B87668A72A05}"/>
                </a:ext>
              </a:extLst>
            </p:cNvPr>
            <p:cNvSpPr txBox="1"/>
            <p:nvPr/>
          </p:nvSpPr>
          <p:spPr>
            <a:xfrm>
              <a:off x="1595551" y="3731692"/>
              <a:ext cx="535271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HK" sz="2800" kern="1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$</a:t>
              </a:r>
              <a:r>
                <a:rPr lang="en-US" altLang="zh-HK" sz="2800" i="1" kern="100" dirty="0">
                  <a:solidFill>
                    <a:srgbClr val="003399"/>
                  </a:solidFill>
                </a:rPr>
                <a:t>x</a:t>
              </a:r>
              <a:r>
                <a:rPr lang="zh-TW" altLang="zh-HK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硬幣佔全部硬幣的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(1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－　  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) </a:t>
              </a:r>
              <a:r>
                <a:rPr lang="zh-TW" altLang="en-US" sz="2800" kern="100" dirty="0">
                  <a:latin typeface="Times New Roman" panose="02020603050405020304" pitchFamily="18" charset="0"/>
                  <a:ea typeface="標楷體" panose="03000509000000000000" pitchFamily="65" charset="-120"/>
                </a:rPr>
                <a:t>。</a:t>
              </a:r>
              <a:endParaRPr lang="zh-HK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grpSp>
          <p:nvGrpSpPr>
            <p:cNvPr id="55315" name="Group 47">
              <a:extLst>
                <a:ext uri="{FF2B5EF4-FFF2-40B4-BE49-F238E27FC236}">
                  <a16:creationId xmlns:a16="http://schemas.microsoft.com/office/drawing/2014/main" id="{04D9C6DA-5B89-4C81-91F6-514134DD1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4354" y="3549129"/>
              <a:ext cx="863600" cy="915988"/>
              <a:chOff x="1300" y="1651"/>
              <a:chExt cx="544" cy="577"/>
            </a:xfrm>
          </p:grpSpPr>
          <p:sp>
            <p:nvSpPr>
              <p:cNvPr id="55316" name="Rectangle 8">
                <a:extLst>
                  <a:ext uri="{FF2B5EF4-FFF2-40B4-BE49-F238E27FC236}">
                    <a16:creationId xmlns:a16="http://schemas.microsoft.com/office/drawing/2014/main" id="{88540263-4CC8-48F9-B65B-25BABC8FB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" y="1901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17" name="Rectangle 8">
                <a:extLst>
                  <a:ext uri="{FF2B5EF4-FFF2-40B4-BE49-F238E27FC236}">
                    <a16:creationId xmlns:a16="http://schemas.microsoft.com/office/drawing/2014/main" id="{B865D342-8F07-4F37-8582-63993ACD8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1651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18" name="Line 50">
                <a:extLst>
                  <a:ext uri="{FF2B5EF4-FFF2-40B4-BE49-F238E27FC236}">
                    <a16:creationId xmlns:a16="http://schemas.microsoft.com/office/drawing/2014/main" id="{5B492B65-8C8C-4C3F-89CC-61FA1A955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9" y="1945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B1667A76-6659-413C-A1F7-E8AB187A84C6}"/>
              </a:ext>
            </a:extLst>
          </p:cNvPr>
          <p:cNvSpPr txBox="1"/>
          <p:nvPr/>
        </p:nvSpPr>
        <p:spPr bwMode="auto">
          <a:xfrm>
            <a:off x="1500188" y="3517900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zh-TW" altLang="zh-HK" sz="2800" u="sng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仁傑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en-US" altLang="zh-HK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solidFill>
                  <a:srgbClr val="003399"/>
                </a:solidFill>
              </a:rPr>
              <a:t>x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硬幣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D35F77-F366-4EF2-8843-8BA829B3822B}"/>
              </a:ext>
            </a:extLst>
          </p:cNvPr>
          <p:cNvSpPr txBox="1"/>
          <p:nvPr/>
        </p:nvSpPr>
        <p:spPr>
          <a:xfrm>
            <a:off x="1541463" y="4849813"/>
            <a:ext cx="3048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= 48(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TW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HK" altLang="en-US" sz="2800" kern="1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A9DF74AD-52A3-4E08-A845-8C0083D66F5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052888"/>
            <a:ext cx="2606675" cy="917575"/>
            <a:chOff x="4144993" y="4273452"/>
            <a:chExt cx="2607610" cy="916658"/>
          </a:xfrm>
        </p:grpSpPr>
        <p:grpSp>
          <p:nvGrpSpPr>
            <p:cNvPr id="55309" name="组合 13">
              <a:extLst>
                <a:ext uri="{FF2B5EF4-FFF2-40B4-BE49-F238E27FC236}">
                  <a16:creationId xmlns:a16="http://schemas.microsoft.com/office/drawing/2014/main" id="{D0852B37-9D1A-43C1-87D7-51DD65354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4850" y="4273452"/>
              <a:ext cx="863473" cy="916658"/>
              <a:chOff x="2987823" y="5013173"/>
              <a:chExt cx="863602" cy="915991"/>
            </a:xfrm>
          </p:grpSpPr>
          <p:sp>
            <p:nvSpPr>
              <p:cNvPr id="55311" name="Rectangle 8">
                <a:extLst>
                  <a:ext uri="{FF2B5EF4-FFF2-40B4-BE49-F238E27FC236}">
                    <a16:creationId xmlns:a16="http://schemas.microsoft.com/office/drawing/2014/main" id="{398D640E-0D08-443E-A554-7537F8549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412" y="5410051"/>
                <a:ext cx="86201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12" name="Rectangle 8">
                <a:extLst>
                  <a:ext uri="{FF2B5EF4-FFF2-40B4-BE49-F238E27FC236}">
                    <a16:creationId xmlns:a16="http://schemas.microsoft.com/office/drawing/2014/main" id="{609CF5BF-D0A1-45E3-B8E3-D0CFB7806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823" y="5013173"/>
                <a:ext cx="862012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313" name="Line 50">
                <a:extLst>
                  <a:ext uri="{FF2B5EF4-FFF2-40B4-BE49-F238E27FC236}">
                    <a16:creationId xmlns:a16="http://schemas.microsoft.com/office/drawing/2014/main" id="{58A7D78F-1E94-4FA6-925C-27AFFDFB6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0862" y="5478314"/>
                <a:ext cx="52863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E87CF32-D9FB-44E4-A4AE-E32F43086956}"/>
                </a:ext>
              </a:extLst>
            </p:cNvPr>
            <p:cNvSpPr txBox="1"/>
            <p:nvPr/>
          </p:nvSpPr>
          <p:spPr bwMode="auto">
            <a:xfrm>
              <a:off x="4144993" y="4444731"/>
              <a:ext cx="2607610" cy="523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zh-HK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80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 </a:t>
              </a:r>
              <a:r>
                <a:rPr lang="en-US" altLang="zh-HK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×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 (1</a:t>
              </a:r>
              <a:r>
                <a:rPr lang="zh-TW" altLang="en-US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－　   </a:t>
              </a:r>
              <a:r>
                <a:rPr lang="en-US" altLang="zh-TW" sz="2800" kern="1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2" grpId="0" autoUpdateAnimBg="0"/>
      <p:bldP spid="13" grpId="0" autoUpdateAnimBg="0"/>
      <p:bldP spid="28" grpId="0"/>
      <p:bldP spid="28" grpId="1"/>
      <p:bldP spid="17" grpId="0"/>
      <p:bldP spid="1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51">
            <a:extLst>
              <a:ext uri="{FF2B5EF4-FFF2-40B4-BE49-F238E27FC236}">
                <a16:creationId xmlns:a16="http://schemas.microsoft.com/office/drawing/2014/main" id="{2585BB87-70A6-4FAE-9DBC-12686B2E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557338"/>
            <a:ext cx="8029575" cy="9540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HK" sz="2800" dirty="0">
                <a:ea typeface="標楷體" panose="03000509000000000000" pitchFamily="65" charset="-120"/>
              </a:rPr>
              <a:t>(b) </a:t>
            </a:r>
            <a:r>
              <a:rPr lang="zh-TW" altLang="zh-HK" sz="28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仁傑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有的</a:t>
            </a:r>
            <a:r>
              <a:rPr lang="en-US" altLang="zh-HK" sz="2800" kern="100" dirty="0"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ea typeface="標楷體" panose="03000509000000000000" pitchFamily="65" charset="-120"/>
              </a:rPr>
              <a:t>x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硬幣的總值是</a:t>
            </a:r>
            <a:r>
              <a:rPr lang="en-US" altLang="zh-HK" sz="2800" dirty="0">
                <a:latin typeface="+mj-lt"/>
                <a:ea typeface="標楷體" panose="03000509000000000000" pitchFamily="65" charset="-120"/>
              </a:rPr>
              <a:t>$240</a:t>
            </a:r>
            <a:r>
              <a:rPr lang="zh-TW" altLang="zh-HK" sz="2800" dirty="0">
                <a:ea typeface="標楷體" panose="03000509000000000000" pitchFamily="65" charset="-120"/>
              </a:rPr>
              <a:t>，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求</a:t>
            </a:r>
            <a:r>
              <a:rPr lang="en-US" altLang="zh-HK" sz="2800" i="1" kern="100" dirty="0">
                <a:ea typeface="標楷體" panose="03000509000000000000" pitchFamily="65" charset="-120"/>
              </a:rPr>
              <a:t>x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的值</a:t>
            </a:r>
            <a:r>
              <a:rPr lang="zh-TW" altLang="zh-HK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sz="2800" dirty="0">
                <a:ea typeface="標楷體" panose="03000509000000000000" pitchFamily="65" charset="-120"/>
              </a:rPr>
              <a:t>(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須用方程列式計算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en-US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[4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</a:t>
            </a:r>
            <a:r>
              <a:rPr lang="en-US" altLang="zh-HK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endParaRPr lang="en-US" altLang="zh-CN" sz="2800" dirty="0">
              <a:ea typeface="標楷體" panose="03000509000000000000" pitchFamily="65" charset="-120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DBE11A8-2B8B-4329-BAC5-AAEBB40D24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4800" y="2035175"/>
            <a:ext cx="338455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9">
            <a:extLst>
              <a:ext uri="{FF2B5EF4-FFF2-40B4-BE49-F238E27FC236}">
                <a16:creationId xmlns:a16="http://schemas.microsoft.com/office/drawing/2014/main" id="{3457C39E-AD5B-49E6-819F-7D190BB1F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728913"/>
            <a:ext cx="6715125" cy="1539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HK" sz="2800"/>
              <a:t>  </a:t>
            </a:r>
            <a:r>
              <a:rPr lang="en-US" altLang="zh-HK" sz="2800">
                <a:solidFill>
                  <a:srgbClr val="FF0000"/>
                </a:solidFill>
              </a:rPr>
              <a:t>48</a:t>
            </a:r>
            <a:r>
              <a:rPr lang="en-US" altLang="zh-HK" sz="2800" i="1">
                <a:solidFill>
                  <a:srgbClr val="FF0000"/>
                </a:solidFill>
              </a:rPr>
              <a:t>x </a:t>
            </a:r>
            <a:r>
              <a:rPr lang="en-US" altLang="zh-HK" sz="2800">
                <a:solidFill>
                  <a:srgbClr val="FF0000"/>
                </a:solidFill>
              </a:rPr>
              <a:t>= 240</a:t>
            </a:r>
          </a:p>
          <a:p>
            <a:pPr>
              <a:spcAft>
                <a:spcPts val="600"/>
              </a:spcAft>
            </a:pPr>
            <a:r>
              <a:rPr lang="en-US" altLang="zh-TW" sz="2800">
                <a:solidFill>
                  <a:srgbClr val="FF0000"/>
                </a:solidFill>
              </a:rPr>
              <a:t>      </a:t>
            </a:r>
            <a:r>
              <a:rPr lang="en-US" altLang="zh-HK" sz="2800" i="1">
                <a:solidFill>
                  <a:srgbClr val="FF0000"/>
                </a:solidFill>
              </a:rPr>
              <a:t>x </a:t>
            </a:r>
            <a:r>
              <a:rPr lang="en-US" altLang="zh-HK" sz="2800">
                <a:solidFill>
                  <a:srgbClr val="FF0000"/>
                </a:solidFill>
              </a:rPr>
              <a:t>= 5</a:t>
            </a:r>
          </a:p>
          <a:p>
            <a:pPr>
              <a:spcAft>
                <a:spcPts val="600"/>
              </a:spcAft>
            </a:pPr>
            <a:r>
              <a:rPr lang="en-US" altLang="zh-HK" sz="2800" i="1"/>
              <a:t>  </a:t>
            </a:r>
            <a:r>
              <a:rPr lang="en-US" altLang="zh-HK" sz="2800" i="1">
                <a:solidFill>
                  <a:srgbClr val="FF0000"/>
                </a:solidFill>
              </a:rPr>
              <a:t>x</a:t>
            </a:r>
            <a:r>
              <a:rPr lang="zh-TW" altLang="zh-HK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的值是</a:t>
            </a:r>
            <a:r>
              <a:rPr lang="en-US" altLang="zh-HK" sz="2800">
                <a:solidFill>
                  <a:srgbClr val="FF0000"/>
                </a:solidFill>
              </a:rPr>
              <a:t>5</a:t>
            </a:r>
            <a:r>
              <a:rPr lang="zh-TW" altLang="zh-HK" sz="280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DB4E5916-97DF-4ED9-9B6F-8997320A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2759075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63695F0B-80C3-4D65-9272-873CEA4F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3278188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230BA5-9927-4275-B60D-08AA2968876B}"/>
              </a:ext>
            </a:extLst>
          </p:cNvPr>
          <p:cNvSpPr txBox="1"/>
          <p:nvPr/>
        </p:nvSpPr>
        <p:spPr bwMode="auto">
          <a:xfrm>
            <a:off x="1385888" y="4516438"/>
            <a:ext cx="49863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根據</a:t>
            </a:r>
            <a:r>
              <a:rPr lang="en-US" altLang="zh-TW" sz="2800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(a)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部</a:t>
            </a:r>
            <a:r>
              <a:rPr lang="zh-TW" altLang="en-US" sz="2800" u="sng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仁傑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</a:t>
            </a:r>
            <a:r>
              <a:rPr lang="en-US" altLang="zh-TW" sz="2800" kern="1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48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HK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solidFill>
                  <a:srgbClr val="003399"/>
                </a:solidFill>
              </a:rPr>
              <a:t>x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硬幣</a:t>
            </a: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6680908-3F47-464F-8B2B-B4DA6461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11238"/>
            <a:ext cx="58340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spcAft>
                <a:spcPct val="30000"/>
              </a:spcAft>
              <a:defRPr/>
            </a:pPr>
            <a:r>
              <a:rPr lang="en-US" altLang="zh-HK" sz="2800" dirty="0"/>
              <a:t>32</a:t>
            </a:r>
            <a:r>
              <a:rPr lang="en-US" altLang="zh-TW" sz="2800" dirty="0">
                <a:ea typeface="標楷體" panose="03000509000000000000" pitchFamily="65" charset="-120"/>
              </a:rPr>
              <a:t>. </a:t>
            </a:r>
            <a:r>
              <a:rPr lang="zh-TW" altLang="zh-HK" sz="28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仁傑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$2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硬幣</a:t>
            </a:r>
            <a:r>
              <a:rPr lang="zh-TW" altLang="zh-HK" sz="2800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HK" sz="2800" kern="100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HK" sz="2800" i="1" kern="100" dirty="0">
                <a:latin typeface="+mn-lt"/>
                <a:ea typeface="標楷體" panose="03000509000000000000" pitchFamily="65" charset="-120"/>
              </a:rPr>
              <a:t>x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硬幣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HK" sz="2800" kern="100" dirty="0">
                <a:ea typeface="標楷體" panose="03000509000000000000" pitchFamily="65" charset="-120"/>
              </a:rPr>
              <a:t>80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utoUpdateAnimBg="0"/>
      <p:bldP spid="42" grpId="0" autoUpdateAnimBg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04721049-20AD-4214-B2DD-55EFB342D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46125"/>
            <a:ext cx="1955800" cy="738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id="{7AFC61AE-BAB4-4F2E-B38E-C1B7EF32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735013"/>
            <a:ext cx="1936750" cy="73818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FA1B7939-D3C6-4447-AC10-25B772962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769938"/>
            <a:ext cx="1797050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3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54D773-E75E-4861-B49C-9869A142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54">
            <a:hlinkClick r:id="rId3" action="ppaction://hlinksldjump"/>
            <a:extLst>
              <a:ext uri="{FF2B5EF4-FFF2-40B4-BE49-F238E27FC236}">
                <a16:creationId xmlns:a16="http://schemas.microsoft.com/office/drawing/2014/main" id="{0CB77CA1-0BB1-413A-806F-15FB892C4B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822325"/>
            <a:ext cx="63341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</a:p>
        </p:txBody>
      </p:sp>
      <p:graphicFrame>
        <p:nvGraphicFramePr>
          <p:cNvPr id="8319" name="Group 127">
            <a:extLst>
              <a:ext uri="{FF2B5EF4-FFF2-40B4-BE49-F238E27FC236}">
                <a16:creationId xmlns:a16="http://schemas.microsoft.com/office/drawing/2014/main" id="{A7F9FB4F-BB46-4C23-B719-BCCE1A2E4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99362"/>
              </p:ext>
            </p:extLst>
          </p:nvPr>
        </p:nvGraphicFramePr>
        <p:xfrm>
          <a:off x="604838" y="1203325"/>
          <a:ext cx="7854950" cy="4775198"/>
        </p:xfrm>
        <a:graphic>
          <a:graphicData uri="http://schemas.openxmlformats.org/drawingml/2006/table">
            <a:tbl>
              <a:tblPr/>
              <a:tblGrid>
                <a:gridCol w="133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周界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面積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32(a)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 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33(a)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立體圖形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33(b)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面積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34(a)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八個方向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圖形與空間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分數乘法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分數四則混合計算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5(a)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7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(a)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複合棒形圖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數據處理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36(b)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複合棒形圖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2361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CB1B40D2-7C6B-46C4-8A92-DAFF7489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0413"/>
            <a:ext cx="1241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>
            <a:extLst>
              <a:ext uri="{FF2B5EF4-FFF2-40B4-BE49-F238E27FC236}">
                <a16:creationId xmlns:a16="http://schemas.microsoft.com/office/drawing/2014/main" id="{2AE8F22A-5A43-48E6-AAD6-7CE05096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067300"/>
            <a:ext cx="7366000" cy="52228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TW" altLang="zh-CN" sz="2800">
                <a:latin typeface="標楷體" panose="03000509000000000000" pitchFamily="65" charset="-120"/>
                <a:ea typeface="標楷體" panose="03000509000000000000" pitchFamily="65" charset="-120"/>
              </a:rPr>
              <a:t>貼上瓷磚的三面都是</a:t>
            </a:r>
            <a:r>
              <a:rPr lang="en-US" altLang="zh-TW" sz="2800" u="sng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>
              <a:solidFill>
                <a:srgbClr val="FF0000"/>
              </a:solidFill>
            </a:endParaRPr>
          </a:p>
        </p:txBody>
      </p:sp>
      <p:sp>
        <p:nvSpPr>
          <p:cNvPr id="62466" name="Text Box 5">
            <a:extLst>
              <a:ext uri="{FF2B5EF4-FFF2-40B4-BE49-F238E27FC236}">
                <a16:creationId xmlns:a16="http://schemas.microsoft.com/office/drawing/2014/main" id="{62DF803E-333F-41EB-A0D2-A59DC1E9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438400"/>
            <a:ext cx="8461375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defRPr/>
            </a:pP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一個舞台高</a:t>
            </a:r>
            <a:r>
              <a:rPr lang="es-ES" altLang="zh-CN" sz="2800" dirty="0">
                <a:latin typeface="+mn-lt"/>
                <a:ea typeface="標楷體" panose="03000509000000000000" pitchFamily="65" charset="-120"/>
              </a:rPr>
              <a:t>1.5m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，它是由三個形狀和大小都相同的三角柱拼砌而成。三角柱的底是一個等邊三角形。舞台的其中三面貼上瓷磚，如上圖所示。</a:t>
            </a:r>
          </a:p>
        </p:txBody>
      </p:sp>
      <p:sp>
        <p:nvSpPr>
          <p:cNvPr id="62467" name="Rectangle 51">
            <a:extLst>
              <a:ext uri="{FF2B5EF4-FFF2-40B4-BE49-F238E27FC236}">
                <a16:creationId xmlns:a16="http://schemas.microsoft.com/office/drawing/2014/main" id="{4375D21D-F0B2-419E-906B-796AC9DB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860800"/>
            <a:ext cx="8107362" cy="10398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(a)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貼上瓷磚的三面都是哪一種圖形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只須寫出答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ct val="20000"/>
              </a:spcAft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案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)</a:t>
            </a:r>
            <a:r>
              <a:rPr lang="es-E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[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C2D4179C-6AE4-4FCB-AB0D-6C505199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046663"/>
            <a:ext cx="884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      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374" name="文本框 17">
            <a:extLst>
              <a:ext uri="{FF2B5EF4-FFF2-40B4-BE49-F238E27FC236}">
                <a16:creationId xmlns:a16="http://schemas.microsoft.com/office/drawing/2014/main" id="{C99BB15C-A321-453C-A0EA-758ECF6B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920750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cxnSp>
        <p:nvCxnSpPr>
          <p:cNvPr id="58375" name="直接箭头连接符 19">
            <a:extLst>
              <a:ext uri="{FF2B5EF4-FFF2-40B4-BE49-F238E27FC236}">
                <a16:creationId xmlns:a16="http://schemas.microsoft.com/office/drawing/2014/main" id="{6406896B-FEF8-44BF-BC0F-20F53B3700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1360488"/>
            <a:ext cx="0" cy="2143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文本框 34">
            <a:extLst>
              <a:ext uri="{FF2B5EF4-FFF2-40B4-BE49-F238E27FC236}">
                <a16:creationId xmlns:a16="http://schemas.microsoft.com/office/drawing/2014/main" id="{94D68D9C-6880-416B-AD96-AAD46799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227138"/>
            <a:ext cx="79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1.5m</a:t>
            </a:r>
            <a:endParaRPr lang="zh-CN" altLang="en-US" sz="200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FBB7A36D-D818-417A-9698-7ECD1118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5045075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長方形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8" name="直接连接符 53">
            <a:extLst>
              <a:ext uri="{FF2B5EF4-FFF2-40B4-BE49-F238E27FC236}">
                <a16:creationId xmlns:a16="http://schemas.microsoft.com/office/drawing/2014/main" id="{E0EA7E37-6B4E-48DA-8180-1BF9FF17D8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0025" y="4365625"/>
            <a:ext cx="50038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379" name="图片 2">
            <a:extLst>
              <a:ext uri="{FF2B5EF4-FFF2-40B4-BE49-F238E27FC236}">
                <a16:creationId xmlns:a16="http://schemas.microsoft.com/office/drawing/2014/main" id="{33E39E4F-D269-4F2A-9C5E-453FBE0F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316038"/>
            <a:ext cx="2813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1">
            <a:extLst>
              <a:ext uri="{FF2B5EF4-FFF2-40B4-BE49-F238E27FC236}">
                <a16:creationId xmlns:a16="http://schemas.microsoft.com/office/drawing/2014/main" id="{04E7DEF3-4BCC-4435-A4E2-6F171ECF9748}"/>
              </a:ext>
            </a:extLst>
          </p:cNvPr>
          <p:cNvGrpSpPr>
            <a:grpSpLocks/>
          </p:cNvGrpSpPr>
          <p:nvPr/>
        </p:nvGrpSpPr>
        <p:grpSpPr bwMode="auto">
          <a:xfrm>
            <a:off x="3030538" y="1362075"/>
            <a:ext cx="2678112" cy="949325"/>
            <a:chOff x="5256281" y="1323534"/>
            <a:chExt cx="2678430" cy="952626"/>
          </a:xfrm>
        </p:grpSpPr>
        <p:sp>
          <p:nvSpPr>
            <p:cNvPr id="58387" name="Freeform 25" descr="白色大理石">
              <a:extLst>
                <a:ext uri="{FF2B5EF4-FFF2-40B4-BE49-F238E27FC236}">
                  <a16:creationId xmlns:a16="http://schemas.microsoft.com/office/drawing/2014/main" id="{DC7528A3-3D58-4049-97FA-9CC6DF4C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281" y="1323534"/>
              <a:ext cx="2678430" cy="944089"/>
            </a:xfrm>
            <a:custGeom>
              <a:avLst/>
              <a:gdLst>
                <a:gd name="T0" fmla="*/ 2147483646 w 3178"/>
                <a:gd name="T1" fmla="*/ 2147483646 h 1120"/>
                <a:gd name="T2" fmla="*/ 0 w 3178"/>
                <a:gd name="T3" fmla="*/ 0 h 1120"/>
                <a:gd name="T4" fmla="*/ 0 w 3178"/>
                <a:gd name="T5" fmla="*/ 2147483646 h 1120"/>
                <a:gd name="T6" fmla="*/ 2147483646 w 3178"/>
                <a:gd name="T7" fmla="*/ 2147483646 h 1120"/>
                <a:gd name="T8" fmla="*/ 2147483646 w 3178"/>
                <a:gd name="T9" fmla="*/ 2147483646 h 1120"/>
                <a:gd name="T10" fmla="*/ 2147483646 w 3178"/>
                <a:gd name="T11" fmla="*/ 2147483646 h 1120"/>
                <a:gd name="T12" fmla="*/ 2147483646 w 3178"/>
                <a:gd name="T13" fmla="*/ 0 h 1120"/>
                <a:gd name="T14" fmla="*/ 2147483646 w 3178"/>
                <a:gd name="T15" fmla="*/ 2147483646 h 1120"/>
                <a:gd name="T16" fmla="*/ 2147483646 w 3178"/>
                <a:gd name="T17" fmla="*/ 2147483646 h 1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8"/>
                <a:gd name="T28" fmla="*/ 0 h 1120"/>
                <a:gd name="T29" fmla="*/ 3178 w 3178"/>
                <a:gd name="T30" fmla="*/ 1120 h 1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8" h="1120">
                  <a:moveTo>
                    <a:pt x="787" y="848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786" y="1120"/>
                  </a:lnTo>
                  <a:lnTo>
                    <a:pt x="2376" y="1120"/>
                  </a:lnTo>
                  <a:lnTo>
                    <a:pt x="3178" y="258"/>
                  </a:lnTo>
                  <a:lnTo>
                    <a:pt x="3178" y="0"/>
                  </a:lnTo>
                  <a:lnTo>
                    <a:pt x="2376" y="848"/>
                  </a:lnTo>
                  <a:lnTo>
                    <a:pt x="787" y="848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8" name="任意多边形 18">
              <a:extLst>
                <a:ext uri="{FF2B5EF4-FFF2-40B4-BE49-F238E27FC236}">
                  <a16:creationId xmlns:a16="http://schemas.microsoft.com/office/drawing/2014/main" id="{5712992A-5707-409C-AB6B-EF0C4265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740" y="2042160"/>
              <a:ext cx="0" cy="234000"/>
            </a:xfrm>
            <a:custGeom>
              <a:avLst/>
              <a:gdLst>
                <a:gd name="T0" fmla="*/ 0 w 7620"/>
                <a:gd name="T1" fmla="*/ 0 h 251460"/>
                <a:gd name="T2" fmla="*/ 0 w 7620"/>
                <a:gd name="T3" fmla="*/ 80 h 251460"/>
                <a:gd name="T4" fmla="*/ 0 60000 65536"/>
                <a:gd name="T5" fmla="*/ 0 60000 65536"/>
                <a:gd name="T6" fmla="*/ 0 w 7620"/>
                <a:gd name="T7" fmla="*/ 0 h 251460"/>
                <a:gd name="T8" fmla="*/ 0 w 7620"/>
                <a:gd name="T9" fmla="*/ 251460 h 2514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20" h="251460">
                  <a:moveTo>
                    <a:pt x="7620" y="0"/>
                  </a:moveTo>
                  <a:lnTo>
                    <a:pt x="0" y="251460"/>
                  </a:ln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389" name="任意多边形 20">
              <a:extLst>
                <a:ext uri="{FF2B5EF4-FFF2-40B4-BE49-F238E27FC236}">
                  <a16:creationId xmlns:a16="http://schemas.microsoft.com/office/drawing/2014/main" id="{09D59558-5691-445C-AF32-FD7A13CE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669" y="2038350"/>
              <a:ext cx="0" cy="233363"/>
            </a:xfrm>
            <a:custGeom>
              <a:avLst/>
              <a:gdLst>
                <a:gd name="T0" fmla="*/ 0 w 2381"/>
                <a:gd name="T1" fmla="*/ 0 h 233363"/>
                <a:gd name="T2" fmla="*/ 0 w 2381"/>
                <a:gd name="T3" fmla="*/ 233363 h 233363"/>
                <a:gd name="T4" fmla="*/ 0 60000 65536"/>
                <a:gd name="T5" fmla="*/ 0 60000 65536"/>
                <a:gd name="T6" fmla="*/ 0 w 2381"/>
                <a:gd name="T7" fmla="*/ 0 h 233363"/>
                <a:gd name="T8" fmla="*/ 0 w 2381"/>
                <a:gd name="T9" fmla="*/ 233363 h 2333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81" h="233363">
                  <a:moveTo>
                    <a:pt x="0" y="0"/>
                  </a:moveTo>
                  <a:cubicBezTo>
                    <a:pt x="794" y="77788"/>
                    <a:pt x="1587" y="155575"/>
                    <a:pt x="2381" y="233363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152E2D64-2FEE-483E-A23F-A21DBABBECB1}"/>
              </a:ext>
            </a:extLst>
          </p:cNvPr>
          <p:cNvSpPr txBox="1"/>
          <p:nvPr/>
        </p:nvSpPr>
        <p:spPr bwMode="auto">
          <a:xfrm>
            <a:off x="6473825" y="1714500"/>
            <a:ext cx="2473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都是長方形。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58382" name="直接箭头连接符 16">
            <a:extLst>
              <a:ext uri="{FF2B5EF4-FFF2-40B4-BE49-F238E27FC236}">
                <a16:creationId xmlns:a16="http://schemas.microsoft.com/office/drawing/2014/main" id="{6EA710BE-3A18-499C-B76A-B4B0D0413B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92700" y="1601788"/>
            <a:ext cx="684213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3" name="直接箭头连接符 16">
            <a:extLst>
              <a:ext uri="{FF2B5EF4-FFF2-40B4-BE49-F238E27FC236}">
                <a16:creationId xmlns:a16="http://schemas.microsoft.com/office/drawing/2014/main" id="{885A2590-78DE-4BF6-9C0E-BB2FB8C6D6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8950" y="1316038"/>
            <a:ext cx="133191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4" name="文本框 17">
            <a:extLst>
              <a:ext uri="{FF2B5EF4-FFF2-40B4-BE49-F238E27FC236}">
                <a16:creationId xmlns:a16="http://schemas.microsoft.com/office/drawing/2014/main" id="{C4EC2B37-5108-4546-887C-F8DDB7DD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825625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sp>
        <p:nvSpPr>
          <p:cNvPr id="58385" name="文本框 17">
            <a:extLst>
              <a:ext uri="{FF2B5EF4-FFF2-40B4-BE49-F238E27FC236}">
                <a16:creationId xmlns:a16="http://schemas.microsoft.com/office/drawing/2014/main" id="{C59E687E-E93D-465D-B2AE-BCDD21E4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1839913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cxnSp>
        <p:nvCxnSpPr>
          <p:cNvPr id="58386" name="直接箭头连接符 16">
            <a:extLst>
              <a:ext uri="{FF2B5EF4-FFF2-40B4-BE49-F238E27FC236}">
                <a16:creationId xmlns:a16="http://schemas.microsoft.com/office/drawing/2014/main" id="{87CD2AC0-629E-4788-A512-898B8DB0A9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5613" y="1601788"/>
            <a:ext cx="682625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allAtOnce" animBg="1"/>
      <p:bldP spid="62" grpId="0"/>
      <p:bldP spid="27" grpId="0"/>
      <p:bldP spid="36" grpId="0"/>
      <p:bldP spid="3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1">
            <a:extLst>
              <a:ext uri="{FF2B5EF4-FFF2-40B4-BE49-F238E27FC236}">
                <a16:creationId xmlns:a16="http://schemas.microsoft.com/office/drawing/2014/main" id="{BF286078-F923-43C7-AC76-70BDD772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33825"/>
            <a:ext cx="8107362" cy="5222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s-ES" altLang="zh-HK" sz="2800" kern="100" dirty="0">
                <a:ea typeface="標楷體" panose="03000509000000000000" pitchFamily="65" charset="-120"/>
              </a:rPr>
              <a:t>(b) 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瓷磚的總面積是多少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s-ES" altLang="zh-HK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ea typeface="標楷體" panose="03000509000000000000" pitchFamily="65" charset="-120"/>
              </a:rPr>
              <a:t>[4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AAC88A6F-8EF1-4E9F-B329-9E1A3E8B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438400"/>
            <a:ext cx="8461375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defRPr/>
            </a:pP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33. 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一個舞台高</a:t>
            </a:r>
            <a:r>
              <a:rPr lang="es-ES" altLang="zh-CN" sz="2800" dirty="0">
                <a:latin typeface="+mn-lt"/>
                <a:ea typeface="標楷體" panose="03000509000000000000" pitchFamily="65" charset="-120"/>
              </a:rPr>
              <a:t>1.5m</a:t>
            </a:r>
            <a:r>
              <a:rPr lang="zh-TW" altLang="zh-CN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，它是由三個形狀和大小都相同的三角柱拼砌而成。三角柱的底是一個等邊三角形。舞台的其中三面貼上瓷磚，如上圖所示。</a:t>
            </a:r>
          </a:p>
        </p:txBody>
      </p:sp>
      <p:sp>
        <p:nvSpPr>
          <p:cNvPr id="59396" name="文本框 17">
            <a:extLst>
              <a:ext uri="{FF2B5EF4-FFF2-40B4-BE49-F238E27FC236}">
                <a16:creationId xmlns:a16="http://schemas.microsoft.com/office/drawing/2014/main" id="{46DB497F-8163-4756-9555-BC68263C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920750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cxnSp>
        <p:nvCxnSpPr>
          <p:cNvPr id="59397" name="直接箭头连接符 19">
            <a:extLst>
              <a:ext uri="{FF2B5EF4-FFF2-40B4-BE49-F238E27FC236}">
                <a16:creationId xmlns:a16="http://schemas.microsoft.com/office/drawing/2014/main" id="{D86F0E08-0739-45B5-BF2E-7EA2406186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1360488"/>
            <a:ext cx="0" cy="2143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8" name="文本框 34">
            <a:extLst>
              <a:ext uri="{FF2B5EF4-FFF2-40B4-BE49-F238E27FC236}">
                <a16:creationId xmlns:a16="http://schemas.microsoft.com/office/drawing/2014/main" id="{CE44AAF4-122B-4883-B70F-4CED5A72B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227138"/>
            <a:ext cx="79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1.5m</a:t>
            </a:r>
            <a:endParaRPr lang="zh-CN" altLang="en-US" sz="2000"/>
          </a:p>
        </p:txBody>
      </p:sp>
      <p:pic>
        <p:nvPicPr>
          <p:cNvPr id="59399" name="图片 2">
            <a:extLst>
              <a:ext uri="{FF2B5EF4-FFF2-40B4-BE49-F238E27FC236}">
                <a16:creationId xmlns:a16="http://schemas.microsoft.com/office/drawing/2014/main" id="{785C7EE7-0661-40E0-A28D-33A72BF38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316038"/>
            <a:ext cx="2813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400" name="直接箭头连接符 16">
            <a:extLst>
              <a:ext uri="{FF2B5EF4-FFF2-40B4-BE49-F238E27FC236}">
                <a16:creationId xmlns:a16="http://schemas.microsoft.com/office/drawing/2014/main" id="{3FD74C3C-A57C-4BB1-BE19-D42628F875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92700" y="1601788"/>
            <a:ext cx="684213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1" name="直接箭头连接符 16">
            <a:extLst>
              <a:ext uri="{FF2B5EF4-FFF2-40B4-BE49-F238E27FC236}">
                <a16:creationId xmlns:a16="http://schemas.microsoft.com/office/drawing/2014/main" id="{625649E5-A8BD-4314-AD9C-14ECBBA873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8950" y="1316038"/>
            <a:ext cx="1331913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2" name="文本框 17">
            <a:extLst>
              <a:ext uri="{FF2B5EF4-FFF2-40B4-BE49-F238E27FC236}">
                <a16:creationId xmlns:a16="http://schemas.microsoft.com/office/drawing/2014/main" id="{E2FA3A2D-932B-4709-963E-C18882EC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1825625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sp>
        <p:nvSpPr>
          <p:cNvPr id="59403" name="文本框 17">
            <a:extLst>
              <a:ext uri="{FF2B5EF4-FFF2-40B4-BE49-F238E27FC236}">
                <a16:creationId xmlns:a16="http://schemas.microsoft.com/office/drawing/2014/main" id="{3B69BEEE-0A26-4D1A-9574-2835F0F8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1839913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/>
              <a:t>16m</a:t>
            </a:r>
            <a:endParaRPr lang="zh-CN" altLang="en-US" sz="2000"/>
          </a:p>
        </p:txBody>
      </p:sp>
      <p:cxnSp>
        <p:nvCxnSpPr>
          <p:cNvPr id="59404" name="直接箭头连接符 16">
            <a:extLst>
              <a:ext uri="{FF2B5EF4-FFF2-40B4-BE49-F238E27FC236}">
                <a16:creationId xmlns:a16="http://schemas.microsoft.com/office/drawing/2014/main" id="{927852DF-29A4-432C-B5E6-1429CA50C2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5613" y="1601788"/>
            <a:ext cx="682625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9">
            <a:extLst>
              <a:ext uri="{FF2B5EF4-FFF2-40B4-BE49-F238E27FC236}">
                <a16:creationId xmlns:a16="http://schemas.microsoft.com/office/drawing/2014/main" id="{82119D38-0C85-434B-8F80-A3FA1890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586288"/>
            <a:ext cx="7272338" cy="15652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endParaRPr lang="zh-TW" altLang="zh-HK" sz="2800">
              <a:solidFill>
                <a:srgbClr val="FF0000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9F2F55-680F-4F58-9B84-B7CC45FF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4597400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4" name="直接连接符 53">
            <a:extLst>
              <a:ext uri="{FF2B5EF4-FFF2-40B4-BE49-F238E27FC236}">
                <a16:creationId xmlns:a16="http://schemas.microsoft.com/office/drawing/2014/main" id="{A2B07679-3255-41ED-AEEF-DABFBA8C58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2738" y="3800475"/>
            <a:ext cx="280828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8">
            <a:extLst>
              <a:ext uri="{FF2B5EF4-FFF2-40B4-BE49-F238E27FC236}">
                <a16:creationId xmlns:a16="http://schemas.microsoft.com/office/drawing/2014/main" id="{CA07043A-4274-487B-AB34-40605382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5172075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F90EDC2C-B964-44F9-8DE6-62C892F1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4005263"/>
            <a:ext cx="3016250" cy="430212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長方形面積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en-US" altLang="zh-TW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闊 </a:t>
            </a:r>
            <a:endParaRPr lang="en-US" altLang="zh-TW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本框 35">
            <a:extLst>
              <a:ext uri="{FF2B5EF4-FFF2-40B4-BE49-F238E27FC236}">
                <a16:creationId xmlns:a16="http://schemas.microsoft.com/office/drawing/2014/main" id="{24046DFC-1284-4B0C-BD4E-7B2C5D5E789E}"/>
              </a:ext>
            </a:extLst>
          </p:cNvPr>
          <p:cNvSpPr txBox="1"/>
          <p:nvPr/>
        </p:nvSpPr>
        <p:spPr bwMode="auto">
          <a:xfrm>
            <a:off x="2447925" y="4614863"/>
            <a:ext cx="5183188" cy="523875"/>
          </a:xfrm>
          <a:prstGeom prst="rect">
            <a:avLst/>
          </a:prstGeom>
          <a:noFill/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根據</a:t>
            </a:r>
            <a:r>
              <a:rPr lang="en-US" altLang="zh-TW" sz="2800" kern="100" dirty="0">
                <a:solidFill>
                  <a:srgbClr val="003399"/>
                </a:solidFill>
                <a:latin typeface="+mj-lt"/>
                <a:ea typeface="DFKai-SB" panose="03000509000000000000" pitchFamily="65" charset="-120"/>
              </a:rPr>
              <a:t>(a)</a:t>
            </a:r>
            <a:r>
              <a:rPr lang="zh-TW" altLang="en-US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部，形狀都是長方形。</a:t>
            </a:r>
            <a:endParaRPr lang="zh-TW" altLang="zh-HK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文本框 35">
            <a:extLst>
              <a:ext uri="{FF2B5EF4-FFF2-40B4-BE49-F238E27FC236}">
                <a16:creationId xmlns:a16="http://schemas.microsoft.com/office/drawing/2014/main" id="{6B2B138D-B2C1-49B5-9765-8CBDE74FC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59425"/>
            <a:ext cx="3892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kumimoji="0" lang="zh-TW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瓷磚的總面積是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72</a:t>
            </a:r>
            <a:r>
              <a:rPr lang="en-US" altLang="zh-TW" sz="2800">
                <a:solidFill>
                  <a:srgbClr val="FF0000"/>
                </a:solidFill>
              </a:rPr>
              <a:t>m</a:t>
            </a:r>
            <a:r>
              <a:rPr lang="en-US" altLang="zh-TW" sz="2800" baseline="30000">
                <a:solidFill>
                  <a:srgbClr val="FF0000"/>
                </a:solidFill>
              </a:rPr>
              <a:t>2</a:t>
            </a:r>
            <a:r>
              <a:rPr lang="zh-CN" altLang="en-US" sz="2800">
                <a:solidFill>
                  <a:srgbClr val="FF0000"/>
                </a:solidFill>
              </a:rPr>
              <a:t>。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文本框 35">
            <a:extLst>
              <a:ext uri="{FF2B5EF4-FFF2-40B4-BE49-F238E27FC236}">
                <a16:creationId xmlns:a16="http://schemas.microsoft.com/office/drawing/2014/main" id="{A809E87B-925D-45AB-9D39-1F2C881BC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4602163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16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1.5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6" name="文本框 35">
            <a:extLst>
              <a:ext uri="{FF2B5EF4-FFF2-40B4-BE49-F238E27FC236}">
                <a16:creationId xmlns:a16="http://schemas.microsoft.com/office/drawing/2014/main" id="{F0DDDC85-6E13-4BD0-A96E-0623BFB2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600575"/>
            <a:ext cx="641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3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7" name="文本框 35">
            <a:extLst>
              <a:ext uri="{FF2B5EF4-FFF2-40B4-BE49-F238E27FC236}">
                <a16:creationId xmlns:a16="http://schemas.microsoft.com/office/drawing/2014/main" id="{34472654-3539-43A8-9A11-757D29D6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5106988"/>
            <a:ext cx="1685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lang="en-US" altLang="zh-TW" sz="2800">
                <a:solidFill>
                  <a:srgbClr val="FF0000"/>
                </a:solidFill>
              </a:rPr>
              <a:t>= 72</a:t>
            </a:r>
            <a:endParaRPr lang="zh-TW" altLang="zh-HK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61" grpId="0"/>
      <p:bldP spid="40" grpId="0"/>
      <p:bldP spid="40" grpId="1"/>
      <p:bldP spid="23" grpId="0"/>
      <p:bldP spid="23" grpId="1"/>
      <p:bldP spid="24" grpId="0"/>
      <p:bldP spid="25" grpId="0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42817485-30B2-4415-B26D-2F384131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601913"/>
            <a:ext cx="846137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34.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以上是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開心樂園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的地圖。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陳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先生經營的玩具店在</a:t>
            </a:r>
            <a:b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en-US" altLang="zh-TW" sz="20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區域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。他在玩具店內擺放了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270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個玩偶售賣，其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中有     是動物玩偶，其餘都是人物玩偶。</a:t>
            </a:r>
          </a:p>
          <a:p>
            <a:pPr eaLnBrk="1" hangingPunct="1">
              <a:spcAft>
                <a:spcPct val="30000"/>
              </a:spcAft>
            </a:pPr>
            <a:endParaRPr lang="zh-TW" altLang="zh-CN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9E164A8B-6E84-47D9-AD0E-40BA956C5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357813"/>
            <a:ext cx="6985000" cy="523875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zh-TW" altLang="en-US" sz="2800" u="sng" kern="100" dirty="0">
                <a:latin typeface="+mn-lt"/>
                <a:ea typeface="標楷體" panose="03000509000000000000" pitchFamily="65" charset="-120"/>
              </a:rPr>
              <a:t>陳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先生的玩具店在入口的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______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方。</a:t>
            </a:r>
            <a:endParaRPr kumimoji="0" lang="en-US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467" name="Rectangle 51">
            <a:extLst>
              <a:ext uri="{FF2B5EF4-FFF2-40B4-BE49-F238E27FC236}">
                <a16:creationId xmlns:a16="http://schemas.microsoft.com/office/drawing/2014/main" id="{639B307C-C35F-4FE0-95DF-367761036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4221163"/>
            <a:ext cx="7886700" cy="10414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ct val="20000"/>
              </a:spcAft>
              <a:defRPr/>
            </a:pPr>
            <a:r>
              <a:rPr lang="es-ES" altLang="zh-HK" sz="2800" kern="100" dirty="0">
                <a:latin typeface="+mn-lt"/>
                <a:ea typeface="標楷體" panose="03000509000000000000" pitchFamily="65" charset="-120"/>
              </a:rPr>
              <a:t>(a)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 區域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T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在入口的南方。</a:t>
            </a:r>
            <a:r>
              <a:rPr lang="zh-TW" altLang="en-US" sz="2800" u="sng" kern="100" dirty="0">
                <a:latin typeface="+mn-lt"/>
                <a:ea typeface="標楷體" panose="03000509000000000000" pitchFamily="65" charset="-120"/>
              </a:rPr>
              <a:t>陳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先生的玩具店在入口 </a:t>
            </a:r>
            <a:endParaRPr lang="en-US" altLang="zh-TW" sz="2800" kern="100" dirty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ct val="20000"/>
              </a:spcAft>
              <a:defRPr/>
            </a:pP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      的哪一方？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只須寫出答案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)                     [2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]</a:t>
            </a:r>
          </a:p>
        </p:txBody>
      </p:sp>
      <p:grpSp>
        <p:nvGrpSpPr>
          <p:cNvPr id="60421" name="Group 33">
            <a:extLst>
              <a:ext uri="{FF2B5EF4-FFF2-40B4-BE49-F238E27FC236}">
                <a16:creationId xmlns:a16="http://schemas.microsoft.com/office/drawing/2014/main" id="{B9C5DE36-5A11-4236-93E9-1399594E7267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3375025"/>
            <a:ext cx="431800" cy="885825"/>
            <a:chOff x="4881" y="2307"/>
            <a:chExt cx="272" cy="558"/>
          </a:xfrm>
        </p:grpSpPr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27691054-8BEC-4DAC-B8E0-5791595C0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307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7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60440" name="Text Box 35">
              <a:extLst>
                <a:ext uri="{FF2B5EF4-FFF2-40B4-BE49-F238E27FC236}">
                  <a16:creationId xmlns:a16="http://schemas.microsoft.com/office/drawing/2014/main" id="{CF0C8866-3A5F-4B89-9472-0CF5202A5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535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9</a:t>
              </a:r>
            </a:p>
          </p:txBody>
        </p:sp>
        <p:sp>
          <p:nvSpPr>
            <p:cNvPr id="60441" name="Line 36">
              <a:extLst>
                <a:ext uri="{FF2B5EF4-FFF2-40B4-BE49-F238E27FC236}">
                  <a16:creationId xmlns:a16="http://schemas.microsoft.com/office/drawing/2014/main" id="{1CBA72A6-E05C-4A4B-8D9D-8A20767F4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60422" name="图片 3">
            <a:extLst>
              <a:ext uri="{FF2B5EF4-FFF2-40B4-BE49-F238E27FC236}">
                <a16:creationId xmlns:a16="http://schemas.microsoft.com/office/drawing/2014/main" id="{D89838D3-DC38-4262-96C4-ACAACD39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750888"/>
            <a:ext cx="47196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文字方塊 23">
            <a:extLst>
              <a:ext uri="{FF2B5EF4-FFF2-40B4-BE49-F238E27FC236}">
                <a16:creationId xmlns:a16="http://schemas.microsoft.com/office/drawing/2014/main" id="{ED44A1E1-DD4D-4890-8AFB-129AFF21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089150"/>
            <a:ext cx="554038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出口</a:t>
            </a:r>
            <a:endParaRPr lang="zh-HK" altLang="en-US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424" name="文字方塊 1">
            <a:extLst>
              <a:ext uri="{FF2B5EF4-FFF2-40B4-BE49-F238E27FC236}">
                <a16:creationId xmlns:a16="http://schemas.microsoft.com/office/drawing/2014/main" id="{9FDA6452-4E1A-47DC-A515-9FD100CBF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1317625"/>
            <a:ext cx="750887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入口</a:t>
            </a:r>
            <a:endParaRPr lang="zh-HK" altLang="en-US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852A474-6411-436C-9760-0C777C7B4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9250" y="4691063"/>
            <a:ext cx="30972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任意多边形 28">
            <a:extLst>
              <a:ext uri="{FF2B5EF4-FFF2-40B4-BE49-F238E27FC236}">
                <a16:creationId xmlns:a16="http://schemas.microsoft.com/office/drawing/2014/main" id="{BD2D6156-9AA9-4357-B7DA-B44684380E2C}"/>
              </a:ext>
            </a:extLst>
          </p:cNvPr>
          <p:cNvSpPr>
            <a:spLocks/>
          </p:cNvSpPr>
          <p:nvPr/>
        </p:nvSpPr>
        <p:spPr bwMode="auto">
          <a:xfrm rot="18861048" flipH="1">
            <a:off x="3032125" y="1352550"/>
            <a:ext cx="115888" cy="674688"/>
          </a:xfrm>
          <a:custGeom>
            <a:avLst/>
            <a:gdLst>
              <a:gd name="T0" fmla="*/ 0 w 45719"/>
              <a:gd name="T1" fmla="*/ 0 h 1076325"/>
              <a:gd name="T2" fmla="*/ 0 w 45719"/>
              <a:gd name="T3" fmla="*/ 1 h 1076325"/>
              <a:gd name="T4" fmla="*/ 0 60000 65536"/>
              <a:gd name="T5" fmla="*/ 0 60000 65536"/>
              <a:gd name="T6" fmla="*/ 0 w 45719"/>
              <a:gd name="T7" fmla="*/ 0 h 1076325"/>
              <a:gd name="T8" fmla="*/ 0 w 45719"/>
              <a:gd name="T9" fmla="*/ 1076325 h 107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719" h="1076325">
                <a:moveTo>
                  <a:pt x="0" y="0"/>
                </a:moveTo>
                <a:lnTo>
                  <a:pt x="0" y="1076325"/>
                </a:lnTo>
              </a:path>
            </a:pathLst>
          </a:cu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6DCCEB4-77CF-45C0-944F-1B31DA32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1733550"/>
            <a:ext cx="35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B0F0"/>
                </a:solidFill>
                <a:ea typeface="標楷體" panose="03000509000000000000" pitchFamily="65" charset="-120"/>
              </a:rPr>
              <a:t>南</a:t>
            </a:r>
            <a:endParaRPr lang="zh-CN" altLang="en-US" sz="240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任意多边形 28">
            <a:extLst>
              <a:ext uri="{FF2B5EF4-FFF2-40B4-BE49-F238E27FC236}">
                <a16:creationId xmlns:a16="http://schemas.microsoft.com/office/drawing/2014/main" id="{86754F09-B906-4407-97D5-5B1D59EDFEED}"/>
              </a:ext>
            </a:extLst>
          </p:cNvPr>
          <p:cNvSpPr>
            <a:spLocks/>
          </p:cNvSpPr>
          <p:nvPr/>
        </p:nvSpPr>
        <p:spPr bwMode="auto">
          <a:xfrm rot="-5400000">
            <a:off x="3524250" y="204788"/>
            <a:ext cx="552450" cy="1854200"/>
          </a:xfrm>
          <a:custGeom>
            <a:avLst/>
            <a:gdLst>
              <a:gd name="T0" fmla="*/ 0 w 553597"/>
              <a:gd name="T1" fmla="*/ 0 h 1076325"/>
              <a:gd name="T2" fmla="*/ 0 w 553597"/>
              <a:gd name="T3" fmla="*/ 2147483646 h 1076325"/>
              <a:gd name="T4" fmla="*/ 0 60000 65536"/>
              <a:gd name="T5" fmla="*/ 0 60000 65536"/>
              <a:gd name="T6" fmla="*/ 0 w 553597"/>
              <a:gd name="T7" fmla="*/ 0 h 1076325"/>
              <a:gd name="T8" fmla="*/ 0 w 553597"/>
              <a:gd name="T9" fmla="*/ 1076325 h 10763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3597" h="1076325">
                <a:moveTo>
                  <a:pt x="0" y="0"/>
                </a:moveTo>
                <a:lnTo>
                  <a:pt x="0" y="1076325"/>
                </a:lnTo>
              </a:path>
            </a:pathLst>
          </a:cu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8E2CD48-C5F7-4A17-91A5-D081EA48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11795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B0F0"/>
                </a:solidFill>
                <a:ea typeface="標楷體" panose="03000509000000000000" pitchFamily="65" charset="-120"/>
              </a:rPr>
              <a:t>東南</a:t>
            </a:r>
            <a:endParaRPr lang="zh-CN" altLang="en-US" sz="2400">
              <a:solidFill>
                <a:srgbClr val="00B0F0"/>
              </a:solidFill>
              <a:ea typeface="標楷體" panose="03000509000000000000" pitchFamily="65" charset="-12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F3E0D77-05D8-47AD-ACC0-C926C4BD1296}"/>
              </a:ext>
            </a:extLst>
          </p:cNvPr>
          <p:cNvCxnSpPr>
            <a:cxnSpLocks/>
          </p:cNvCxnSpPr>
          <p:nvPr/>
        </p:nvCxnSpPr>
        <p:spPr bwMode="auto">
          <a:xfrm>
            <a:off x="5040313" y="3105150"/>
            <a:ext cx="35639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2A8F30C-D794-4EFA-844C-B1E0948CAEFB}"/>
              </a:ext>
            </a:extLst>
          </p:cNvPr>
          <p:cNvCxnSpPr>
            <a:cxnSpLocks/>
          </p:cNvCxnSpPr>
          <p:nvPr/>
        </p:nvCxnSpPr>
        <p:spPr bwMode="auto">
          <a:xfrm>
            <a:off x="1141413" y="3462338"/>
            <a:ext cx="10064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8">
            <a:extLst>
              <a:ext uri="{FF2B5EF4-FFF2-40B4-BE49-F238E27FC236}">
                <a16:creationId xmlns:a16="http://schemas.microsoft.com/office/drawing/2014/main" id="{4C18CAB8-0525-440F-B7F0-6BDEE9C6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5362575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479CBF81-41FA-40B0-84D1-21ED90FD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5334000"/>
            <a:ext cx="127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東南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0" name="组合 22">
            <a:extLst>
              <a:ext uri="{FF2B5EF4-FFF2-40B4-BE49-F238E27FC236}">
                <a16:creationId xmlns:a16="http://schemas.microsoft.com/office/drawing/2014/main" id="{ADA810AF-BC4C-417D-B782-F3B6FD8A01F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370137" y="1044576"/>
            <a:ext cx="860425" cy="641350"/>
            <a:chOff x="6007968" y="3428854"/>
            <a:chExt cx="1061905" cy="791666"/>
          </a:xfrm>
        </p:grpSpPr>
        <p:grpSp>
          <p:nvGrpSpPr>
            <p:cNvPr id="60435" name="组合 32">
              <a:extLst>
                <a:ext uri="{FF2B5EF4-FFF2-40B4-BE49-F238E27FC236}">
                  <a16:creationId xmlns:a16="http://schemas.microsoft.com/office/drawing/2014/main" id="{0F9BED87-15D6-4B55-AFC4-2F0EA5A3514E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6203574" y="3593167"/>
              <a:ext cx="431747" cy="822960"/>
              <a:chOff x="5981196" y="3590925"/>
              <a:chExt cx="431747" cy="822960"/>
            </a:xfrm>
          </p:grpSpPr>
          <p:sp>
            <p:nvSpPr>
              <p:cNvPr id="60437" name="任意多边形 27">
                <a:extLst>
                  <a:ext uri="{FF2B5EF4-FFF2-40B4-BE49-F238E27FC236}">
                    <a16:creationId xmlns:a16="http://schemas.microsoft.com/office/drawing/2014/main" id="{5C77CF8E-4E36-4268-8967-5E076EC9A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196" y="3894824"/>
                <a:ext cx="431747" cy="0"/>
              </a:xfrm>
              <a:custGeom>
                <a:avLst/>
                <a:gdLst>
                  <a:gd name="T0" fmla="*/ 0 w 1657350"/>
                  <a:gd name="T1" fmla="*/ 0 w 1657350"/>
                  <a:gd name="T2" fmla="*/ 0 60000 65536"/>
                  <a:gd name="T3" fmla="*/ 0 60000 65536"/>
                  <a:gd name="T4" fmla="*/ 0 w 1657350"/>
                  <a:gd name="T5" fmla="*/ 1657350 w 16573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657350">
                    <a:moveTo>
                      <a:pt x="0" y="0"/>
                    </a:moveTo>
                    <a:lnTo>
                      <a:pt x="1657350" y="0"/>
                    </a:lnTo>
                  </a:path>
                </a:pathLst>
              </a:custGeom>
              <a:noFill/>
              <a:ln w="19050" algn="ctr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438" name="任意多边形 30">
                <a:extLst>
                  <a:ext uri="{FF2B5EF4-FFF2-40B4-BE49-F238E27FC236}">
                    <a16:creationId xmlns:a16="http://schemas.microsoft.com/office/drawing/2014/main" id="{F1081C79-31F6-4AF3-87A5-FC97351C5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249" y="3590925"/>
                <a:ext cx="0" cy="822960"/>
              </a:xfrm>
              <a:custGeom>
                <a:avLst/>
                <a:gdLst>
                  <a:gd name="T0" fmla="*/ 0 h 1362075"/>
                  <a:gd name="T1" fmla="*/ 1 h 1362075"/>
                  <a:gd name="T2" fmla="*/ 0 60000 65536"/>
                  <a:gd name="T3" fmla="*/ 0 60000 65536"/>
                  <a:gd name="T4" fmla="*/ 0 h 1362075"/>
                  <a:gd name="T5" fmla="*/ 1362075 h 1362075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1362075">
                    <a:moveTo>
                      <a:pt x="0" y="0"/>
                    </a:moveTo>
                    <a:lnTo>
                      <a:pt x="0" y="1362075"/>
                    </a:lnTo>
                  </a:path>
                </a:pathLst>
              </a:custGeom>
              <a:noFill/>
              <a:ln w="19050" algn="ctr">
                <a:solidFill>
                  <a:srgbClr val="FF00FF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436" name="文本框 33">
              <a:extLst>
                <a:ext uri="{FF2B5EF4-FFF2-40B4-BE49-F238E27FC236}">
                  <a16:creationId xmlns:a16="http://schemas.microsoft.com/office/drawing/2014/main" id="{CC95C516-E870-4B92-8B3C-C5EDFE07B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706045" y="3392669"/>
              <a:ext cx="327643" cy="4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>
                  <a:solidFill>
                    <a:srgbClr val="FF00FF"/>
                  </a:solidFill>
                  <a:ea typeface="標楷體" panose="03000509000000000000" pitchFamily="65" charset="-120"/>
                </a:rPr>
                <a:t>N</a:t>
              </a:r>
              <a:endParaRPr lang="zh-CN" altLang="en-US" sz="200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7" grpId="0"/>
      <p:bldP spid="37" grpId="1"/>
      <p:bldP spid="39" grpId="0"/>
      <p:bldP spid="39" grpId="1"/>
      <p:bldP spid="24" grpId="0" autoUpdateAnimBg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>
            <a:extLst>
              <a:ext uri="{FF2B5EF4-FFF2-40B4-BE49-F238E27FC236}">
                <a16:creationId xmlns:a16="http://schemas.microsoft.com/office/drawing/2014/main" id="{6BD362DA-7448-41B2-A315-840A66F3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608263"/>
            <a:ext cx="84613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34.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以上是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開心樂園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的地圖。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陳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先生經營的玩具店在</a:t>
            </a:r>
            <a:b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en-US" altLang="zh-TW" sz="20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區域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。他在玩具店內擺放了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270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個玩偶售賣，其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中有     是動物玩偶，其餘都是人物玩偶。</a:t>
            </a:r>
          </a:p>
          <a:p>
            <a:pPr eaLnBrk="1" hangingPunct="1">
              <a:spcAft>
                <a:spcPct val="30000"/>
              </a:spcAft>
            </a:pPr>
            <a:endParaRPr lang="zh-TW" altLang="zh-CN" sz="28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6B0BEDE6-5C5D-49C7-8ADB-30E1F9D0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03700"/>
            <a:ext cx="8029575" cy="11064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(b) 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玩具店出售的動物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中，有     是熊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，熊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kumimoji="0" lang="en-US" altLang="zh-TW" sz="2800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kumimoji="0" lang="en-US" altLang="zh-TW" sz="1200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</a:t>
            </a:r>
            <a:r>
              <a:rPr lang="zh-TW" altLang="en-US" sz="2800" kern="100" dirty="0">
                <a:ea typeface="標楷體" panose="03000509000000000000" pitchFamily="65" charset="-120"/>
              </a:rPr>
              <a:t>共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有多少個？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只須寫出答案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)             [2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]</a:t>
            </a:r>
          </a:p>
        </p:txBody>
      </p:sp>
      <p:grpSp>
        <p:nvGrpSpPr>
          <p:cNvPr id="61444" name="Group 33">
            <a:extLst>
              <a:ext uri="{FF2B5EF4-FFF2-40B4-BE49-F238E27FC236}">
                <a16:creationId xmlns:a16="http://schemas.microsoft.com/office/drawing/2014/main" id="{57765BDF-3C38-4CFA-90DB-A932709DF9DC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4070350"/>
            <a:ext cx="585788" cy="914400"/>
            <a:chOff x="4839" y="2307"/>
            <a:chExt cx="369" cy="576"/>
          </a:xfrm>
        </p:grpSpPr>
        <p:sp>
          <p:nvSpPr>
            <p:cNvPr id="28" name="Text Box 34">
              <a:extLst>
                <a:ext uri="{FF2B5EF4-FFF2-40B4-BE49-F238E27FC236}">
                  <a16:creationId xmlns:a16="http://schemas.microsoft.com/office/drawing/2014/main" id="{6662F760-3032-4F03-87F2-65FDF276D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" y="2307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5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61471" name="Text Box 35">
              <a:extLst>
                <a:ext uri="{FF2B5EF4-FFF2-40B4-BE49-F238E27FC236}">
                  <a16:creationId xmlns:a16="http://schemas.microsoft.com/office/drawing/2014/main" id="{573ED264-2089-40B9-90C1-10F72C964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9" y="2553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14</a:t>
              </a:r>
            </a:p>
          </p:txBody>
        </p:sp>
        <p:sp>
          <p:nvSpPr>
            <p:cNvPr id="61472" name="Line 36">
              <a:extLst>
                <a:ext uri="{FF2B5EF4-FFF2-40B4-BE49-F238E27FC236}">
                  <a16:creationId xmlns:a16="http://schemas.microsoft.com/office/drawing/2014/main" id="{0B972492-7BEA-44C2-979E-5FC6BB648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3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C5CA6D1-E27F-440B-A4A9-BBEB52A054D1}"/>
              </a:ext>
            </a:extLst>
          </p:cNvPr>
          <p:cNvCxnSpPr>
            <a:cxnSpLocks/>
          </p:cNvCxnSpPr>
          <p:nvPr/>
        </p:nvCxnSpPr>
        <p:spPr bwMode="auto">
          <a:xfrm>
            <a:off x="5580063" y="3543300"/>
            <a:ext cx="16922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C8ED2DD-F496-4E5C-BF22-FF4D19BCE980}"/>
              </a:ext>
            </a:extLst>
          </p:cNvPr>
          <p:cNvCxnSpPr>
            <a:cxnSpLocks/>
          </p:cNvCxnSpPr>
          <p:nvPr/>
        </p:nvCxnSpPr>
        <p:spPr bwMode="auto">
          <a:xfrm>
            <a:off x="1385888" y="4238625"/>
            <a:ext cx="25019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88F9A54A-469A-4424-B903-A3ABEB733C63}"/>
              </a:ext>
            </a:extLst>
          </p:cNvPr>
          <p:cNvCxnSpPr>
            <a:cxnSpLocks/>
          </p:cNvCxnSpPr>
          <p:nvPr/>
        </p:nvCxnSpPr>
        <p:spPr bwMode="auto">
          <a:xfrm>
            <a:off x="5867400" y="4884738"/>
            <a:ext cx="22685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5AF74C-1ED1-4247-963E-FB8DD1DED970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5114925"/>
            <a:ext cx="5329237" cy="804863"/>
            <a:chOff x="1513271" y="5072409"/>
            <a:chExt cx="5328592" cy="804863"/>
          </a:xfrm>
        </p:grpSpPr>
        <p:sp>
          <p:nvSpPr>
            <p:cNvPr id="61465" name="文本框 4">
              <a:extLst>
                <a:ext uri="{FF2B5EF4-FFF2-40B4-BE49-F238E27FC236}">
                  <a16:creationId xmlns:a16="http://schemas.microsoft.com/office/drawing/2014/main" id="{D00172CF-2207-4572-9656-335C31B3E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271" y="5231153"/>
              <a:ext cx="53285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動物玩偶：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270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　  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210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個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1466" name="Group 33">
              <a:extLst>
                <a:ext uri="{FF2B5EF4-FFF2-40B4-BE49-F238E27FC236}">
                  <a16:creationId xmlns:a16="http://schemas.microsoft.com/office/drawing/2014/main" id="{4D72DF1F-6883-4FD4-9CE6-EABB6DB1A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8129" y="5072409"/>
              <a:ext cx="418821" cy="804863"/>
              <a:chOff x="4881" y="2337"/>
              <a:chExt cx="285" cy="507"/>
            </a:xfrm>
          </p:grpSpPr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30BB2289-111B-4C29-BC1B-E5BC5E392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5" y="2337"/>
                <a:ext cx="258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TW" sz="2400" kern="100" dirty="0">
                    <a:solidFill>
                      <a:srgbClr val="003399"/>
                    </a:solidFill>
                    <a:ea typeface="DFKai-SB" panose="03000509000000000000" pitchFamily="65" charset="-120"/>
                  </a:rPr>
                  <a:t>7</a:t>
                </a:r>
                <a:endParaRPr lang="en-US" altLang="zh-TW" sz="24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61468" name="Text Box 35">
                <a:extLst>
                  <a:ext uri="{FF2B5EF4-FFF2-40B4-BE49-F238E27FC236}">
                    <a16:creationId xmlns:a16="http://schemas.microsoft.com/office/drawing/2014/main" id="{E289C1C1-2659-40FA-BA2B-9A86B4B8AB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553"/>
                <a:ext cx="2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9</a:t>
                </a:r>
              </a:p>
            </p:txBody>
          </p:sp>
          <p:sp>
            <p:nvSpPr>
              <p:cNvPr id="61469" name="Line 36">
                <a:extLst>
                  <a:ext uri="{FF2B5EF4-FFF2-40B4-BE49-F238E27FC236}">
                    <a16:creationId xmlns:a16="http://schemas.microsoft.com/office/drawing/2014/main" id="{8F6310D0-23AA-42EB-9C3D-44091EED5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1" y="2588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D68D04-D614-4E70-9CCE-8A81D51EF020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5643563"/>
            <a:ext cx="5327650" cy="809625"/>
            <a:chOff x="1501097" y="5600336"/>
            <a:chExt cx="5328592" cy="809627"/>
          </a:xfrm>
        </p:grpSpPr>
        <p:sp>
          <p:nvSpPr>
            <p:cNvPr id="61460" name="文本框 48">
              <a:extLst>
                <a:ext uri="{FF2B5EF4-FFF2-40B4-BE49-F238E27FC236}">
                  <a16:creationId xmlns:a16="http://schemas.microsoft.com/office/drawing/2014/main" id="{36359636-1372-417F-8B4D-D00D90A8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097" y="5778655"/>
              <a:ext cx="53285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熊玩偶：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210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　  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75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個</a:t>
              </a:r>
              <a:r>
                <a:rPr kumimoji="0" lang="en-US" altLang="zh-TW" sz="24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61461" name="Group 33">
              <a:extLst>
                <a:ext uri="{FF2B5EF4-FFF2-40B4-BE49-F238E27FC236}">
                  <a16:creationId xmlns:a16="http://schemas.microsoft.com/office/drawing/2014/main" id="{5FDCD0FB-E999-43A0-B136-47A7B618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880" y="5600336"/>
              <a:ext cx="432048" cy="809627"/>
              <a:chOff x="4857" y="2334"/>
              <a:chExt cx="336" cy="510"/>
            </a:xfrm>
          </p:grpSpPr>
          <p:sp>
            <p:nvSpPr>
              <p:cNvPr id="51" name="Text Box 34">
                <a:extLst>
                  <a:ext uri="{FF2B5EF4-FFF2-40B4-BE49-F238E27FC236}">
                    <a16:creationId xmlns:a16="http://schemas.microsoft.com/office/drawing/2014/main" id="{F6FB973E-C3D6-4B54-A937-41D7C36D1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4" y="2334"/>
                <a:ext cx="225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TW" sz="2400" kern="100" dirty="0">
                    <a:solidFill>
                      <a:srgbClr val="003399"/>
                    </a:solidFill>
                    <a:ea typeface="DFKai-SB" panose="03000509000000000000" pitchFamily="65" charset="-120"/>
                  </a:rPr>
                  <a:t>5</a:t>
                </a:r>
                <a:endParaRPr lang="en-US" altLang="zh-TW" sz="24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61463" name="Text Box 35">
                <a:extLst>
                  <a:ext uri="{FF2B5EF4-FFF2-40B4-BE49-F238E27FC236}">
                    <a16:creationId xmlns:a16="http://schemas.microsoft.com/office/drawing/2014/main" id="{1F246923-2E3C-4232-8BE4-C78044A115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" y="2553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4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14</a:t>
                </a:r>
              </a:p>
            </p:txBody>
          </p:sp>
          <p:sp>
            <p:nvSpPr>
              <p:cNvPr id="61464" name="Line 36">
                <a:extLst>
                  <a:ext uri="{FF2B5EF4-FFF2-40B4-BE49-F238E27FC236}">
                    <a16:creationId xmlns:a16="http://schemas.microsoft.com/office/drawing/2014/main" id="{C7877F6B-08F3-4D7B-B86D-729161D76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1" y="2588"/>
                <a:ext cx="31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4" name="Rectangle 9">
            <a:extLst>
              <a:ext uri="{FF2B5EF4-FFF2-40B4-BE49-F238E27FC236}">
                <a16:creationId xmlns:a16="http://schemas.microsoft.com/office/drawing/2014/main" id="{2ADC3818-75DE-4170-9E53-F26A0BC4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5387975"/>
            <a:ext cx="6516688" cy="52228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熊玩偶共有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_______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個。</a:t>
            </a:r>
            <a:endParaRPr kumimoji="0" lang="en-US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51" name="图片 3">
            <a:extLst>
              <a:ext uri="{FF2B5EF4-FFF2-40B4-BE49-F238E27FC236}">
                <a16:creationId xmlns:a16="http://schemas.microsoft.com/office/drawing/2014/main" id="{902BFB99-0005-4E3B-A087-A8CD2743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750888"/>
            <a:ext cx="47196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文字方塊 23">
            <a:extLst>
              <a:ext uri="{FF2B5EF4-FFF2-40B4-BE49-F238E27FC236}">
                <a16:creationId xmlns:a16="http://schemas.microsoft.com/office/drawing/2014/main" id="{7C057C52-D2AD-4B0D-B490-350A07B6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089150"/>
            <a:ext cx="554038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出口</a:t>
            </a:r>
            <a:endParaRPr lang="zh-HK" altLang="en-US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53" name="文字方塊 1">
            <a:extLst>
              <a:ext uri="{FF2B5EF4-FFF2-40B4-BE49-F238E27FC236}">
                <a16:creationId xmlns:a16="http://schemas.microsoft.com/office/drawing/2014/main" id="{07060BC1-3596-47FB-960E-32571C41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311275"/>
            <a:ext cx="750887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入口</a:t>
            </a:r>
            <a:endParaRPr lang="zh-HK" altLang="en-US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1454" name="Group 33">
            <a:extLst>
              <a:ext uri="{FF2B5EF4-FFF2-40B4-BE49-F238E27FC236}">
                <a16:creationId xmlns:a16="http://schemas.microsoft.com/office/drawing/2014/main" id="{4A7D6197-195B-4503-9EFA-A02303D3397C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3416300"/>
            <a:ext cx="431800" cy="885825"/>
            <a:chOff x="4881" y="2307"/>
            <a:chExt cx="272" cy="558"/>
          </a:xfrm>
        </p:grpSpPr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1595DD02-087A-42E1-BFA9-42A7BC4CD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307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7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61458" name="Text Box 35">
              <a:extLst>
                <a:ext uri="{FF2B5EF4-FFF2-40B4-BE49-F238E27FC236}">
                  <a16:creationId xmlns:a16="http://schemas.microsoft.com/office/drawing/2014/main" id="{31AAF4BB-265C-4D24-83CA-18E740C05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535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9</a:t>
              </a:r>
            </a:p>
          </p:txBody>
        </p:sp>
        <p:sp>
          <p:nvSpPr>
            <p:cNvPr id="61459" name="Line 36">
              <a:extLst>
                <a:ext uri="{FF2B5EF4-FFF2-40B4-BE49-F238E27FC236}">
                  <a16:creationId xmlns:a16="http://schemas.microsoft.com/office/drawing/2014/main" id="{71FC8BCF-BF48-4BBE-9E95-4749B2E8B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5" name="Rectangle 8">
            <a:extLst>
              <a:ext uri="{FF2B5EF4-FFF2-40B4-BE49-F238E27FC236}">
                <a16:creationId xmlns:a16="http://schemas.microsoft.com/office/drawing/2014/main" id="{AF51558D-E1D4-4534-8E7B-9D37304C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5365750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3E971212-3AE5-4DF9-AF1F-C6794B9C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3959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75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5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B48E2E-1ECA-416F-B9B7-C445AD100699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4292600"/>
            <a:ext cx="6916737" cy="1816100"/>
            <a:chOff x="4211959" y="4959650"/>
            <a:chExt cx="6915436" cy="1814180"/>
          </a:xfrm>
        </p:grpSpPr>
        <p:sp>
          <p:nvSpPr>
            <p:cNvPr id="62486" name="Rectangle 9">
              <a:extLst>
                <a:ext uri="{FF2B5EF4-FFF2-40B4-BE49-F238E27FC236}">
                  <a16:creationId xmlns:a16="http://schemas.microsoft.com/office/drawing/2014/main" id="{AC7DCBCA-8D8A-44FE-B735-74543D79E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959" y="4959650"/>
              <a:ext cx="6915436" cy="1814180"/>
            </a:xfrm>
            <a:prstGeom prst="rect">
              <a:avLst/>
            </a:prstGeom>
            <a:solidFill>
              <a:srgbClr val="FFF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        </a:t>
              </a:r>
              <a:endPara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endPara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endPara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endPara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2487" name="组合 7">
              <a:extLst>
                <a:ext uri="{FF2B5EF4-FFF2-40B4-BE49-F238E27FC236}">
                  <a16:creationId xmlns:a16="http://schemas.microsoft.com/office/drawing/2014/main" id="{DBFB68C8-A8AD-4CEE-8A6C-82C85D690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814" y="5042629"/>
              <a:ext cx="3934361" cy="1690711"/>
              <a:chOff x="315374" y="1248553"/>
              <a:chExt cx="3934361" cy="1690711"/>
            </a:xfrm>
          </p:grpSpPr>
          <p:sp>
            <p:nvSpPr>
              <p:cNvPr id="62490" name="文本框 77">
                <a:extLst>
                  <a:ext uri="{FF2B5EF4-FFF2-40B4-BE49-F238E27FC236}">
                    <a16:creationId xmlns:a16="http://schemas.microsoft.com/office/drawing/2014/main" id="{7838E2CB-63AE-442F-A1FB-A4129917B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3615" y="1392608"/>
                <a:ext cx="2226120" cy="522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(1</a:t>
                </a:r>
                <a:r>
                  <a:rPr kumimoji="0" lang="zh-TW" altLang="en-US" sz="280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－   </a:t>
                </a:r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kumimoji="0" lang="zh-TW" altLang="en-US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　</a:t>
                </a:r>
                <a:endPara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91" name="文本框 74">
                <a:extLst>
                  <a:ext uri="{FF2B5EF4-FFF2-40B4-BE49-F238E27FC236}">
                    <a16:creationId xmlns:a16="http://schemas.microsoft.com/office/drawing/2014/main" id="{F0DF5899-40DC-4D7E-B3AD-FA319BB43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830" y="1418591"/>
                <a:ext cx="1240178" cy="522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270</a:t>
                </a:r>
                <a:endPara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492" name="Group 33">
                <a:extLst>
                  <a:ext uri="{FF2B5EF4-FFF2-40B4-BE49-F238E27FC236}">
                    <a16:creationId xmlns:a16="http://schemas.microsoft.com/office/drawing/2014/main" id="{960D70B2-47FD-45D0-89C3-AE29A4E07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7623" y="1248553"/>
                <a:ext cx="407065" cy="865188"/>
                <a:chOff x="5817" y="2218"/>
                <a:chExt cx="277" cy="545"/>
              </a:xfrm>
            </p:grpSpPr>
            <p:sp>
              <p:nvSpPr>
                <p:cNvPr id="79" name="Text Box 34">
                  <a:extLst>
                    <a:ext uri="{FF2B5EF4-FFF2-40B4-BE49-F238E27FC236}">
                      <a16:creationId xmlns:a16="http://schemas.microsoft.com/office/drawing/2014/main" id="{3FCB66F6-5805-4715-9518-5C7C21FDE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23" y="2218"/>
                  <a:ext cx="265" cy="3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rgbClr val="009900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zh-TW" sz="2800" kern="100" dirty="0">
                      <a:solidFill>
                        <a:srgbClr val="FF0000"/>
                      </a:solidFill>
                      <a:ea typeface="DFKai-SB" panose="03000509000000000000" pitchFamily="65" charset="-120"/>
                    </a:rPr>
                    <a:t>7</a:t>
                  </a:r>
                  <a:endParaRPr lang="en-US" altLang="zh-TW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497" name="Text Box 35">
                  <a:extLst>
                    <a:ext uri="{FF2B5EF4-FFF2-40B4-BE49-F238E27FC236}">
                      <a16:creationId xmlns:a16="http://schemas.microsoft.com/office/drawing/2014/main" id="{C99DE91B-5856-45D3-AC8A-B4ED9BEA05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17" y="2434"/>
                  <a:ext cx="262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zh-TW" sz="2800">
                      <a:solidFill>
                        <a:srgbClr val="FF0000"/>
                      </a:solidFill>
                      <a:ea typeface="標楷體" panose="03000509000000000000" pitchFamily="65" charset="-120"/>
                    </a:rPr>
                    <a:t>9</a:t>
                  </a:r>
                </a:p>
              </p:txBody>
            </p:sp>
            <p:sp>
              <p:nvSpPr>
                <p:cNvPr id="62498" name="Line 36">
                  <a:extLst>
                    <a:ext uri="{FF2B5EF4-FFF2-40B4-BE49-F238E27FC236}">
                      <a16:creationId xmlns:a16="http://schemas.microsoft.com/office/drawing/2014/main" id="{3A362E3C-D405-4791-90A2-13C75E3FC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2" y="2469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493" name="文本框 81">
                <a:extLst>
                  <a:ext uri="{FF2B5EF4-FFF2-40B4-BE49-F238E27FC236}">
                    <a16:creationId xmlns:a16="http://schemas.microsoft.com/office/drawing/2014/main" id="{6551CEB4-60AC-421C-9B1F-EC341FBC76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18" y="1407194"/>
                <a:ext cx="1078674" cy="522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125</a:t>
                </a:r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endPara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94" name="文本框 82">
                <a:extLst>
                  <a:ext uri="{FF2B5EF4-FFF2-40B4-BE49-F238E27FC236}">
                    <a16:creationId xmlns:a16="http://schemas.microsoft.com/office/drawing/2014/main" id="{375A724D-D819-4779-9FBA-3AE8D5A44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274" y="1974591"/>
                <a:ext cx="1504667" cy="521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kumimoji="0"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7500</a:t>
                </a:r>
                <a:r>
                  <a:rPr kumimoji="0" lang="zh-TW" altLang="en-US" sz="2800">
                    <a:solidFill>
                      <a:srgbClr val="FF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Symbol" panose="05050102010706020507" pitchFamily="18" charset="2"/>
                  </a:rPr>
                  <a:t>　</a:t>
                </a:r>
                <a:endPara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A86AB7F6-C3F3-47D2-A3FF-35CAB48DA127}"/>
                  </a:ext>
                </a:extLst>
              </p:cNvPr>
              <p:cNvSpPr txBox="1"/>
              <p:nvPr/>
            </p:nvSpPr>
            <p:spPr>
              <a:xfrm>
                <a:off x="315007" y="2415202"/>
                <a:ext cx="3112502" cy="52332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sz="2800" kern="1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可得款項</a:t>
                </a:r>
                <a:r>
                  <a:rPr lang="en-US" altLang="zh-TW" sz="2800" kern="1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$7500</a:t>
                </a:r>
                <a:r>
                  <a:rPr lang="zh-CN" altLang="en-US" sz="2800" kern="100" dirty="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。</a:t>
                </a:r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2488" name="Rectangle 8">
              <a:extLst>
                <a:ext uri="{FF2B5EF4-FFF2-40B4-BE49-F238E27FC236}">
                  <a16:creationId xmlns:a16="http://schemas.microsoft.com/office/drawing/2014/main" id="{21713729-F96A-49D4-9BA8-F8E31C387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814" y="5192783"/>
              <a:ext cx="884237" cy="52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2489" name="Rectangle 8">
              <a:extLst>
                <a:ext uri="{FF2B5EF4-FFF2-40B4-BE49-F238E27FC236}">
                  <a16:creationId xmlns:a16="http://schemas.microsoft.com/office/drawing/2014/main" id="{B39FB232-42A6-40F6-87E0-B69C5FC0C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889" y="5778950"/>
              <a:ext cx="884237" cy="52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[2</a:t>
              </a:r>
              <a:r>
                <a:rPr kumimoji="0" lang="zh-TW" altLang="en-US" sz="2800">
                  <a:solidFill>
                    <a:srgbClr val="FF0000"/>
                  </a:solidFill>
                  <a:ea typeface="標楷體" panose="03000509000000000000" pitchFamily="65" charset="-120"/>
                </a:rPr>
                <a:t>分</a:t>
              </a:r>
              <a:r>
                <a:rPr kumimoji="0" lang="en-US" altLang="zh-TW" sz="2800">
                  <a:solidFill>
                    <a:srgbClr val="FF0000"/>
                  </a:solidFill>
                  <a:ea typeface="標楷體" panose="03000509000000000000" pitchFamily="65" charset="-120"/>
                </a:rPr>
                <a:t>]</a:t>
              </a:r>
              <a:endParaRPr kumimoji="0" lang="en-US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51">
            <a:extLst>
              <a:ext uri="{FF2B5EF4-FFF2-40B4-BE49-F238E27FC236}">
                <a16:creationId xmlns:a16="http://schemas.microsoft.com/office/drawing/2014/main" id="{7E938241-7D5A-4D0D-A8F7-35A04421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692400"/>
            <a:ext cx="7970837" cy="13843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(c) 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為了促銷人物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sz="2800" u="sng" kern="100" dirty="0">
                <a:latin typeface="+mn-lt"/>
                <a:ea typeface="標楷體" panose="03000509000000000000" pitchFamily="65" charset="-120"/>
              </a:rPr>
              <a:t>陳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先生把所有人物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  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kumimoji="0" lang="en-US" altLang="zh-TW" sz="2800" kern="100" dirty="0"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定價為每個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$125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。如果他售出全部人物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玩偶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，  </a:t>
            </a:r>
            <a:endParaRPr lang="en-US" altLang="zh-TW" sz="2800" kern="100" dirty="0">
              <a:latin typeface="+mn-lt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     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可得款項多少？                                   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[4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]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CBE9B05-9266-444B-92EB-B80F59A051E3}"/>
              </a:ext>
            </a:extLst>
          </p:cNvPr>
          <p:cNvCxnSpPr>
            <a:cxnSpLocks/>
          </p:cNvCxnSpPr>
          <p:nvPr/>
        </p:nvCxnSpPr>
        <p:spPr bwMode="auto">
          <a:xfrm>
            <a:off x="5580063" y="2060575"/>
            <a:ext cx="16922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F33B872-4AD5-40AD-8D71-989614C19A4B}"/>
              </a:ext>
            </a:extLst>
          </p:cNvPr>
          <p:cNvCxnSpPr>
            <a:cxnSpLocks/>
          </p:cNvCxnSpPr>
          <p:nvPr/>
        </p:nvCxnSpPr>
        <p:spPr bwMode="auto">
          <a:xfrm>
            <a:off x="1835150" y="2754313"/>
            <a:ext cx="58689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54070338-0564-4A0A-93EE-142C80B7B779}"/>
              </a:ext>
            </a:extLst>
          </p:cNvPr>
          <p:cNvCxnSpPr>
            <a:cxnSpLocks/>
          </p:cNvCxnSpPr>
          <p:nvPr/>
        </p:nvCxnSpPr>
        <p:spPr bwMode="auto">
          <a:xfrm>
            <a:off x="1554163" y="3573463"/>
            <a:ext cx="2638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2E2583C6-87DD-4F4A-A3C0-10006EFE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4989513"/>
            <a:ext cx="96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270</a:t>
            </a:r>
            <a:r>
              <a:rPr kumimoji="0"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　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48A0B71-E912-47FD-9058-CD662C469CD9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4775200"/>
            <a:ext cx="1957388" cy="942975"/>
            <a:chOff x="2709877" y="5308664"/>
            <a:chExt cx="1957487" cy="942976"/>
          </a:xfrm>
        </p:grpSpPr>
        <p:grpSp>
          <p:nvGrpSpPr>
            <p:cNvPr id="62481" name="Group 33">
              <a:extLst>
                <a:ext uri="{FF2B5EF4-FFF2-40B4-BE49-F238E27FC236}">
                  <a16:creationId xmlns:a16="http://schemas.microsoft.com/office/drawing/2014/main" id="{510668C0-CB25-4BC6-8DA9-2C627612E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9526" y="5308664"/>
              <a:ext cx="420291" cy="942976"/>
              <a:chOff x="4988" y="2281"/>
              <a:chExt cx="286" cy="594"/>
            </a:xfrm>
          </p:grpSpPr>
          <p:sp>
            <p:nvSpPr>
              <p:cNvPr id="68" name="Text Box 34">
                <a:extLst>
                  <a:ext uri="{FF2B5EF4-FFF2-40B4-BE49-F238E27FC236}">
                    <a16:creationId xmlns:a16="http://schemas.microsoft.com/office/drawing/2014/main" id="{E1BA9BDD-FEF7-4FB1-BB55-33DF6785A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2" y="2281"/>
                <a:ext cx="255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rgbClr val="0099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TW" sz="2800" kern="100" dirty="0">
                    <a:solidFill>
                      <a:srgbClr val="003399"/>
                    </a:solidFill>
                    <a:ea typeface="DFKai-SB" panose="03000509000000000000" pitchFamily="65" charset="-120"/>
                  </a:rPr>
                  <a:t>7</a:t>
                </a:r>
                <a:endParaRPr lang="en-US" altLang="zh-TW" sz="2800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62484" name="Text Box 35">
                <a:extLst>
                  <a:ext uri="{FF2B5EF4-FFF2-40B4-BE49-F238E27FC236}">
                    <a16:creationId xmlns:a16="http://schemas.microsoft.com/office/drawing/2014/main" id="{8CBD19F4-8A1D-409F-962C-19FE0E483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5" y="2545"/>
                <a:ext cx="26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9</a:t>
                </a:r>
              </a:p>
            </p:txBody>
          </p:sp>
          <p:sp>
            <p:nvSpPr>
              <p:cNvPr id="62485" name="Line 36">
                <a:extLst>
                  <a:ext uri="{FF2B5EF4-FFF2-40B4-BE49-F238E27FC236}">
                    <a16:creationId xmlns:a16="http://schemas.microsoft.com/office/drawing/2014/main" id="{9AF35C3C-5BDF-4F2A-B4D9-3CA7D29C8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8" y="2588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482" name="文本框 70">
              <a:extLst>
                <a:ext uri="{FF2B5EF4-FFF2-40B4-BE49-F238E27FC236}">
                  <a16:creationId xmlns:a16="http://schemas.microsoft.com/office/drawing/2014/main" id="{781968AF-B70E-4F0E-9952-86604E6DD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877" y="5551064"/>
              <a:ext cx="19574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(1</a:t>
              </a:r>
              <a:r>
                <a:rPr kumimoji="0"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－   </a:t>
              </a:r>
              <a:r>
                <a:rPr kumimoji="0" lang="en-US" altLang="zh-TW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) </a:t>
              </a:r>
              <a:r>
                <a:rPr kumimoji="0" lang="zh-TW" altLang="en-US" sz="2800">
                  <a:solidFill>
                    <a:srgbClr val="003399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Symbol" panose="05050102010706020507" pitchFamily="18" charset="2"/>
                </a:rPr>
                <a:t>　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A0FE1601-4804-419C-8E0D-8A3A88E3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4967288"/>
            <a:ext cx="1220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125</a:t>
            </a:r>
            <a:r>
              <a:rPr kumimoji="0" lang="en-US" altLang="zh-TW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47F49F51-B323-4CFF-B594-39B568C29113}"/>
              </a:ext>
            </a:extLst>
          </p:cNvPr>
          <p:cNvSpPr txBox="1"/>
          <p:nvPr/>
        </p:nvSpPr>
        <p:spPr>
          <a:xfrm>
            <a:off x="1709738" y="5497513"/>
            <a:ext cx="15049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zh-TW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kumimoji="0"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7500</a:t>
            </a:r>
            <a:r>
              <a:rPr kumimoji="0"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　</a:t>
            </a:r>
            <a:endParaRPr lang="zh-TW" altLang="en-US" sz="2800" dirty="0">
              <a:solidFill>
                <a:srgbClr val="003399"/>
              </a:solidFill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69548999-E8FA-4B76-932D-157CD19A6960}"/>
              </a:ext>
            </a:extLst>
          </p:cNvPr>
          <p:cNvSpPr txBox="1"/>
          <p:nvPr/>
        </p:nvSpPr>
        <p:spPr>
          <a:xfrm>
            <a:off x="1652588" y="4446588"/>
            <a:ext cx="18113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可得款項</a:t>
            </a:r>
            <a:endParaRPr lang="zh-TW" altLang="en-US" sz="2800" dirty="0">
              <a:solidFill>
                <a:srgbClr val="003399"/>
              </a:solidFill>
            </a:endParaRPr>
          </a:p>
        </p:txBody>
      </p:sp>
      <p:sp>
        <p:nvSpPr>
          <p:cNvPr id="62476" name="Text Box 5">
            <a:extLst>
              <a:ext uri="{FF2B5EF4-FFF2-40B4-BE49-F238E27FC236}">
                <a16:creationId xmlns:a16="http://schemas.microsoft.com/office/drawing/2014/main" id="{5F10D7BD-8950-47C9-9074-C679937F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25538"/>
            <a:ext cx="8461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34.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以上是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開心樂園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地圖。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陳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先生經營的玩具店在</a:t>
            </a:r>
            <a:b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en-US" altLang="zh-TW" sz="20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區域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。他在玩具店內擺放了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270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個玩偶售賣，</a:t>
            </a:r>
            <a:endParaRPr kumimoji="0" lang="en-US" altLang="zh-TW" sz="2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     其中有     是動物玩偶，其餘都是人物玩偶。</a:t>
            </a:r>
          </a:p>
        </p:txBody>
      </p:sp>
      <p:grpSp>
        <p:nvGrpSpPr>
          <p:cNvPr id="62477" name="Group 33">
            <a:extLst>
              <a:ext uri="{FF2B5EF4-FFF2-40B4-BE49-F238E27FC236}">
                <a16:creationId xmlns:a16="http://schemas.microsoft.com/office/drawing/2014/main" id="{EC7BDA76-0F89-424E-865D-1AF45974BD00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1971675"/>
            <a:ext cx="431800" cy="885825"/>
            <a:chOff x="4881" y="2307"/>
            <a:chExt cx="272" cy="558"/>
          </a:xfrm>
        </p:grpSpPr>
        <p:sp>
          <p:nvSpPr>
            <p:cNvPr id="41" name="Text Box 34">
              <a:extLst>
                <a:ext uri="{FF2B5EF4-FFF2-40B4-BE49-F238E27FC236}">
                  <a16:creationId xmlns:a16="http://schemas.microsoft.com/office/drawing/2014/main" id="{12AD30B5-9599-4915-90CE-718F935DD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" y="2307"/>
              <a:ext cx="243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rgbClr val="0099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800" kern="100" dirty="0">
                  <a:solidFill>
                    <a:srgbClr val="000000"/>
                  </a:solidFill>
                  <a:ea typeface="DFKai-SB" panose="03000509000000000000" pitchFamily="65" charset="-120"/>
                </a:rPr>
                <a:t>7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62479" name="Text Box 35">
              <a:extLst>
                <a:ext uri="{FF2B5EF4-FFF2-40B4-BE49-F238E27FC236}">
                  <a16:creationId xmlns:a16="http://schemas.microsoft.com/office/drawing/2014/main" id="{4CEB0AC0-8DD0-4BF5-A5B3-0C0D2A84F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535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800">
                  <a:ea typeface="標楷體" panose="03000509000000000000" pitchFamily="65" charset="-120"/>
                </a:rPr>
                <a:t>9</a:t>
              </a:r>
            </a:p>
          </p:txBody>
        </p:sp>
        <p:sp>
          <p:nvSpPr>
            <p:cNvPr id="62480" name="Line 36">
              <a:extLst>
                <a:ext uri="{FF2B5EF4-FFF2-40B4-BE49-F238E27FC236}">
                  <a16:creationId xmlns:a16="http://schemas.microsoft.com/office/drawing/2014/main" id="{DE9C3B05-59A1-4081-A0A6-D414C832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258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72" grpId="0"/>
      <p:bldP spid="72" grpId="1"/>
      <p:bldP spid="73" grpId="0"/>
      <p:bldP spid="73" grpId="1"/>
      <p:bldP spid="74" grpId="0"/>
      <p:bldP spid="7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3">
            <a:extLst>
              <a:ext uri="{FF2B5EF4-FFF2-40B4-BE49-F238E27FC236}">
                <a16:creationId xmlns:a16="http://schemas.microsoft.com/office/drawing/2014/main" id="{BC5F39FF-91C5-4849-ADA4-C6E75B93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706438"/>
            <a:ext cx="27559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5">
            <a:extLst>
              <a:ext uri="{FF2B5EF4-FFF2-40B4-BE49-F238E27FC236}">
                <a16:creationId xmlns:a16="http://schemas.microsoft.com/office/drawing/2014/main" id="{A7DE352C-F08B-4519-AEAE-3B38598B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79738"/>
            <a:ext cx="871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35.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 圖一的膠片是由一個正方形及四個大小和形狀相同的梯形組合而成。</a:t>
            </a:r>
            <a:r>
              <a:rPr kumimoji="0" lang="zh-TW" altLang="en-US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浩成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利用該膠片摺成圖二的瓶子。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F4E48825-2E19-45C5-AB9A-01779941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929063"/>
            <a:ext cx="8029575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(</a:t>
            </a:r>
            <a:r>
              <a:rPr lang="en-US" altLang="zh-CN" sz="2800" kern="100" dirty="0">
                <a:latin typeface="+mn-lt"/>
                <a:ea typeface="標楷體" panose="03000509000000000000" pitchFamily="65" charset="-120"/>
              </a:rPr>
              <a:t>a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) 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在圖一， 膠片的面積是多少？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                 [4</a:t>
            </a:r>
            <a:r>
              <a:rPr lang="zh-TW" altLang="en-US" sz="2800" kern="100" dirty="0">
                <a:latin typeface="+mn-lt"/>
                <a:ea typeface="標楷體" panose="03000509000000000000" pitchFamily="65" charset="-120"/>
              </a:rPr>
              <a:t>分</a:t>
            </a:r>
            <a:r>
              <a:rPr lang="en-US" altLang="zh-TW" sz="2800" kern="100" dirty="0">
                <a:latin typeface="+mn-lt"/>
                <a:ea typeface="標楷體" panose="03000509000000000000" pitchFamily="65" charset="-120"/>
              </a:rPr>
              <a:t>]</a:t>
            </a:r>
          </a:p>
        </p:txBody>
      </p:sp>
      <p:pic>
        <p:nvPicPr>
          <p:cNvPr id="63493" name="图片 1">
            <a:extLst>
              <a:ext uri="{FF2B5EF4-FFF2-40B4-BE49-F238E27FC236}">
                <a16:creationId xmlns:a16="http://schemas.microsoft.com/office/drawing/2014/main" id="{3A3E7D0E-8BCF-4B4C-8667-685B6536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6" b="17088"/>
          <a:stretch>
            <a:fillRect/>
          </a:stretch>
        </p:blipFill>
        <p:spPr bwMode="auto">
          <a:xfrm>
            <a:off x="4824413" y="766763"/>
            <a:ext cx="18161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9">
            <a:extLst>
              <a:ext uri="{FF2B5EF4-FFF2-40B4-BE49-F238E27FC236}">
                <a16:creationId xmlns:a16="http://schemas.microsoft.com/office/drawing/2014/main" id="{7DE69B80-1568-453D-8134-E26562718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4540250"/>
            <a:ext cx="7275512" cy="181610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        </a:t>
            </a:r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/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/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/>
            <a:endParaRPr kumimoji="0" lang="en-US" altLang="zh-TW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文本框 77">
            <a:extLst>
              <a:ext uri="{FF2B5EF4-FFF2-40B4-BE49-F238E27FC236}">
                <a16:creationId xmlns:a16="http://schemas.microsoft.com/office/drawing/2014/main" id="{FAD6C6F9-5318-4094-A6A5-D64859972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4616450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4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　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7" name="文本框 74">
            <a:extLst>
              <a:ext uri="{FF2B5EF4-FFF2-40B4-BE49-F238E27FC236}">
                <a16:creationId xmlns:a16="http://schemas.microsoft.com/office/drawing/2014/main" id="{4DCB962B-80D5-46E0-BE25-7AA9D08AB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4616450"/>
            <a:ext cx="2460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(3</a:t>
            </a:r>
            <a:r>
              <a:rPr kumimoji="0" lang="zh-CN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5)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kumimoji="0" lang="en-US" altLang="zh-CN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" name="文本框 81">
            <a:extLst>
              <a:ext uri="{FF2B5EF4-FFF2-40B4-BE49-F238E27FC236}">
                <a16:creationId xmlns:a16="http://schemas.microsoft.com/office/drawing/2014/main" id="{A1029A13-DEBF-4C77-A27D-0E9B1AE2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602163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5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文本框 82">
            <a:extLst>
              <a:ext uri="{FF2B5EF4-FFF2-40B4-BE49-F238E27FC236}">
                <a16:creationId xmlns:a16="http://schemas.microsoft.com/office/drawing/2014/main" id="{D03FE887-A66D-49D6-BF4D-F667568D8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5170488"/>
            <a:ext cx="150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137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　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DA2ECE7-41AA-445B-8F7E-D74B5842740F}"/>
              </a:ext>
            </a:extLst>
          </p:cNvPr>
          <p:cNvSpPr txBox="1"/>
          <p:nvPr/>
        </p:nvSpPr>
        <p:spPr bwMode="auto">
          <a:xfrm>
            <a:off x="1392238" y="5611813"/>
            <a:ext cx="4043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kern="100" dirty="0">
                <a:solidFill>
                  <a:srgbClr val="FF0000"/>
                </a:solidFill>
                <a:ea typeface="標楷體" panose="03000509000000000000" pitchFamily="65" charset="-120"/>
              </a:rPr>
              <a:t>膠片的面積是</a:t>
            </a:r>
            <a:r>
              <a:rPr lang="en-US" altLang="zh-TW" sz="2800" kern="100" dirty="0">
                <a:solidFill>
                  <a:srgbClr val="FF0000"/>
                </a:solidFill>
                <a:ea typeface="標楷體" panose="03000509000000000000" pitchFamily="65" charset="-120"/>
              </a:rPr>
              <a:t>137</a:t>
            </a:r>
            <a:r>
              <a:rPr lang="en-US" altLang="zh-CN" sz="2800" kern="100" dirty="0">
                <a:solidFill>
                  <a:srgbClr val="FF0000"/>
                </a:solidFill>
                <a:ea typeface="標楷體" panose="03000509000000000000" pitchFamily="65" charset="-120"/>
              </a:rPr>
              <a:t>cm</a:t>
            </a:r>
            <a:r>
              <a:rPr lang="en-US" altLang="zh-CN" sz="2800" kern="100" baseline="300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CN" altLang="en-US" sz="2800" kern="1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942A8D03-B616-4A0D-9035-009057A5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4594225"/>
            <a:ext cx="88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210F41AE-5B4E-4656-ADA4-8EB917D4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938" y="5181600"/>
            <a:ext cx="884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本框 4">
            <a:extLst>
              <a:ext uri="{FF2B5EF4-FFF2-40B4-BE49-F238E27FC236}">
                <a16:creationId xmlns:a16="http://schemas.microsoft.com/office/drawing/2014/main" id="{381A4BB1-EFA3-49EC-B763-ABCB37D3A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517775"/>
            <a:ext cx="5329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膠片的面積 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</a:t>
            </a:r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正方形面積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梯形面積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×4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1355DD-1F04-4C45-BAF2-5DC4D02C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590675"/>
            <a:ext cx="557213" cy="55721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8" name="流程图: 手动操作 67">
            <a:extLst>
              <a:ext uri="{FF2B5EF4-FFF2-40B4-BE49-F238E27FC236}">
                <a16:creationId xmlns:a16="http://schemas.microsoft.com/office/drawing/2014/main" id="{6D813213-02F0-4188-A0A4-D728940F6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2160588"/>
            <a:ext cx="550862" cy="785812"/>
          </a:xfrm>
          <a:prstGeom prst="flowChartManualOperation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9" name="流程图: 手动操作 68">
            <a:extLst>
              <a:ext uri="{FF2B5EF4-FFF2-40B4-BE49-F238E27FC236}">
                <a16:creationId xmlns:a16="http://schemas.microsoft.com/office/drawing/2014/main" id="{B4BBA803-AC42-47FA-8883-E0762B7DE00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67075" y="795338"/>
            <a:ext cx="550863" cy="784225"/>
          </a:xfrm>
          <a:prstGeom prst="flowChartManualOperation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0" name="流程图: 手动操作 69">
            <a:extLst>
              <a:ext uri="{FF2B5EF4-FFF2-40B4-BE49-F238E27FC236}">
                <a16:creationId xmlns:a16="http://schemas.microsoft.com/office/drawing/2014/main" id="{CEE2B54C-82A7-4D9E-A5D8-B1D773FAB6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86038" y="1477963"/>
            <a:ext cx="550862" cy="785812"/>
          </a:xfrm>
          <a:prstGeom prst="flowChartManualOperation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1" name="流程图: 手动操作 70">
            <a:extLst>
              <a:ext uri="{FF2B5EF4-FFF2-40B4-BE49-F238E27FC236}">
                <a16:creationId xmlns:a16="http://schemas.microsoft.com/office/drawing/2014/main" id="{B0B659C8-873C-47DB-A00D-1CBB087DF30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59226" y="1474787"/>
            <a:ext cx="550862" cy="785813"/>
          </a:xfrm>
          <a:prstGeom prst="flowChartManualOperation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3508" name="文本框 13">
            <a:extLst>
              <a:ext uri="{FF2B5EF4-FFF2-40B4-BE49-F238E27FC236}">
                <a16:creationId xmlns:a16="http://schemas.microsoft.com/office/drawing/2014/main" id="{5D653A5D-6B35-4B09-AE1B-96961F85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408238"/>
            <a:ext cx="79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ea typeface="標楷體" panose="03000509000000000000" pitchFamily="65" charset="-120"/>
                <a:cs typeface="Times New Roman" panose="02020603050405020304" pitchFamily="18" charset="0"/>
              </a:rPr>
              <a:t>圖一</a:t>
            </a:r>
          </a:p>
        </p:txBody>
      </p:sp>
      <p:sp>
        <p:nvSpPr>
          <p:cNvPr id="63509" name="文本框 28">
            <a:extLst>
              <a:ext uri="{FF2B5EF4-FFF2-40B4-BE49-F238E27FC236}">
                <a16:creationId xmlns:a16="http://schemas.microsoft.com/office/drawing/2014/main" id="{04B37EBE-7691-483B-A461-430120F8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1827213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ea typeface="標楷體" panose="03000509000000000000" pitchFamily="65" charset="-120"/>
                <a:cs typeface="Times New Roman" panose="02020603050405020304" pitchFamily="18" charset="0"/>
              </a:rPr>
              <a:t>圖二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44" grpId="0"/>
      <p:bldP spid="45" grpId="0"/>
      <p:bldP spid="23" grpId="0"/>
      <p:bldP spid="23" grpId="1"/>
      <p:bldP spid="3" grpId="0" animBg="1"/>
      <p:bldP spid="3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5">
            <a:extLst>
              <a:ext uri="{FF2B5EF4-FFF2-40B4-BE49-F238E27FC236}">
                <a16:creationId xmlns:a16="http://schemas.microsoft.com/office/drawing/2014/main" id="{1E6F0603-6BE1-4B12-97E5-4E9106E5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59113"/>
            <a:ext cx="8712200" cy="1385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1813" indent="-531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35.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(b)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在圖二，這個瓶子的容量是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86mL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。如果</a:t>
            </a:r>
            <a:r>
              <a:rPr kumimoji="0" lang="zh-TW" altLang="en-US" sz="2800" u="sng" dirty="0">
                <a:ea typeface="標楷體" panose="03000509000000000000" pitchFamily="65" charset="-120"/>
                <a:cs typeface="Times New Roman" panose="02020603050405020304" pitchFamily="18" charset="0"/>
              </a:rPr>
              <a:t>浩成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用   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04000" indent="0" eaLnBrk="1" hangingPunct="1">
              <a:spcAft>
                <a:spcPts val="0"/>
              </a:spcAft>
              <a:defRPr/>
            </a:pP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這款瓶子去盛載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740mL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的醋，他最多可盛滿多</a:t>
            </a:r>
            <a:endParaRPr kumimoji="0"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04000" indent="0" eaLnBrk="1" hangingPunct="1">
              <a:spcAft>
                <a:spcPts val="600"/>
              </a:spcAft>
              <a:defRPr/>
            </a:pP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少瓶？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只須寫出答案</a:t>
            </a:r>
            <a:r>
              <a:rPr kumimoji="0"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)                               </a:t>
            </a:r>
            <a:r>
              <a:rPr lang="en-US" altLang="zh-TW" sz="2800" kern="100" dirty="0">
                <a:ea typeface="標楷體" panose="03000509000000000000" pitchFamily="65" charset="-120"/>
              </a:rPr>
              <a:t>[2</a:t>
            </a:r>
            <a:r>
              <a:rPr lang="zh-TW" altLang="en-US" sz="2800" kern="100" dirty="0">
                <a:ea typeface="標楷體" panose="03000509000000000000" pitchFamily="65" charset="-120"/>
              </a:rPr>
              <a:t>分</a:t>
            </a:r>
            <a:r>
              <a:rPr lang="en-US" altLang="zh-TW" sz="2800" kern="100" dirty="0">
                <a:ea typeface="標楷體" panose="03000509000000000000" pitchFamily="65" charset="-120"/>
              </a:rPr>
              <a:t>]</a:t>
            </a:r>
            <a:endParaRPr kumimoji="0"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420C6193-DBDD-4C47-B051-C501A647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633913"/>
            <a:ext cx="7343775" cy="52387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他最多可盛滿</a:t>
            </a:r>
            <a:r>
              <a:rPr kumimoji="0"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______</a:t>
            </a:r>
            <a:r>
              <a:rPr kumimoji="0" lang="zh-CN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瓶</a:t>
            </a:r>
            <a:r>
              <a:rPr kumimoji="0"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C2F3B0B2-8E3F-41C0-B14D-4C7171AC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4611688"/>
            <a:ext cx="88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91D46550-D790-4DB5-8403-FE077B45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630738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8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BD3FFE2-9394-492E-B8F0-28E520B18096}"/>
              </a:ext>
            </a:extLst>
          </p:cNvPr>
          <p:cNvSpPr txBox="1"/>
          <p:nvPr/>
        </p:nvSpPr>
        <p:spPr>
          <a:xfrm>
            <a:off x="1311275" y="5372100"/>
            <a:ext cx="40528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740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÷</a:t>
            </a:r>
            <a:r>
              <a:rPr lang="en-US" altLang="zh-TW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86 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= 8(</a:t>
            </a:r>
            <a:r>
              <a:rPr lang="zh-CN" altLang="en-US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瓶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 kern="1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</a:t>
            </a:r>
            <a:r>
              <a:rPr lang="en-US" altLang="zh-CN" sz="2800" kern="100" dirty="0">
                <a:solidFill>
                  <a:srgbClr val="003399"/>
                </a:solidFill>
                <a:ea typeface="標楷體" panose="03000509000000000000" pitchFamily="65" charset="-120"/>
              </a:rPr>
              <a:t>52(mL) </a:t>
            </a:r>
            <a:endParaRPr lang="zh-TW" altLang="en-US" sz="2800" dirty="0">
              <a:solidFill>
                <a:srgbClr val="003399"/>
              </a:solidFill>
            </a:endParaRPr>
          </a:p>
        </p:txBody>
      </p:sp>
      <p:sp>
        <p:nvSpPr>
          <p:cNvPr id="64519" name="文本框 13">
            <a:extLst>
              <a:ext uri="{FF2B5EF4-FFF2-40B4-BE49-F238E27FC236}">
                <a16:creationId xmlns:a16="http://schemas.microsoft.com/office/drawing/2014/main" id="{ED94BB76-F176-4581-9F3C-66FCEA0C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408238"/>
            <a:ext cx="79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ea typeface="標楷體" panose="03000509000000000000" pitchFamily="65" charset="-120"/>
                <a:cs typeface="Times New Roman" panose="02020603050405020304" pitchFamily="18" charset="0"/>
              </a:rPr>
              <a:t>圖一</a:t>
            </a:r>
          </a:p>
        </p:txBody>
      </p:sp>
      <p:sp>
        <p:nvSpPr>
          <p:cNvPr id="64520" name="文本框 28">
            <a:extLst>
              <a:ext uri="{FF2B5EF4-FFF2-40B4-BE49-F238E27FC236}">
                <a16:creationId xmlns:a16="http://schemas.microsoft.com/office/drawing/2014/main" id="{82983CB8-7091-4962-872F-600CABEB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1827213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>
                <a:ea typeface="標楷體" panose="03000509000000000000" pitchFamily="65" charset="-120"/>
                <a:cs typeface="Times New Roman" panose="02020603050405020304" pitchFamily="18" charset="0"/>
              </a:rPr>
              <a:t>圖二</a:t>
            </a:r>
          </a:p>
        </p:txBody>
      </p:sp>
      <p:pic>
        <p:nvPicPr>
          <p:cNvPr id="64521" name="图片 2">
            <a:extLst>
              <a:ext uri="{FF2B5EF4-FFF2-40B4-BE49-F238E27FC236}">
                <a16:creationId xmlns:a16="http://schemas.microsoft.com/office/drawing/2014/main" id="{218ADE13-8D6F-4474-849E-DC37A30A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706438"/>
            <a:ext cx="27559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图片 1">
            <a:extLst>
              <a:ext uri="{FF2B5EF4-FFF2-40B4-BE49-F238E27FC236}">
                <a16:creationId xmlns:a16="http://schemas.microsoft.com/office/drawing/2014/main" id="{E0FCB8C9-557F-4ADC-AF76-AD2837E1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6" b="17088"/>
          <a:stretch>
            <a:fillRect/>
          </a:stretch>
        </p:blipFill>
        <p:spPr bwMode="auto">
          <a:xfrm>
            <a:off x="4824413" y="766763"/>
            <a:ext cx="18161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  <p:bldP spid="5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5">
            <a:extLst>
              <a:ext uri="{FF2B5EF4-FFF2-40B4-BE49-F238E27FC236}">
                <a16:creationId xmlns:a16="http://schemas.microsoft.com/office/drawing/2014/main" id="{166F2485-4563-49C0-8EB7-C3498515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028700"/>
            <a:ext cx="45847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3F8A1AB-B2D9-40E9-A39A-54B321798964}"/>
              </a:ext>
            </a:extLst>
          </p:cNvPr>
          <p:cNvSpPr txBox="1"/>
          <p:nvPr/>
        </p:nvSpPr>
        <p:spPr>
          <a:xfrm>
            <a:off x="1079500" y="4687888"/>
            <a:ext cx="75612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dirty="0">
                <a:solidFill>
                  <a:srgbClr val="003399"/>
                </a:solidFill>
              </a:rPr>
              <a:t>40</a:t>
            </a:r>
            <a:r>
              <a:rPr lang="zh-HK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＞</a:t>
            </a:r>
            <a:r>
              <a:rPr lang="en-US" altLang="zh-HK" sz="2800" dirty="0">
                <a:solidFill>
                  <a:srgbClr val="003399"/>
                </a:solidFill>
              </a:rPr>
              <a:t>10</a:t>
            </a:r>
            <a:r>
              <a:rPr lang="zh-TW" altLang="en-US" sz="2800" dirty="0">
                <a:solidFill>
                  <a:srgbClr val="003399"/>
                </a:solidFill>
              </a:rPr>
              <a:t> ，</a:t>
            </a:r>
            <a:r>
              <a:rPr lang="zh-TW" altLang="zh-HK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八月奶油蛋糕的銷量比七月的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少。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相差</a:t>
            </a:r>
            <a:endParaRPr lang="en-US" altLang="zh-TW" sz="2800" kern="1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rgbClr val="003399"/>
                </a:solidFill>
              </a:rPr>
              <a:t>40</a:t>
            </a:r>
            <a:r>
              <a:rPr lang="zh-TW" altLang="en-US" sz="2800" dirty="0">
                <a:solidFill>
                  <a:srgbClr val="003399"/>
                </a:solidFill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</a:rPr>
              <a:t>10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TW" sz="2800" dirty="0">
                <a:solidFill>
                  <a:srgbClr val="003399"/>
                </a:solidFill>
              </a:rPr>
              <a:t>30</a:t>
            </a:r>
            <a:r>
              <a:rPr lang="en-US" altLang="zh-TW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en-US" altLang="zh-TW" sz="2800" kern="1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HK" altLang="en-US" sz="2800" dirty="0">
              <a:solidFill>
                <a:srgbClr val="003399"/>
              </a:solidFill>
            </a:endParaRPr>
          </a:p>
        </p:txBody>
      </p:sp>
      <p:sp>
        <p:nvSpPr>
          <p:cNvPr id="65540" name="文本框 4">
            <a:extLst>
              <a:ext uri="{FF2B5EF4-FFF2-40B4-BE49-F238E27FC236}">
                <a16:creationId xmlns:a16="http://schemas.microsoft.com/office/drawing/2014/main" id="{B9DD9518-A301-46EF-A40E-625A5DD4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744538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某餅店蛋糕的銷量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B8471D-0384-4B4B-94A8-C1A22D892435}"/>
              </a:ext>
            </a:extLst>
          </p:cNvPr>
          <p:cNvSpPr txBox="1"/>
          <p:nvPr/>
        </p:nvSpPr>
        <p:spPr>
          <a:xfrm>
            <a:off x="1383764" y="855104"/>
            <a:ext cx="461665" cy="21912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蛋糕數目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542" name="文本框 9">
            <a:extLst>
              <a:ext uri="{FF2B5EF4-FFF2-40B4-BE49-F238E27FC236}">
                <a16:creationId xmlns:a16="http://schemas.microsoft.com/office/drawing/2014/main" id="{FEB0E737-5026-4E94-A7E9-B534A36F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284538"/>
            <a:ext cx="482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     七月     八月     九月     月份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E60ECDF-CD6C-4F81-9454-6E35E26D5364}"/>
              </a:ext>
            </a:extLst>
          </p:cNvPr>
          <p:cNvSpPr txBox="1"/>
          <p:nvPr/>
        </p:nvSpPr>
        <p:spPr>
          <a:xfrm>
            <a:off x="468313" y="3644900"/>
            <a:ext cx="8351837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76325" indent="-1076325">
              <a:spcAft>
                <a:spcPts val="0"/>
              </a:spcAft>
              <a:defRPr/>
            </a:pPr>
            <a:r>
              <a:rPr lang="es-ES" altLang="zh-HK" sz="2800" kern="100" dirty="0">
                <a:latin typeface="+mj-lt"/>
                <a:ea typeface="標楷體" panose="03000509000000000000" pitchFamily="65" charset="-120"/>
              </a:rPr>
              <a:t>36.</a:t>
            </a:r>
            <a:r>
              <a:rPr lang="es-E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(a)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如上圖，八月奶油蛋糕的銷量比七月的是多還是少？相差多少？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 (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只須寫出答案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)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endParaRPr lang="zh-TW" altLang="zh-HK" sz="2400" kern="1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zh-HK" altLang="en-US" dirty="0"/>
          </a:p>
        </p:txBody>
      </p:sp>
      <p:sp>
        <p:nvSpPr>
          <p:cNvPr id="19" name="Line 39">
            <a:extLst>
              <a:ext uri="{FF2B5EF4-FFF2-40B4-BE49-F238E27FC236}">
                <a16:creationId xmlns:a16="http://schemas.microsoft.com/office/drawing/2014/main" id="{8832E092-4CEF-4C1F-9008-FF1A63B22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400" y="4130675"/>
            <a:ext cx="13525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7B9033F6-E461-4910-AE1F-9E36E4698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963" y="4130675"/>
            <a:ext cx="10810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8E77A5-0F05-423D-BBC0-16C486BB734D}"/>
              </a:ext>
            </a:extLst>
          </p:cNvPr>
          <p:cNvSpPr>
            <a:spLocks/>
          </p:cNvSpPr>
          <p:nvPr/>
        </p:nvSpPr>
        <p:spPr bwMode="auto">
          <a:xfrm>
            <a:off x="4260850" y="1325563"/>
            <a:ext cx="422275" cy="203200"/>
          </a:xfrm>
          <a:custGeom>
            <a:avLst/>
            <a:gdLst>
              <a:gd name="T0" fmla="*/ 0 w 422523"/>
              <a:gd name="T1" fmla="*/ 0 h 203823"/>
              <a:gd name="T2" fmla="*/ 394703 w 422523"/>
              <a:gd name="T3" fmla="*/ 0 h 203823"/>
              <a:gd name="T4" fmla="*/ 394703 w 422523"/>
              <a:gd name="T5" fmla="*/ 142899 h 203823"/>
              <a:gd name="T6" fmla="*/ 0 w 422523"/>
              <a:gd name="T7" fmla="*/ 142899 h 203823"/>
              <a:gd name="T8" fmla="*/ 0 w 422523"/>
              <a:gd name="T9" fmla="*/ 0 h 2038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523"/>
              <a:gd name="T16" fmla="*/ 0 h 203823"/>
              <a:gd name="T17" fmla="*/ 422523 w 422523"/>
              <a:gd name="T18" fmla="*/ 203823 h 2038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523" h="203823">
                <a:moveTo>
                  <a:pt x="0" y="0"/>
                </a:moveTo>
                <a:lnTo>
                  <a:pt x="422523" y="0"/>
                </a:lnTo>
                <a:lnTo>
                  <a:pt x="422523" y="203823"/>
                </a:lnTo>
                <a:lnTo>
                  <a:pt x="0" y="203823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20">
            <a:extLst>
              <a:ext uri="{FF2B5EF4-FFF2-40B4-BE49-F238E27FC236}">
                <a16:creationId xmlns:a16="http://schemas.microsoft.com/office/drawing/2014/main" id="{862835B3-ED2D-4C8F-BFB6-842C8ED95EC9}"/>
              </a:ext>
            </a:extLst>
          </p:cNvPr>
          <p:cNvSpPr>
            <a:spLocks/>
          </p:cNvSpPr>
          <p:nvPr/>
        </p:nvSpPr>
        <p:spPr bwMode="auto">
          <a:xfrm>
            <a:off x="3116263" y="1754188"/>
            <a:ext cx="419100" cy="844550"/>
          </a:xfrm>
          <a:custGeom>
            <a:avLst/>
            <a:gdLst>
              <a:gd name="T0" fmla="*/ 2381 w 419100"/>
              <a:gd name="T1" fmla="*/ 2149 h 845343"/>
              <a:gd name="T2" fmla="*/ 0 w 419100"/>
              <a:gd name="T3" fmla="*/ 758143 h 845343"/>
              <a:gd name="T4" fmla="*/ 419100 w 419100"/>
              <a:gd name="T5" fmla="*/ 758143 h 845343"/>
              <a:gd name="T6" fmla="*/ 416719 w 419100"/>
              <a:gd name="T7" fmla="*/ 0 h 845343"/>
              <a:gd name="T8" fmla="*/ 2381 w 419100"/>
              <a:gd name="T9" fmla="*/ 2149 h 845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100"/>
              <a:gd name="T16" fmla="*/ 0 h 845343"/>
              <a:gd name="T17" fmla="*/ 419100 w 419100"/>
              <a:gd name="T18" fmla="*/ 845343 h 845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100" h="845343">
                <a:moveTo>
                  <a:pt x="2381" y="2381"/>
                </a:moveTo>
                <a:cubicBezTo>
                  <a:pt x="1587" y="283368"/>
                  <a:pt x="794" y="564356"/>
                  <a:pt x="0" y="845343"/>
                </a:cubicBezTo>
                <a:lnTo>
                  <a:pt x="419100" y="845343"/>
                </a:lnTo>
                <a:cubicBezTo>
                  <a:pt x="418306" y="563562"/>
                  <a:pt x="417513" y="281781"/>
                  <a:pt x="416719" y="0"/>
                </a:cubicBezTo>
                <a:lnTo>
                  <a:pt x="2381" y="2381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41475C9-C295-4A52-A0D2-80ACCF988173}"/>
              </a:ext>
            </a:extLst>
          </p:cNvPr>
          <p:cNvSpPr txBox="1"/>
          <p:nvPr/>
        </p:nvSpPr>
        <p:spPr>
          <a:xfrm>
            <a:off x="4100513" y="992188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CB35999-A76B-494D-89A8-6842A17B0C99}"/>
              </a:ext>
            </a:extLst>
          </p:cNvPr>
          <p:cNvSpPr txBox="1"/>
          <p:nvPr/>
        </p:nvSpPr>
        <p:spPr>
          <a:xfrm>
            <a:off x="2973388" y="1330325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322C4D2-0E54-4CE3-8B28-699035EE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4749800"/>
            <a:ext cx="7343775" cy="13858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176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八月奶油蛋糕的銷量比七月的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多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少</a:t>
            </a:r>
            <a:r>
              <a:rPr lang="zh-TW" altLang="en-US" sz="2800" kern="100" dirty="0">
                <a:latin typeface="DFKai-SB" panose="03000509000000000000" pitchFamily="65" charset="-120"/>
                <a:ea typeface="DFKai-SB" panose="03000509000000000000" pitchFamily="65" charset="-120"/>
              </a:rPr>
              <a:t> 。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sz="2800" kern="100" dirty="0">
                <a:ea typeface="標楷體" panose="03000509000000000000" pitchFamily="65" charset="-120"/>
              </a:rPr>
              <a:t>(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*圈出答案</a:t>
            </a:r>
            <a:r>
              <a:rPr lang="en-US" altLang="zh-HK" sz="2800" kern="100" dirty="0">
                <a:ea typeface="標楷體" panose="03000509000000000000" pitchFamily="65" charset="-120"/>
              </a:rPr>
              <a:t>)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相差</a:t>
            </a:r>
            <a:r>
              <a:rPr lang="zh-TW" altLang="en-US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　</a:t>
            </a:r>
            <a:r>
              <a:rPr lang="en-US" altLang="zh-TW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800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　  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6CD71BFB-0983-45D6-8B64-972D2CE3A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5092700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4921DE3-6299-4020-9C09-F21417E07BB5}"/>
              </a:ext>
            </a:extLst>
          </p:cNvPr>
          <p:cNvSpPr txBox="1"/>
          <p:nvPr/>
        </p:nvSpPr>
        <p:spPr>
          <a:xfrm>
            <a:off x="2711450" y="5611813"/>
            <a:ext cx="5873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j-lt"/>
                <a:ea typeface="標楷體" panose="03000509000000000000" pitchFamily="65" charset="-120"/>
              </a:rPr>
              <a:t>30</a:t>
            </a:r>
            <a:endParaRPr lang="zh-HK" altLang="en-US" sz="28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97D5E5C2-E406-4165-B068-BC10D761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5624513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D6188AF-FF7D-45F1-865B-399AA166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219700"/>
            <a:ext cx="541337" cy="42703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" name="矩形 15">
            <a:extLst>
              <a:ext uri="{FF2B5EF4-FFF2-40B4-BE49-F238E27FC236}">
                <a16:creationId xmlns:a16="http://schemas.microsoft.com/office/drawing/2014/main" id="{F4BD454C-8A32-4F0F-A030-93245965B24A}"/>
              </a:ext>
            </a:extLst>
          </p:cNvPr>
          <p:cNvSpPr>
            <a:spLocks/>
          </p:cNvSpPr>
          <p:nvPr/>
        </p:nvSpPr>
        <p:spPr bwMode="auto">
          <a:xfrm>
            <a:off x="6588125" y="1130300"/>
            <a:ext cx="1430338" cy="327025"/>
          </a:xfrm>
          <a:custGeom>
            <a:avLst/>
            <a:gdLst>
              <a:gd name="T0" fmla="*/ 0 w 422523"/>
              <a:gd name="T1" fmla="*/ 0 h 203823"/>
              <a:gd name="T2" fmla="*/ 2147483646 w 422523"/>
              <a:gd name="T3" fmla="*/ 0 h 203823"/>
              <a:gd name="T4" fmla="*/ 2147483646 w 422523"/>
              <a:gd name="T5" fmla="*/ 2147483646 h 203823"/>
              <a:gd name="T6" fmla="*/ 0 w 422523"/>
              <a:gd name="T7" fmla="*/ 2147483646 h 203823"/>
              <a:gd name="T8" fmla="*/ 0 w 422523"/>
              <a:gd name="T9" fmla="*/ 0 h 2038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2523"/>
              <a:gd name="T16" fmla="*/ 0 h 203823"/>
              <a:gd name="T17" fmla="*/ 422523 w 422523"/>
              <a:gd name="T18" fmla="*/ 203823 h 2038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2523" h="203823">
                <a:moveTo>
                  <a:pt x="0" y="0"/>
                </a:moveTo>
                <a:lnTo>
                  <a:pt x="422523" y="0"/>
                </a:lnTo>
                <a:lnTo>
                  <a:pt x="422523" y="203823"/>
                </a:lnTo>
                <a:lnTo>
                  <a:pt x="0" y="203823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9">
            <a:extLst>
              <a:ext uri="{FF2B5EF4-FFF2-40B4-BE49-F238E27FC236}">
                <a16:creationId xmlns:a16="http://schemas.microsoft.com/office/drawing/2014/main" id="{77601261-5431-4D6A-ADBB-DF9E90396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4124325"/>
            <a:ext cx="67786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7" name="文本框 26">
            <a:extLst>
              <a:ext uri="{FF2B5EF4-FFF2-40B4-BE49-F238E27FC236}">
                <a16:creationId xmlns:a16="http://schemas.microsoft.com/office/drawing/2014/main" id="{CC706A90-C94A-4311-AF23-0D13EC60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1095375"/>
            <a:ext cx="16541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奶油蛋糕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水果蛋糕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抹茶蛋糕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558" name="文本框 28">
            <a:extLst>
              <a:ext uri="{FF2B5EF4-FFF2-40B4-BE49-F238E27FC236}">
                <a16:creationId xmlns:a16="http://schemas.microsoft.com/office/drawing/2014/main" id="{CA4FBD4D-7652-4F3B-9147-123DA63F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868363"/>
            <a:ext cx="5762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/>
              <a:t> </a:t>
            </a:r>
            <a:r>
              <a:rPr lang="en-US" altLang="zh-TW"/>
              <a:t>10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8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6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4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2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0</a:t>
            </a:r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  <p:bldP spid="22" grpId="0"/>
      <p:bldP spid="22" grpId="1"/>
      <p:bldP spid="26" grpId="0"/>
      <p:bldP spid="26" grpId="1"/>
      <p:bldP spid="28" grpId="0" animBg="1"/>
      <p:bldP spid="29" grpId="0"/>
      <p:bldP spid="31" grpId="0"/>
      <p:bldP spid="25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5">
            <a:extLst>
              <a:ext uri="{FF2B5EF4-FFF2-40B4-BE49-F238E27FC236}">
                <a16:creationId xmlns:a16="http://schemas.microsoft.com/office/drawing/2014/main" id="{D6DF2C44-3E3D-4C50-8590-E2B402E3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028700"/>
            <a:ext cx="45847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5621ECE4-1D02-4FC4-AA6B-88709CEE85FD}"/>
              </a:ext>
            </a:extLst>
          </p:cNvPr>
          <p:cNvGraphicFramePr>
            <a:graphicFrameLocks noGrp="1"/>
          </p:cNvGraphicFramePr>
          <p:nvPr/>
        </p:nvGraphicFramePr>
        <p:xfrm>
          <a:off x="1550988" y="4079875"/>
          <a:ext cx="6656388" cy="105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蛋糕種類</a:t>
                      </a: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奶油蛋糕</a:t>
                      </a: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水果蛋糕</a:t>
                      </a: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抹茶蛋糕</a:t>
                      </a: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售價</a:t>
                      </a: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$80</a:t>
                      </a:r>
                      <a:endParaRPr lang="zh-HK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$120</a:t>
                      </a:r>
                      <a:endParaRPr lang="zh-HK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$150</a:t>
                      </a:r>
                      <a:endParaRPr lang="zh-HK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9846" marR="99846" marT="49948" marB="499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84" name="文本框 26">
            <a:extLst>
              <a:ext uri="{FF2B5EF4-FFF2-40B4-BE49-F238E27FC236}">
                <a16:creationId xmlns:a16="http://schemas.microsoft.com/office/drawing/2014/main" id="{00A981D5-52C0-43DF-BF53-C328045B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090613"/>
            <a:ext cx="1654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奶油蛋糕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水果蛋糕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抹茶蛋糕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585" name="文本框 28">
            <a:extLst>
              <a:ext uri="{FF2B5EF4-FFF2-40B4-BE49-F238E27FC236}">
                <a16:creationId xmlns:a16="http://schemas.microsoft.com/office/drawing/2014/main" id="{9F86F729-67B0-42F4-95CC-EA73BBD6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868363"/>
            <a:ext cx="57626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200"/>
              </a:lnSpc>
            </a:pPr>
            <a:r>
              <a:rPr lang="zh-TW" altLang="en-US"/>
              <a:t> </a:t>
            </a:r>
            <a:r>
              <a:rPr lang="en-US" altLang="zh-TW"/>
              <a:t>10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8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6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4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2</a:t>
            </a:r>
          </a:p>
          <a:p>
            <a:pPr>
              <a:lnSpc>
                <a:spcPts val="3200"/>
              </a:lnSpc>
            </a:pPr>
            <a:r>
              <a:rPr lang="zh-TW" altLang="en-US"/>
              <a:t>   </a:t>
            </a:r>
            <a:r>
              <a:rPr lang="en-US" altLang="zh-TW"/>
              <a:t>0</a:t>
            </a:r>
            <a:endParaRPr lang="zh-HK" altLang="en-US"/>
          </a:p>
        </p:txBody>
      </p:sp>
      <p:sp>
        <p:nvSpPr>
          <p:cNvPr id="66586" name="文本框 30">
            <a:extLst>
              <a:ext uri="{FF2B5EF4-FFF2-40B4-BE49-F238E27FC236}">
                <a16:creationId xmlns:a16="http://schemas.microsoft.com/office/drawing/2014/main" id="{160CD530-FA72-4DAB-9724-7638690A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3224213"/>
            <a:ext cx="4824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       七月     </a:t>
            </a:r>
            <a:r>
              <a:rPr lang="zh-TW" altLang="en-US" sz="11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八月 </a:t>
            </a:r>
            <a:r>
              <a:rPr lang="zh-TW" altLang="en-US" sz="11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   九月    月份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98A9B17-A7FD-491B-A58E-D43879067A20}"/>
              </a:ext>
            </a:extLst>
          </p:cNvPr>
          <p:cNvSpPr txBox="1"/>
          <p:nvPr/>
        </p:nvSpPr>
        <p:spPr>
          <a:xfrm>
            <a:off x="246063" y="3502025"/>
            <a:ext cx="56880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>
              <a:spcAft>
                <a:spcPts val="0"/>
              </a:spcAft>
              <a:defRPr/>
            </a:pPr>
            <a:r>
              <a:rPr lang="es-ES" altLang="zh-HK" sz="2800" kern="100" dirty="0">
                <a:latin typeface="+mj-lt"/>
                <a:ea typeface="標楷體" panose="03000509000000000000" pitchFamily="65" charset="-120"/>
              </a:rPr>
              <a:t>36.</a:t>
            </a:r>
            <a:r>
              <a:rPr lang="es-E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(b) </a:t>
            </a:r>
            <a:r>
              <a:rPr lang="zh-TW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下表顯示各款蛋糕的售價。</a:t>
            </a:r>
            <a:endParaRPr lang="zh-HK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9FBD10-FFA8-4BF1-A5EC-0187EC3E846A}"/>
              </a:ext>
            </a:extLst>
          </p:cNvPr>
          <p:cNvSpPr txBox="1"/>
          <p:nvPr/>
        </p:nvSpPr>
        <p:spPr>
          <a:xfrm>
            <a:off x="836613" y="5156200"/>
            <a:ext cx="76327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    </a:t>
            </a:r>
            <a:r>
              <a:rPr lang="en-US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經理認為九月的總收入與八月的相同。你同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意嗎？試解釋。</a:t>
            </a:r>
            <a:r>
              <a:rPr kumimoji="0" lang="en-US" altLang="zh-TW" sz="2800" dirty="0">
                <a:ea typeface="標楷體" panose="03000509000000000000" pitchFamily="65" charset="-120"/>
              </a:rPr>
              <a:t>[4</a:t>
            </a:r>
            <a:r>
              <a:rPr kumimoji="0" lang="zh-TW" altLang="en-US" sz="2800" dirty="0"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80F7C62-8CD2-4A2A-B1D5-FD3BA54AFA34}"/>
              </a:ext>
            </a:extLst>
          </p:cNvPr>
          <p:cNvSpPr txBox="1"/>
          <p:nvPr/>
        </p:nvSpPr>
        <p:spPr>
          <a:xfrm>
            <a:off x="5861050" y="1423988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40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055316-CCA0-47CE-A2FB-59113C4474D6}"/>
              </a:ext>
            </a:extLst>
          </p:cNvPr>
          <p:cNvSpPr txBox="1"/>
          <p:nvPr/>
        </p:nvSpPr>
        <p:spPr>
          <a:xfrm>
            <a:off x="5889625" y="2201863"/>
            <a:ext cx="1081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B127CAD-FFB4-4379-9576-69235C484DC3}"/>
              </a:ext>
            </a:extLst>
          </p:cNvPr>
          <p:cNvSpPr txBox="1"/>
          <p:nvPr/>
        </p:nvSpPr>
        <p:spPr>
          <a:xfrm>
            <a:off x="5905500" y="2735263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20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C638294-10AC-4D43-B9F4-696710ABA3EB}"/>
              </a:ext>
            </a:extLst>
          </p:cNvPr>
          <p:cNvSpPr txBox="1"/>
          <p:nvPr/>
        </p:nvSpPr>
        <p:spPr>
          <a:xfrm>
            <a:off x="3560763" y="1230313"/>
            <a:ext cx="846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6CEB2EC-1328-4099-9BA2-7B4126E11920}"/>
              </a:ext>
            </a:extLst>
          </p:cNvPr>
          <p:cNvSpPr txBox="1"/>
          <p:nvPr/>
        </p:nvSpPr>
        <p:spPr>
          <a:xfrm>
            <a:off x="3586163" y="1839913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50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CEA90CF-3A78-41A1-8028-099326DB449A}"/>
              </a:ext>
            </a:extLst>
          </p:cNvPr>
          <p:cNvSpPr txBox="1"/>
          <p:nvPr/>
        </p:nvSpPr>
        <p:spPr>
          <a:xfrm>
            <a:off x="3582988" y="2625725"/>
            <a:ext cx="1081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任意多边形 13">
            <a:extLst>
              <a:ext uri="{FF2B5EF4-FFF2-40B4-BE49-F238E27FC236}">
                <a16:creationId xmlns:a16="http://schemas.microsoft.com/office/drawing/2014/main" id="{C7A07D34-E571-41CC-8FBD-6A0B3BE70F91}"/>
              </a:ext>
            </a:extLst>
          </p:cNvPr>
          <p:cNvSpPr>
            <a:spLocks/>
          </p:cNvSpPr>
          <p:nvPr/>
        </p:nvSpPr>
        <p:spPr bwMode="auto">
          <a:xfrm>
            <a:off x="4262438" y="1335088"/>
            <a:ext cx="423862" cy="206375"/>
          </a:xfrm>
          <a:custGeom>
            <a:avLst/>
            <a:gdLst>
              <a:gd name="T0" fmla="*/ 0 w 425450"/>
              <a:gd name="T1" fmla="*/ 0 h 209550"/>
              <a:gd name="T2" fmla="*/ 279873 w 425450"/>
              <a:gd name="T3" fmla="*/ 0 h 209550"/>
              <a:gd name="T4" fmla="*/ 278828 w 425450"/>
              <a:gd name="T5" fmla="*/ 37845 h 209550"/>
              <a:gd name="T6" fmla="*/ 0 w 425450"/>
              <a:gd name="T7" fmla="*/ 37845 h 209550"/>
              <a:gd name="T8" fmla="*/ 0 w 425450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5450"/>
              <a:gd name="T16" fmla="*/ 0 h 209550"/>
              <a:gd name="T17" fmla="*/ 425450 w 425450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5450" h="209550">
                <a:moveTo>
                  <a:pt x="0" y="0"/>
                </a:moveTo>
                <a:lnTo>
                  <a:pt x="425450" y="0"/>
                </a:lnTo>
                <a:cubicBezTo>
                  <a:pt x="424921" y="69850"/>
                  <a:pt x="424391" y="139700"/>
                  <a:pt x="423862" y="209550"/>
                </a:cubicBez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任意多边形 46">
            <a:extLst>
              <a:ext uri="{FF2B5EF4-FFF2-40B4-BE49-F238E27FC236}">
                <a16:creationId xmlns:a16="http://schemas.microsoft.com/office/drawing/2014/main" id="{5448B41D-574D-4096-B4DB-00896D2AC457}"/>
              </a:ext>
            </a:extLst>
          </p:cNvPr>
          <p:cNvSpPr>
            <a:spLocks/>
          </p:cNvSpPr>
          <p:nvPr/>
        </p:nvSpPr>
        <p:spPr bwMode="auto">
          <a:xfrm>
            <a:off x="4268788" y="1538288"/>
            <a:ext cx="423862" cy="1084262"/>
          </a:xfrm>
          <a:custGeom>
            <a:avLst/>
            <a:gdLst>
              <a:gd name="T0" fmla="*/ 0 w 423862"/>
              <a:gd name="T1" fmla="*/ 0 h 209550"/>
              <a:gd name="T2" fmla="*/ 419100 w 423862"/>
              <a:gd name="T3" fmla="*/ 0 h 209550"/>
              <a:gd name="T4" fmla="*/ 423862 w 423862"/>
              <a:gd name="T5" fmla="*/ 2147483646 h 209550"/>
              <a:gd name="T6" fmla="*/ 0 w 423862"/>
              <a:gd name="T7" fmla="*/ 2147483646 h 209550"/>
              <a:gd name="T8" fmla="*/ 0 w 423862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862"/>
              <a:gd name="T16" fmla="*/ 0 h 209550"/>
              <a:gd name="T17" fmla="*/ 423862 w 423862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862" h="209550">
                <a:moveTo>
                  <a:pt x="0" y="0"/>
                </a:moveTo>
                <a:lnTo>
                  <a:pt x="419100" y="0"/>
                </a:lnTo>
                <a:lnTo>
                  <a:pt x="423862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任意多边形 47">
            <a:extLst>
              <a:ext uri="{FF2B5EF4-FFF2-40B4-BE49-F238E27FC236}">
                <a16:creationId xmlns:a16="http://schemas.microsoft.com/office/drawing/2014/main" id="{9909DFEE-8998-497D-8CE6-A5DE667B4981}"/>
              </a:ext>
            </a:extLst>
          </p:cNvPr>
          <p:cNvSpPr>
            <a:spLocks/>
          </p:cNvSpPr>
          <p:nvPr/>
        </p:nvSpPr>
        <p:spPr bwMode="auto">
          <a:xfrm>
            <a:off x="4262438" y="2616200"/>
            <a:ext cx="423862" cy="631825"/>
          </a:xfrm>
          <a:custGeom>
            <a:avLst/>
            <a:gdLst>
              <a:gd name="T0" fmla="*/ 0 w 423862"/>
              <a:gd name="T1" fmla="*/ 0 h 209550"/>
              <a:gd name="T2" fmla="*/ 419225 w 423862"/>
              <a:gd name="T3" fmla="*/ 0 h 209550"/>
              <a:gd name="T4" fmla="*/ 423988 w 423862"/>
              <a:gd name="T5" fmla="*/ 2147483646 h 209550"/>
              <a:gd name="T6" fmla="*/ 0 w 423862"/>
              <a:gd name="T7" fmla="*/ 2147483646 h 209550"/>
              <a:gd name="T8" fmla="*/ 0 w 423862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862"/>
              <a:gd name="T16" fmla="*/ 0 h 209550"/>
              <a:gd name="T17" fmla="*/ 423862 w 423862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862" h="209550">
                <a:moveTo>
                  <a:pt x="0" y="0"/>
                </a:moveTo>
                <a:lnTo>
                  <a:pt x="419100" y="0"/>
                </a:lnTo>
                <a:lnTo>
                  <a:pt x="423862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任意多边形 48">
            <a:extLst>
              <a:ext uri="{FF2B5EF4-FFF2-40B4-BE49-F238E27FC236}">
                <a16:creationId xmlns:a16="http://schemas.microsoft.com/office/drawing/2014/main" id="{2E5E02FC-76D1-4D10-B580-F610B4EB1FEF}"/>
              </a:ext>
            </a:extLst>
          </p:cNvPr>
          <p:cNvSpPr>
            <a:spLocks/>
          </p:cNvSpPr>
          <p:nvPr/>
        </p:nvSpPr>
        <p:spPr bwMode="auto">
          <a:xfrm>
            <a:off x="5411788" y="1335088"/>
            <a:ext cx="422275" cy="842962"/>
          </a:xfrm>
          <a:custGeom>
            <a:avLst/>
            <a:gdLst>
              <a:gd name="T0" fmla="*/ 0 w 423862"/>
              <a:gd name="T1" fmla="*/ 0 h 209550"/>
              <a:gd name="T2" fmla="*/ 853 w 423862"/>
              <a:gd name="T3" fmla="*/ 0 h 209550"/>
              <a:gd name="T4" fmla="*/ 863 w 423862"/>
              <a:gd name="T5" fmla="*/ 2147483646 h 209550"/>
              <a:gd name="T6" fmla="*/ 0 w 423862"/>
              <a:gd name="T7" fmla="*/ 2147483646 h 209550"/>
              <a:gd name="T8" fmla="*/ 0 w 423862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862"/>
              <a:gd name="T16" fmla="*/ 0 h 209550"/>
              <a:gd name="T17" fmla="*/ 423862 w 423862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862" h="209550">
                <a:moveTo>
                  <a:pt x="0" y="0"/>
                </a:moveTo>
                <a:lnTo>
                  <a:pt x="419100" y="0"/>
                </a:lnTo>
                <a:lnTo>
                  <a:pt x="423862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任意多边形 49">
            <a:extLst>
              <a:ext uri="{FF2B5EF4-FFF2-40B4-BE49-F238E27FC236}">
                <a16:creationId xmlns:a16="http://schemas.microsoft.com/office/drawing/2014/main" id="{7448FBC2-01C0-4646-AB85-D36C5ECF0D7F}"/>
              </a:ext>
            </a:extLst>
          </p:cNvPr>
          <p:cNvSpPr>
            <a:spLocks/>
          </p:cNvSpPr>
          <p:nvPr/>
        </p:nvSpPr>
        <p:spPr bwMode="auto">
          <a:xfrm>
            <a:off x="5411788" y="2189163"/>
            <a:ext cx="422275" cy="622300"/>
          </a:xfrm>
          <a:custGeom>
            <a:avLst/>
            <a:gdLst>
              <a:gd name="T0" fmla="*/ 0 w 423862"/>
              <a:gd name="T1" fmla="*/ 0 h 209550"/>
              <a:gd name="T2" fmla="*/ 3306 w 423862"/>
              <a:gd name="T3" fmla="*/ 0 h 209550"/>
              <a:gd name="T4" fmla="*/ 3345 w 423862"/>
              <a:gd name="T5" fmla="*/ 2147483646 h 209550"/>
              <a:gd name="T6" fmla="*/ 0 w 423862"/>
              <a:gd name="T7" fmla="*/ 2147483646 h 209550"/>
              <a:gd name="T8" fmla="*/ 0 w 423862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862"/>
              <a:gd name="T16" fmla="*/ 0 h 209550"/>
              <a:gd name="T17" fmla="*/ 423862 w 423862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862" h="209550">
                <a:moveTo>
                  <a:pt x="0" y="0"/>
                </a:moveTo>
                <a:lnTo>
                  <a:pt x="419100" y="0"/>
                </a:lnTo>
                <a:lnTo>
                  <a:pt x="423862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任意多边形 50">
            <a:extLst>
              <a:ext uri="{FF2B5EF4-FFF2-40B4-BE49-F238E27FC236}">
                <a16:creationId xmlns:a16="http://schemas.microsoft.com/office/drawing/2014/main" id="{7B4AA5BF-6A89-4C66-94F8-6CD5DB9698DB}"/>
              </a:ext>
            </a:extLst>
          </p:cNvPr>
          <p:cNvSpPr>
            <a:spLocks/>
          </p:cNvSpPr>
          <p:nvPr/>
        </p:nvSpPr>
        <p:spPr bwMode="auto">
          <a:xfrm>
            <a:off x="5411788" y="2825750"/>
            <a:ext cx="422275" cy="422275"/>
          </a:xfrm>
          <a:custGeom>
            <a:avLst/>
            <a:gdLst>
              <a:gd name="T0" fmla="*/ 0 w 423862"/>
              <a:gd name="T1" fmla="*/ 0 h 209550"/>
              <a:gd name="T2" fmla="*/ 30585 w 423862"/>
              <a:gd name="T3" fmla="*/ 0 h 209550"/>
              <a:gd name="T4" fmla="*/ 30932 w 423862"/>
              <a:gd name="T5" fmla="*/ 2147483646 h 209550"/>
              <a:gd name="T6" fmla="*/ 0 w 423862"/>
              <a:gd name="T7" fmla="*/ 2147483646 h 209550"/>
              <a:gd name="T8" fmla="*/ 0 w 423862"/>
              <a:gd name="T9" fmla="*/ 0 h 209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862"/>
              <a:gd name="T16" fmla="*/ 0 h 209550"/>
              <a:gd name="T17" fmla="*/ 423862 w 423862"/>
              <a:gd name="T18" fmla="*/ 209550 h 209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862" h="209550">
                <a:moveTo>
                  <a:pt x="0" y="0"/>
                </a:moveTo>
                <a:lnTo>
                  <a:pt x="419100" y="0"/>
                </a:lnTo>
                <a:lnTo>
                  <a:pt x="423862" y="209550"/>
                </a:lnTo>
                <a:lnTo>
                  <a:pt x="0" y="209550"/>
                </a:lnTo>
                <a:lnTo>
                  <a:pt x="0" y="0"/>
                </a:lnTo>
                <a:close/>
              </a:path>
            </a:pathLst>
          </a:cu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85006B58-28D6-4923-A218-9DBE6E5B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535363"/>
            <a:ext cx="8634412" cy="2735262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 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同意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不同意 </a:t>
            </a:r>
            <a:r>
              <a:rPr lang="en-US" altLang="zh-HK" sz="2800" dirty="0"/>
              <a:t>(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*圈出答案</a:t>
            </a:r>
            <a:r>
              <a:rPr lang="en-US" altLang="zh-HK" sz="2800" dirty="0"/>
              <a:t>)</a:t>
            </a:r>
          </a:p>
          <a:p>
            <a:pPr>
              <a:defRPr/>
            </a:pP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4B086F6-703E-4DE6-9DEF-122117B85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723" y="4400836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E7F43818-DBFC-461E-88AB-A4869B15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723" y="5689315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AA9EF5F0-2183-415A-970D-02141E424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3501233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CBDB5AA-6381-49DB-99A2-FEFB329A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5748338"/>
            <a:ext cx="1171575" cy="42703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6606" name="文本框 4">
            <a:extLst>
              <a:ext uri="{FF2B5EF4-FFF2-40B4-BE49-F238E27FC236}">
                <a16:creationId xmlns:a16="http://schemas.microsoft.com/office/drawing/2014/main" id="{BC4F6C94-C435-44BA-88BF-3F63C020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744538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某餅店蛋糕的銷量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本框 8">
            <a:extLst>
              <a:ext uri="{FF2B5EF4-FFF2-40B4-BE49-F238E27FC236}">
                <a16:creationId xmlns:a16="http://schemas.microsoft.com/office/drawing/2014/main" id="{7D9150EE-0B37-46B0-A3D3-C4BFADDB854D}"/>
              </a:ext>
            </a:extLst>
          </p:cNvPr>
          <p:cNvSpPr txBox="1"/>
          <p:nvPr/>
        </p:nvSpPr>
        <p:spPr>
          <a:xfrm>
            <a:off x="1383764" y="855104"/>
            <a:ext cx="461665" cy="21912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蛋糕數目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F660B046-51DC-4386-BEAE-22197C59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956" y="5189538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[1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" name="文本框 30">
            <a:extLst>
              <a:ext uri="{FF2B5EF4-FFF2-40B4-BE49-F238E27FC236}">
                <a16:creationId xmlns:a16="http://schemas.microsoft.com/office/drawing/2014/main" id="{677DC4AD-DBDD-46C2-B387-68F5E3AE289E}"/>
              </a:ext>
            </a:extLst>
          </p:cNvPr>
          <p:cNvSpPr txBox="1"/>
          <p:nvPr/>
        </p:nvSpPr>
        <p:spPr>
          <a:xfrm>
            <a:off x="1095375" y="3529013"/>
            <a:ext cx="6253163" cy="1050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80×40</a:t>
            </a:r>
            <a:r>
              <a:rPr lang="zh-TW" altLang="zh-HK" sz="2800" dirty="0">
                <a:solidFill>
                  <a:srgbClr val="FF0000"/>
                </a:solidFill>
              </a:rPr>
              <a:t>＋</a:t>
            </a:r>
            <a:r>
              <a:rPr lang="en-US" altLang="zh-HK" sz="2800" dirty="0">
                <a:solidFill>
                  <a:srgbClr val="FF0000"/>
                </a:solidFill>
              </a:rPr>
              <a:t>120</a:t>
            </a:r>
            <a:r>
              <a:rPr lang="zh-TW" altLang="zh-HK" sz="2800" dirty="0">
                <a:solidFill>
                  <a:srgbClr val="FF0000"/>
                </a:solidFill>
              </a:rPr>
              <a:t>×</a:t>
            </a:r>
            <a:r>
              <a:rPr lang="en-US" altLang="zh-HK" sz="2800" dirty="0">
                <a:solidFill>
                  <a:srgbClr val="FF0000"/>
                </a:solidFill>
              </a:rPr>
              <a:t>30</a:t>
            </a:r>
            <a:r>
              <a:rPr lang="zh-TW" altLang="zh-HK" sz="2800" dirty="0">
                <a:solidFill>
                  <a:srgbClr val="FF0000"/>
                </a:solidFill>
              </a:rPr>
              <a:t>＋</a:t>
            </a:r>
            <a:r>
              <a:rPr lang="en-US" altLang="zh-HK" sz="2800" dirty="0">
                <a:solidFill>
                  <a:srgbClr val="FF0000"/>
                </a:solidFill>
              </a:rPr>
              <a:t>150</a:t>
            </a:r>
            <a:r>
              <a:rPr lang="zh-TW" altLang="zh-HK" sz="2800" dirty="0">
                <a:solidFill>
                  <a:srgbClr val="FF0000"/>
                </a:solidFill>
              </a:rPr>
              <a:t>×</a:t>
            </a:r>
            <a:r>
              <a:rPr lang="en-US" altLang="zh-HK" sz="2800" dirty="0">
                <a:solidFill>
                  <a:srgbClr val="FF0000"/>
                </a:solidFill>
              </a:rPr>
              <a:t>20 = 9800</a:t>
            </a:r>
          </a:p>
          <a:p>
            <a:pPr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九月總收入是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9800</a:t>
            </a:r>
            <a:r>
              <a:rPr lang="zh-TW" altLang="en-US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HK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zh-HK" altLang="en-US" sz="28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7" name="文本框 30">
            <a:extLst>
              <a:ext uri="{FF2B5EF4-FFF2-40B4-BE49-F238E27FC236}">
                <a16:creationId xmlns:a16="http://schemas.microsoft.com/office/drawing/2014/main" id="{B136367D-5189-4473-AFCF-B54195C04AE0}"/>
              </a:ext>
            </a:extLst>
          </p:cNvPr>
          <p:cNvSpPr txBox="1"/>
          <p:nvPr/>
        </p:nvSpPr>
        <p:spPr>
          <a:xfrm>
            <a:off x="1095375" y="4368800"/>
            <a:ext cx="6656388" cy="1050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80×10</a:t>
            </a:r>
            <a:r>
              <a:rPr lang="zh-TW" altLang="zh-HK" sz="2800" dirty="0">
                <a:solidFill>
                  <a:srgbClr val="FF0000"/>
                </a:solidFill>
              </a:rPr>
              <a:t>＋</a:t>
            </a:r>
            <a:r>
              <a:rPr lang="en-US" altLang="zh-HK" sz="2800" dirty="0">
                <a:solidFill>
                  <a:srgbClr val="FF0000"/>
                </a:solidFill>
              </a:rPr>
              <a:t>120</a:t>
            </a:r>
            <a:r>
              <a:rPr lang="zh-TW" altLang="zh-HK" sz="2800" dirty="0">
                <a:solidFill>
                  <a:srgbClr val="FF0000"/>
                </a:solidFill>
              </a:rPr>
              <a:t>×</a:t>
            </a:r>
            <a:r>
              <a:rPr lang="en-US" altLang="zh-HK" sz="2800" dirty="0">
                <a:solidFill>
                  <a:srgbClr val="FF0000"/>
                </a:solidFill>
              </a:rPr>
              <a:t>50</a:t>
            </a:r>
            <a:r>
              <a:rPr lang="zh-TW" altLang="zh-HK" sz="2800" dirty="0">
                <a:solidFill>
                  <a:srgbClr val="FF0000"/>
                </a:solidFill>
              </a:rPr>
              <a:t>＋</a:t>
            </a:r>
            <a:r>
              <a:rPr lang="en-US" altLang="zh-HK" sz="2800" dirty="0">
                <a:solidFill>
                  <a:srgbClr val="FF0000"/>
                </a:solidFill>
              </a:rPr>
              <a:t>150</a:t>
            </a:r>
            <a:r>
              <a:rPr lang="zh-TW" altLang="zh-HK" sz="2800" dirty="0">
                <a:solidFill>
                  <a:srgbClr val="FF0000"/>
                </a:solidFill>
              </a:rPr>
              <a:t>×</a:t>
            </a:r>
            <a:r>
              <a:rPr lang="en-US" altLang="zh-HK" sz="2800" dirty="0">
                <a:solidFill>
                  <a:srgbClr val="FF0000"/>
                </a:solidFill>
              </a:rPr>
              <a:t>30 = </a:t>
            </a:r>
            <a:r>
              <a:rPr lang="en-US" altLang="zh-HK" sz="2800">
                <a:solidFill>
                  <a:srgbClr val="FF0000"/>
                </a:solidFill>
              </a:rPr>
              <a:t>11 300</a:t>
            </a:r>
            <a:endParaRPr lang="en-US" altLang="zh-HK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TW" altLang="zh-HK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八月總收入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HK" sz="2800" dirty="0">
                <a:solidFill>
                  <a:srgbClr val="FF0000"/>
                </a:solidFill>
              </a:rPr>
              <a:t>11 300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HK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zh-HK" altLang="en-US" sz="28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39" name="文本框 30">
            <a:extLst>
              <a:ext uri="{FF2B5EF4-FFF2-40B4-BE49-F238E27FC236}">
                <a16:creationId xmlns:a16="http://schemas.microsoft.com/office/drawing/2014/main" id="{E0A03933-E111-4605-A10A-51DBAB73927F}"/>
              </a:ext>
            </a:extLst>
          </p:cNvPr>
          <p:cNvSpPr txBox="1"/>
          <p:nvPr/>
        </p:nvSpPr>
        <p:spPr>
          <a:xfrm>
            <a:off x="1095374" y="5214938"/>
            <a:ext cx="2900561" cy="46831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800" dirty="0">
                <a:solidFill>
                  <a:srgbClr val="FF0000"/>
                </a:solidFill>
              </a:rPr>
              <a:t>11 300 &gt; 9800</a:t>
            </a:r>
            <a:endParaRPr lang="zh-HK" altLang="en-US" sz="28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FB70D54-F530-4DD0-BC93-7A3FF65972B4}"/>
              </a:ext>
            </a:extLst>
          </p:cNvPr>
          <p:cNvSpPr txBox="1"/>
          <p:nvPr/>
        </p:nvSpPr>
        <p:spPr>
          <a:xfrm>
            <a:off x="8059738" y="1074738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$80</a:t>
            </a:r>
            <a:endParaRPr lang="zh-HK" altLang="en-US" sz="20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9F8740B-899E-43B5-95E4-EAC6DFC7AE0D}"/>
              </a:ext>
            </a:extLst>
          </p:cNvPr>
          <p:cNvSpPr txBox="1"/>
          <p:nvPr/>
        </p:nvSpPr>
        <p:spPr>
          <a:xfrm>
            <a:off x="8061325" y="1624013"/>
            <a:ext cx="1081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$120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2F0017-30BD-4FC2-9DC0-5E44ABDED295}"/>
              </a:ext>
            </a:extLst>
          </p:cNvPr>
          <p:cNvSpPr txBox="1"/>
          <p:nvPr/>
        </p:nvSpPr>
        <p:spPr>
          <a:xfrm>
            <a:off x="8059738" y="2159000"/>
            <a:ext cx="107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rgbClr val="003399"/>
                </a:solidFill>
                <a:latin typeface="+mj-lt"/>
                <a:ea typeface="標楷體" panose="03000509000000000000" pitchFamily="65" charset="-120"/>
              </a:rPr>
              <a:t>$150</a:t>
            </a:r>
            <a:endParaRPr lang="zh-HK" altLang="en-US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72D9A1-BDAF-4209-B07D-4E6D3005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294063"/>
            <a:ext cx="576263" cy="285750"/>
          </a:xfrm>
          <a:prstGeom prst="rect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28CEEB5-C785-4B25-866C-C2BA00F0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3292475"/>
            <a:ext cx="576263" cy="285750"/>
          </a:xfrm>
          <a:prstGeom prst="rect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55" name="文本框 30">
            <a:extLst>
              <a:ext uri="{FF2B5EF4-FFF2-40B4-BE49-F238E27FC236}">
                <a16:creationId xmlns:a16="http://schemas.microsoft.com/office/drawing/2014/main" id="{2E3C94CE-4CBC-4592-8208-6B3C85584955}"/>
              </a:ext>
            </a:extLst>
          </p:cNvPr>
          <p:cNvSpPr txBox="1"/>
          <p:nvPr/>
        </p:nvSpPr>
        <p:spPr>
          <a:xfrm>
            <a:off x="3733800" y="5257006"/>
            <a:ext cx="3106738" cy="468313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altLang="zh-HK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其他合理解釋也可接受</a:t>
            </a:r>
            <a:r>
              <a:rPr lang="en-US" altLang="zh-HK" sz="2000" dirty="0">
                <a:solidFill>
                  <a:srgbClr val="FF0000"/>
                </a:solidFill>
              </a:rPr>
              <a:t>)</a:t>
            </a:r>
            <a:endParaRPr lang="zh-HK" altLang="en-US" sz="2000" dirty="0">
              <a:solidFill>
                <a:srgbClr val="FF0000"/>
              </a:solidFill>
              <a:latin typeface="+mj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53" grpId="0" build="allAtOnce" animBg="1"/>
      <p:bldP spid="27" grpId="0"/>
      <p:bldP spid="31" grpId="0"/>
      <p:bldP spid="33" grpId="0"/>
      <p:bldP spid="34" grpId="0" animBg="1"/>
      <p:bldP spid="30" grpId="0"/>
      <p:bldP spid="35" grpId="0"/>
      <p:bldP spid="37" grpId="0"/>
      <p:bldP spid="39" grpId="0"/>
      <p:bldP spid="45" grpId="0"/>
      <p:bldP spid="45" grpId="1"/>
      <p:bldP spid="46" grpId="0"/>
      <p:bldP spid="46" grpId="1"/>
      <p:bldP spid="52" grpId="0"/>
      <p:bldP spid="52" grpId="1"/>
      <p:bldP spid="2" grpId="0" animBg="1"/>
      <p:bldP spid="2" grpId="1" animBg="1"/>
      <p:bldP spid="54" grpId="0" animBg="1"/>
      <p:bldP spid="54" grpId="1" animBg="1"/>
      <p:bldP spid="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4">
            <a:extLst>
              <a:ext uri="{FF2B5EF4-FFF2-40B4-BE49-F238E27FC236}">
                <a16:creationId xmlns:a16="http://schemas.microsoft.com/office/drawing/2014/main" id="{C8960063-70DA-4C0D-9888-D87D10D3D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</a:p>
        </p:txBody>
      </p:sp>
      <p:pic>
        <p:nvPicPr>
          <p:cNvPr id="67587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300719-B3BB-4950-9461-D29692D1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5C198655-FC45-D01B-0C75-47488F65D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92" y="3536196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FE7F1B0D-FAFF-4D0B-076C-B7448BD2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92" y="2964763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157B64-EC1A-DEE6-49D7-A38E3DDA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16" y="4064241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E84C48F9-3FF6-5905-AA83-018B454E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495" y="4542670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2075391C-B82C-4E5C-1CE4-F199DC47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16" y="3536196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4C3F6C31-ECD2-C9CF-8922-316391A34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16" y="2964763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920E354C-4A14-D35C-4E63-C4857ADC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92" y="4064241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82CEC464-78A8-7FB6-43E2-F034E1AF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71" y="4542670"/>
            <a:ext cx="216024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3191595-1CDD-4743-8B91-FD4896D8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1931988"/>
            <a:ext cx="1898650" cy="36036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38F7218-CAB7-49C7-9266-E21C5850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517650"/>
            <a:ext cx="1898650" cy="3603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5E4A7902-3C7C-4001-B606-D988D53A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12825"/>
            <a:ext cx="80311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某超級市場上月的營業額取近似值至十萬位後為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$3 500 000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，以及取近似值至萬位後為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$3 550 000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。下列哪一個可能是該超級市場上月的營業額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DEEDF7-6222-4C76-8749-97E90242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524250"/>
            <a:ext cx="358775" cy="433388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48B9C9-020E-42E3-8465-F50734D0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385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AC82E51C-6F26-45EC-A233-C7FFC3C8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3360738"/>
            <a:ext cx="48656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取近似值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   </a:t>
            </a:r>
            <a:endParaRPr lang="zh-TW" altLang="en-US" sz="2800" u="sng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至十萬位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      </a:t>
            </a:r>
            <a:endParaRPr lang="zh-TW" altLang="en-US" sz="2800" u="sng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A. $3 500 000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B. $3 500 000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C. $3 600 000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D. $3 600 000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6DE00BEF-3110-43B2-88E6-7931E4AF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381" y="2398574"/>
            <a:ext cx="4865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將各選項取近似值至十萬位和萬位。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345" name="Text Box 117">
            <a:extLst>
              <a:ext uri="{FF2B5EF4-FFF2-40B4-BE49-F238E27FC236}">
                <a16:creationId xmlns:a16="http://schemas.microsoft.com/office/drawing/2014/main" id="{5CCC49FA-73E6-471D-A350-2B9238E4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938463"/>
            <a:ext cx="24939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A.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$3 543 000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B.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$3 546 000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sym typeface="Wingdings" panose="05000000000000000000" pitchFamily="2" charset="2"/>
              </a:rPr>
              <a:t>C.</a:t>
            </a:r>
            <a:r>
              <a:rPr lang="zh-TW" altLang="en-US" sz="2800" dirty="0"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$3 553 000</a:t>
            </a:r>
            <a:r>
              <a:rPr lang="zh-TW" altLang="en-US" sz="2800" dirty="0">
                <a:ea typeface="標楷體" panose="03000509000000000000" pitchFamily="65" charset="-120"/>
              </a:rPr>
              <a:t>　　　　　  </a:t>
            </a:r>
            <a:r>
              <a:rPr lang="zh-TW" altLang="en-US" sz="1000" dirty="0"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D.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$3 556 000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65D937FB-7C98-4CE9-8F84-1144678B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5065713"/>
            <a:ext cx="37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zh-CN" altLang="zh-CN" sz="4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0E2261D4-92B6-4E01-9DF6-1101032A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5527675"/>
            <a:ext cx="37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zh-CN" altLang="zh-CN" sz="40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349CDB5D-1AB8-4F5F-815D-92F01E8C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613" y="4214813"/>
            <a:ext cx="687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zh-CN" altLang="zh-CN" sz="4000" dirty="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6836E57F-53D6-C67C-FCF2-64DAFA20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3352662"/>
            <a:ext cx="206930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</a:t>
            </a:r>
            <a:r>
              <a:rPr lang="zh-TW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取近似值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 </a:t>
            </a:r>
            <a:r>
              <a:rPr lang="zh-TW" altLang="en-US" sz="2800" u="sng" dirty="0">
                <a:solidFill>
                  <a:srgbClr val="003399"/>
                </a:solidFill>
                <a:ea typeface="標楷體" panose="03000509000000000000" pitchFamily="65" charset="-120"/>
              </a:rPr>
              <a:t>至萬位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$3 540 000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$3 550 000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$3 550 000</a:t>
            </a:r>
          </a:p>
          <a:p>
            <a:pPr eaLnBrk="1" hangingPunct="1"/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$3 560 000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" grpId="0" animBg="1"/>
      <p:bldP spid="3" grpId="1" animBg="1"/>
      <p:bldP spid="27" grpId="0" animBg="1"/>
      <p:bldP spid="28" grpId="0"/>
      <p:bldP spid="9237" grpId="0" uiExpand="1" build="allAtOnce"/>
      <p:bldP spid="9239" grpId="0"/>
      <p:bldP spid="9239" grpId="1"/>
      <p:bldP spid="14" grpId="0"/>
      <p:bldP spid="14" grpId="1"/>
      <p:bldP spid="15" grpId="0"/>
      <p:bldP spid="15" grpId="1"/>
      <p:bldP spid="16" grpId="0"/>
      <p:bldP spid="16" grpId="1"/>
      <p:bldP spid="17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92663A2-2494-4D56-B3B4-9D7C9DDF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4076700"/>
            <a:ext cx="3746500" cy="431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D0B5D069-6B00-4F25-9770-4A1D4296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2506663"/>
            <a:ext cx="4038600" cy="2605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72"/>
              </a:spcAft>
              <a:defRPr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各擺放可容納的人數：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A.22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= 1100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B.19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= 912</a:t>
            </a: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C.28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= 1260</a:t>
            </a:r>
          </a:p>
          <a:p>
            <a:pPr eaLnBrk="1" hangingPunct="1">
              <a:spcAft>
                <a:spcPts val="672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D.25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= 1075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FD7BD-C389-4C28-9A15-D3DFF7BB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997325"/>
            <a:ext cx="360363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5365" name="Text Box 117">
            <a:extLst>
              <a:ext uri="{FF2B5EF4-FFF2-40B4-BE49-F238E27FC236}">
                <a16:creationId xmlns:a16="http://schemas.microsoft.com/office/drawing/2014/main" id="{3E59D980-CCAA-44CD-B4E2-5B89411E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2967038"/>
            <a:ext cx="39560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  </a:t>
            </a:r>
            <a:r>
              <a:rPr lang="en-US" altLang="zh-CN" sz="2800"/>
              <a:t>50          </a:t>
            </a:r>
            <a:r>
              <a:rPr lang="zh-TW" altLang="en-US" sz="2800"/>
              <a:t>      </a:t>
            </a:r>
            <a:r>
              <a:rPr lang="en-US" altLang="zh-CN" sz="2800"/>
              <a:t>22</a:t>
            </a:r>
            <a:r>
              <a:rPr lang="zh-TW" altLang="en-US" sz="2800">
                <a:ea typeface="標楷體" panose="03000509000000000000" pitchFamily="65" charset="-120"/>
              </a:rPr>
              <a:t>　    </a:t>
            </a:r>
            <a:r>
              <a:rPr lang="en-US" altLang="zh-TW" sz="2800">
                <a:ea typeface="標楷體" panose="03000509000000000000" pitchFamily="65" charset="-120"/>
              </a:rPr>
              <a:t>         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  </a:t>
            </a:r>
            <a:r>
              <a:rPr lang="en-US" altLang="zh-CN" sz="2800"/>
              <a:t>48                19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TW" altLang="en-US" sz="2800">
                <a:sym typeface="Wingdings" panose="05000000000000000000" pitchFamily="2" charset="2"/>
              </a:rPr>
              <a:t>  </a:t>
            </a:r>
            <a:r>
              <a:rPr lang="en-US" altLang="zh-CN" sz="2800"/>
              <a:t>45        </a:t>
            </a:r>
            <a:r>
              <a:rPr lang="zh-TW" altLang="en-US" sz="2800"/>
              <a:t>        </a:t>
            </a:r>
            <a:r>
              <a:rPr lang="en-US" altLang="zh-CN" sz="2800"/>
              <a:t>28</a:t>
            </a:r>
            <a:r>
              <a:rPr lang="zh-TW" altLang="en-US" sz="2800">
                <a:ea typeface="標楷體" panose="03000509000000000000" pitchFamily="65" charset="-120"/>
              </a:rPr>
              <a:t>　  　      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  </a:t>
            </a:r>
            <a:r>
              <a:rPr lang="en-US" altLang="zh-CN" sz="2800"/>
              <a:t>43           </a:t>
            </a:r>
            <a:r>
              <a:rPr lang="zh-TW" altLang="en-US" sz="2800"/>
              <a:t>     </a:t>
            </a:r>
            <a:r>
              <a:rPr lang="en-US" altLang="zh-CN" sz="2800"/>
              <a:t>25</a:t>
            </a:r>
            <a:endParaRPr lang="en-US" altLang="zh-TW" sz="28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1837F650-4AE4-419E-9DB0-4ECB9855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23938"/>
            <a:ext cx="8101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社區中心將會在禮堂上演音樂舞台劇，觀眾人數為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人，社區中心應怎樣擺放座位，才可容納所有觀眾？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5009F-D707-405C-ACAD-90CA5401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9814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5368" name="Text Box 117">
            <a:extLst>
              <a:ext uri="{FF2B5EF4-FFF2-40B4-BE49-F238E27FC236}">
                <a16:creationId xmlns:a16="http://schemas.microsoft.com/office/drawing/2014/main" id="{4A46F3AC-DB70-4210-927A-17D0E1DC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476500"/>
            <a:ext cx="416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/>
              <a:t> </a:t>
            </a:r>
            <a:r>
              <a:rPr lang="zh-TW" altLang="zh-CN" sz="2800" u="sng">
                <a:ea typeface="標楷體" panose="03000509000000000000" pitchFamily="65" charset="-120"/>
              </a:rPr>
              <a:t>行數</a:t>
            </a:r>
            <a:r>
              <a:rPr lang="en-US" altLang="zh-CN" sz="2800">
                <a:ea typeface="標楷體" panose="03000509000000000000" pitchFamily="65" charset="-120"/>
              </a:rPr>
              <a:t>       </a:t>
            </a:r>
            <a:r>
              <a:rPr lang="zh-TW" altLang="zh-CN" sz="2800" u="sng">
                <a:ea typeface="標楷體" panose="03000509000000000000" pitchFamily="65" charset="-120"/>
              </a:rPr>
              <a:t>每行座位數目</a:t>
            </a:r>
            <a:r>
              <a:rPr lang="zh-TW" altLang="en-US" sz="2800" u="sng">
                <a:ea typeface="標楷體" panose="03000509000000000000" pitchFamily="65" charset="-120"/>
              </a:rPr>
              <a:t>　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64BA436-3057-461D-BFAE-B16DF496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995613"/>
            <a:ext cx="1550987" cy="2074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endParaRPr lang="en-US" altLang="zh-CN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endParaRPr lang="en-US" altLang="zh-CN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Aft>
                <a:spcPct val="20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2" grpId="0" uiExpand="1" build="allAtOnce"/>
      <p:bldP spid="27" grpId="0" animBg="1"/>
      <p:bldP spid="28" grpId="0"/>
      <p:bldP spid="1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C0B7F89-D19C-408F-B646-B29E67E46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500438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2B64BBD0-8F67-4132-8367-29573412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23938"/>
            <a:ext cx="82454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zh-CN" sz="2800" u="sng">
                <a:ea typeface="標楷體" panose="03000509000000000000" pitchFamily="65" charset="-120"/>
                <a:cs typeface="Times New Roman" panose="02020603050405020304" pitchFamily="18" charset="0"/>
              </a:rPr>
              <a:t>子傑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有一箱玩具車，他把這些玩具車每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輛裝成一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袋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，共包裝成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袋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玩具車，並餘下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輛。如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果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他改為每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輛玩具車裝成一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袋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，把該箱玩具車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新包</a:t>
            </a:r>
            <a:r>
              <a:rPr lang="zh-TW" altLang="en-US" sz="2800">
                <a:ea typeface="標楷體" panose="03000509000000000000" pitchFamily="65" charset="-120"/>
                <a:cs typeface="Times New Roman" panose="02020603050405020304" pitchFamily="18" charset="0"/>
              </a:rPr>
              <a:t>裝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後，餘下多少輛？</a:t>
            </a:r>
            <a:endParaRPr lang="zh-CN" altLang="zh-CN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39279-3267-461B-B118-E7540B6A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34242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A311F97E-37DB-4D03-86E1-F79CEA9D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2906713"/>
            <a:ext cx="6127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75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共有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(10×27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6)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輛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玩具車。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(10×27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6)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8 </a:t>
            </a:r>
          </a:p>
          <a:p>
            <a:pPr>
              <a:spcAft>
                <a:spcPts val="675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= 34(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4(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輛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重新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裝成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34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袋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，餘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輛玩具車。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Line 26">
            <a:extLst>
              <a:ext uri="{FF2B5EF4-FFF2-40B4-BE49-F238E27FC236}">
                <a16:creationId xmlns:a16="http://schemas.microsoft.com/office/drawing/2014/main" id="{61293949-2B2C-46E1-B759-DE0EBDFB7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1519238"/>
            <a:ext cx="1800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FD3CB7F6-4CD1-40EE-9C5B-6762B6827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951038"/>
            <a:ext cx="18351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5C096DD-B13B-4FD1-921A-B03212A86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1951038"/>
            <a:ext cx="12588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C613917A-E6EA-438E-B0DB-69EF6D607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384425"/>
            <a:ext cx="34194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790A755B-702C-4A80-9937-B318D9AF3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1951038"/>
            <a:ext cx="7207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Text Box 117">
            <a:extLst>
              <a:ext uri="{FF2B5EF4-FFF2-40B4-BE49-F238E27FC236}">
                <a16:creationId xmlns:a16="http://schemas.microsoft.com/office/drawing/2014/main" id="{C92F6AB7-5ECE-40A5-ABD7-FA270298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906713"/>
            <a:ext cx="159385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3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4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800">
                <a:ea typeface="標楷體" panose="03000509000000000000" pitchFamily="65" charset="-120"/>
              </a:rPr>
              <a:t>　　　　　  </a:t>
            </a:r>
            <a:r>
              <a:rPr lang="zh-TW" altLang="en-US" sz="1000">
                <a:ea typeface="標楷體" panose="03000509000000000000" pitchFamily="65" charset="-120"/>
              </a:rPr>
              <a:t>  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4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AE81371-B364-4580-B2BA-92A39D36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3219450"/>
            <a:ext cx="358775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557BBA3A-C728-432F-8A8F-E5B89E5F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036638"/>
            <a:ext cx="781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ea typeface="標楷體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的第</a:t>
            </a:r>
            <a:r>
              <a:rPr lang="en-US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CN" sz="2800">
                <a:ea typeface="標楷體" panose="03000509000000000000" pitchFamily="65" charset="-120"/>
                <a:cs typeface="Times New Roman" panose="02020603050405020304" pitchFamily="18" charset="0"/>
              </a:rPr>
              <a:t>個公倍數是多少？</a:t>
            </a:r>
            <a:endParaRPr lang="zh-TW" altLang="en-US" sz="28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A87A70-3FEE-4184-9308-C81EC441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1750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BE3B4A-3E2C-494C-B596-E57A8610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1628775"/>
            <a:ext cx="43037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75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的最小公倍數是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40</a:t>
            </a: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75"/>
              </a:spcAft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第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個公倍數是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75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40×12 </a:t>
            </a:r>
          </a:p>
          <a:p>
            <a:pPr>
              <a:spcAft>
                <a:spcPts val="675"/>
              </a:spcAft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480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B17851D9-BED3-483B-ACE0-0037271C9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1554163"/>
            <a:ext cx="3276600" cy="63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9" name="图片 1">
            <a:extLst>
              <a:ext uri="{FF2B5EF4-FFF2-40B4-BE49-F238E27FC236}">
                <a16:creationId xmlns:a16="http://schemas.microsoft.com/office/drawing/2014/main" id="{8A5132BA-58ED-49F5-8A91-408E0F07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57325"/>
            <a:ext cx="5127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17">
            <a:extLst>
              <a:ext uri="{FF2B5EF4-FFF2-40B4-BE49-F238E27FC236}">
                <a16:creationId xmlns:a16="http://schemas.microsoft.com/office/drawing/2014/main" id="{9CC53CCC-EC1F-4BD5-A0DB-A98644746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630363"/>
            <a:ext cx="146526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A.  40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B.  80</a:t>
            </a:r>
            <a:r>
              <a:rPr lang="zh-TW" altLang="en-US" sz="280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120</a:t>
            </a: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　　　　          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D. 480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912C09-47D1-45BF-834F-43B98CCC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49725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9459" name="Text Box 117">
            <a:extLst>
              <a:ext uri="{FF2B5EF4-FFF2-40B4-BE49-F238E27FC236}">
                <a16:creationId xmlns:a16="http://schemas.microsoft.com/office/drawing/2014/main" id="{CBFCFF4E-6941-4111-A70F-F658B26C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566988"/>
            <a:ext cx="19351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en-US" altLang="zh-CN" sz="2800" dirty="0"/>
              <a:t>30</a:t>
            </a:r>
            <a:r>
              <a:rPr lang="zh-TW" altLang="en-US" sz="2800" dirty="0">
                <a:ea typeface="標楷體" panose="03000509000000000000" pitchFamily="65" charset="-120"/>
              </a:rPr>
              <a:t>	　  　   　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B. 42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C. 105</a:t>
            </a:r>
            <a:r>
              <a:rPr lang="zh-TW" altLang="en-US" sz="2800" dirty="0">
                <a:ea typeface="標楷體" panose="03000509000000000000" pitchFamily="65" charset="-120"/>
              </a:rPr>
              <a:t>　          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TW" sz="2800" dirty="0">
                <a:ea typeface="標楷體" panose="03000509000000000000" pitchFamily="65" charset="-120"/>
              </a:rPr>
              <a:t>D. 210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345D49-B3AF-494F-B8F9-2306E6B62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47813"/>
            <a:ext cx="2124075" cy="431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076375CE-A2F0-48E9-BCA4-6CAE722F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33463"/>
            <a:ext cx="52562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lang="en-US" altLang="zh-TW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的所有因數是：</a:t>
            </a:r>
          </a:p>
          <a:p>
            <a:pPr>
              <a:spcAft>
                <a:spcPts val="30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    1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</a:p>
          <a:p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800" i="1" dirty="0"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的首三個倍數之和是多少</a:t>
            </a:r>
            <a:r>
              <a:rPr lang="zh-TW" altLang="zh-CN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295C3-7323-4A23-B036-393629DF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40624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394B85-4840-4F05-8BA5-345962ED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2566988"/>
            <a:ext cx="5619750" cy="306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CN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= 1×</a:t>
            </a:r>
            <a:r>
              <a:rPr lang="en-US" altLang="zh-CN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  <a:endParaRPr lang="zh-CN" altLang="zh-CN" sz="2800" i="1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marL="72000"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= 5×7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= 35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的首三個倍數是：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105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H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的首三個倍數之和是：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35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70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105 = 210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3" grpId="1" uiExpand="1" animBg="1"/>
      <p:bldP spid="9" grpId="0"/>
      <p:bldP spid="7" grpId="0" uiExpand="1" build="allAtOnce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noFill/>
        <a:ln w="38100" algn="ctr">
          <a:solidFill>
            <a:srgbClr val="003399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15535</TotalTime>
  <Words>4700</Words>
  <Application>Microsoft Office PowerPoint</Application>
  <PresentationFormat>如螢幕大小 (4:3)</PresentationFormat>
  <Paragraphs>884</Paragraphs>
  <Slides>49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49</vt:i4>
      </vt:variant>
    </vt:vector>
  </HeadingPairs>
  <TitlesOfParts>
    <vt:vector size="63" baseType="lpstr">
      <vt:lpstr>Microsoft YaHei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預設簡報設計</vt:lpstr>
      <vt:lpstr>2_預設簡報設計</vt:lpstr>
      <vt:lpstr>1_預設簡報設計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Jan Tan</dc:creator>
  <cp:lastModifiedBy>Nancy Zhang</cp:lastModifiedBy>
  <cp:revision>1502</cp:revision>
  <dcterms:modified xsi:type="dcterms:W3CDTF">2024-04-12T04:23:13Z</dcterms:modified>
</cp:coreProperties>
</file>