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1" r:id="rId3"/>
    <p:sldMasterId id="2147483653" r:id="rId4"/>
  </p:sldMasterIdLst>
  <p:notesMasterIdLst>
    <p:notesMasterId r:id="rId53"/>
  </p:notesMasterIdLst>
  <p:sldIdLst>
    <p:sldId id="325" r:id="rId5"/>
    <p:sldId id="312" r:id="rId6"/>
    <p:sldId id="338" r:id="rId7"/>
    <p:sldId id="339" r:id="rId8"/>
    <p:sldId id="340" r:id="rId9"/>
    <p:sldId id="341" r:id="rId10"/>
    <p:sldId id="343" r:id="rId11"/>
    <p:sldId id="353" r:id="rId12"/>
    <p:sldId id="346" r:id="rId13"/>
    <p:sldId id="360" r:id="rId14"/>
    <p:sldId id="345" r:id="rId15"/>
    <p:sldId id="351" r:id="rId16"/>
    <p:sldId id="356" r:id="rId17"/>
    <p:sldId id="350" r:id="rId18"/>
    <p:sldId id="357" r:id="rId19"/>
    <p:sldId id="352" r:id="rId20"/>
    <p:sldId id="421" r:id="rId21"/>
    <p:sldId id="362" r:id="rId22"/>
    <p:sldId id="444" r:id="rId23"/>
    <p:sldId id="367" r:id="rId24"/>
    <p:sldId id="366" r:id="rId25"/>
    <p:sldId id="424" r:id="rId26"/>
    <p:sldId id="425" r:id="rId27"/>
    <p:sldId id="422" r:id="rId28"/>
    <p:sldId id="372" r:id="rId29"/>
    <p:sldId id="373" r:id="rId30"/>
    <p:sldId id="374" r:id="rId31"/>
    <p:sldId id="375" r:id="rId32"/>
    <p:sldId id="426" r:id="rId33"/>
    <p:sldId id="379" r:id="rId34"/>
    <p:sldId id="384" r:id="rId35"/>
    <p:sldId id="427" r:id="rId36"/>
    <p:sldId id="380" r:id="rId37"/>
    <p:sldId id="389" r:id="rId38"/>
    <p:sldId id="397" r:id="rId39"/>
    <p:sldId id="398" r:id="rId40"/>
    <p:sldId id="443" r:id="rId41"/>
    <p:sldId id="433" r:id="rId42"/>
    <p:sldId id="432" r:id="rId43"/>
    <p:sldId id="428" r:id="rId44"/>
    <p:sldId id="434" r:id="rId45"/>
    <p:sldId id="403" r:id="rId46"/>
    <p:sldId id="441" r:id="rId47"/>
    <p:sldId id="438" r:id="rId48"/>
    <p:sldId id="439" r:id="rId49"/>
    <p:sldId id="412" r:id="rId50"/>
    <p:sldId id="440" r:id="rId51"/>
    <p:sldId id="310" r:id="rId5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00">
          <p15:clr>
            <a:srgbClr val="A4A3A4"/>
          </p15:clr>
        </p15:guide>
        <p15:guide id="2" orient="horz" pos="2021">
          <p15:clr>
            <a:srgbClr val="A4A3A4"/>
          </p15:clr>
        </p15:guide>
        <p15:guide id="3" pos="425">
          <p15:clr>
            <a:srgbClr val="A4A3A4"/>
          </p15:clr>
        </p15:guide>
        <p15:guide id="4" pos="5239">
          <p15:clr>
            <a:srgbClr val="A4A3A4"/>
          </p15:clr>
        </p15:guide>
        <p15:guide id="5" pos="1133">
          <p15:clr>
            <a:srgbClr val="A4A3A4"/>
          </p15:clr>
        </p15:guide>
        <p15:guide id="6" pos="4193">
          <p15:clr>
            <a:srgbClr val="A4A3A4"/>
          </p15:clr>
        </p15:guide>
        <p15:guide id="7" pos="54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Wong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99"/>
    <a:srgbClr val="0000FF"/>
    <a:srgbClr val="99CCFF"/>
    <a:srgbClr val="FF00FF"/>
    <a:srgbClr val="FFCCFF"/>
    <a:srgbClr val="FF97FF"/>
    <a:srgbClr val="FF66FF"/>
    <a:srgbClr val="FF01FF"/>
    <a:srgbClr val="FF3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3" autoAdjust="0"/>
    <p:restoredTop sz="95394" autoAdjust="0"/>
  </p:normalViewPr>
  <p:slideViewPr>
    <p:cSldViewPr>
      <p:cViewPr varScale="1">
        <p:scale>
          <a:sx n="69" d="100"/>
          <a:sy n="69" d="100"/>
        </p:scale>
        <p:origin x="606" y="72"/>
      </p:cViewPr>
      <p:guideLst>
        <p:guide orient="horz" pos="800"/>
        <p:guide orient="horz" pos="2021"/>
        <p:guide pos="425"/>
        <p:guide pos="5239"/>
        <p:guide pos="1133"/>
        <p:guide pos="4193"/>
        <p:guide pos="5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1716075-66BB-4593-8E66-57AB7A8864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F7BC66A-C4D2-406D-ADF1-ED8EC7F2E47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71FEF9EB-6F8A-4BB6-BCE0-613C2D729F35}" type="datetimeFigureOut">
              <a:rPr lang="zh-TW" altLang="en-US"/>
              <a:pPr>
                <a:defRPr/>
              </a:pPr>
              <a:t>2024/4/12</a:t>
            </a:fld>
            <a:endParaRPr lang="zh-TW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5CF49777-AA35-4044-BD7E-37739E0B98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41967664-D116-4B48-9506-04A7E5E813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EF75EAF-5983-4919-B273-443C71781B1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46EE5C4-C047-4962-8F73-4B3FD0D1C0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679AE29-F50E-4EB1-8A7E-9A49BB0CB45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A8FAF70-E404-4595-9EB5-CA88648CB8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E712ADB-B62B-4B51-8B5B-358805DB81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343F554-62C3-4376-BAC1-3F0F63DDE0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812F04F-D01D-4656-A9BE-72F71262D9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342E2E70-F3C2-4C5C-9DE9-39298ADBD4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E97CBA47-7407-41E2-A610-34CA119992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C2DCBBAB-553B-4EAF-8612-1681CB4E6C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330C36FD-6127-42B7-A255-C031670DAD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4CF8DD9B-5261-42F7-8834-B2ED632478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90D68C18-5EC3-4599-96B5-D205B71EA4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E8F574C5-14B2-4EFA-8B96-B97C475649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35F6388D-6FBB-4466-B2A2-A2931186F0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6B2AA92-7060-41CD-9F2E-B42875AC8F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48B954B-E408-4EF6-9458-D8521570F7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4B5539A-9184-4B29-8D87-4F0FA41395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290D23A-A8B8-46AD-835D-4F8D2AC120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z="800">
              <a:solidFill>
                <a:schemeClr val="accent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9CABE3F-AF4B-4605-BBC3-593AF8ADEB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9E886DE-0101-4B90-B0F8-1B147A8240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z="800">
              <a:solidFill>
                <a:schemeClr val="accent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F352B1E-057E-4446-B715-61D0E15E95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C5CB203-7B78-4F88-AA22-E42EEF888C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782AE6EF-6DD2-4AE5-9DC5-6FA43A7A8C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93240D06-DA2D-41AF-BD61-0FE8D15C30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A0202ACB-18AE-4EF2-A5FA-14DC454B1A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AC49813-496A-4CA4-9E5C-C2753020BA59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>
            <a:extLst>
              <a:ext uri="{FF2B5EF4-FFF2-40B4-BE49-F238E27FC236}">
                <a16:creationId xmlns:a16="http://schemas.microsoft.com/office/drawing/2014/main" id="{D71A2FA6-983C-4631-A9A4-3DF1171F80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>
            <a:extLst>
              <a:ext uri="{FF2B5EF4-FFF2-40B4-BE49-F238E27FC236}">
                <a16:creationId xmlns:a16="http://schemas.microsoft.com/office/drawing/2014/main" id="{26B891A6-2C18-41C5-A247-37B35D03ED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628" name="灯片编号占位符 3">
            <a:extLst>
              <a:ext uri="{FF2B5EF4-FFF2-40B4-BE49-F238E27FC236}">
                <a16:creationId xmlns:a16="http://schemas.microsoft.com/office/drawing/2014/main" id="{AB897F64-0851-4632-876B-AAA21EC3A9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432F47C-4035-4F69-8ED3-461CFF97B5FA}" type="slidenum">
              <a:rPr lang="zh-TW" altLang="en-US" smtClean="0"/>
              <a:pPr/>
              <a:t>14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C303191-7F81-4FE3-A33F-6D3AD788B3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4AF11CD-8FEE-4723-9A21-69BA325C6F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248186C-37FF-4C4B-8E00-C571C72CA2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59C9DA52-7ADF-48A6-AA33-343E9A77F5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8339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1735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2122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921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5895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3065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70408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7384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7246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0921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52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5908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01608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25560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5968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1182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0848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05965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35898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0578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91683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534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924578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4929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53982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7995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29767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903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51892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76425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655405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76068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535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10411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55873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2544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465208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391575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12240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385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0165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15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81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8846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9976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41BCAC-8608-4E3D-9382-2FC2B03E7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 descr="btnMathBack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ACD4AD5-47A6-4762-86E4-07A9135AE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1" descr="btnMath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01D20EB-9DBD-43F1-B682-BA30B71DD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40C7D036-11FE-4CBB-801D-FA569F4FD1AE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7239000" y="222250"/>
            <a:ext cx="1293813" cy="6143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試卷</a:t>
            </a:r>
            <a:r>
              <a:rPr lang="en-US" altLang="zh-TW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</a:t>
            </a:r>
          </a:p>
        </p:txBody>
      </p:sp>
      <p:pic>
        <p:nvPicPr>
          <p:cNvPr id="1030" name="Picture 2" descr="\\Srv101\GZ_PnE\P&amp;E\Mathematics\tsa mock PPT\icon\btnClose.gif">
            <a:hlinkClick r:id="" action="ppaction://hlinkshowjump?jump=endshow"/>
            <a:extLst>
              <a:ext uri="{FF2B5EF4-FFF2-40B4-BE49-F238E27FC236}">
                <a16:creationId xmlns:a16="http://schemas.microsoft.com/office/drawing/2014/main" id="{C6638F3F-A85F-479A-8CCB-03995C64A7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41275"/>
            <a:ext cx="3683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04CA13A8-1437-49A7-B1E0-393319C5BA6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07950" y="115888"/>
            <a:ext cx="3816350" cy="4349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長河中一入學前數學科模擬試卷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728057-04FF-429F-A034-F19EAA19A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btnMath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BF6F506-B685-4290-BEEB-8A495A5D4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69CF7E26-EBA1-4BBA-92A5-F9F118C1CA8E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7239000" y="222250"/>
            <a:ext cx="1293813" cy="6143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試卷</a:t>
            </a:r>
            <a:r>
              <a:rPr lang="en-US" altLang="zh-TW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</a:t>
            </a:r>
          </a:p>
        </p:txBody>
      </p:sp>
      <p:pic>
        <p:nvPicPr>
          <p:cNvPr id="2053" name="Picture 2" descr="\\Srv101\GZ_PnE\P&amp;E\Mathematics\tsa mock PPT\icon\btnClose.gif">
            <a:hlinkClick r:id="" action="ppaction://hlinkshowjump?jump=endshow"/>
            <a:extLst>
              <a:ext uri="{FF2B5EF4-FFF2-40B4-BE49-F238E27FC236}">
                <a16:creationId xmlns:a16="http://schemas.microsoft.com/office/drawing/2014/main" id="{7309E40C-B9C0-465A-BB78-5A978C6A76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41275"/>
            <a:ext cx="3683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EB9CF7F2-0C5F-42E1-936F-A50F3F5E502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07950" y="115888"/>
            <a:ext cx="3816350" cy="4349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長河中一入學前數學科模擬試卷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27C9F3C-D629-477D-8F82-85623FC0350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7239000" y="222250"/>
            <a:ext cx="1293813" cy="6143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試卷</a:t>
            </a:r>
            <a:r>
              <a:rPr lang="en-US" altLang="zh-TW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</a:t>
            </a:r>
          </a:p>
        </p:txBody>
      </p:sp>
      <p:pic>
        <p:nvPicPr>
          <p:cNvPr id="3075" name="Picture 2" descr="\\Srv101\GZ_PnE\P&amp;E\Mathematics\tsa mock PPT\icon\btnClose.gif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4C1BFA0-5D3E-4872-9646-F60D60EA30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41275"/>
            <a:ext cx="3683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6A9A190F-969E-40F9-842F-7C34581F4D5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07950" y="115888"/>
            <a:ext cx="3816350" cy="4349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長河中一入學前數學科模擬試卷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09A7BEC-873C-4844-9DBD-A83BEB2D7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btnMathBack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DFB59BC-3ED1-4B44-812E-0F699EB4E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D5F565C-BCAA-4160-BEE9-009680541AA6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7239000" y="222250"/>
            <a:ext cx="1293813" cy="6143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試卷</a:t>
            </a:r>
            <a:r>
              <a:rPr lang="en-US" altLang="zh-TW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</a:t>
            </a:r>
          </a:p>
        </p:txBody>
      </p:sp>
      <p:pic>
        <p:nvPicPr>
          <p:cNvPr id="4101" name="Picture 2" descr="\\Srv101\GZ_PnE\P&amp;E\Mathematics\tsa mock PPT\icon\btnClose.gif">
            <a:hlinkClick r:id="" action="ppaction://hlinkshowjump?jump=endshow"/>
            <a:extLst>
              <a:ext uri="{FF2B5EF4-FFF2-40B4-BE49-F238E27FC236}">
                <a16:creationId xmlns:a16="http://schemas.microsoft.com/office/drawing/2014/main" id="{414CEE52-56F1-44EB-93BE-D6F863B73F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41275"/>
            <a:ext cx="3683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4BEE2BC-363B-45A6-81C9-650ACC422E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07950" y="115888"/>
            <a:ext cx="3816350" cy="4349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長河中一入學前數學科模擬試卷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8.xml"/><Relationship Id="rId26" Type="http://schemas.openxmlformats.org/officeDocument/2006/relationships/slide" Target="slide27.xml"/><Relationship Id="rId39" Type="http://schemas.openxmlformats.org/officeDocument/2006/relationships/slide" Target="slide2.xml"/><Relationship Id="rId3" Type="http://schemas.openxmlformats.org/officeDocument/2006/relationships/slide" Target="slide5.xml"/><Relationship Id="rId21" Type="http://schemas.openxmlformats.org/officeDocument/2006/relationships/slide" Target="slide21.xml"/><Relationship Id="rId34" Type="http://schemas.openxmlformats.org/officeDocument/2006/relationships/slide" Target="slide38.xml"/><Relationship Id="rId42" Type="http://schemas.openxmlformats.org/officeDocument/2006/relationships/image" Target="../media/image7.png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7.xml"/><Relationship Id="rId25" Type="http://schemas.openxmlformats.org/officeDocument/2006/relationships/slide" Target="slide26.xml"/><Relationship Id="rId33" Type="http://schemas.openxmlformats.org/officeDocument/2006/relationships/slide" Target="slide34.xml"/><Relationship Id="rId38" Type="http://schemas.openxmlformats.org/officeDocument/2006/relationships/slide" Target="slide46.xml"/><Relationship Id="rId2" Type="http://schemas.openxmlformats.org/officeDocument/2006/relationships/notesSlide" Target="../notesSlides/notesSlide1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slide" Target="slide30.xml"/><Relationship Id="rId41" Type="http://schemas.openxmlformats.org/officeDocument/2006/relationships/slide" Target="slide3.xml"/><Relationship Id="rId1" Type="http://schemas.openxmlformats.org/officeDocument/2006/relationships/slideLayout" Target="../slideLayouts/slideLayout30.xml"/><Relationship Id="rId6" Type="http://schemas.openxmlformats.org/officeDocument/2006/relationships/slide" Target="slide35.xml"/><Relationship Id="rId11" Type="http://schemas.openxmlformats.org/officeDocument/2006/relationships/slide" Target="slide10.xml"/><Relationship Id="rId24" Type="http://schemas.openxmlformats.org/officeDocument/2006/relationships/slide" Target="slide24.xml"/><Relationship Id="rId32" Type="http://schemas.openxmlformats.org/officeDocument/2006/relationships/slide" Target="slide33.xml"/><Relationship Id="rId37" Type="http://schemas.openxmlformats.org/officeDocument/2006/relationships/slide" Target="slide44.xml"/><Relationship Id="rId40" Type="http://schemas.openxmlformats.org/officeDocument/2006/relationships/image" Target="../media/image6.png"/><Relationship Id="rId5" Type="http://schemas.openxmlformats.org/officeDocument/2006/relationships/slide" Target="slide15.xml"/><Relationship Id="rId15" Type="http://schemas.openxmlformats.org/officeDocument/2006/relationships/slide" Target="slide14.xml"/><Relationship Id="rId23" Type="http://schemas.openxmlformats.org/officeDocument/2006/relationships/slide" Target="slide23.xml"/><Relationship Id="rId28" Type="http://schemas.openxmlformats.org/officeDocument/2006/relationships/slide" Target="slide29.xml"/><Relationship Id="rId36" Type="http://schemas.openxmlformats.org/officeDocument/2006/relationships/slide" Target="slide42.xml"/><Relationship Id="rId10" Type="http://schemas.openxmlformats.org/officeDocument/2006/relationships/slide" Target="slide9.xml"/><Relationship Id="rId19" Type="http://schemas.openxmlformats.org/officeDocument/2006/relationships/slide" Target="slide19.xml"/><Relationship Id="rId31" Type="http://schemas.openxmlformats.org/officeDocument/2006/relationships/slide" Target="slide32.xml"/><Relationship Id="rId4" Type="http://schemas.openxmlformats.org/officeDocument/2006/relationships/slide" Target="slide25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2.xml"/><Relationship Id="rId27" Type="http://schemas.openxmlformats.org/officeDocument/2006/relationships/slide" Target="slide28.xml"/><Relationship Id="rId30" Type="http://schemas.openxmlformats.org/officeDocument/2006/relationships/slide" Target="slide31.xml"/><Relationship Id="rId35" Type="http://schemas.openxmlformats.org/officeDocument/2006/relationships/slide" Target="slide40.xml"/><Relationship Id="rId43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Oval 2" descr="icon">
            <a:hlinkClick r:id="rId3" action="ppaction://hlinksldjump"/>
            <a:extLst>
              <a:ext uri="{FF2B5EF4-FFF2-40B4-BE49-F238E27FC236}">
                <a16:creationId xmlns:a16="http://schemas.microsoft.com/office/drawing/2014/main" id="{F0A38ECD-21AE-4454-8505-FBF5F114E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4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</a:t>
            </a:r>
          </a:p>
        </p:txBody>
      </p:sp>
      <p:sp>
        <p:nvSpPr>
          <p:cNvPr id="117763" name="Oval 3" descr="icon">
            <a:hlinkClick r:id="rId4" action="ppaction://hlinksldjump"/>
            <a:extLst>
              <a:ext uri="{FF2B5EF4-FFF2-40B4-BE49-F238E27FC236}">
                <a16:creationId xmlns:a16="http://schemas.microsoft.com/office/drawing/2014/main" id="{579B7164-48C2-4618-A463-4E5A7910E7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4388" y="407193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21</a:t>
            </a:r>
          </a:p>
        </p:txBody>
      </p:sp>
      <p:sp>
        <p:nvSpPr>
          <p:cNvPr id="117764" name="Oval 4" descr="icon">
            <a:hlinkClick r:id="rId5" action="ppaction://hlinksldjump"/>
            <a:extLst>
              <a:ext uri="{FF2B5EF4-FFF2-40B4-BE49-F238E27FC236}">
                <a16:creationId xmlns:a16="http://schemas.microsoft.com/office/drawing/2014/main" id="{58495C48-5D8B-4F6D-8316-6B1E2A59FF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4388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11</a:t>
            </a:r>
          </a:p>
        </p:txBody>
      </p:sp>
      <p:sp>
        <p:nvSpPr>
          <p:cNvPr id="117765" name="Oval 5" descr="icon">
            <a:hlinkClick r:id="rId6" action="ppaction://hlinksldjump"/>
            <a:extLst>
              <a:ext uri="{FF2B5EF4-FFF2-40B4-BE49-F238E27FC236}">
                <a16:creationId xmlns:a16="http://schemas.microsoft.com/office/drawing/2014/main" id="{34252544-1563-4DBA-8632-45A87B4BC4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4388" y="5067300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31</a:t>
            </a:r>
          </a:p>
        </p:txBody>
      </p:sp>
      <p:sp>
        <p:nvSpPr>
          <p:cNvPr id="117766" name="Oval 6" descr="icon">
            <a:hlinkClick r:id="rId7" action="ppaction://hlinksldjump"/>
            <a:extLst>
              <a:ext uri="{FF2B5EF4-FFF2-40B4-BE49-F238E27FC236}">
                <a16:creationId xmlns:a16="http://schemas.microsoft.com/office/drawing/2014/main" id="{DC49307F-EED6-4B9F-BCE2-6304AF23BE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6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</a:t>
            </a:r>
          </a:p>
        </p:txBody>
      </p:sp>
      <p:sp>
        <p:nvSpPr>
          <p:cNvPr id="117767" name="Oval 7" descr="icon">
            <a:hlinkClick r:id="rId8" action="ppaction://hlinksldjump"/>
            <a:extLst>
              <a:ext uri="{FF2B5EF4-FFF2-40B4-BE49-F238E27FC236}">
                <a16:creationId xmlns:a16="http://schemas.microsoft.com/office/drawing/2014/main" id="{09D35787-7F70-40B4-A8FF-2AA9061991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38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3</a:t>
            </a:r>
          </a:p>
        </p:txBody>
      </p:sp>
      <p:sp>
        <p:nvSpPr>
          <p:cNvPr id="117768" name="Oval 8" descr="icon">
            <a:hlinkClick r:id="rId9" action="ppaction://hlinksldjump"/>
            <a:extLst>
              <a:ext uri="{FF2B5EF4-FFF2-40B4-BE49-F238E27FC236}">
                <a16:creationId xmlns:a16="http://schemas.microsoft.com/office/drawing/2014/main" id="{E087D151-F1F8-4453-86A2-85D7DB7C14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00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4</a:t>
            </a:r>
          </a:p>
        </p:txBody>
      </p:sp>
      <p:sp>
        <p:nvSpPr>
          <p:cNvPr id="117769" name="Oval 9" descr="icon">
            <a:hlinkClick r:id="rId10" action="ppaction://hlinksldjump"/>
            <a:extLst>
              <a:ext uri="{FF2B5EF4-FFF2-40B4-BE49-F238E27FC236}">
                <a16:creationId xmlns:a16="http://schemas.microsoft.com/office/drawing/2014/main" id="{428DE28C-B8BD-46D9-9714-EF4D31308B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62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5</a:t>
            </a:r>
          </a:p>
        </p:txBody>
      </p:sp>
      <p:sp>
        <p:nvSpPr>
          <p:cNvPr id="117770" name="Oval 10" descr="icon">
            <a:hlinkClick r:id="rId11" action="ppaction://hlinksldjump"/>
            <a:extLst>
              <a:ext uri="{FF2B5EF4-FFF2-40B4-BE49-F238E27FC236}">
                <a16:creationId xmlns:a16="http://schemas.microsoft.com/office/drawing/2014/main" id="{004DB17E-7CB1-4C26-B4A1-549FE025B4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24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6</a:t>
            </a:r>
          </a:p>
        </p:txBody>
      </p:sp>
      <p:sp>
        <p:nvSpPr>
          <p:cNvPr id="117771" name="Oval 11" descr="icon">
            <a:hlinkClick r:id="rId12" action="ppaction://hlinksldjump"/>
            <a:extLst>
              <a:ext uri="{FF2B5EF4-FFF2-40B4-BE49-F238E27FC236}">
                <a16:creationId xmlns:a16="http://schemas.microsoft.com/office/drawing/2014/main" id="{DB3136C9-8265-4FF1-A969-A8FF3BD5D5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6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7</a:t>
            </a:r>
          </a:p>
        </p:txBody>
      </p:sp>
      <p:sp>
        <p:nvSpPr>
          <p:cNvPr id="117772" name="Oval 12" descr="icon">
            <a:hlinkClick r:id="rId13" action="ppaction://hlinksldjump"/>
            <a:extLst>
              <a:ext uri="{FF2B5EF4-FFF2-40B4-BE49-F238E27FC236}">
                <a16:creationId xmlns:a16="http://schemas.microsoft.com/office/drawing/2014/main" id="{B6683EED-8EF8-4422-9793-847C1BF3FE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48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8</a:t>
            </a:r>
          </a:p>
        </p:txBody>
      </p:sp>
      <p:sp>
        <p:nvSpPr>
          <p:cNvPr id="117773" name="Oval 13" descr="icon">
            <a:hlinkClick r:id="rId14" action="ppaction://hlinksldjump"/>
            <a:extLst>
              <a:ext uri="{FF2B5EF4-FFF2-40B4-BE49-F238E27FC236}">
                <a16:creationId xmlns:a16="http://schemas.microsoft.com/office/drawing/2014/main" id="{24CAEFC6-7530-4BDE-A71F-30577D00FB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10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9</a:t>
            </a:r>
          </a:p>
        </p:txBody>
      </p:sp>
      <p:sp>
        <p:nvSpPr>
          <p:cNvPr id="117774" name="Oval 14" descr="icon">
            <a:hlinkClick r:id="rId15" action="ppaction://hlinksldjump"/>
            <a:extLst>
              <a:ext uri="{FF2B5EF4-FFF2-40B4-BE49-F238E27FC236}">
                <a16:creationId xmlns:a16="http://schemas.microsoft.com/office/drawing/2014/main" id="{D15AE86C-B751-4972-8FE6-396E85E0AB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72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10</a:t>
            </a:r>
          </a:p>
        </p:txBody>
      </p:sp>
      <p:sp>
        <p:nvSpPr>
          <p:cNvPr id="117775" name="Oval 15" descr="icon">
            <a:hlinkClick r:id="rId16" action="ppaction://hlinksldjump"/>
            <a:extLst>
              <a:ext uri="{FF2B5EF4-FFF2-40B4-BE49-F238E27FC236}">
                <a16:creationId xmlns:a16="http://schemas.microsoft.com/office/drawing/2014/main" id="{FFF650BE-E653-4A80-AD7B-CCEFE0C834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0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12</a:t>
            </a:r>
          </a:p>
        </p:txBody>
      </p:sp>
      <p:sp>
        <p:nvSpPr>
          <p:cNvPr id="117776" name="Oval 16" descr="icon">
            <a:hlinkClick r:id="rId17" action="ppaction://hlinksldjump"/>
            <a:extLst>
              <a:ext uri="{FF2B5EF4-FFF2-40B4-BE49-F238E27FC236}">
                <a16:creationId xmlns:a16="http://schemas.microsoft.com/office/drawing/2014/main" id="{CFA3E1D5-3E4A-4107-9440-8AC0120D4B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2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13</a:t>
            </a:r>
          </a:p>
        </p:txBody>
      </p:sp>
      <p:sp>
        <p:nvSpPr>
          <p:cNvPr id="117777" name="Oval 17" descr="icon">
            <a:hlinkClick r:id="rId18" action="ppaction://hlinksldjump"/>
            <a:extLst>
              <a:ext uri="{FF2B5EF4-FFF2-40B4-BE49-F238E27FC236}">
                <a16:creationId xmlns:a16="http://schemas.microsoft.com/office/drawing/2014/main" id="{9F10611A-EDA4-411A-B55C-5A3B3DCED2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24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14</a:t>
            </a:r>
          </a:p>
        </p:txBody>
      </p:sp>
      <p:sp>
        <p:nvSpPr>
          <p:cNvPr id="117778" name="Oval 18" descr="icon">
            <a:hlinkClick r:id="rId19" action="ppaction://hlinksldjump"/>
            <a:extLst>
              <a:ext uri="{FF2B5EF4-FFF2-40B4-BE49-F238E27FC236}">
                <a16:creationId xmlns:a16="http://schemas.microsoft.com/office/drawing/2014/main" id="{DF508DA5-2761-41E4-AA1C-EFB7D1E0A2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86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15</a:t>
            </a:r>
          </a:p>
        </p:txBody>
      </p:sp>
      <p:sp>
        <p:nvSpPr>
          <p:cNvPr id="117779" name="Oval 19" descr="icon">
            <a:hlinkClick r:id="rId20" action="ppaction://hlinksldjump"/>
            <a:extLst>
              <a:ext uri="{FF2B5EF4-FFF2-40B4-BE49-F238E27FC236}">
                <a16:creationId xmlns:a16="http://schemas.microsoft.com/office/drawing/2014/main" id="{8A4F6994-60C9-4160-8DA3-CF419CC24E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8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16</a:t>
            </a:r>
          </a:p>
        </p:txBody>
      </p:sp>
      <p:sp>
        <p:nvSpPr>
          <p:cNvPr id="117780" name="Oval 20" descr="icon">
            <a:hlinkClick r:id="rId21" action="ppaction://hlinksldjump"/>
            <a:extLst>
              <a:ext uri="{FF2B5EF4-FFF2-40B4-BE49-F238E27FC236}">
                <a16:creationId xmlns:a16="http://schemas.microsoft.com/office/drawing/2014/main" id="{DDB4672B-082E-469D-944D-44FEAC761C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10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17</a:t>
            </a:r>
          </a:p>
        </p:txBody>
      </p:sp>
      <p:sp>
        <p:nvSpPr>
          <p:cNvPr id="117781" name="Oval 21" descr="icon">
            <a:hlinkClick r:id="rId22" action="ppaction://hlinksldjump"/>
            <a:extLst>
              <a:ext uri="{FF2B5EF4-FFF2-40B4-BE49-F238E27FC236}">
                <a16:creationId xmlns:a16="http://schemas.microsoft.com/office/drawing/2014/main" id="{90D4FFD3-EACA-4D7E-AA88-0D7863473B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18</a:t>
            </a:r>
          </a:p>
        </p:txBody>
      </p:sp>
      <p:sp>
        <p:nvSpPr>
          <p:cNvPr id="117782" name="Oval 22" descr="icon">
            <a:hlinkClick r:id="rId23" action="ppaction://hlinksldjump"/>
            <a:extLst>
              <a:ext uri="{FF2B5EF4-FFF2-40B4-BE49-F238E27FC236}">
                <a16:creationId xmlns:a16="http://schemas.microsoft.com/office/drawing/2014/main" id="{5A45491A-62A1-466E-8F2D-1117EACFA9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4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19</a:t>
            </a:r>
          </a:p>
        </p:txBody>
      </p:sp>
      <p:sp>
        <p:nvSpPr>
          <p:cNvPr id="117783" name="Oval 23" descr="icon">
            <a:hlinkClick r:id="rId24" action="ppaction://hlinksldjump"/>
            <a:extLst>
              <a:ext uri="{FF2B5EF4-FFF2-40B4-BE49-F238E27FC236}">
                <a16:creationId xmlns:a16="http://schemas.microsoft.com/office/drawing/2014/main" id="{AF21BE09-1042-4027-8B52-E0D44AE0A2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6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20</a:t>
            </a:r>
          </a:p>
        </p:txBody>
      </p:sp>
      <p:sp>
        <p:nvSpPr>
          <p:cNvPr id="117784" name="Oval 24" descr="icon">
            <a:hlinkClick r:id="rId25" action="ppaction://hlinksldjump"/>
            <a:extLst>
              <a:ext uri="{FF2B5EF4-FFF2-40B4-BE49-F238E27FC236}">
                <a16:creationId xmlns:a16="http://schemas.microsoft.com/office/drawing/2014/main" id="{55168E5D-490F-4F00-9EFA-B3525BC662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0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22</a:t>
            </a:r>
          </a:p>
        </p:txBody>
      </p:sp>
      <p:sp>
        <p:nvSpPr>
          <p:cNvPr id="117785" name="Oval 25" descr="icon">
            <a:hlinkClick r:id="rId26" action="ppaction://hlinksldjump"/>
            <a:extLst>
              <a:ext uri="{FF2B5EF4-FFF2-40B4-BE49-F238E27FC236}">
                <a16:creationId xmlns:a16="http://schemas.microsoft.com/office/drawing/2014/main" id="{F408137A-9187-4019-8BC4-EBDBA9F58B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2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23</a:t>
            </a:r>
          </a:p>
        </p:txBody>
      </p:sp>
      <p:sp>
        <p:nvSpPr>
          <p:cNvPr id="117786" name="Oval 26" descr="icon">
            <a:hlinkClick r:id="rId27" action="ppaction://hlinksldjump"/>
            <a:extLst>
              <a:ext uri="{FF2B5EF4-FFF2-40B4-BE49-F238E27FC236}">
                <a16:creationId xmlns:a16="http://schemas.microsoft.com/office/drawing/2014/main" id="{A2F6F602-E612-4E69-B099-FD707C097D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24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24</a:t>
            </a:r>
          </a:p>
        </p:txBody>
      </p:sp>
      <p:sp>
        <p:nvSpPr>
          <p:cNvPr id="117787" name="Oval 27" descr="icon">
            <a:hlinkClick r:id="rId28" action="ppaction://hlinksldjump"/>
            <a:extLst>
              <a:ext uri="{FF2B5EF4-FFF2-40B4-BE49-F238E27FC236}">
                <a16:creationId xmlns:a16="http://schemas.microsoft.com/office/drawing/2014/main" id="{E58353A9-F0FB-42D1-97C1-189F2B1852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86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25</a:t>
            </a:r>
          </a:p>
        </p:txBody>
      </p:sp>
      <p:sp>
        <p:nvSpPr>
          <p:cNvPr id="117788" name="Oval 28" descr="icon">
            <a:hlinkClick r:id="rId29" action="ppaction://hlinksldjump"/>
            <a:extLst>
              <a:ext uri="{FF2B5EF4-FFF2-40B4-BE49-F238E27FC236}">
                <a16:creationId xmlns:a16="http://schemas.microsoft.com/office/drawing/2014/main" id="{5D8E181A-3D3A-40FA-8488-9C600A985D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8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26</a:t>
            </a:r>
          </a:p>
        </p:txBody>
      </p:sp>
      <p:sp>
        <p:nvSpPr>
          <p:cNvPr id="117789" name="Oval 29" descr="icon">
            <a:hlinkClick r:id="rId30" action="ppaction://hlinksldjump"/>
            <a:extLst>
              <a:ext uri="{FF2B5EF4-FFF2-40B4-BE49-F238E27FC236}">
                <a16:creationId xmlns:a16="http://schemas.microsoft.com/office/drawing/2014/main" id="{0511F806-2D9C-4E2E-BAE0-0ADC0F40E6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10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27</a:t>
            </a:r>
          </a:p>
        </p:txBody>
      </p:sp>
      <p:sp>
        <p:nvSpPr>
          <p:cNvPr id="117790" name="Oval 30" descr="icon">
            <a:hlinkClick r:id="rId31" action="ppaction://hlinksldjump"/>
            <a:extLst>
              <a:ext uri="{FF2B5EF4-FFF2-40B4-BE49-F238E27FC236}">
                <a16:creationId xmlns:a16="http://schemas.microsoft.com/office/drawing/2014/main" id="{4DAF4ACD-0A92-46D1-A478-9F6E10C700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28</a:t>
            </a:r>
          </a:p>
        </p:txBody>
      </p:sp>
      <p:sp>
        <p:nvSpPr>
          <p:cNvPr id="117791" name="Oval 31" descr="icon">
            <a:hlinkClick r:id="rId32" action="ppaction://hlinksldjump"/>
            <a:extLst>
              <a:ext uri="{FF2B5EF4-FFF2-40B4-BE49-F238E27FC236}">
                <a16:creationId xmlns:a16="http://schemas.microsoft.com/office/drawing/2014/main" id="{7A82A58E-3B9B-4CCF-A08F-F983A93698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4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29</a:t>
            </a:r>
          </a:p>
        </p:txBody>
      </p:sp>
      <p:sp>
        <p:nvSpPr>
          <p:cNvPr id="117792" name="Oval 32" descr="icon">
            <a:hlinkClick r:id="rId33" action="ppaction://hlinksldjump"/>
            <a:extLst>
              <a:ext uri="{FF2B5EF4-FFF2-40B4-BE49-F238E27FC236}">
                <a16:creationId xmlns:a16="http://schemas.microsoft.com/office/drawing/2014/main" id="{DE55B744-4114-4976-94CF-6549B00896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6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30</a:t>
            </a:r>
          </a:p>
        </p:txBody>
      </p:sp>
      <p:sp>
        <p:nvSpPr>
          <p:cNvPr id="117793" name="Oval 33" descr="icon">
            <a:hlinkClick r:id="rId34" action="ppaction://hlinksldjump"/>
            <a:extLst>
              <a:ext uri="{FF2B5EF4-FFF2-40B4-BE49-F238E27FC236}">
                <a16:creationId xmlns:a16="http://schemas.microsoft.com/office/drawing/2014/main" id="{FEADD4FB-7162-41A8-B082-CAF03572CE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0200" y="50577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32</a:t>
            </a:r>
          </a:p>
        </p:txBody>
      </p:sp>
      <p:sp>
        <p:nvSpPr>
          <p:cNvPr id="117794" name="Oval 34" descr="icon">
            <a:hlinkClick r:id="rId35" action="ppaction://hlinksldjump"/>
            <a:extLst>
              <a:ext uri="{FF2B5EF4-FFF2-40B4-BE49-F238E27FC236}">
                <a16:creationId xmlns:a16="http://schemas.microsoft.com/office/drawing/2014/main" id="{49358A56-1A51-4F78-B0F6-C9CA92F21F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2200" y="50577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33</a:t>
            </a:r>
          </a:p>
        </p:txBody>
      </p:sp>
      <p:sp>
        <p:nvSpPr>
          <p:cNvPr id="117795" name="Oval 35" descr="icon">
            <a:hlinkClick r:id="rId36" action="ppaction://hlinksldjump"/>
            <a:extLst>
              <a:ext uri="{FF2B5EF4-FFF2-40B4-BE49-F238E27FC236}">
                <a16:creationId xmlns:a16="http://schemas.microsoft.com/office/drawing/2014/main" id="{96976EAF-C2B2-4E11-B0A3-BBCC24F1EC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24200" y="50577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34</a:t>
            </a:r>
          </a:p>
        </p:txBody>
      </p:sp>
      <p:sp>
        <p:nvSpPr>
          <p:cNvPr id="117796" name="Oval 36" descr="icon">
            <a:hlinkClick r:id="rId37" action="ppaction://hlinksldjump"/>
            <a:extLst>
              <a:ext uri="{FF2B5EF4-FFF2-40B4-BE49-F238E27FC236}">
                <a16:creationId xmlns:a16="http://schemas.microsoft.com/office/drawing/2014/main" id="{5445D9E5-AF54-4EB0-A592-1E497AACFF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86200" y="50577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35</a:t>
            </a:r>
          </a:p>
        </p:txBody>
      </p:sp>
      <p:sp>
        <p:nvSpPr>
          <p:cNvPr id="117797" name="Oval 37" descr="icon">
            <a:hlinkClick r:id="rId38" action="ppaction://hlinksldjump"/>
            <a:extLst>
              <a:ext uri="{FF2B5EF4-FFF2-40B4-BE49-F238E27FC236}">
                <a16:creationId xmlns:a16="http://schemas.microsoft.com/office/drawing/2014/main" id="{22EFB430-CE55-4754-9DC9-BDD1D0E97E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8200" y="50577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36</a:t>
            </a:r>
          </a:p>
        </p:txBody>
      </p:sp>
      <p:pic>
        <p:nvPicPr>
          <p:cNvPr id="6182" name="Picture 52" descr="學生須知">
            <a:hlinkClick r:id="rId39" action="ppaction://hlinksldjump"/>
            <a:extLst>
              <a:ext uri="{FF2B5EF4-FFF2-40B4-BE49-F238E27FC236}">
                <a16:creationId xmlns:a16="http://schemas.microsoft.com/office/drawing/2014/main" id="{F20960AB-8B11-40E6-839E-D03958374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1304925"/>
            <a:ext cx="13858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3" name="Picture 53" descr="考核課題">
            <a:hlinkClick r:id="rId41" action="ppaction://hlinksldjump"/>
            <a:extLst>
              <a:ext uri="{FF2B5EF4-FFF2-40B4-BE49-F238E27FC236}">
                <a16:creationId xmlns:a16="http://schemas.microsoft.com/office/drawing/2014/main" id="{35B40D7E-810C-44AE-A7FD-C2FE44DD1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1304925"/>
            <a:ext cx="138588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4" name="Picture 55" descr="btnMathMainTop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BE1F190-38DE-4520-AA0F-09A77D51FAEA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78563"/>
            <a:ext cx="1439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488B6F-2BFF-4D7B-9C33-3B24CA3C4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4874" y="1857474"/>
            <a:ext cx="504000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8190B75-3351-4C2F-86B8-28D75005F687}"/>
              </a:ext>
            </a:extLst>
          </p:cNvPr>
          <p:cNvSpPr/>
          <p:nvPr/>
        </p:nvSpPr>
        <p:spPr>
          <a:xfrm>
            <a:off x="4942619" y="2512547"/>
            <a:ext cx="424909" cy="360362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800" b="1">
              <a:solidFill>
                <a:srgbClr val="FFFFFF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40E0132-2DB0-4131-8E40-EDA3E0697BAB}"/>
              </a:ext>
            </a:extLst>
          </p:cNvPr>
          <p:cNvSpPr/>
          <p:nvPr/>
        </p:nvSpPr>
        <p:spPr>
          <a:xfrm>
            <a:off x="1424184" y="2503816"/>
            <a:ext cx="396000" cy="360362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800" b="1">
              <a:solidFill>
                <a:srgbClr val="FFFFFF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7D10BEA-72BD-47A0-A436-A188BCC9089B}"/>
              </a:ext>
            </a:extLst>
          </p:cNvPr>
          <p:cNvSpPr/>
          <p:nvPr/>
        </p:nvSpPr>
        <p:spPr>
          <a:xfrm>
            <a:off x="1363842" y="1857474"/>
            <a:ext cx="396000" cy="360362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800" b="1">
              <a:solidFill>
                <a:srgbClr val="FFFFFF"/>
              </a:solidFill>
            </a:endParaRPr>
          </a:p>
        </p:txBody>
      </p:sp>
      <p:sp>
        <p:nvSpPr>
          <p:cNvPr id="21507" name="Text Box 5">
            <a:extLst>
              <a:ext uri="{FF2B5EF4-FFF2-40B4-BE49-F238E27FC236}">
                <a16:creationId xmlns:a16="http://schemas.microsoft.com/office/drawing/2014/main" id="{DD0BE14C-0194-4B08-BBDB-3C8052212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73113"/>
            <a:ext cx="7935912" cy="220060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55600" indent="-355600">
              <a:tabLst>
                <a:tab pos="7620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620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620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620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620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6. </a:t>
            </a:r>
            <a:r>
              <a:rPr lang="en-US" altLang="zh-TW" sz="2800" i="1" dirty="0">
                <a:ea typeface="標楷體" panose="03000509000000000000" pitchFamily="65" charset="-120"/>
                <a:cs typeface="Times New Roman" panose="02020603050405020304" pitchFamily="18" charset="0"/>
              </a:rPr>
              <a:t>P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15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的公倍數，也是</a:t>
            </a: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60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90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的公因數。以下哪個數可能是</a:t>
            </a:r>
            <a:r>
              <a:rPr lang="en-US" altLang="zh-CN" sz="2800" i="1" dirty="0">
                <a:ea typeface="標楷體" panose="03000509000000000000" pitchFamily="65" charset="-120"/>
                <a:cs typeface="Times New Roman" panose="02020603050405020304" pitchFamily="18" charset="0"/>
              </a:rPr>
              <a:t>P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  <a:defRPr/>
            </a:pP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   A. </a:t>
            </a:r>
            <a:r>
              <a:rPr lang="en-US" altLang="zh-CN" sz="2800" dirty="0"/>
              <a:t>90</a:t>
            </a: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 B. 30</a:t>
            </a:r>
          </a:p>
          <a:p>
            <a:pPr>
              <a:spcAft>
                <a:spcPts val="1800"/>
              </a:spcAft>
              <a:defRPr/>
            </a:pP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   C. </a:t>
            </a: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15                           D. 10</a:t>
            </a:r>
            <a:endParaRPr lang="zh-TW" altLang="en-US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69F63C-D70B-45CC-9FD0-E2163B21E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528" y="1756995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F5945239-4355-4347-B847-4B5E9D83C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974" y="3172990"/>
            <a:ext cx="6229350" cy="522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C00000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CN" altLang="en-US" sz="2800" dirty="0">
                <a:solidFill>
                  <a:srgbClr val="00B050"/>
                </a:solidFill>
                <a:sym typeface="Wingdings 3" panose="05040102010807070707" pitchFamily="18" charset="2"/>
              </a:rPr>
              <a:t>利用排除法，剔除不符合條件的選項。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cxnSp>
        <p:nvCxnSpPr>
          <p:cNvPr id="14" name="直線接點 4">
            <a:extLst>
              <a:ext uri="{FF2B5EF4-FFF2-40B4-BE49-F238E27FC236}">
                <a16:creationId xmlns:a16="http://schemas.microsoft.com/office/drawing/2014/main" id="{38B58CDD-4556-4AB5-B59B-C8F17ED85006}"/>
              </a:ext>
            </a:extLst>
          </p:cNvPr>
          <p:cNvCxnSpPr>
            <a:cxnSpLocks/>
          </p:cNvCxnSpPr>
          <p:nvPr/>
        </p:nvCxnSpPr>
        <p:spPr bwMode="auto">
          <a:xfrm>
            <a:off x="915399" y="1224000"/>
            <a:ext cx="6576187" cy="0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4">
            <a:extLst>
              <a:ext uri="{FF2B5EF4-FFF2-40B4-BE49-F238E27FC236}">
                <a16:creationId xmlns:a16="http://schemas.microsoft.com/office/drawing/2014/main" id="{D29BBF65-9C27-42E3-B83F-8A89DF506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974" y="3851423"/>
            <a:ext cx="4189412" cy="5222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800" dirty="0">
                <a:solidFill>
                  <a:srgbClr val="003399"/>
                </a:solidFill>
                <a:sym typeface="Wingdings 3" panose="05040102010807070707" pitchFamily="18" charset="2"/>
              </a:rPr>
              <a:t>A. 90</a:t>
            </a:r>
            <a:r>
              <a:rPr lang="zh-CN" altLang="en-US" sz="2800" dirty="0">
                <a:solidFill>
                  <a:srgbClr val="003399"/>
                </a:solidFill>
                <a:sym typeface="Wingdings 3" panose="05040102010807070707" pitchFamily="18" charset="2"/>
              </a:rPr>
              <a:t>不是</a:t>
            </a:r>
            <a:r>
              <a:rPr lang="en-US" altLang="zh-CN" sz="2800" dirty="0">
                <a:solidFill>
                  <a:srgbClr val="003399"/>
                </a:solidFill>
                <a:sym typeface="Wingdings 3" panose="05040102010807070707" pitchFamily="18" charset="2"/>
              </a:rPr>
              <a:t>60</a:t>
            </a:r>
            <a:r>
              <a:rPr lang="zh-CN" altLang="en-US" sz="2800" dirty="0">
                <a:solidFill>
                  <a:srgbClr val="003399"/>
                </a:solidFill>
                <a:sym typeface="Wingdings 3" panose="05040102010807070707" pitchFamily="18" charset="2"/>
              </a:rPr>
              <a:t>的因數。</a:t>
            </a:r>
            <a:endParaRPr lang="zh-CN" altLang="en-US" sz="2800" dirty="0">
              <a:solidFill>
                <a:srgbClr val="003399"/>
              </a:solidFill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8CBB3668-678D-4714-8E58-37B3E3FDE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974" y="4522936"/>
            <a:ext cx="4846637" cy="522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800" dirty="0">
                <a:solidFill>
                  <a:srgbClr val="003399"/>
                </a:solidFill>
                <a:sym typeface="Wingdings 3" panose="05040102010807070707" pitchFamily="18" charset="2"/>
              </a:rPr>
              <a:t>B. 15</a:t>
            </a:r>
            <a:r>
              <a:rPr lang="zh-CN" altLang="en-US" sz="2800" dirty="0">
                <a:solidFill>
                  <a:srgbClr val="003399"/>
                </a:solidFill>
                <a:sym typeface="Wingdings 3" panose="05040102010807070707" pitchFamily="18" charset="2"/>
              </a:rPr>
              <a:t>不是</a:t>
            </a:r>
            <a:r>
              <a:rPr lang="en-US" altLang="zh-CN" sz="2800" dirty="0">
                <a:solidFill>
                  <a:srgbClr val="003399"/>
                </a:solidFill>
                <a:sym typeface="Wingdings 3" panose="05040102010807070707" pitchFamily="18" charset="2"/>
              </a:rPr>
              <a:t>6</a:t>
            </a:r>
            <a:r>
              <a:rPr lang="zh-CN" altLang="en-US" sz="2800" dirty="0">
                <a:solidFill>
                  <a:srgbClr val="003399"/>
                </a:solidFill>
                <a:sym typeface="Wingdings 3" panose="05040102010807070707" pitchFamily="18" charset="2"/>
              </a:rPr>
              <a:t>的倍數。</a:t>
            </a:r>
            <a:endParaRPr lang="zh-CN" altLang="en-US" sz="2800" dirty="0">
              <a:solidFill>
                <a:srgbClr val="003399"/>
              </a:solidFill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6C40627F-FB0E-477A-978E-782A112DD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974" y="5186511"/>
            <a:ext cx="4846637" cy="522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800" dirty="0">
                <a:solidFill>
                  <a:srgbClr val="003399"/>
                </a:solidFill>
                <a:sym typeface="Wingdings 3" panose="05040102010807070707" pitchFamily="18" charset="2"/>
              </a:rPr>
              <a:t>D. 10</a:t>
            </a:r>
            <a:r>
              <a:rPr lang="zh-CN" altLang="en-US" sz="2800" dirty="0">
                <a:solidFill>
                  <a:srgbClr val="003399"/>
                </a:solidFill>
                <a:sym typeface="Wingdings 3" panose="05040102010807070707" pitchFamily="18" charset="2"/>
              </a:rPr>
              <a:t>不是</a:t>
            </a:r>
            <a:r>
              <a:rPr lang="en-US" altLang="zh-TW" sz="2800" dirty="0">
                <a:solidFill>
                  <a:srgbClr val="003399"/>
                </a:solidFill>
              </a:rPr>
              <a:t>6</a:t>
            </a:r>
            <a:r>
              <a:rPr lang="zh-TW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TW" sz="2800" dirty="0">
                <a:solidFill>
                  <a:srgbClr val="003399"/>
                </a:solidFill>
              </a:rPr>
              <a:t>15</a:t>
            </a:r>
            <a:r>
              <a:rPr lang="zh-TW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的公倍數</a:t>
            </a:r>
            <a:r>
              <a:rPr lang="zh-CN" altLang="en-US" sz="2800" dirty="0">
                <a:solidFill>
                  <a:srgbClr val="003399"/>
                </a:solidFill>
                <a:sym typeface="Wingdings 3" panose="05040102010807070707" pitchFamily="18" charset="2"/>
              </a:rPr>
              <a:t>。</a:t>
            </a:r>
            <a:endParaRPr lang="zh-CN" altLang="en-US" sz="2800" dirty="0">
              <a:solidFill>
                <a:srgbClr val="003399"/>
              </a:solidFill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AE4BAF00-156D-4C94-9601-680547C94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166" y="1683642"/>
            <a:ext cx="66675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4000" dirty="0">
                <a:solidFill>
                  <a:srgbClr val="FF00FF"/>
                </a:solidFill>
                <a:sym typeface="Wingdings" panose="05000000000000000000" pitchFamily="2" charset="2"/>
              </a:rPr>
              <a:t></a:t>
            </a:r>
            <a:endParaRPr lang="zh-CN" altLang="en-US" sz="4000" dirty="0">
              <a:solidFill>
                <a:srgbClr val="FF00FF"/>
              </a:solidFill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FBB85596-29B0-4263-AD0A-5FE2EBFC9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166" y="2358623"/>
            <a:ext cx="665162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4000" dirty="0">
                <a:solidFill>
                  <a:srgbClr val="FF00FF"/>
                </a:solidFill>
                <a:sym typeface="Wingdings" panose="05000000000000000000" pitchFamily="2" charset="2"/>
              </a:rPr>
              <a:t></a:t>
            </a:r>
            <a:endParaRPr lang="zh-CN" altLang="en-US" sz="4000" dirty="0">
              <a:solidFill>
                <a:srgbClr val="FF00FF"/>
              </a:solidFill>
            </a:endParaRP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4EB0A2EF-44DB-487D-A751-80B6C777F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5506" y="2376914"/>
            <a:ext cx="665162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4000" dirty="0">
                <a:solidFill>
                  <a:srgbClr val="FF00FF"/>
                </a:solidFill>
                <a:sym typeface="Wingdings" panose="05000000000000000000" pitchFamily="2" charset="2"/>
              </a:rPr>
              <a:t></a:t>
            </a:r>
            <a:endParaRPr lang="zh-CN" altLang="en-US" sz="40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3" grpId="0"/>
      <p:bldP spid="11" grpId="0"/>
      <p:bldP spid="11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AC12281-6A9D-49E3-8A32-A8768C7B2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5375275"/>
            <a:ext cx="2116137" cy="423863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B83BD1E-46BF-436F-A48B-CE20CE510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2994025"/>
            <a:ext cx="2043113" cy="423863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934AF6FD-A927-427A-B8CE-3BB8A790B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650" y="5327650"/>
            <a:ext cx="4957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1.64×3.3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的答案有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個小數位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5374" name="Text Box 14">
            <a:extLst>
              <a:ext uri="{FF2B5EF4-FFF2-40B4-BE49-F238E27FC236}">
                <a16:creationId xmlns:a16="http://schemas.microsoft.com/office/drawing/2014/main" id="{B568037D-D640-48E2-BBA2-360C596A5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013" y="2935288"/>
            <a:ext cx="3438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有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3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個小數位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E634A0-6AED-43BD-8AE4-E1C83270B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2994025"/>
            <a:ext cx="503238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2535" name="Text Box 5">
            <a:extLst>
              <a:ext uri="{FF2B5EF4-FFF2-40B4-BE49-F238E27FC236}">
                <a16:creationId xmlns:a16="http://schemas.microsoft.com/office/drawing/2014/main" id="{D1E48FCB-4ABA-407B-9B8B-BAD93AD6B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7958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7. 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下列哪一項的值與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1.64</a:t>
            </a:r>
            <a:r>
              <a:rPr lang="zh-TW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×3.3的值相同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F1477D-0E5F-4596-8BC8-987D7DB47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513" y="2898775"/>
            <a:ext cx="927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84E4A5B3-A790-4FC4-A5FA-5327B8CFD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650" y="4271963"/>
            <a:ext cx="51847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TW" altLang="en-US" sz="2800" b="1">
                <a:solidFill>
                  <a:srgbClr val="FF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忽略小數點，各算式是相同的，</a:t>
            </a:r>
          </a:p>
          <a:p>
            <a:pPr eaLnBrk="1" hangingPunct="1"/>
            <a:r>
              <a:rPr kumimoji="0" lang="zh-TW" altLang="en-US" sz="2800" b="1">
                <a:solidFill>
                  <a:srgbClr val="FF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所以只須比較各值的小數位數。</a:t>
            </a:r>
          </a:p>
        </p:txBody>
      </p:sp>
      <p:sp>
        <p:nvSpPr>
          <p:cNvPr id="15375" name="Text Box 15">
            <a:extLst>
              <a:ext uri="{FF2B5EF4-FFF2-40B4-BE49-F238E27FC236}">
                <a16:creationId xmlns:a16="http://schemas.microsoft.com/office/drawing/2014/main" id="{E837E40E-8F23-4BB1-83E3-234AD129C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6138" y="1746250"/>
            <a:ext cx="32273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有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5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個小數位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5376" name="Text Box 16">
            <a:extLst>
              <a:ext uri="{FF2B5EF4-FFF2-40B4-BE49-F238E27FC236}">
                <a16:creationId xmlns:a16="http://schemas.microsoft.com/office/drawing/2014/main" id="{BE4D1B27-40CA-4AF7-BD30-A200D5EC0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0" y="2343150"/>
            <a:ext cx="32273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有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6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個小數位</a:t>
            </a:r>
          </a:p>
        </p:txBody>
      </p:sp>
      <p:sp>
        <p:nvSpPr>
          <p:cNvPr id="15377" name="Text Box 17">
            <a:extLst>
              <a:ext uri="{FF2B5EF4-FFF2-40B4-BE49-F238E27FC236}">
                <a16:creationId xmlns:a16="http://schemas.microsoft.com/office/drawing/2014/main" id="{0353AF28-E4BC-4CA6-96E5-546088BC1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0113" y="3536950"/>
            <a:ext cx="3435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有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個小數位</a:t>
            </a:r>
          </a:p>
        </p:txBody>
      </p:sp>
      <p:pic>
        <p:nvPicPr>
          <p:cNvPr id="22541" name="图片 1">
            <a:extLst>
              <a:ext uri="{FF2B5EF4-FFF2-40B4-BE49-F238E27FC236}">
                <a16:creationId xmlns:a16="http://schemas.microsoft.com/office/drawing/2014/main" id="{FFA3741B-5B31-471F-85AC-2AD60783E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344613"/>
            <a:ext cx="6000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2" name="Text Box 117">
            <a:extLst>
              <a:ext uri="{FF2B5EF4-FFF2-40B4-BE49-F238E27FC236}">
                <a16:creationId xmlns:a16="http://schemas.microsoft.com/office/drawing/2014/main" id="{352B3B2A-234F-452E-A963-05D5C08A7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5" y="1741488"/>
            <a:ext cx="34734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A. 0.164</a:t>
            </a:r>
            <a:r>
              <a:rPr lang="zh-TW" altLang="zh-TW" sz="2800">
                <a:ea typeface="標楷體" panose="03000509000000000000" pitchFamily="65" charset="-120"/>
              </a:rPr>
              <a:t>×0.33  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 B. 0.164</a:t>
            </a:r>
            <a:r>
              <a:rPr lang="zh-TW" altLang="zh-TW" sz="2800">
                <a:ea typeface="標楷體" panose="03000509000000000000" pitchFamily="65" charset="-120"/>
              </a:rPr>
              <a:t>×0.033</a:t>
            </a:r>
            <a:r>
              <a:rPr lang="en-US" altLang="zh-TW" sz="2800">
                <a:ea typeface="標楷體" panose="03000509000000000000" pitchFamily="65" charset="-120"/>
              </a:rPr>
              <a:t>   </a:t>
            </a:r>
            <a:endParaRPr lang="zh-TW" altLang="en-US" sz="2800">
              <a:ea typeface="標楷體" panose="03000509000000000000" pitchFamily="65" charset="-120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sz="2800">
                <a:sym typeface="Wingdings" panose="05000000000000000000" pitchFamily="2" charset="2"/>
              </a:rPr>
              <a:t>C. </a:t>
            </a:r>
            <a:r>
              <a:rPr lang="en-US" altLang="zh-TW" sz="2800">
                <a:ea typeface="標楷體" panose="03000509000000000000" pitchFamily="65" charset="-120"/>
              </a:rPr>
              <a:t>16.4</a:t>
            </a:r>
            <a:r>
              <a:rPr lang="zh-TW" altLang="zh-TW" sz="2800">
                <a:ea typeface="標楷體" panose="03000509000000000000" pitchFamily="65" charset="-120"/>
              </a:rPr>
              <a:t>×0.33</a:t>
            </a:r>
            <a:r>
              <a:rPr lang="zh-TW" altLang="en-US" sz="2800">
                <a:ea typeface="標楷體" panose="03000509000000000000" pitchFamily="65" charset="-120"/>
              </a:rPr>
              <a:t>            　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 D. 16.4</a:t>
            </a:r>
            <a:r>
              <a:rPr lang="zh-TW" altLang="zh-TW" sz="2800">
                <a:ea typeface="標楷體" panose="03000509000000000000" pitchFamily="65" charset="-120"/>
              </a:rPr>
              <a:t>×3.3   </a:t>
            </a:r>
            <a:endParaRPr lang="en-US" altLang="zh-TW" sz="2800"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" grpId="0" animBg="1"/>
      <p:bldP spid="2" grpId="1" animBg="1"/>
      <p:bldP spid="32" grpId="0" build="allAtOnce"/>
      <p:bldP spid="15374" grpId="0"/>
      <p:bldP spid="15374" grpId="1"/>
      <p:bldP spid="27" grpId="0" animBg="1"/>
      <p:bldP spid="28" grpId="0"/>
      <p:bldP spid="10" grpId="0" build="allAtOnce"/>
      <p:bldP spid="15375" grpId="0"/>
      <p:bldP spid="15375" grpId="1"/>
      <p:bldP spid="15376" grpId="0"/>
      <p:bldP spid="15376" grpId="1"/>
      <p:bldP spid="15377" grpId="0"/>
      <p:bldP spid="1537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3305438A-A805-4BCF-BD83-C83E40CBACB4}"/>
              </a:ext>
            </a:extLst>
          </p:cNvPr>
          <p:cNvSpPr/>
          <p:nvPr/>
        </p:nvSpPr>
        <p:spPr bwMode="auto">
          <a:xfrm>
            <a:off x="2401488" y="1124928"/>
            <a:ext cx="1530431" cy="395288"/>
          </a:xfrm>
          <a:prstGeom prst="rect">
            <a:avLst/>
          </a:prstGeom>
          <a:solidFill>
            <a:srgbClr val="92D050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56BDF98B-26FF-4B52-A725-80B286FBD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0190" y="1650458"/>
            <a:ext cx="4999349" cy="396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7F2B45-779F-438C-A9F2-449919EB9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848" y="2316669"/>
            <a:ext cx="504000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74015D-6CCA-4946-A021-020F0E757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4924" y="2213088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3556" name="Text Box 117">
            <a:extLst>
              <a:ext uri="{FF2B5EF4-FFF2-40B4-BE49-F238E27FC236}">
                <a16:creationId xmlns:a16="http://schemas.microsoft.com/office/drawing/2014/main" id="{8E9A6B9D-1CC0-4508-AFB7-962627D7B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2" y="2239392"/>
            <a:ext cx="5453037" cy="142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3000"/>
              </a:spcAft>
            </a:pPr>
            <a:r>
              <a:rPr lang="en-US" altLang="zh-TW" sz="2800" dirty="0">
                <a:ea typeface="標楷體" panose="03000509000000000000" pitchFamily="65" charset="-120"/>
              </a:rPr>
              <a:t>A. </a:t>
            </a:r>
            <a:r>
              <a:rPr lang="zh-TW" altLang="en-US" sz="2800" dirty="0">
                <a:ea typeface="標楷體" panose="03000509000000000000" pitchFamily="65" charset="-120"/>
              </a:rPr>
              <a:t>　   　</a:t>
            </a:r>
            <a:r>
              <a:rPr lang="en-US" altLang="zh-TW" sz="2800" dirty="0">
                <a:ea typeface="標楷體" panose="03000509000000000000" pitchFamily="65" charset="-120"/>
              </a:rPr>
              <a:t>                      B. </a:t>
            </a:r>
            <a:r>
              <a:rPr lang="zh-TW" altLang="en-US" sz="2800" dirty="0">
                <a:ea typeface="標楷體" panose="03000509000000000000" pitchFamily="65" charset="-120"/>
              </a:rPr>
              <a:t>　　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 dirty="0">
                <a:sym typeface="Wingdings" panose="05000000000000000000" pitchFamily="2" charset="2"/>
              </a:rPr>
              <a:t>C. </a:t>
            </a:r>
            <a:r>
              <a:rPr lang="zh-TW" altLang="en-US" sz="2800" dirty="0">
                <a:ea typeface="標楷體" panose="03000509000000000000" pitchFamily="65" charset="-120"/>
              </a:rPr>
              <a:t>　  　         　          </a:t>
            </a:r>
            <a:r>
              <a:rPr lang="en-US" altLang="zh-TW" sz="2800" dirty="0">
                <a:ea typeface="標楷體" panose="03000509000000000000" pitchFamily="65" charset="-120"/>
              </a:rPr>
              <a:t>D. </a:t>
            </a:r>
            <a:endParaRPr lang="zh-TW" altLang="en-US" sz="2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BA074DE8-1FC9-4C15-A4E1-B40C985CD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58863"/>
            <a:ext cx="8064127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8. </a:t>
            </a:r>
            <a:r>
              <a:rPr lang="zh-TW" altLang="en-US" sz="2800" u="sng" dirty="0">
                <a:ea typeface="標楷體" panose="03000509000000000000" pitchFamily="65" charset="-120"/>
                <a:cs typeface="Times New Roman" panose="02020603050405020304" pitchFamily="18" charset="0"/>
              </a:rPr>
              <a:t>林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太太原有</a:t>
            </a: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40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個橙，她吃了</a:t>
            </a: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個橙，又用</a:t>
            </a: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13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個橙</a:t>
            </a:r>
            <a:endParaRPr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製作橙汁。餘下橙的數量佔原有的幾分之幾</a:t>
            </a:r>
            <a:r>
              <a:rPr lang="zh-TW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11" name="Group 75">
            <a:extLst>
              <a:ext uri="{FF2B5EF4-FFF2-40B4-BE49-F238E27FC236}">
                <a16:creationId xmlns:a16="http://schemas.microsoft.com/office/drawing/2014/main" id="{4224AD0F-5820-4A01-B277-5C41816CE613}"/>
              </a:ext>
            </a:extLst>
          </p:cNvPr>
          <p:cNvGrpSpPr>
            <a:grpSpLocks/>
          </p:cNvGrpSpPr>
          <p:nvPr/>
        </p:nvGrpSpPr>
        <p:grpSpPr bwMode="auto">
          <a:xfrm>
            <a:off x="1401954" y="2110244"/>
            <a:ext cx="649288" cy="860425"/>
            <a:chOff x="1927" y="1486"/>
            <a:chExt cx="409" cy="542"/>
          </a:xfrm>
        </p:grpSpPr>
        <p:sp>
          <p:nvSpPr>
            <p:cNvPr id="12" name="Text Box 76">
              <a:extLst>
                <a:ext uri="{FF2B5EF4-FFF2-40B4-BE49-F238E27FC236}">
                  <a16:creationId xmlns:a16="http://schemas.microsoft.com/office/drawing/2014/main" id="{4F463128-CD9C-4034-8AB5-2726940DEF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" y="1486"/>
              <a:ext cx="409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27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40</a:t>
              </a:r>
            </a:p>
          </p:txBody>
        </p:sp>
        <p:sp>
          <p:nvSpPr>
            <p:cNvPr id="13" name="Line 77">
              <a:extLst>
                <a:ext uri="{FF2B5EF4-FFF2-40B4-BE49-F238E27FC236}">
                  <a16:creationId xmlns:a16="http://schemas.microsoft.com/office/drawing/2014/main" id="{4755856E-0912-4750-85A7-94C7CE1705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8" y="1746"/>
              <a:ext cx="317" cy="0"/>
            </a:xfrm>
            <a:prstGeom prst="line">
              <a:avLst/>
            </a:prstGeom>
            <a:noFill/>
            <a:ln w="1778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4" name="Group 75">
            <a:extLst>
              <a:ext uri="{FF2B5EF4-FFF2-40B4-BE49-F238E27FC236}">
                <a16:creationId xmlns:a16="http://schemas.microsoft.com/office/drawing/2014/main" id="{191F4ED6-58D2-4BCF-8BD6-5537068C7BFD}"/>
              </a:ext>
            </a:extLst>
          </p:cNvPr>
          <p:cNvGrpSpPr>
            <a:grpSpLocks/>
          </p:cNvGrpSpPr>
          <p:nvPr/>
        </p:nvGrpSpPr>
        <p:grpSpPr bwMode="auto">
          <a:xfrm>
            <a:off x="5024848" y="2113861"/>
            <a:ext cx="649288" cy="860425"/>
            <a:chOff x="1927" y="1486"/>
            <a:chExt cx="409" cy="542"/>
          </a:xfrm>
        </p:grpSpPr>
        <p:sp>
          <p:nvSpPr>
            <p:cNvPr id="15" name="Text Box 76">
              <a:extLst>
                <a:ext uri="{FF2B5EF4-FFF2-40B4-BE49-F238E27FC236}">
                  <a16:creationId xmlns:a16="http://schemas.microsoft.com/office/drawing/2014/main" id="{7C8F3A17-A8FF-44AF-B78D-4A3532571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" y="1486"/>
              <a:ext cx="409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11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20</a:t>
              </a:r>
            </a:p>
          </p:txBody>
        </p:sp>
        <p:sp>
          <p:nvSpPr>
            <p:cNvPr id="16" name="Line 77">
              <a:extLst>
                <a:ext uri="{FF2B5EF4-FFF2-40B4-BE49-F238E27FC236}">
                  <a16:creationId xmlns:a16="http://schemas.microsoft.com/office/drawing/2014/main" id="{C9A5688C-6946-4139-965F-E2FDFF2CFA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8" y="1746"/>
              <a:ext cx="317" cy="0"/>
            </a:xfrm>
            <a:prstGeom prst="line">
              <a:avLst/>
            </a:prstGeom>
            <a:noFill/>
            <a:ln w="1778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7" name="Group 75">
            <a:extLst>
              <a:ext uri="{FF2B5EF4-FFF2-40B4-BE49-F238E27FC236}">
                <a16:creationId xmlns:a16="http://schemas.microsoft.com/office/drawing/2014/main" id="{9F7969D1-CCD2-4AB2-A1BC-3961CDB14708}"/>
              </a:ext>
            </a:extLst>
          </p:cNvPr>
          <p:cNvGrpSpPr>
            <a:grpSpLocks/>
          </p:cNvGrpSpPr>
          <p:nvPr/>
        </p:nvGrpSpPr>
        <p:grpSpPr bwMode="auto">
          <a:xfrm>
            <a:off x="1406575" y="3000623"/>
            <a:ext cx="649288" cy="860425"/>
            <a:chOff x="1927" y="1486"/>
            <a:chExt cx="409" cy="542"/>
          </a:xfrm>
        </p:grpSpPr>
        <p:sp>
          <p:nvSpPr>
            <p:cNvPr id="18" name="Text Box 76">
              <a:extLst>
                <a:ext uri="{FF2B5EF4-FFF2-40B4-BE49-F238E27FC236}">
                  <a16:creationId xmlns:a16="http://schemas.microsoft.com/office/drawing/2014/main" id="{5E9BEA2B-F6A5-40DF-B37D-0846D53560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" y="1486"/>
              <a:ext cx="409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19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40</a:t>
              </a:r>
            </a:p>
          </p:txBody>
        </p:sp>
        <p:sp>
          <p:nvSpPr>
            <p:cNvPr id="20" name="Line 77">
              <a:extLst>
                <a:ext uri="{FF2B5EF4-FFF2-40B4-BE49-F238E27FC236}">
                  <a16:creationId xmlns:a16="http://schemas.microsoft.com/office/drawing/2014/main" id="{D1E94E25-61B7-4586-956F-BED1449EC0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8" y="1746"/>
              <a:ext cx="317" cy="0"/>
            </a:xfrm>
            <a:prstGeom prst="line">
              <a:avLst/>
            </a:prstGeom>
            <a:noFill/>
            <a:ln w="1778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1" name="Line 88">
            <a:extLst>
              <a:ext uri="{FF2B5EF4-FFF2-40B4-BE49-F238E27FC236}">
                <a16:creationId xmlns:a16="http://schemas.microsoft.com/office/drawing/2014/main" id="{D89E8BC7-6D20-49FC-90E9-29A820C5EA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1243" y="1512000"/>
            <a:ext cx="6337181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24">
            <a:extLst>
              <a:ext uri="{FF2B5EF4-FFF2-40B4-BE49-F238E27FC236}">
                <a16:creationId xmlns:a16="http://schemas.microsoft.com/office/drawing/2014/main" id="{3C6677D4-A7B8-4C18-AA92-58DA04F2E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2539" y="4204892"/>
            <a:ext cx="2199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003399"/>
                </a:solidFill>
                <a:latin typeface="Arial" panose="020B0604020202020204" pitchFamily="34" charset="0"/>
              </a:rPr>
              <a:t>40</a:t>
            </a:r>
            <a:r>
              <a:rPr lang="zh-TW" altLang="en-US" dirty="0">
                <a:solidFill>
                  <a:srgbClr val="003399"/>
                </a:solidFill>
              </a:rPr>
              <a:t>－</a:t>
            </a:r>
            <a:r>
              <a:rPr lang="en-US" altLang="zh-TW" dirty="0">
                <a:solidFill>
                  <a:srgbClr val="003399"/>
                </a:solidFill>
                <a:latin typeface="+mn-lt"/>
              </a:rPr>
              <a:t>5</a:t>
            </a:r>
            <a:r>
              <a:rPr lang="zh-TW" altLang="en-US" dirty="0">
                <a:solidFill>
                  <a:srgbClr val="003399"/>
                </a:solidFill>
              </a:rPr>
              <a:t>－</a:t>
            </a:r>
            <a:r>
              <a:rPr lang="en-US" altLang="zh-TW" dirty="0">
                <a:solidFill>
                  <a:srgbClr val="003399"/>
                </a:solidFill>
                <a:latin typeface="+mn-lt"/>
              </a:rPr>
              <a:t>13</a:t>
            </a:r>
            <a:endParaRPr lang="en-US" altLang="zh-TW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grpSp>
        <p:nvGrpSpPr>
          <p:cNvPr id="24" name="Group 147">
            <a:extLst>
              <a:ext uri="{FF2B5EF4-FFF2-40B4-BE49-F238E27FC236}">
                <a16:creationId xmlns:a16="http://schemas.microsoft.com/office/drawing/2014/main" id="{8D7DDC9C-37A0-4A46-9591-B9BD41AA09E6}"/>
              </a:ext>
            </a:extLst>
          </p:cNvPr>
          <p:cNvGrpSpPr>
            <a:grpSpLocks/>
          </p:cNvGrpSpPr>
          <p:nvPr/>
        </p:nvGrpSpPr>
        <p:grpSpPr bwMode="auto">
          <a:xfrm>
            <a:off x="4113432" y="4615400"/>
            <a:ext cx="1944690" cy="523875"/>
            <a:chOff x="2356" y="2922"/>
            <a:chExt cx="1225" cy="330"/>
          </a:xfrm>
        </p:grpSpPr>
        <p:sp>
          <p:nvSpPr>
            <p:cNvPr id="25" name="Text Box 47">
              <a:extLst>
                <a:ext uri="{FF2B5EF4-FFF2-40B4-BE49-F238E27FC236}">
                  <a16:creationId xmlns:a16="http://schemas.microsoft.com/office/drawing/2014/main" id="{01021448-F497-4CE0-80B8-BBC359FF83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2922"/>
              <a:ext cx="48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Symbol" panose="05050102010706020507" pitchFamily="18" charset="2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Symbol" panose="05050102010706020507" pitchFamily="18" charset="2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Symbol" panose="05050102010706020507" pitchFamily="18" charset="2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Symbol" panose="05050102010706020507" pitchFamily="18" charset="2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Symbol" panose="05050102010706020507" pitchFamily="18" charset="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dirty="0">
                  <a:solidFill>
                    <a:srgbClr val="003399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40</a:t>
              </a:r>
              <a:endParaRPr lang="en-US" altLang="zh-TW" dirty="0">
                <a:solidFill>
                  <a:srgbClr val="003399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" name="Line 48">
              <a:extLst>
                <a:ext uri="{FF2B5EF4-FFF2-40B4-BE49-F238E27FC236}">
                  <a16:creationId xmlns:a16="http://schemas.microsoft.com/office/drawing/2014/main" id="{06826BB5-C059-4959-B56B-95AA77769B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6" y="2946"/>
              <a:ext cx="1225" cy="0"/>
            </a:xfrm>
            <a:prstGeom prst="line">
              <a:avLst/>
            </a:prstGeom>
            <a:noFill/>
            <a:ln w="1778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3399"/>
                </a:solidFill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57DC1E7E-35B4-418C-9F63-107561BD18AB}"/>
              </a:ext>
            </a:extLst>
          </p:cNvPr>
          <p:cNvGrpSpPr/>
          <p:nvPr/>
        </p:nvGrpSpPr>
        <p:grpSpPr>
          <a:xfrm>
            <a:off x="5947500" y="4204892"/>
            <a:ext cx="1212223" cy="941388"/>
            <a:chOff x="1824452" y="4402058"/>
            <a:chExt cx="1212223" cy="941388"/>
          </a:xfrm>
        </p:grpSpPr>
        <p:sp>
          <p:nvSpPr>
            <p:cNvPr id="30" name="Text Box 24">
              <a:extLst>
                <a:ext uri="{FF2B5EF4-FFF2-40B4-BE49-F238E27FC236}">
                  <a16:creationId xmlns:a16="http://schemas.microsoft.com/office/drawing/2014/main" id="{B73E5269-272C-4943-9DFB-F277F8F4F3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452" y="4619080"/>
              <a:ext cx="7313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Symbol" panose="05050102010706020507" pitchFamily="18" charset="2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Symbol" panose="05050102010706020507" pitchFamily="18" charset="2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Symbol" panose="05050102010706020507" pitchFamily="18" charset="2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Symbol" panose="05050102010706020507" pitchFamily="18" charset="2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Symbol" panose="05050102010706020507" pitchFamily="18" charset="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dirty="0">
                  <a:solidFill>
                    <a:srgbClr val="003399"/>
                  </a:solidFill>
                  <a:latin typeface="+mn-lt"/>
                </a:rPr>
                <a:t> =</a:t>
              </a:r>
              <a:r>
                <a:rPr lang="zh-TW" altLang="en-US" dirty="0">
                  <a:solidFill>
                    <a:srgbClr val="003399"/>
                  </a:solidFill>
                  <a:latin typeface="+mn-lt"/>
                </a:rPr>
                <a:t>  </a:t>
              </a:r>
              <a:endParaRPr lang="en-US" altLang="zh-TW" dirty="0">
                <a:solidFill>
                  <a:srgbClr val="003399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1" name="Group 147">
              <a:extLst>
                <a:ext uri="{FF2B5EF4-FFF2-40B4-BE49-F238E27FC236}">
                  <a16:creationId xmlns:a16="http://schemas.microsoft.com/office/drawing/2014/main" id="{64F6AAB9-1C78-4C24-A25A-8CBE018600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837" y="4402058"/>
              <a:ext cx="731838" cy="941388"/>
              <a:chOff x="2820" y="2720"/>
              <a:chExt cx="461" cy="593"/>
            </a:xfrm>
          </p:grpSpPr>
          <p:sp>
            <p:nvSpPr>
              <p:cNvPr id="33" name="Text Box 46">
                <a:extLst>
                  <a:ext uri="{FF2B5EF4-FFF2-40B4-BE49-F238E27FC236}">
                    <a16:creationId xmlns:a16="http://schemas.microsoft.com/office/drawing/2014/main" id="{4A92EC73-30B9-47E0-813E-E5ED7BC194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1" y="2720"/>
                <a:ext cx="35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sym typeface="Symbol" panose="05050102010706020507" pitchFamily="18" charset="2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sym typeface="Symbol" panose="05050102010706020507" pitchFamily="18" charset="2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sym typeface="Symbol" panose="05050102010706020507" pitchFamily="18" charset="2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sym typeface="Symbol" panose="05050102010706020507" pitchFamily="18" charset="2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sym typeface="Symbol" panose="05050102010706020507" pitchFamily="1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sym typeface="Symbol" panose="05050102010706020507" pitchFamily="1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sym typeface="Symbol" panose="05050102010706020507" pitchFamily="1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sym typeface="Symbol" panose="05050102010706020507" pitchFamily="1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sym typeface="Symbol" panose="05050102010706020507" pitchFamily="18" charset="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dirty="0">
                    <a:solidFill>
                      <a:srgbClr val="0033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11</a:t>
                </a:r>
                <a:endParaRPr lang="en-US" altLang="zh-TW" dirty="0">
                  <a:solidFill>
                    <a:srgbClr val="003399"/>
                  </a:solidFill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34" name="Text Box 47">
                <a:extLst>
                  <a:ext uri="{FF2B5EF4-FFF2-40B4-BE49-F238E27FC236}">
                    <a16:creationId xmlns:a16="http://schemas.microsoft.com/office/drawing/2014/main" id="{F43ADEB3-0419-4E79-AE0B-FF7D43EF16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0" y="2983"/>
                <a:ext cx="461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sym typeface="Symbol" panose="05050102010706020507" pitchFamily="18" charset="2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sym typeface="Symbol" panose="05050102010706020507" pitchFamily="18" charset="2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sym typeface="Symbol" panose="05050102010706020507" pitchFamily="18" charset="2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sym typeface="Symbol" panose="05050102010706020507" pitchFamily="18" charset="2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sym typeface="Symbol" panose="05050102010706020507" pitchFamily="1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sym typeface="Symbol" panose="05050102010706020507" pitchFamily="1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sym typeface="Symbol" panose="05050102010706020507" pitchFamily="1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sym typeface="Symbol" panose="05050102010706020507" pitchFamily="1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sym typeface="Symbol" panose="05050102010706020507" pitchFamily="18" charset="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dirty="0">
                    <a:solidFill>
                      <a:srgbClr val="0033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20</a:t>
                </a:r>
                <a:endParaRPr lang="en-US" altLang="zh-TW" dirty="0">
                  <a:solidFill>
                    <a:srgbClr val="003399"/>
                  </a:solidFill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35" name="Line 48">
                <a:extLst>
                  <a:ext uri="{FF2B5EF4-FFF2-40B4-BE49-F238E27FC236}">
                    <a16:creationId xmlns:a16="http://schemas.microsoft.com/office/drawing/2014/main" id="{3BFBEA40-5054-47F4-B272-A236B34765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8" y="3021"/>
                <a:ext cx="317" cy="0"/>
              </a:xfrm>
              <a:prstGeom prst="line">
                <a:avLst/>
              </a:prstGeom>
              <a:noFill/>
              <a:ln w="1778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399"/>
                  </a:solidFill>
                </a:endParaRPr>
              </a:p>
            </p:txBody>
          </p:sp>
        </p:grpSp>
      </p:grpSp>
      <p:sp>
        <p:nvSpPr>
          <p:cNvPr id="36" name="Line 88">
            <a:extLst>
              <a:ext uri="{FF2B5EF4-FFF2-40B4-BE49-F238E27FC236}">
                <a16:creationId xmlns:a16="http://schemas.microsoft.com/office/drawing/2014/main" id="{DEB59413-4027-4CFD-92A4-87C1E73FB8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9163" y="2042741"/>
            <a:ext cx="149259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24">
            <a:extLst>
              <a:ext uri="{FF2B5EF4-FFF2-40B4-BE49-F238E27FC236}">
                <a16:creationId xmlns:a16="http://schemas.microsoft.com/office/drawing/2014/main" id="{38152809-0A36-4351-B3D1-845A32526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217" y="4131608"/>
            <a:ext cx="29901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003399"/>
                </a:solidFill>
                <a:latin typeface="Arial" panose="020B0604020202020204" pitchFamily="34" charset="0"/>
              </a:rPr>
              <a:t>餘下</a:t>
            </a:r>
            <a:r>
              <a:rPr lang="zh-CN" altLang="en-US" dirty="0">
                <a:solidFill>
                  <a:srgbClr val="003399"/>
                </a:solidFill>
                <a:latin typeface="Arial" panose="020B0604020202020204" pitchFamily="34" charset="0"/>
              </a:rPr>
              <a:t>橙子</a:t>
            </a:r>
            <a:r>
              <a:rPr lang="zh-TW" altLang="en-US" dirty="0">
                <a:solidFill>
                  <a:srgbClr val="003399"/>
                </a:solidFill>
                <a:latin typeface="Arial" panose="020B0604020202020204" pitchFamily="34" charset="0"/>
              </a:rPr>
              <a:t>的</a:t>
            </a:r>
            <a:r>
              <a:rPr lang="zh-CN" altLang="en-US" dirty="0">
                <a:solidFill>
                  <a:srgbClr val="003399"/>
                </a:solidFill>
                <a:latin typeface="Arial" panose="020B0604020202020204" pitchFamily="34" charset="0"/>
              </a:rPr>
              <a:t>數量</a:t>
            </a:r>
            <a:endParaRPr lang="en-US" altLang="zh-TW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39" name="Text Box 24">
            <a:extLst>
              <a:ext uri="{FF2B5EF4-FFF2-40B4-BE49-F238E27FC236}">
                <a16:creationId xmlns:a16="http://schemas.microsoft.com/office/drawing/2014/main" id="{182E86A1-1C1E-4881-A821-E3B9B17D8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532" y="4610240"/>
            <a:ext cx="28861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003399"/>
                </a:solidFill>
                <a:latin typeface="Arial" panose="020B0604020202020204" pitchFamily="34" charset="0"/>
              </a:rPr>
              <a:t>原有</a:t>
            </a:r>
            <a:r>
              <a:rPr lang="zh-CN" altLang="en-US" dirty="0">
                <a:solidFill>
                  <a:srgbClr val="003399"/>
                </a:solidFill>
                <a:latin typeface="Arial" panose="020B0604020202020204" pitchFamily="34" charset="0"/>
              </a:rPr>
              <a:t>橙子</a:t>
            </a:r>
            <a:r>
              <a:rPr lang="zh-TW" altLang="en-US" dirty="0">
                <a:solidFill>
                  <a:srgbClr val="003399"/>
                </a:solidFill>
                <a:latin typeface="Arial" panose="020B0604020202020204" pitchFamily="34" charset="0"/>
              </a:rPr>
              <a:t>的</a:t>
            </a:r>
            <a:r>
              <a:rPr lang="zh-CN" altLang="en-US" dirty="0">
                <a:solidFill>
                  <a:srgbClr val="003399"/>
                </a:solidFill>
                <a:latin typeface="Arial" panose="020B0604020202020204" pitchFamily="34" charset="0"/>
              </a:rPr>
              <a:t>數量</a:t>
            </a:r>
            <a:endParaRPr lang="en-US" altLang="zh-TW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40" name="Line 48">
            <a:extLst>
              <a:ext uri="{FF2B5EF4-FFF2-40B4-BE49-F238E27FC236}">
                <a16:creationId xmlns:a16="http://schemas.microsoft.com/office/drawing/2014/main" id="{29DAB4AB-CCA8-43DE-BB48-5D27D2C17AC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2067" y="4658408"/>
            <a:ext cx="2377440" cy="0"/>
          </a:xfrm>
          <a:prstGeom prst="line">
            <a:avLst/>
          </a:prstGeom>
          <a:noFill/>
          <a:ln w="1778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3399"/>
              </a:solidFill>
            </a:endParaRPr>
          </a:p>
        </p:txBody>
      </p:sp>
      <p:sp>
        <p:nvSpPr>
          <p:cNvPr id="41" name="Text Box 24">
            <a:extLst>
              <a:ext uri="{FF2B5EF4-FFF2-40B4-BE49-F238E27FC236}">
                <a16:creationId xmlns:a16="http://schemas.microsoft.com/office/drawing/2014/main" id="{1335F408-6BC9-4AFB-A75D-74372F018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3031" y="4391744"/>
            <a:ext cx="6166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003399"/>
                </a:solidFill>
                <a:latin typeface="Arial" panose="020B0604020202020204" pitchFamily="34" charset="0"/>
              </a:rPr>
              <a:t>=</a:t>
            </a:r>
          </a:p>
        </p:txBody>
      </p:sp>
      <p:grpSp>
        <p:nvGrpSpPr>
          <p:cNvPr id="42" name="Group 75">
            <a:extLst>
              <a:ext uri="{FF2B5EF4-FFF2-40B4-BE49-F238E27FC236}">
                <a16:creationId xmlns:a16="http://schemas.microsoft.com/office/drawing/2014/main" id="{802C8FF4-979F-4469-8710-00193FE9ABEF}"/>
              </a:ext>
            </a:extLst>
          </p:cNvPr>
          <p:cNvGrpSpPr>
            <a:grpSpLocks/>
          </p:cNvGrpSpPr>
          <p:nvPr/>
        </p:nvGrpSpPr>
        <p:grpSpPr bwMode="auto">
          <a:xfrm>
            <a:off x="5074840" y="2992685"/>
            <a:ext cx="649288" cy="868363"/>
            <a:chOff x="1927" y="1486"/>
            <a:chExt cx="409" cy="547"/>
          </a:xfrm>
        </p:grpSpPr>
        <p:sp>
          <p:nvSpPr>
            <p:cNvPr id="43" name="Text Box 76">
              <a:extLst>
                <a:ext uri="{FF2B5EF4-FFF2-40B4-BE49-F238E27FC236}">
                  <a16:creationId xmlns:a16="http://schemas.microsoft.com/office/drawing/2014/main" id="{7525FAA0-7BCB-4A17-A7F4-4333DB3379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" y="1486"/>
              <a:ext cx="409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9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20</a:t>
              </a:r>
            </a:p>
          </p:txBody>
        </p:sp>
        <p:sp>
          <p:nvSpPr>
            <p:cNvPr id="44" name="Line 77">
              <a:extLst>
                <a:ext uri="{FF2B5EF4-FFF2-40B4-BE49-F238E27FC236}">
                  <a16:creationId xmlns:a16="http://schemas.microsoft.com/office/drawing/2014/main" id="{3A3EFA8C-AA86-4102-B1C3-F3EF573AFD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8" y="1746"/>
              <a:ext cx="317" cy="0"/>
            </a:xfrm>
            <a:prstGeom prst="line">
              <a:avLst/>
            </a:prstGeom>
            <a:noFill/>
            <a:ln w="1778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45" grpId="0" animBg="1"/>
      <p:bldP spid="45" grpId="1" animBg="1"/>
      <p:bldP spid="27" grpId="0" animBg="1"/>
      <p:bldP spid="28" grpId="0"/>
      <p:bldP spid="21" grpId="0" animBg="1"/>
      <p:bldP spid="22" grpId="0"/>
      <p:bldP spid="22" grpId="1"/>
      <p:bldP spid="36" grpId="0" animBg="1"/>
      <p:bldP spid="38" grpId="0"/>
      <p:bldP spid="38" grpId="1"/>
      <p:bldP spid="39" grpId="0"/>
      <p:bldP spid="39" grpId="1"/>
      <p:bldP spid="40" grpId="0" animBg="1"/>
      <p:bldP spid="40" grpId="1" animBg="1"/>
      <p:bldP spid="41" grpId="0"/>
      <p:bldP spid="4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22FF2C9F-F6CB-4F94-A3A5-F7B16B8B6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2301875"/>
            <a:ext cx="431800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9680AA-584A-4099-8BA3-01D9FD5E5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488" y="2235200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4580" name="Text Box 5">
            <a:extLst>
              <a:ext uri="{FF2B5EF4-FFF2-40B4-BE49-F238E27FC236}">
                <a16:creationId xmlns:a16="http://schemas.microsoft.com/office/drawing/2014/main" id="{69B94F7E-C5C0-4984-B93F-07F50583F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79581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9. 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一包麪粉有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1      kg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800" u="sng">
                <a:ea typeface="標楷體" panose="03000509000000000000" pitchFamily="65" charset="-120"/>
                <a:cs typeface="Times New Roman" panose="02020603050405020304" pitchFamily="18" charset="0"/>
              </a:rPr>
              <a:t>西西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用了半包，她用了麪</a:t>
            </a:r>
            <a:endParaRPr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    粉多少？</a:t>
            </a:r>
            <a:endParaRPr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4581" name="Text Box 117">
            <a:extLst>
              <a:ext uri="{FF2B5EF4-FFF2-40B4-BE49-F238E27FC236}">
                <a16:creationId xmlns:a16="http://schemas.microsoft.com/office/drawing/2014/main" id="{1AB4D616-5FA4-4B7E-B4F6-BF117C421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2225675"/>
            <a:ext cx="2100262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60000"/>
              </a:spcAft>
            </a:pP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A.       </a:t>
            </a:r>
            <a:r>
              <a:rPr lang="en-US" altLang="zh-CN" sz="2800">
                <a:ea typeface="標楷體" panose="03000509000000000000" pitchFamily="65" charset="-120"/>
              </a:rPr>
              <a:t>kg</a:t>
            </a:r>
            <a:r>
              <a:rPr lang="zh-TW" altLang="en-US" sz="2800">
                <a:ea typeface="標楷體" panose="03000509000000000000" pitchFamily="65" charset="-120"/>
              </a:rPr>
              <a:t>　                      　 </a:t>
            </a:r>
          </a:p>
          <a:p>
            <a:pPr eaLnBrk="1" hangingPunct="1">
              <a:spcBef>
                <a:spcPct val="20000"/>
              </a:spcBef>
              <a:spcAft>
                <a:spcPct val="6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 B. 1</a:t>
            </a:r>
            <a:r>
              <a:rPr lang="zh-TW" altLang="en-US" sz="2800">
                <a:ea typeface="標楷體" panose="03000509000000000000" pitchFamily="65" charset="-120"/>
              </a:rPr>
              <a:t>　  </a:t>
            </a:r>
            <a:r>
              <a:rPr lang="en-US" altLang="zh-CN" sz="2800">
                <a:ea typeface="標楷體" panose="03000509000000000000" pitchFamily="65" charset="-120"/>
              </a:rPr>
              <a:t>kg</a:t>
            </a:r>
            <a:endParaRPr lang="zh-TW" altLang="en-US" sz="2800">
              <a:ea typeface="標楷體" panose="03000509000000000000" pitchFamily="65" charset="-120"/>
            </a:endParaRPr>
          </a:p>
          <a:p>
            <a:pPr eaLnBrk="1" hangingPunct="1">
              <a:spcBef>
                <a:spcPct val="20000"/>
              </a:spcBef>
              <a:spcAft>
                <a:spcPct val="60000"/>
              </a:spcAft>
            </a:pPr>
            <a:r>
              <a:rPr lang="en-US" altLang="zh-TW" sz="2800"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sz="2800">
                <a:sym typeface="Wingdings" panose="05000000000000000000" pitchFamily="2" charset="2"/>
              </a:rPr>
              <a:t>C. 2      </a:t>
            </a:r>
            <a:r>
              <a:rPr lang="en-US" altLang="zh-CN" sz="2800">
                <a:sym typeface="Wingdings" panose="05000000000000000000" pitchFamily="2" charset="2"/>
              </a:rPr>
              <a:t>kg</a:t>
            </a:r>
            <a:r>
              <a:rPr lang="zh-TW" altLang="en-US" sz="2800">
                <a:ea typeface="標楷體" panose="03000509000000000000" pitchFamily="65" charset="-120"/>
              </a:rPr>
              <a:t>　                 　         　 </a:t>
            </a:r>
          </a:p>
          <a:p>
            <a:pPr eaLnBrk="1" hangingPunct="1">
              <a:spcBef>
                <a:spcPct val="20000"/>
              </a:spcBef>
              <a:spcAft>
                <a:spcPct val="6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 D. 2      </a:t>
            </a:r>
            <a:r>
              <a:rPr lang="en-US" altLang="zh-CN" sz="2800">
                <a:ea typeface="標楷體" panose="03000509000000000000" pitchFamily="65" charset="-120"/>
              </a:rPr>
              <a:t>kg</a:t>
            </a:r>
            <a:r>
              <a:rPr lang="en-US" altLang="zh-TW" sz="2800">
                <a:ea typeface="標楷體" panose="03000509000000000000" pitchFamily="65" charset="-120"/>
              </a:rPr>
              <a:t> </a:t>
            </a:r>
            <a:endParaRPr lang="zh-TW" altLang="en-US" sz="28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pSp>
        <p:nvGrpSpPr>
          <p:cNvPr id="6" name="Group 59">
            <a:extLst>
              <a:ext uri="{FF2B5EF4-FFF2-40B4-BE49-F238E27FC236}">
                <a16:creationId xmlns:a16="http://schemas.microsoft.com/office/drawing/2014/main" id="{955DB1EA-D9D7-4152-8B3D-26BE2F97315E}"/>
              </a:ext>
            </a:extLst>
          </p:cNvPr>
          <p:cNvGrpSpPr>
            <a:grpSpLocks/>
          </p:cNvGrpSpPr>
          <p:nvPr/>
        </p:nvGrpSpPr>
        <p:grpSpPr bwMode="auto">
          <a:xfrm>
            <a:off x="4741863" y="2662238"/>
            <a:ext cx="1809750" cy="915987"/>
            <a:chOff x="1557" y="890"/>
            <a:chExt cx="1140" cy="577"/>
          </a:xfrm>
        </p:grpSpPr>
        <p:sp>
          <p:nvSpPr>
            <p:cNvPr id="24611" name="Rectangle 5">
              <a:extLst>
                <a:ext uri="{FF2B5EF4-FFF2-40B4-BE49-F238E27FC236}">
                  <a16:creationId xmlns:a16="http://schemas.microsoft.com/office/drawing/2014/main" id="{6193EB00-9323-4EDC-8654-AB0223910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" y="1010"/>
              <a:ext cx="11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spcAft>
                  <a:spcPct val="20000"/>
                </a:spcAft>
              </a:pPr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1      </a:t>
              </a:r>
              <a:r>
                <a:rPr lang="en-US" altLang="zh-CN" sz="28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×</a:t>
              </a:r>
              <a:endPara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24612" name="Group 27">
              <a:extLst>
                <a:ext uri="{FF2B5EF4-FFF2-40B4-BE49-F238E27FC236}">
                  <a16:creationId xmlns:a16="http://schemas.microsoft.com/office/drawing/2014/main" id="{7240FCB0-F54D-47C1-B2DB-9333DEC771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0" y="898"/>
              <a:ext cx="543" cy="569"/>
              <a:chOff x="1292" y="1714"/>
              <a:chExt cx="543" cy="569"/>
            </a:xfrm>
          </p:grpSpPr>
          <p:sp>
            <p:nvSpPr>
              <p:cNvPr id="24617" name="Rectangle 8">
                <a:extLst>
                  <a:ext uri="{FF2B5EF4-FFF2-40B4-BE49-F238E27FC236}">
                    <a16:creationId xmlns:a16="http://schemas.microsoft.com/office/drawing/2014/main" id="{039F841B-52DE-480A-803A-76411C5A4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5" y="1956"/>
                <a:ext cx="35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2800">
                    <a:solidFill>
                      <a:srgbClr val="003399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</a:rPr>
                  <a:t>4</a:t>
                </a:r>
                <a:endParaRPr lang="en-US" altLang="zh-TW" sz="2800">
                  <a:solidFill>
                    <a:srgbClr val="003399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618" name="Rectangle 8">
                <a:extLst>
                  <a:ext uri="{FF2B5EF4-FFF2-40B4-BE49-F238E27FC236}">
                    <a16:creationId xmlns:a16="http://schemas.microsoft.com/office/drawing/2014/main" id="{EBC19D0F-7DD0-413D-A9E9-E94C18469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" y="1714"/>
                <a:ext cx="54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2800">
                    <a:solidFill>
                      <a:srgbClr val="003399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</a:rPr>
                  <a:t>1</a:t>
                </a:r>
                <a:endParaRPr lang="en-US" altLang="zh-TW" sz="2800">
                  <a:solidFill>
                    <a:srgbClr val="003399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619" name="Line 30">
                <a:extLst>
                  <a:ext uri="{FF2B5EF4-FFF2-40B4-BE49-F238E27FC236}">
                    <a16:creationId xmlns:a16="http://schemas.microsoft.com/office/drawing/2014/main" id="{E6561FB1-FC5D-44B3-8CC3-5CBC580231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17" y="1999"/>
                <a:ext cx="317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4613" name="Group 31">
              <a:extLst>
                <a:ext uri="{FF2B5EF4-FFF2-40B4-BE49-F238E27FC236}">
                  <a16:creationId xmlns:a16="http://schemas.microsoft.com/office/drawing/2014/main" id="{B163AFAC-CBB8-4618-92AC-312D632DB1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5" y="890"/>
              <a:ext cx="552" cy="577"/>
              <a:chOff x="1147" y="1706"/>
              <a:chExt cx="552" cy="577"/>
            </a:xfrm>
          </p:grpSpPr>
          <p:sp>
            <p:nvSpPr>
              <p:cNvPr id="24614" name="Rectangle 8">
                <a:extLst>
                  <a:ext uri="{FF2B5EF4-FFF2-40B4-BE49-F238E27FC236}">
                    <a16:creationId xmlns:a16="http://schemas.microsoft.com/office/drawing/2014/main" id="{8F131D48-5198-4B92-8712-DDE0CB4BD1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6" y="1956"/>
                <a:ext cx="54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2800">
                    <a:solidFill>
                      <a:srgbClr val="003399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</a:rPr>
                  <a:t>2</a:t>
                </a:r>
                <a:endParaRPr lang="en-US" altLang="zh-TW" sz="2800">
                  <a:solidFill>
                    <a:srgbClr val="003399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615" name="Rectangle 8">
                <a:extLst>
                  <a:ext uri="{FF2B5EF4-FFF2-40B4-BE49-F238E27FC236}">
                    <a16:creationId xmlns:a16="http://schemas.microsoft.com/office/drawing/2014/main" id="{8536114C-F010-4093-B3EA-D4B1C5A2F9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" y="1706"/>
                <a:ext cx="54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2800">
                    <a:solidFill>
                      <a:srgbClr val="003399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</a:rPr>
                  <a:t>1</a:t>
                </a:r>
                <a:endParaRPr lang="en-US" altLang="zh-TW" sz="2800">
                  <a:solidFill>
                    <a:srgbClr val="003399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616" name="Line 34">
                <a:extLst>
                  <a:ext uri="{FF2B5EF4-FFF2-40B4-BE49-F238E27FC236}">
                    <a16:creationId xmlns:a16="http://schemas.microsoft.com/office/drawing/2014/main" id="{F4402376-CF09-42C0-BF60-ECE9AA2D94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4" y="1999"/>
                <a:ext cx="317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0" name="Group 60">
            <a:extLst>
              <a:ext uri="{FF2B5EF4-FFF2-40B4-BE49-F238E27FC236}">
                <a16:creationId xmlns:a16="http://schemas.microsoft.com/office/drawing/2014/main" id="{8D6DFA8A-8A7F-45D1-9A39-B81DD0A8D703}"/>
              </a:ext>
            </a:extLst>
          </p:cNvPr>
          <p:cNvGrpSpPr>
            <a:grpSpLocks/>
          </p:cNvGrpSpPr>
          <p:nvPr/>
        </p:nvGrpSpPr>
        <p:grpSpPr bwMode="auto">
          <a:xfrm>
            <a:off x="4446588" y="3513138"/>
            <a:ext cx="1695450" cy="915987"/>
            <a:chOff x="1508" y="1362"/>
            <a:chExt cx="1067" cy="577"/>
          </a:xfrm>
        </p:grpSpPr>
        <p:sp>
          <p:nvSpPr>
            <p:cNvPr id="24606" name="Rectangle 5">
              <a:extLst>
                <a:ext uri="{FF2B5EF4-FFF2-40B4-BE49-F238E27FC236}">
                  <a16:creationId xmlns:a16="http://schemas.microsoft.com/office/drawing/2014/main" id="{3B15874E-853C-4CBA-981D-FD3CF1632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8" y="1482"/>
              <a:ext cx="106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spcAft>
                  <a:spcPct val="20000"/>
                </a:spcAft>
              </a:pPr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=      (kg)</a:t>
              </a:r>
            </a:p>
          </p:txBody>
        </p:sp>
        <p:grpSp>
          <p:nvGrpSpPr>
            <p:cNvPr id="24607" name="Group 36">
              <a:extLst>
                <a:ext uri="{FF2B5EF4-FFF2-40B4-BE49-F238E27FC236}">
                  <a16:creationId xmlns:a16="http://schemas.microsoft.com/office/drawing/2014/main" id="{DEA21760-65FF-4681-A694-FD9F1C0F29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" y="1362"/>
              <a:ext cx="544" cy="577"/>
              <a:chOff x="1292" y="1706"/>
              <a:chExt cx="544" cy="577"/>
            </a:xfrm>
          </p:grpSpPr>
          <p:sp>
            <p:nvSpPr>
              <p:cNvPr id="24608" name="Rectangle 8">
                <a:extLst>
                  <a:ext uri="{FF2B5EF4-FFF2-40B4-BE49-F238E27FC236}">
                    <a16:creationId xmlns:a16="http://schemas.microsoft.com/office/drawing/2014/main" id="{32637F87-7EB0-4A3A-971F-E69B343DDE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3" y="1956"/>
                <a:ext cx="54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2800">
                    <a:solidFill>
                      <a:srgbClr val="003399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</a:rPr>
                  <a:t>8</a:t>
                </a:r>
                <a:endParaRPr lang="en-US" altLang="zh-TW" sz="2800">
                  <a:solidFill>
                    <a:srgbClr val="003399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609" name="Rectangle 8">
                <a:extLst>
                  <a:ext uri="{FF2B5EF4-FFF2-40B4-BE49-F238E27FC236}">
                    <a16:creationId xmlns:a16="http://schemas.microsoft.com/office/drawing/2014/main" id="{5ABECFE9-7CEC-4D2B-BAE8-585B4A543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" y="1706"/>
                <a:ext cx="54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2800">
                    <a:solidFill>
                      <a:srgbClr val="003399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</a:rPr>
                  <a:t>5</a:t>
                </a:r>
                <a:endParaRPr lang="en-US" altLang="zh-TW" sz="2800">
                  <a:solidFill>
                    <a:srgbClr val="003399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610" name="Line 39">
                <a:extLst>
                  <a:ext uri="{FF2B5EF4-FFF2-40B4-BE49-F238E27FC236}">
                    <a16:creationId xmlns:a16="http://schemas.microsoft.com/office/drawing/2014/main" id="{BD03B98E-C2B9-4D9C-B8B6-F556874CBD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01" y="1999"/>
                <a:ext cx="317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2" name="Rectangle 5">
            <a:extLst>
              <a:ext uri="{FF2B5EF4-FFF2-40B4-BE49-F238E27FC236}">
                <a16:creationId xmlns:a16="http://schemas.microsoft.com/office/drawing/2014/main" id="{5ED9C5A8-79A5-4ED6-AC73-3B2BEE618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2138" y="2214563"/>
            <a:ext cx="20986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她用了麪粉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24585" name="Group 9">
            <a:extLst>
              <a:ext uri="{FF2B5EF4-FFF2-40B4-BE49-F238E27FC236}">
                <a16:creationId xmlns:a16="http://schemas.microsoft.com/office/drawing/2014/main" id="{45B724ED-F03B-47DE-84CF-6512B2D00CA6}"/>
              </a:ext>
            </a:extLst>
          </p:cNvPr>
          <p:cNvGrpSpPr>
            <a:grpSpLocks/>
          </p:cNvGrpSpPr>
          <p:nvPr/>
        </p:nvGrpSpPr>
        <p:grpSpPr bwMode="auto">
          <a:xfrm>
            <a:off x="2757488" y="711200"/>
            <a:ext cx="863600" cy="915988"/>
            <a:chOff x="1292" y="1706"/>
            <a:chExt cx="544" cy="577"/>
          </a:xfrm>
        </p:grpSpPr>
        <p:sp>
          <p:nvSpPr>
            <p:cNvPr id="24603" name="Rectangle 8">
              <a:extLst>
                <a:ext uri="{FF2B5EF4-FFF2-40B4-BE49-F238E27FC236}">
                  <a16:creationId xmlns:a16="http://schemas.microsoft.com/office/drawing/2014/main" id="{626A1D11-ABA4-4B2A-9B42-D5036FDA1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1956"/>
              <a:ext cx="54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800">
                  <a:ea typeface="標楷體" panose="03000509000000000000" pitchFamily="65" charset="-120"/>
                  <a:cs typeface="Times New Roman" panose="02020603050405020304" pitchFamily="18" charset="0"/>
                </a:rPr>
                <a:t>4</a:t>
              </a:r>
              <a:endPara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24604" name="Rectangle 8">
              <a:extLst>
                <a:ext uri="{FF2B5EF4-FFF2-40B4-BE49-F238E27FC236}">
                  <a16:creationId xmlns:a16="http://schemas.microsoft.com/office/drawing/2014/main" id="{A054F8AD-6B5C-4619-8528-4E6D20A9B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1706"/>
              <a:ext cx="54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800">
                  <a:ea typeface="標楷體" panose="03000509000000000000" pitchFamily="65" charset="-120"/>
                  <a:cs typeface="Times New Roman" panose="02020603050405020304" pitchFamily="18" charset="0"/>
                </a:rPr>
                <a:t>1</a:t>
              </a:r>
              <a:endPara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24605" name="Line 12">
              <a:extLst>
                <a:ext uri="{FF2B5EF4-FFF2-40B4-BE49-F238E27FC236}">
                  <a16:creationId xmlns:a16="http://schemas.microsoft.com/office/drawing/2014/main" id="{CCC0708C-4AD6-4C9B-9351-7D584B5122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9" y="1999"/>
              <a:ext cx="31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586" name="Group 9">
            <a:extLst>
              <a:ext uri="{FF2B5EF4-FFF2-40B4-BE49-F238E27FC236}">
                <a16:creationId xmlns:a16="http://schemas.microsoft.com/office/drawing/2014/main" id="{141F8111-10BF-4748-883D-86C3F02D24A4}"/>
              </a:ext>
            </a:extLst>
          </p:cNvPr>
          <p:cNvGrpSpPr>
            <a:grpSpLocks/>
          </p:cNvGrpSpPr>
          <p:nvPr/>
        </p:nvGrpSpPr>
        <p:grpSpPr bwMode="auto">
          <a:xfrm>
            <a:off x="1270000" y="2043113"/>
            <a:ext cx="863600" cy="915987"/>
            <a:chOff x="1292" y="1706"/>
            <a:chExt cx="544" cy="577"/>
          </a:xfrm>
        </p:grpSpPr>
        <p:sp>
          <p:nvSpPr>
            <p:cNvPr id="24600" name="Rectangle 8">
              <a:extLst>
                <a:ext uri="{FF2B5EF4-FFF2-40B4-BE49-F238E27FC236}">
                  <a16:creationId xmlns:a16="http://schemas.microsoft.com/office/drawing/2014/main" id="{BD34A760-C962-4BC4-820C-C90758D88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1956"/>
              <a:ext cx="54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800">
                  <a:ea typeface="標楷體" panose="03000509000000000000" pitchFamily="65" charset="-120"/>
                  <a:cs typeface="Times New Roman" panose="02020603050405020304" pitchFamily="18" charset="0"/>
                </a:rPr>
                <a:t>8</a:t>
              </a:r>
              <a:endPara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24601" name="Rectangle 8">
              <a:extLst>
                <a:ext uri="{FF2B5EF4-FFF2-40B4-BE49-F238E27FC236}">
                  <a16:creationId xmlns:a16="http://schemas.microsoft.com/office/drawing/2014/main" id="{1DA13E59-4A0F-4241-8BED-B53D466F2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1706"/>
              <a:ext cx="54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800">
                  <a:ea typeface="標楷體" panose="03000509000000000000" pitchFamily="65" charset="-120"/>
                  <a:cs typeface="Times New Roman" panose="02020603050405020304" pitchFamily="18" charset="0"/>
                </a:rPr>
                <a:t>5</a:t>
              </a:r>
              <a:endPara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24602" name="Line 12">
              <a:extLst>
                <a:ext uri="{FF2B5EF4-FFF2-40B4-BE49-F238E27FC236}">
                  <a16:creationId xmlns:a16="http://schemas.microsoft.com/office/drawing/2014/main" id="{6AFDF757-6785-48A9-843D-79728BEC8F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1" y="1999"/>
              <a:ext cx="31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587" name="Group 15">
            <a:extLst>
              <a:ext uri="{FF2B5EF4-FFF2-40B4-BE49-F238E27FC236}">
                <a16:creationId xmlns:a16="http://schemas.microsoft.com/office/drawing/2014/main" id="{21720417-6757-497A-B536-711883C6EA92}"/>
              </a:ext>
            </a:extLst>
          </p:cNvPr>
          <p:cNvGrpSpPr>
            <a:grpSpLocks/>
          </p:cNvGrpSpPr>
          <p:nvPr/>
        </p:nvGrpSpPr>
        <p:grpSpPr bwMode="auto">
          <a:xfrm>
            <a:off x="1457325" y="2800350"/>
            <a:ext cx="876300" cy="915988"/>
            <a:chOff x="1284" y="1706"/>
            <a:chExt cx="552" cy="577"/>
          </a:xfrm>
        </p:grpSpPr>
        <p:sp>
          <p:nvSpPr>
            <p:cNvPr id="24597" name="Rectangle 8">
              <a:extLst>
                <a:ext uri="{FF2B5EF4-FFF2-40B4-BE49-F238E27FC236}">
                  <a16:creationId xmlns:a16="http://schemas.microsoft.com/office/drawing/2014/main" id="{2C17187E-9E95-46CC-81D0-6FE866151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1956"/>
              <a:ext cx="54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800">
                  <a:ea typeface="標楷體" panose="03000509000000000000" pitchFamily="65" charset="-120"/>
                  <a:cs typeface="Times New Roman" panose="02020603050405020304" pitchFamily="18" charset="0"/>
                </a:rPr>
                <a:t>8</a:t>
              </a:r>
              <a:endPara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24598" name="Rectangle 8">
              <a:extLst>
                <a:ext uri="{FF2B5EF4-FFF2-40B4-BE49-F238E27FC236}">
                  <a16:creationId xmlns:a16="http://schemas.microsoft.com/office/drawing/2014/main" id="{1872B08F-18FF-429A-907D-FEF0F6FE5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" y="1706"/>
              <a:ext cx="54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800">
                  <a:ea typeface="標楷體" panose="03000509000000000000" pitchFamily="65" charset="-120"/>
                  <a:cs typeface="Times New Roman" panose="02020603050405020304" pitchFamily="18" charset="0"/>
                </a:rPr>
                <a:t>1</a:t>
              </a:r>
              <a:endPara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24599" name="Line 18">
              <a:extLst>
                <a:ext uri="{FF2B5EF4-FFF2-40B4-BE49-F238E27FC236}">
                  <a16:creationId xmlns:a16="http://schemas.microsoft.com/office/drawing/2014/main" id="{7DE57968-0E56-4F00-9C32-9D7FC608D4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1" y="1999"/>
              <a:ext cx="31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588" name="Group 19">
            <a:extLst>
              <a:ext uri="{FF2B5EF4-FFF2-40B4-BE49-F238E27FC236}">
                <a16:creationId xmlns:a16="http://schemas.microsoft.com/office/drawing/2014/main" id="{2AC3FA1D-7F2C-4A0E-A60A-87D5B4FC0D0F}"/>
              </a:ext>
            </a:extLst>
          </p:cNvPr>
          <p:cNvGrpSpPr>
            <a:grpSpLocks/>
          </p:cNvGrpSpPr>
          <p:nvPr/>
        </p:nvGrpSpPr>
        <p:grpSpPr bwMode="auto">
          <a:xfrm>
            <a:off x="1511300" y="3573463"/>
            <a:ext cx="863600" cy="915987"/>
            <a:chOff x="1292" y="1706"/>
            <a:chExt cx="544" cy="577"/>
          </a:xfrm>
        </p:grpSpPr>
        <p:sp>
          <p:nvSpPr>
            <p:cNvPr id="24594" name="Rectangle 8">
              <a:extLst>
                <a:ext uri="{FF2B5EF4-FFF2-40B4-BE49-F238E27FC236}">
                  <a16:creationId xmlns:a16="http://schemas.microsoft.com/office/drawing/2014/main" id="{A72218C7-03A2-4F08-BE05-538890D96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1956"/>
              <a:ext cx="54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800">
                  <a:ea typeface="標楷體" panose="03000509000000000000" pitchFamily="65" charset="-120"/>
                  <a:cs typeface="Times New Roman" panose="02020603050405020304" pitchFamily="18" charset="0"/>
                </a:rPr>
                <a:t>4</a:t>
              </a:r>
              <a:endPara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24595" name="Rectangle 8">
              <a:extLst>
                <a:ext uri="{FF2B5EF4-FFF2-40B4-BE49-F238E27FC236}">
                  <a16:creationId xmlns:a16="http://schemas.microsoft.com/office/drawing/2014/main" id="{4746A422-D368-45F3-B56C-7487199F0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1706"/>
              <a:ext cx="54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800">
                  <a:ea typeface="標楷體" panose="03000509000000000000" pitchFamily="65" charset="-120"/>
                  <a:cs typeface="Times New Roman" panose="02020603050405020304" pitchFamily="18" charset="0"/>
                </a:rPr>
                <a:t>1</a:t>
              </a:r>
              <a:endPara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24596" name="Line 22">
              <a:extLst>
                <a:ext uri="{FF2B5EF4-FFF2-40B4-BE49-F238E27FC236}">
                  <a16:creationId xmlns:a16="http://schemas.microsoft.com/office/drawing/2014/main" id="{0034476A-4A4C-4717-A992-2C614C5B21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1" y="1999"/>
              <a:ext cx="31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589" name="Group 23">
            <a:extLst>
              <a:ext uri="{FF2B5EF4-FFF2-40B4-BE49-F238E27FC236}">
                <a16:creationId xmlns:a16="http://schemas.microsoft.com/office/drawing/2014/main" id="{E561F293-52D2-47BD-9F2C-D8F9F504B475}"/>
              </a:ext>
            </a:extLst>
          </p:cNvPr>
          <p:cNvGrpSpPr>
            <a:grpSpLocks/>
          </p:cNvGrpSpPr>
          <p:nvPr/>
        </p:nvGrpSpPr>
        <p:grpSpPr bwMode="auto">
          <a:xfrm>
            <a:off x="1489075" y="4340225"/>
            <a:ext cx="876300" cy="903288"/>
            <a:chOff x="1284" y="1714"/>
            <a:chExt cx="552" cy="569"/>
          </a:xfrm>
        </p:grpSpPr>
        <p:sp>
          <p:nvSpPr>
            <p:cNvPr id="24591" name="Rectangle 8">
              <a:extLst>
                <a:ext uri="{FF2B5EF4-FFF2-40B4-BE49-F238E27FC236}">
                  <a16:creationId xmlns:a16="http://schemas.microsoft.com/office/drawing/2014/main" id="{EB5A10AB-9E51-4D79-BE31-D48F471BD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1956"/>
              <a:ext cx="54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800">
                  <a:ea typeface="標楷體" panose="03000509000000000000" pitchFamily="65" charset="-120"/>
                  <a:cs typeface="Times New Roman" panose="02020603050405020304" pitchFamily="18" charset="0"/>
                </a:rPr>
                <a:t>2</a:t>
              </a:r>
              <a:endPara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24592" name="Rectangle 8">
              <a:extLst>
                <a:ext uri="{FF2B5EF4-FFF2-40B4-BE49-F238E27FC236}">
                  <a16:creationId xmlns:a16="http://schemas.microsoft.com/office/drawing/2014/main" id="{974E635C-73D3-44E4-A421-1321868AA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" y="1714"/>
              <a:ext cx="54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800">
                  <a:ea typeface="標楷體" panose="03000509000000000000" pitchFamily="65" charset="-120"/>
                  <a:cs typeface="Times New Roman" panose="02020603050405020304" pitchFamily="18" charset="0"/>
                </a:rPr>
                <a:t>1</a:t>
              </a:r>
              <a:endPara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24593" name="Line 26">
              <a:extLst>
                <a:ext uri="{FF2B5EF4-FFF2-40B4-BE49-F238E27FC236}">
                  <a16:creationId xmlns:a16="http://schemas.microsoft.com/office/drawing/2014/main" id="{501F0BEF-DDA6-463B-86CF-DC345D1975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1" y="1999"/>
              <a:ext cx="31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55F3BAC3-C05B-4B41-9E9B-1EC5C689AFA6}"/>
              </a:ext>
            </a:extLst>
          </p:cNvPr>
          <p:cNvCxnSpPr>
            <a:cxnSpLocks/>
          </p:cNvCxnSpPr>
          <p:nvPr/>
        </p:nvCxnSpPr>
        <p:spPr bwMode="auto">
          <a:xfrm>
            <a:off x="4954588" y="1400175"/>
            <a:ext cx="147637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2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6">
            <a:extLst>
              <a:ext uri="{FF2B5EF4-FFF2-40B4-BE49-F238E27FC236}">
                <a16:creationId xmlns:a16="http://schemas.microsoft.com/office/drawing/2014/main" id="{1C465839-096C-4EF7-B1D3-A4A87AC3D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" y="3138488"/>
            <a:ext cx="395288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9" name="TextBox 27">
            <a:extLst>
              <a:ext uri="{FF2B5EF4-FFF2-40B4-BE49-F238E27FC236}">
                <a16:creationId xmlns:a16="http://schemas.microsoft.com/office/drawing/2014/main" id="{AF96CD48-A6C5-46BA-BF8D-998348BA9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0" y="3059113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0" name="Text Box 5">
            <a:extLst>
              <a:ext uri="{FF2B5EF4-FFF2-40B4-BE49-F238E27FC236}">
                <a16:creationId xmlns:a16="http://schemas.microsoft.com/office/drawing/2014/main" id="{18A69198-A0B4-4649-94B4-411048621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08050"/>
            <a:ext cx="7958138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10. 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現有牛奶</a:t>
            </a: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19.5L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，可注滿容量為</a:t>
            </a: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150mL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的杯子</a:t>
            </a:r>
            <a:endParaRPr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Aft>
                <a:spcPts val="1200"/>
              </a:spcAft>
            </a:pP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多少個？</a:t>
            </a:r>
            <a:endParaRPr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Aft>
                <a:spcPts val="1200"/>
              </a:spcAft>
            </a:pP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      A. 13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      B. 30</a:t>
            </a:r>
            <a:endParaRPr lang="zh-TW" altLang="en-US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Aft>
                <a:spcPts val="1200"/>
              </a:spcAft>
            </a:pP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      C. </a:t>
            </a: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130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      D. 1300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5BF93AF5-EA36-41EF-A5D1-BE2A88516E7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24525" y="1398588"/>
            <a:ext cx="1116013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EFF6C342-7939-4A49-A35C-B9D996C5B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6600" y="2025650"/>
            <a:ext cx="3600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150mL = 0.15L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E7EFEF8F-CC67-42EB-BC63-B78B9EA58BAF}"/>
              </a:ext>
            </a:extLst>
          </p:cNvPr>
          <p:cNvCxnSpPr>
            <a:cxnSpLocks/>
          </p:cNvCxnSpPr>
          <p:nvPr/>
        </p:nvCxnSpPr>
        <p:spPr bwMode="auto">
          <a:xfrm>
            <a:off x="1682750" y="1376363"/>
            <a:ext cx="161607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44474FDC-AB1F-4B27-B142-BC377430A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3092450"/>
            <a:ext cx="1008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19.5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A3FCED65-2760-40A8-82EF-859D0BEE8369}"/>
              </a:ext>
            </a:extLst>
          </p:cNvPr>
          <p:cNvCxnSpPr>
            <a:cxnSpLocks/>
          </p:cNvCxnSpPr>
          <p:nvPr/>
        </p:nvCxnSpPr>
        <p:spPr bwMode="auto">
          <a:xfrm>
            <a:off x="3598863" y="1398588"/>
            <a:ext cx="104457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333CD017-1677-4E3C-B5BE-818425513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6600" y="2557463"/>
            <a:ext cx="1905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可注滿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74495E5D-FA92-4915-9B46-AC959CD91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3100388"/>
            <a:ext cx="10810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÷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0.15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42BE2308-13B2-41AB-B80A-05AE4B51E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3667125"/>
            <a:ext cx="1943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130(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個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8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  <p:bldP spid="33" grpId="0"/>
      <p:bldP spid="33" grpId="1"/>
      <p:bldP spid="35" grpId="0"/>
      <p:bldP spid="35" grpId="1"/>
      <p:bldP spid="37" grpId="0"/>
      <p:bldP spid="37" grpId="1"/>
      <p:bldP spid="38" grpId="0"/>
      <p:bldP spid="38" grpId="1"/>
      <p:bldP spid="39" grpId="0"/>
      <p:bldP spid="3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9">
            <a:extLst>
              <a:ext uri="{FF2B5EF4-FFF2-40B4-BE49-F238E27FC236}">
                <a16:creationId xmlns:a16="http://schemas.microsoft.com/office/drawing/2014/main" id="{71EB0413-FAF0-55E7-028A-F081CD851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5751" y="3321545"/>
            <a:ext cx="683606" cy="361950"/>
          </a:xfrm>
          <a:prstGeom prst="rect">
            <a:avLst/>
          </a:prstGeom>
          <a:solidFill>
            <a:srgbClr val="92D050"/>
          </a:solidFill>
          <a:ln w="19050" algn="ctr">
            <a:noFill/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5" name="矩形 19">
            <a:extLst>
              <a:ext uri="{FF2B5EF4-FFF2-40B4-BE49-F238E27FC236}">
                <a16:creationId xmlns:a16="http://schemas.microsoft.com/office/drawing/2014/main" id="{6583AD20-F304-FDAE-2726-161832A7C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672" y="3321545"/>
            <a:ext cx="830262" cy="361950"/>
          </a:xfrm>
          <a:prstGeom prst="rect">
            <a:avLst/>
          </a:prstGeom>
          <a:solidFill>
            <a:srgbClr val="92D050"/>
          </a:solidFill>
          <a:ln w="19050" algn="ctr">
            <a:noFill/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2" name="矩形 84">
            <a:extLst>
              <a:ext uri="{FF2B5EF4-FFF2-40B4-BE49-F238E27FC236}">
                <a16:creationId xmlns:a16="http://schemas.microsoft.com/office/drawing/2014/main" id="{116D1AB5-C0CC-4B52-A2E0-DA4A16BBF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1350" y="2419350"/>
            <a:ext cx="841375" cy="639763"/>
          </a:xfrm>
          <a:prstGeom prst="rect">
            <a:avLst/>
          </a:prstGeom>
          <a:solidFill>
            <a:srgbClr val="FFCCFF"/>
          </a:solidFill>
          <a:ln w="19050" algn="ctr">
            <a:solidFill>
              <a:srgbClr val="FFCCFF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27650" name="矩形 85">
            <a:extLst>
              <a:ext uri="{FF2B5EF4-FFF2-40B4-BE49-F238E27FC236}">
                <a16:creationId xmlns:a16="http://schemas.microsoft.com/office/drawing/2014/main" id="{8B4AEDD0-2BE8-4088-BD57-742E24320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863" y="2520950"/>
            <a:ext cx="296862" cy="430213"/>
          </a:xfrm>
          <a:prstGeom prst="rect">
            <a:avLst/>
          </a:prstGeom>
          <a:solidFill>
            <a:srgbClr val="FFCCFF"/>
          </a:solidFill>
          <a:ln w="19050" algn="ctr">
            <a:solidFill>
              <a:srgbClr val="FFCCFF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graphicFrame>
        <p:nvGraphicFramePr>
          <p:cNvPr id="9" name="表格 10">
            <a:extLst>
              <a:ext uri="{FF2B5EF4-FFF2-40B4-BE49-F238E27FC236}">
                <a16:creationId xmlns:a16="http://schemas.microsoft.com/office/drawing/2014/main" id="{B91A0AE1-E46F-4E6C-9A17-F9CF5C7ADA40}"/>
              </a:ext>
            </a:extLst>
          </p:cNvPr>
          <p:cNvGraphicFramePr>
            <a:graphicFrameLocks noGrp="1"/>
          </p:cNvGraphicFramePr>
          <p:nvPr/>
        </p:nvGraphicFramePr>
        <p:xfrm>
          <a:off x="971550" y="1477963"/>
          <a:ext cx="3455988" cy="3671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9729"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2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花瓶</a:t>
                      </a:r>
                    </a:p>
                  </a:txBody>
                  <a:tcPr marL="91430" marR="91430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2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容量</a:t>
                      </a:r>
                    </a:p>
                  </a:txBody>
                  <a:tcPr marL="91430" marR="91430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36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aseline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marL="91430" marR="91430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aseline="0" dirty="0">
                          <a:solidFill>
                            <a:schemeClr val="tx1"/>
                          </a:solidFill>
                        </a:rPr>
                        <a:t>       L</a:t>
                      </a:r>
                      <a:endParaRPr lang="zh-TW" alt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40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aseline="0" dirty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zh-TW" alt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aseline="0" dirty="0">
                          <a:solidFill>
                            <a:schemeClr val="tx1"/>
                          </a:solidFill>
                        </a:rPr>
                        <a:t>1.46L</a:t>
                      </a:r>
                      <a:endParaRPr lang="zh-TW" alt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40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aseline="0" dirty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zh-TW" alt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aseline="0" dirty="0">
                          <a:solidFill>
                            <a:schemeClr val="tx1"/>
                          </a:solidFill>
                        </a:rPr>
                        <a:t>2.15L</a:t>
                      </a:r>
                      <a:endParaRPr lang="zh-TW" alt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398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aseline="0" dirty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zh-TW" alt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aseline="0" dirty="0">
                          <a:solidFill>
                            <a:schemeClr val="tx1"/>
                          </a:solidFill>
                        </a:rPr>
                        <a:t>       L</a:t>
                      </a:r>
                      <a:endParaRPr lang="zh-TW" alt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9E09B2E0-4B74-4AE3-AF85-B76A83AB1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438" y="5822950"/>
            <a:ext cx="473075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7673" name="Text Box 5">
            <a:extLst>
              <a:ext uri="{FF2B5EF4-FFF2-40B4-BE49-F238E27FC236}">
                <a16:creationId xmlns:a16="http://schemas.microsoft.com/office/drawing/2014/main" id="{6ED432B5-1A44-4E50-89D8-8C91D760B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908050"/>
            <a:ext cx="7958137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11. 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下表顯示四個花瓶的容量。</a:t>
            </a:r>
            <a:endParaRPr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</a:p>
          <a:p>
            <a:pPr eaLnBrk="1" hangingPunct="1"/>
            <a:endParaRPr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endParaRPr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endParaRPr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endParaRPr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endParaRPr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endParaRPr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endParaRPr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endParaRPr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Aft>
                <a:spcPts val="1200"/>
              </a:spcAft>
            </a:pP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     哪一個花瓶的容量最接近</a:t>
            </a: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2L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      A. E            B. F            C. G            D. H</a:t>
            </a:r>
          </a:p>
        </p:txBody>
      </p:sp>
      <p:sp>
        <p:nvSpPr>
          <p:cNvPr id="27652" name="矩形 19">
            <a:extLst>
              <a:ext uri="{FF2B5EF4-FFF2-40B4-BE49-F238E27FC236}">
                <a16:creationId xmlns:a16="http://schemas.microsoft.com/office/drawing/2014/main" id="{92CEDD9B-3AC6-4A62-8CDC-6BC4F4B4D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2297" y="5041105"/>
            <a:ext cx="830262" cy="361950"/>
          </a:xfrm>
          <a:prstGeom prst="rect">
            <a:avLst/>
          </a:prstGeom>
          <a:solidFill>
            <a:srgbClr val="FFCCFF"/>
          </a:solidFill>
          <a:ln w="19050" algn="ctr">
            <a:solidFill>
              <a:srgbClr val="FFCCFF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grpSp>
        <p:nvGrpSpPr>
          <p:cNvPr id="27675" name="Group 62">
            <a:extLst>
              <a:ext uri="{FF2B5EF4-FFF2-40B4-BE49-F238E27FC236}">
                <a16:creationId xmlns:a16="http://schemas.microsoft.com/office/drawing/2014/main" id="{878784D3-7C4C-4D8A-8CB5-BBCE2669F08D}"/>
              </a:ext>
            </a:extLst>
          </p:cNvPr>
          <p:cNvGrpSpPr>
            <a:grpSpLocks/>
          </p:cNvGrpSpPr>
          <p:nvPr/>
        </p:nvGrpSpPr>
        <p:grpSpPr bwMode="auto">
          <a:xfrm>
            <a:off x="3138488" y="2311400"/>
            <a:ext cx="622300" cy="850900"/>
            <a:chOff x="1395" y="2357"/>
            <a:chExt cx="460" cy="536"/>
          </a:xfrm>
        </p:grpSpPr>
        <p:sp>
          <p:nvSpPr>
            <p:cNvPr id="27708" name="Rectangle 5">
              <a:extLst>
                <a:ext uri="{FF2B5EF4-FFF2-40B4-BE49-F238E27FC236}">
                  <a16:creationId xmlns:a16="http://schemas.microsoft.com/office/drawing/2014/main" id="{AA387052-B0BF-4636-8684-325542DD0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5" y="2483"/>
              <a:ext cx="20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spcAft>
                  <a:spcPct val="20000"/>
                </a:spcAft>
              </a:pPr>
              <a:r>
                <a:rPr lang="en-US" altLang="zh-TW" sz="2800">
                  <a:ea typeface="標楷體" panose="03000509000000000000" pitchFamily="65" charset="-120"/>
                  <a:cs typeface="Times New Roman" panose="02020603050405020304" pitchFamily="18" charset="0"/>
                </a:rPr>
                <a:t>1</a:t>
              </a:r>
              <a:r>
                <a:rPr lang="en-US" altLang="zh-TW" sz="2200">
                  <a:ea typeface="標楷體" panose="03000509000000000000" pitchFamily="65" charset="-120"/>
                  <a:cs typeface="Times New Roman" panose="02020603050405020304" pitchFamily="18" charset="0"/>
                </a:rPr>
                <a:t>         </a:t>
              </a:r>
            </a:p>
          </p:txBody>
        </p:sp>
        <p:grpSp>
          <p:nvGrpSpPr>
            <p:cNvPr id="27709" name="Group 54">
              <a:extLst>
                <a:ext uri="{FF2B5EF4-FFF2-40B4-BE49-F238E27FC236}">
                  <a16:creationId xmlns:a16="http://schemas.microsoft.com/office/drawing/2014/main" id="{21D445C9-8763-4312-8603-371974249D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2" y="2357"/>
              <a:ext cx="293" cy="536"/>
              <a:chOff x="1371" y="1736"/>
              <a:chExt cx="293" cy="536"/>
            </a:xfrm>
          </p:grpSpPr>
          <p:sp>
            <p:nvSpPr>
              <p:cNvPr id="27710" name="Rectangle 8">
                <a:extLst>
                  <a:ext uri="{FF2B5EF4-FFF2-40B4-BE49-F238E27FC236}">
                    <a16:creationId xmlns:a16="http://schemas.microsoft.com/office/drawing/2014/main" id="{C41C6569-CD74-4345-83BF-13592AB158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" y="1942"/>
                <a:ext cx="29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2800">
                    <a:ea typeface="標楷體" panose="03000509000000000000" pitchFamily="65" charset="-120"/>
                    <a:cs typeface="Times New Roman" panose="02020603050405020304" pitchFamily="18" charset="0"/>
                  </a:rPr>
                  <a:t>8</a:t>
                </a:r>
                <a:endParaRPr lang="en-US" altLang="zh-TW" sz="280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711" name="Rectangle 8">
                <a:extLst>
                  <a:ext uri="{FF2B5EF4-FFF2-40B4-BE49-F238E27FC236}">
                    <a16:creationId xmlns:a16="http://schemas.microsoft.com/office/drawing/2014/main" id="{A722A92E-84C9-4F79-ADD8-2C70340A74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0" y="1736"/>
                <a:ext cx="20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2800">
                    <a:ea typeface="標楷體" panose="03000509000000000000" pitchFamily="65" charset="-120"/>
                    <a:cs typeface="Times New Roman" panose="02020603050405020304" pitchFamily="18" charset="0"/>
                  </a:rPr>
                  <a:t>7</a:t>
                </a:r>
                <a:endParaRPr lang="en-US" altLang="zh-TW" sz="280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712" name="Line 57">
                <a:extLst>
                  <a:ext uri="{FF2B5EF4-FFF2-40B4-BE49-F238E27FC236}">
                    <a16:creationId xmlns:a16="http://schemas.microsoft.com/office/drawing/2014/main" id="{A3E31C39-33B6-4F19-B18B-D7D7995AD9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9" y="2008"/>
                <a:ext cx="22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7684" name="文本框 18">
            <a:extLst>
              <a:ext uri="{FF2B5EF4-FFF2-40B4-BE49-F238E27FC236}">
                <a16:creationId xmlns:a16="http://schemas.microsoft.com/office/drawing/2014/main" id="{10A264F2-9F18-44E1-82E0-8ADB5C50F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672" y="4987130"/>
            <a:ext cx="212638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400" dirty="0">
                <a:solidFill>
                  <a:srgbClr val="003399"/>
                </a:solidFill>
              </a:rPr>
              <a:t>0.125</a:t>
            </a:r>
            <a:r>
              <a:rPr lang="zh-TW" altLang="en-US" sz="24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＜</a:t>
            </a:r>
            <a:r>
              <a:rPr lang="en-US" altLang="zh-TW" sz="2400" dirty="0">
                <a:solidFill>
                  <a:srgbClr val="003399"/>
                </a:solidFill>
              </a:rPr>
              <a:t>0.15</a:t>
            </a:r>
            <a:endParaRPr lang="zh-TW" altLang="en-US" sz="2400" dirty="0">
              <a:solidFill>
                <a:srgbClr val="003399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E61FB8-E056-448C-B059-AAB0F0204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0063" y="5724525"/>
            <a:ext cx="930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pic>
        <p:nvPicPr>
          <p:cNvPr id="27678" name="图片 1">
            <a:extLst>
              <a:ext uri="{FF2B5EF4-FFF2-40B4-BE49-F238E27FC236}">
                <a16:creationId xmlns:a16="http://schemas.microsoft.com/office/drawing/2014/main" id="{7BCB1A7A-2D38-4F86-8BD5-A090B6A3E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4613"/>
            <a:ext cx="6000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79" name="Group 62">
            <a:extLst>
              <a:ext uri="{FF2B5EF4-FFF2-40B4-BE49-F238E27FC236}">
                <a16:creationId xmlns:a16="http://schemas.microsoft.com/office/drawing/2014/main" id="{86D9EF4D-2C40-45D0-A98B-6C30ED80532C}"/>
              </a:ext>
            </a:extLst>
          </p:cNvPr>
          <p:cNvGrpSpPr>
            <a:grpSpLocks/>
          </p:cNvGrpSpPr>
          <p:nvPr/>
        </p:nvGrpSpPr>
        <p:grpSpPr bwMode="auto">
          <a:xfrm>
            <a:off x="3001963" y="4337050"/>
            <a:ext cx="887412" cy="896938"/>
            <a:chOff x="1416" y="2342"/>
            <a:chExt cx="501" cy="565"/>
          </a:xfrm>
        </p:grpSpPr>
        <p:sp>
          <p:nvSpPr>
            <p:cNvPr id="27703" name="Rectangle 5">
              <a:extLst>
                <a:ext uri="{FF2B5EF4-FFF2-40B4-BE49-F238E27FC236}">
                  <a16:creationId xmlns:a16="http://schemas.microsoft.com/office/drawing/2014/main" id="{71C35768-F206-42D0-B6E7-175A4C3A1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" y="2468"/>
              <a:ext cx="24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spcAft>
                  <a:spcPct val="20000"/>
                </a:spcAft>
              </a:pPr>
              <a:r>
                <a:rPr lang="en-US" altLang="zh-TW" sz="2800">
                  <a:ea typeface="標楷體" panose="03000509000000000000" pitchFamily="65" charset="-120"/>
                  <a:cs typeface="Times New Roman" panose="02020603050405020304" pitchFamily="18" charset="0"/>
                </a:rPr>
                <a:t>2           </a:t>
              </a:r>
            </a:p>
          </p:txBody>
        </p:sp>
        <p:grpSp>
          <p:nvGrpSpPr>
            <p:cNvPr id="27704" name="Group 54">
              <a:extLst>
                <a:ext uri="{FF2B5EF4-FFF2-40B4-BE49-F238E27FC236}">
                  <a16:creationId xmlns:a16="http://schemas.microsoft.com/office/drawing/2014/main" id="{5421720B-85C0-43E9-A416-6B009FE2F5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6" y="2342"/>
              <a:ext cx="361" cy="565"/>
              <a:chOff x="1365" y="1721"/>
              <a:chExt cx="361" cy="565"/>
            </a:xfrm>
          </p:grpSpPr>
          <p:sp>
            <p:nvSpPr>
              <p:cNvPr id="27705" name="Rectangle 8">
                <a:extLst>
                  <a:ext uri="{FF2B5EF4-FFF2-40B4-BE49-F238E27FC236}">
                    <a16:creationId xmlns:a16="http://schemas.microsoft.com/office/drawing/2014/main" id="{424DC2E2-6EF0-449E-A2FD-8133CA4BD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5" y="1956"/>
                <a:ext cx="361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2800">
                    <a:ea typeface="標楷體" panose="03000509000000000000" pitchFamily="65" charset="-120"/>
                    <a:cs typeface="Times New Roman" panose="02020603050405020304" pitchFamily="18" charset="0"/>
                  </a:rPr>
                  <a:t>25</a:t>
                </a:r>
              </a:p>
            </p:txBody>
          </p:sp>
          <p:sp>
            <p:nvSpPr>
              <p:cNvPr id="27706" name="Rectangle 8">
                <a:extLst>
                  <a:ext uri="{FF2B5EF4-FFF2-40B4-BE49-F238E27FC236}">
                    <a16:creationId xmlns:a16="http://schemas.microsoft.com/office/drawing/2014/main" id="{325014FC-75F8-42CA-B0D4-B56D8A5594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1" y="1721"/>
                <a:ext cx="20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2800">
                    <a:ea typeface="標楷體" panose="03000509000000000000" pitchFamily="65" charset="-120"/>
                    <a:cs typeface="Times New Roman" panose="02020603050405020304" pitchFamily="18" charset="0"/>
                  </a:rPr>
                  <a:t>4</a:t>
                </a:r>
                <a:endParaRPr lang="en-US" altLang="zh-TW" sz="280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707" name="Line 57">
                <a:extLst>
                  <a:ext uri="{FF2B5EF4-FFF2-40B4-BE49-F238E27FC236}">
                    <a16:creationId xmlns:a16="http://schemas.microsoft.com/office/drawing/2014/main" id="{5F6A8130-0E0B-465A-BB77-A7F5A1506E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01" y="1999"/>
                <a:ext cx="2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cxnSp>
        <p:nvCxnSpPr>
          <p:cNvPr id="3" name="直接连接符 15">
            <a:extLst>
              <a:ext uri="{FF2B5EF4-FFF2-40B4-BE49-F238E27FC236}">
                <a16:creationId xmlns:a16="http://schemas.microsoft.com/office/drawing/2014/main" id="{FA53F517-7F62-487C-8B5B-53C2D7831A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79750" y="5651500"/>
            <a:ext cx="222885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81" name="文本框 77">
            <a:extLst>
              <a:ext uri="{FF2B5EF4-FFF2-40B4-BE49-F238E27FC236}">
                <a16:creationId xmlns:a16="http://schemas.microsoft.com/office/drawing/2014/main" id="{A20CD11C-415C-4930-8974-49F63F98B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672" y="3876675"/>
            <a:ext cx="297143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400" dirty="0">
                <a:solidFill>
                  <a:srgbClr val="00B05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2400" dirty="0">
                <a:solidFill>
                  <a:srgbClr val="00B05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1.875</a:t>
            </a:r>
            <a:r>
              <a:rPr lang="zh-TW" altLang="en-US" sz="2400" dirty="0">
                <a:solidFill>
                  <a:srgbClr val="00B05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rgbClr val="00B05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sz="2400" dirty="0">
                <a:solidFill>
                  <a:srgbClr val="00B05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rgbClr val="00B05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0.125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27682" name="文本框 78">
            <a:extLst>
              <a:ext uri="{FF2B5EF4-FFF2-40B4-BE49-F238E27FC236}">
                <a16:creationId xmlns:a16="http://schemas.microsoft.com/office/drawing/2014/main" id="{5DB13842-CC17-4118-953D-A36C268D8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7334" y="4384675"/>
            <a:ext cx="2578706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400" dirty="0">
                <a:solidFill>
                  <a:srgbClr val="00B050"/>
                </a:solidFill>
              </a:rPr>
              <a:t>2.15</a:t>
            </a:r>
            <a:r>
              <a:rPr lang="zh-TW" altLang="en-US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2400" dirty="0">
                <a:solidFill>
                  <a:srgbClr val="00B050"/>
                </a:solidFill>
              </a:rPr>
              <a:t>2</a:t>
            </a:r>
            <a:r>
              <a:rPr lang="zh-TW" altLang="en-US" sz="2400" dirty="0">
                <a:solidFill>
                  <a:srgbClr val="00B050"/>
                </a:solidFill>
              </a:rPr>
              <a:t> </a:t>
            </a:r>
            <a:r>
              <a:rPr lang="en-US" altLang="zh-TW" sz="2400" dirty="0">
                <a:solidFill>
                  <a:srgbClr val="00B050"/>
                </a:solidFill>
              </a:rPr>
              <a:t>=</a:t>
            </a:r>
            <a:r>
              <a:rPr lang="zh-TW" altLang="en-US" sz="2400" dirty="0">
                <a:solidFill>
                  <a:srgbClr val="00B050"/>
                </a:solidFill>
              </a:rPr>
              <a:t> </a:t>
            </a:r>
            <a:r>
              <a:rPr lang="en-US" altLang="zh-TW" sz="2400" dirty="0">
                <a:solidFill>
                  <a:srgbClr val="00B050"/>
                </a:solidFill>
              </a:rPr>
              <a:t>0.15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4" name="文本框 18">
            <a:extLst>
              <a:ext uri="{FF2B5EF4-FFF2-40B4-BE49-F238E27FC236}">
                <a16:creationId xmlns:a16="http://schemas.microsoft.com/office/drawing/2014/main" id="{806EC59E-DF41-3B92-9ACC-4BFC6FCE4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9404" y="3278335"/>
            <a:ext cx="43663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400" dirty="0">
                <a:solidFill>
                  <a:srgbClr val="003399"/>
                </a:solidFill>
              </a:rPr>
              <a:t>1.46</a:t>
            </a:r>
            <a:r>
              <a:rPr lang="zh-TW" altLang="en-US" sz="24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＜</a:t>
            </a:r>
            <a:r>
              <a:rPr lang="en-US" altLang="zh-TW" sz="2400" dirty="0">
                <a:solidFill>
                  <a:srgbClr val="003399"/>
                </a:solidFill>
              </a:rPr>
              <a:t>1.875</a:t>
            </a:r>
            <a:r>
              <a:rPr lang="zh-TW" altLang="en-US" sz="24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＜</a:t>
            </a:r>
            <a:r>
              <a:rPr lang="en-US" altLang="zh-TW" sz="2400" dirty="0">
                <a:solidFill>
                  <a:srgbClr val="003399"/>
                </a:solidFill>
              </a:rPr>
              <a:t>2</a:t>
            </a:r>
            <a:r>
              <a:rPr lang="zh-TW" altLang="en-US" sz="24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＜</a:t>
            </a:r>
            <a:r>
              <a:rPr lang="en-US" altLang="zh-TW" sz="2400" dirty="0">
                <a:solidFill>
                  <a:srgbClr val="003399"/>
                </a:solidFill>
              </a:rPr>
              <a:t>2.15</a:t>
            </a:r>
            <a:r>
              <a:rPr lang="zh-TW" altLang="en-US" sz="24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＜</a:t>
            </a:r>
            <a:r>
              <a:rPr lang="en-US" altLang="zh-TW" sz="24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2.16</a:t>
            </a:r>
            <a:endParaRPr lang="zh-TW" altLang="en-US" sz="2400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7" name="文本框 11">
            <a:extLst>
              <a:ext uri="{FF2B5EF4-FFF2-40B4-BE49-F238E27FC236}">
                <a16:creationId xmlns:a16="http://schemas.microsoft.com/office/drawing/2014/main" id="{EC1575D5-A401-403B-B0AE-3A36E3DB9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1664" y="2500384"/>
            <a:ext cx="15118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 dirty="0">
                <a:solidFill>
                  <a:srgbClr val="FF00FF"/>
                </a:solidFill>
              </a:rPr>
              <a:t>=</a:t>
            </a:r>
            <a:r>
              <a:rPr lang="zh-TW" altLang="en-US" sz="2800" dirty="0">
                <a:solidFill>
                  <a:srgbClr val="FF00FF"/>
                </a:solidFill>
              </a:rPr>
              <a:t> </a:t>
            </a:r>
            <a:r>
              <a:rPr lang="en-US" altLang="zh-TW" sz="2800" dirty="0">
                <a:solidFill>
                  <a:srgbClr val="FF00FF"/>
                </a:solidFill>
              </a:rPr>
              <a:t>1.875</a:t>
            </a:r>
            <a:endParaRPr lang="zh-TW" altLang="en-US" sz="2800" dirty="0">
              <a:solidFill>
                <a:srgbClr val="FF00FF"/>
              </a:solidFill>
            </a:endParaRPr>
          </a:p>
        </p:txBody>
      </p:sp>
      <p:sp>
        <p:nvSpPr>
          <p:cNvPr id="8" name="文本框 11">
            <a:extLst>
              <a:ext uri="{FF2B5EF4-FFF2-40B4-BE49-F238E27FC236}">
                <a16:creationId xmlns:a16="http://schemas.microsoft.com/office/drawing/2014/main" id="{7DA94803-CA6B-470C-B81D-A56156477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9956" y="4561066"/>
            <a:ext cx="15118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 dirty="0">
                <a:solidFill>
                  <a:srgbClr val="FF00FF"/>
                </a:solidFill>
              </a:rPr>
              <a:t>=</a:t>
            </a:r>
            <a:r>
              <a:rPr lang="zh-TW" altLang="en-US" sz="2800" dirty="0">
                <a:solidFill>
                  <a:srgbClr val="FF00FF"/>
                </a:solidFill>
              </a:rPr>
              <a:t> </a:t>
            </a:r>
            <a:r>
              <a:rPr lang="en-US" altLang="zh-TW" sz="2800" dirty="0">
                <a:solidFill>
                  <a:srgbClr val="FF00FF"/>
                </a:solidFill>
              </a:rPr>
              <a:t>1.16</a:t>
            </a:r>
            <a:endParaRPr lang="zh-TW" altLang="en-US" sz="28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2" grpId="0" animBg="1"/>
      <p:bldP spid="2" grpId="1" animBg="1"/>
      <p:bldP spid="27650" grpId="0" animBg="1"/>
      <p:bldP spid="27650" grpId="1" animBg="1"/>
      <p:bldP spid="27" grpId="0" animBg="1"/>
      <p:bldP spid="27652" grpId="0" animBg="1"/>
      <p:bldP spid="27652" grpId="1" animBg="1"/>
      <p:bldP spid="27684" grpId="0"/>
      <p:bldP spid="27684" grpId="1"/>
      <p:bldP spid="28" grpId="0"/>
      <p:bldP spid="27681" grpId="0"/>
      <p:bldP spid="27681" grpId="1"/>
      <p:bldP spid="27682" grpId="0"/>
      <p:bldP spid="27682" grpId="1"/>
      <p:bldP spid="4" grpId="0"/>
      <p:bldP spid="4" grpId="1"/>
      <p:bldP spid="7" grpId="0"/>
      <p:bldP spid="7" grpId="1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6">
            <a:extLst>
              <a:ext uri="{FF2B5EF4-FFF2-40B4-BE49-F238E27FC236}">
                <a16:creationId xmlns:a16="http://schemas.microsoft.com/office/drawing/2014/main" id="{C5DEBF9B-B7BB-4E90-81ED-663D68800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13" y="2852738"/>
            <a:ext cx="503237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7A5D9A6F-F2FF-47A3-8109-AF1EBE4C2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2767013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6" name="Text Box 117">
            <a:extLst>
              <a:ext uri="{FF2B5EF4-FFF2-40B4-BE49-F238E27FC236}">
                <a16:creationId xmlns:a16="http://schemas.microsoft.com/office/drawing/2014/main" id="{267C192B-CE9C-40B1-9A0D-9879B498D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2182813"/>
            <a:ext cx="6715125" cy="11176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zh-TW" altLang="en-US" sz="2800" dirty="0"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A. 6      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　   　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                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　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B. 7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　　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altLang="zh-TW" sz="2800" dirty="0">
                <a:latin typeface="+mn-lt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TW" sz="2800" dirty="0"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C. 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18          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　  　  　    　 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D. 19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9940CF14-D804-439E-929D-1E7D58BBE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908050"/>
            <a:ext cx="7958138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30000"/>
              </a:spcAft>
            </a:pP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12. 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一卷絲帶長</a:t>
            </a: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11m</a:t>
            </a:r>
            <a:r>
              <a:rPr lang="zh-TW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。如果每      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m絲帶可以包裝</a:t>
            </a:r>
          </a:p>
          <a:p>
            <a:pPr eaLnBrk="1" hangingPunct="1"/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     一份禮物</a:t>
            </a:r>
            <a:r>
              <a:rPr lang="zh-TW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，一卷絲帶最多可包裝禮物多少份？</a:t>
            </a:r>
            <a:endParaRPr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20" name="Group 98">
            <a:extLst>
              <a:ext uri="{FF2B5EF4-FFF2-40B4-BE49-F238E27FC236}">
                <a16:creationId xmlns:a16="http://schemas.microsoft.com/office/drawing/2014/main" id="{34A6BC28-5461-44F8-AD82-E82AEF90F7E2}"/>
              </a:ext>
            </a:extLst>
          </p:cNvPr>
          <p:cNvGrpSpPr>
            <a:grpSpLocks/>
          </p:cNvGrpSpPr>
          <p:nvPr/>
        </p:nvGrpSpPr>
        <p:grpSpPr bwMode="auto">
          <a:xfrm>
            <a:off x="4714875" y="766763"/>
            <a:ext cx="871538" cy="884237"/>
            <a:chOff x="1293" y="1726"/>
            <a:chExt cx="549" cy="557"/>
          </a:xfrm>
        </p:grpSpPr>
        <p:sp>
          <p:nvSpPr>
            <p:cNvPr id="23" name="Rectangle 8">
              <a:extLst>
                <a:ext uri="{FF2B5EF4-FFF2-40B4-BE49-F238E27FC236}">
                  <a16:creationId xmlns:a16="http://schemas.microsoft.com/office/drawing/2014/main" id="{AED875DD-044C-4151-A25E-173D52A3A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1956"/>
              <a:ext cx="543" cy="32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2800" dirty="0">
                  <a:latin typeface="+mn-lt"/>
                  <a:ea typeface="標楷體" panose="03000509000000000000" pitchFamily="65" charset="-12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4" name="Rectangle 8">
              <a:extLst>
                <a:ext uri="{FF2B5EF4-FFF2-40B4-BE49-F238E27FC236}">
                  <a16:creationId xmlns:a16="http://schemas.microsoft.com/office/drawing/2014/main" id="{1BE55BE8-5957-4703-8923-73C13AAEE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" y="1726"/>
              <a:ext cx="543" cy="32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2800" dirty="0">
                  <a:latin typeface="+mj-lt"/>
                  <a:ea typeface="標楷體" panose="03000509000000000000" pitchFamily="65" charset="-12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5" name="Line 101">
              <a:extLst>
                <a:ext uri="{FF2B5EF4-FFF2-40B4-BE49-F238E27FC236}">
                  <a16:creationId xmlns:a16="http://schemas.microsoft.com/office/drawing/2014/main" id="{19C70708-FB4A-4080-9D0B-8A96D17E42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1" y="1999"/>
              <a:ext cx="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" name="Group 124">
            <a:extLst>
              <a:ext uri="{FF2B5EF4-FFF2-40B4-BE49-F238E27FC236}">
                <a16:creationId xmlns:a16="http://schemas.microsoft.com/office/drawing/2014/main" id="{7A09EF5B-8D70-4792-8137-95C18BCE5BC9}"/>
              </a:ext>
            </a:extLst>
          </p:cNvPr>
          <p:cNvGrpSpPr>
            <a:grpSpLocks/>
          </p:cNvGrpSpPr>
          <p:nvPr/>
        </p:nvGrpSpPr>
        <p:grpSpPr bwMode="auto">
          <a:xfrm>
            <a:off x="806450" y="3409950"/>
            <a:ext cx="1765300" cy="917575"/>
            <a:chOff x="429" y="2184"/>
            <a:chExt cx="1112" cy="578"/>
          </a:xfrm>
        </p:grpSpPr>
        <p:sp>
          <p:nvSpPr>
            <p:cNvPr id="29" name="Rectangle 5">
              <a:extLst>
                <a:ext uri="{FF2B5EF4-FFF2-40B4-BE49-F238E27FC236}">
                  <a16:creationId xmlns:a16="http://schemas.microsoft.com/office/drawing/2014/main" id="{FCA50D4B-0B71-412C-906D-D10168C5D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" y="2296"/>
              <a:ext cx="1112" cy="32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spcAft>
                  <a:spcPct val="20000"/>
                </a:spcAft>
                <a:defRPr/>
              </a:pPr>
              <a:r>
                <a:rPr lang="en-US" altLang="zh-TW" sz="2800" dirty="0">
                  <a:solidFill>
                    <a:srgbClr val="003399"/>
                  </a:solidFill>
                  <a:latin typeface="+mn-lt"/>
                  <a:ea typeface="標楷體" panose="03000509000000000000" pitchFamily="65" charset="-120"/>
                  <a:cs typeface="Times New Roman" panose="02020603050405020304" pitchFamily="18" charset="0"/>
                </a:rPr>
                <a:t>11</a:t>
              </a:r>
              <a:r>
                <a:rPr lang="en-US" altLang="zh-TW" sz="2800" dirty="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÷       =</a:t>
              </a:r>
              <a:endParaRPr lang="zh-TW" altLang="en-US" dirty="0"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30" name="Group 104">
              <a:extLst>
                <a:ext uri="{FF2B5EF4-FFF2-40B4-BE49-F238E27FC236}">
                  <a16:creationId xmlns:a16="http://schemas.microsoft.com/office/drawing/2014/main" id="{02E7FB7D-2280-41C6-A035-D9A4A8FEE0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6" y="2184"/>
              <a:ext cx="544" cy="578"/>
              <a:chOff x="1257" y="1705"/>
              <a:chExt cx="544" cy="578"/>
            </a:xfrm>
          </p:grpSpPr>
          <p:sp>
            <p:nvSpPr>
              <p:cNvPr id="31" name="Rectangle 8">
                <a:extLst>
                  <a:ext uri="{FF2B5EF4-FFF2-40B4-BE49-F238E27FC236}">
                    <a16:creationId xmlns:a16="http://schemas.microsoft.com/office/drawing/2014/main" id="{E21908DD-F394-4FD3-A42A-FD54B4BBAD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8" y="1956"/>
                <a:ext cx="543" cy="3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 sz="2800" dirty="0">
                    <a:solidFill>
                      <a:srgbClr val="003399"/>
                    </a:solidFill>
                    <a:latin typeface="+mn-lt"/>
                    <a:ea typeface="標楷體" panose="03000509000000000000" pitchFamily="65" charset="-12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32" name="Rectangle 8">
                <a:extLst>
                  <a:ext uri="{FF2B5EF4-FFF2-40B4-BE49-F238E27FC236}">
                    <a16:creationId xmlns:a16="http://schemas.microsoft.com/office/drawing/2014/main" id="{A7AA5ACA-5E30-4999-93E7-C6CB958EE0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7" y="1705"/>
                <a:ext cx="543" cy="3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 sz="2800" dirty="0">
                    <a:solidFill>
                      <a:srgbClr val="003399"/>
                    </a:solidFill>
                    <a:latin typeface="+mn-lt"/>
                    <a:ea typeface="標楷體" panose="03000509000000000000" pitchFamily="65" charset="-12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3" name="Line 107">
                <a:extLst>
                  <a:ext uri="{FF2B5EF4-FFF2-40B4-BE49-F238E27FC236}">
                    <a16:creationId xmlns:a16="http://schemas.microsoft.com/office/drawing/2014/main" id="{011EE580-C8D3-4E28-995D-627146B185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84" y="1995"/>
                <a:ext cx="295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4" name="Line 26">
            <a:extLst>
              <a:ext uri="{FF2B5EF4-FFF2-40B4-BE49-F238E27FC236}">
                <a16:creationId xmlns:a16="http://schemas.microsoft.com/office/drawing/2014/main" id="{47A9D1AC-E966-4692-97C3-88AE62CFBE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1300" y="1354138"/>
            <a:ext cx="719138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" name="Line 26">
            <a:extLst>
              <a:ext uri="{FF2B5EF4-FFF2-40B4-BE49-F238E27FC236}">
                <a16:creationId xmlns:a16="http://schemas.microsoft.com/office/drawing/2014/main" id="{C6CE7BE1-417C-41EB-B4FC-10C4CEE4E1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1556792"/>
            <a:ext cx="338455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9D452FD8-550A-46D3-9CD9-46C8B6FE2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" y="4267200"/>
            <a:ext cx="3816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最多可包裝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18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份禮物。</a:t>
            </a:r>
          </a:p>
        </p:txBody>
      </p:sp>
      <p:grpSp>
        <p:nvGrpSpPr>
          <p:cNvPr id="37" name="Group 123">
            <a:extLst>
              <a:ext uri="{FF2B5EF4-FFF2-40B4-BE49-F238E27FC236}">
                <a16:creationId xmlns:a16="http://schemas.microsoft.com/office/drawing/2014/main" id="{6DFF00B9-B738-4D0E-889F-EF974871126C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409950"/>
            <a:ext cx="1219200" cy="893763"/>
            <a:chOff x="1479" y="2184"/>
            <a:chExt cx="768" cy="563"/>
          </a:xfrm>
        </p:grpSpPr>
        <p:grpSp>
          <p:nvGrpSpPr>
            <p:cNvPr id="38" name="Group 108">
              <a:extLst>
                <a:ext uri="{FF2B5EF4-FFF2-40B4-BE49-F238E27FC236}">
                  <a16:creationId xmlns:a16="http://schemas.microsoft.com/office/drawing/2014/main" id="{DABDB372-3A54-46A1-833D-981F622928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4" y="2184"/>
              <a:ext cx="543" cy="563"/>
              <a:chOff x="1257" y="1720"/>
              <a:chExt cx="543" cy="563"/>
            </a:xfrm>
          </p:grpSpPr>
          <p:sp>
            <p:nvSpPr>
              <p:cNvPr id="40" name="Rectangle 8">
                <a:extLst>
                  <a:ext uri="{FF2B5EF4-FFF2-40B4-BE49-F238E27FC236}">
                    <a16:creationId xmlns:a16="http://schemas.microsoft.com/office/drawing/2014/main" id="{5F8177DB-070E-46AC-9EB7-8C91CC410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7" y="1956"/>
                <a:ext cx="543" cy="3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 sz="2800" dirty="0">
                    <a:solidFill>
                      <a:srgbClr val="003399"/>
                    </a:solidFill>
                    <a:latin typeface="+mn-lt"/>
                    <a:ea typeface="標楷體" panose="03000509000000000000" pitchFamily="65" charset="-12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41" name="Rectangle 8">
                <a:extLst>
                  <a:ext uri="{FF2B5EF4-FFF2-40B4-BE49-F238E27FC236}">
                    <a16:creationId xmlns:a16="http://schemas.microsoft.com/office/drawing/2014/main" id="{DF385430-B2C1-41E2-962C-F17039C069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7" y="1720"/>
                <a:ext cx="543" cy="3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 sz="2800" dirty="0">
                    <a:solidFill>
                      <a:srgbClr val="003399"/>
                    </a:solidFill>
                    <a:latin typeface="+mn-lt"/>
                    <a:ea typeface="標楷體" panose="03000509000000000000" pitchFamily="65" charset="-12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42" name="Line 111">
                <a:extLst>
                  <a:ext uri="{FF2B5EF4-FFF2-40B4-BE49-F238E27FC236}">
                    <a16:creationId xmlns:a16="http://schemas.microsoft.com/office/drawing/2014/main" id="{11B3313E-76ED-446A-86FC-C770B684AA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2" y="1999"/>
                <a:ext cx="272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9" name="Rectangle 5">
              <a:extLst>
                <a:ext uri="{FF2B5EF4-FFF2-40B4-BE49-F238E27FC236}">
                  <a16:creationId xmlns:a16="http://schemas.microsoft.com/office/drawing/2014/main" id="{32072C93-6552-4F4E-8A02-CA70D42BA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" y="2296"/>
              <a:ext cx="408" cy="32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spcAft>
                  <a:spcPct val="20000"/>
                </a:spcAft>
                <a:defRPr/>
              </a:pPr>
              <a:r>
                <a:rPr lang="en-US" altLang="zh-TW" sz="2800" dirty="0">
                  <a:solidFill>
                    <a:srgbClr val="003399"/>
                  </a:solidFill>
                  <a:latin typeface="+mn-lt"/>
                  <a:ea typeface="標楷體" panose="03000509000000000000" pitchFamily="65" charset="-120"/>
                  <a:cs typeface="Times New Roman" panose="02020603050405020304" pitchFamily="18" charset="0"/>
                </a:rPr>
                <a:t>18</a:t>
              </a:r>
              <a:endParaRPr lang="zh-TW" altLang="en-US" dirty="0"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Line 26">
            <a:extLst>
              <a:ext uri="{FF2B5EF4-FFF2-40B4-BE49-F238E27FC236}">
                <a16:creationId xmlns:a16="http://schemas.microsoft.com/office/drawing/2014/main" id="{5B2474E6-9D1E-44BB-97A2-9F6E16675B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8213" y="1982788"/>
            <a:ext cx="14732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36" grpId="0"/>
      <p:bldP spid="3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69378F-CFB3-45A2-9C31-4B8EA55FF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0" y="2163763"/>
            <a:ext cx="447675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30723" name="Text Box 5">
            <a:extLst>
              <a:ext uri="{FF2B5EF4-FFF2-40B4-BE49-F238E27FC236}">
                <a16:creationId xmlns:a16="http://schemas.microsoft.com/office/drawing/2014/main" id="{0E066772-F30D-442F-B714-4A5574368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08050"/>
            <a:ext cx="80914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7063" indent="-6270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13. 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一瓶蜂蜜售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$89.9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，現在「買二送一」。媽媽</a:t>
            </a:r>
          </a:p>
          <a:p>
            <a:pPr eaLnBrk="1" hangingPunct="1"/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      付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 $500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買了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瓶蜂蜜，應找回多少？　　　　　　　　　　　　　　　　　　　　　　　　　　　　　　　　　　　　　　　　　　　　</a:t>
            </a:r>
            <a:endParaRPr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0724" name="Text Box 117">
            <a:extLst>
              <a:ext uri="{FF2B5EF4-FFF2-40B4-BE49-F238E27FC236}">
                <a16:creationId xmlns:a16="http://schemas.microsoft.com/office/drawing/2014/main" id="{92B1C241-5563-40E1-9F2C-044F83C67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2073275"/>
            <a:ext cx="6715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A. $150.4 </a:t>
            </a:r>
            <a:r>
              <a:rPr lang="zh-TW" altLang="en-US" sz="2800">
                <a:ea typeface="標楷體" panose="03000509000000000000" pitchFamily="65" charset="-120"/>
              </a:rPr>
              <a:t>　　　　　    </a:t>
            </a:r>
            <a:r>
              <a:rPr lang="en-US" altLang="zh-TW" sz="2800">
                <a:ea typeface="標楷體" panose="03000509000000000000" pitchFamily="65" charset="-120"/>
              </a:rPr>
              <a:t>B. $140.4</a:t>
            </a:r>
            <a:r>
              <a:rPr lang="zh-TW" altLang="en-US" sz="2800">
                <a:ea typeface="標楷體" panose="03000509000000000000" pitchFamily="65" charset="-120"/>
              </a:rPr>
              <a:t>　　　　</a:t>
            </a:r>
          </a:p>
        </p:txBody>
      </p:sp>
      <p:sp>
        <p:nvSpPr>
          <p:cNvPr id="30725" name="Text Box 117">
            <a:extLst>
              <a:ext uri="{FF2B5EF4-FFF2-40B4-BE49-F238E27FC236}">
                <a16:creationId xmlns:a16="http://schemas.microsoft.com/office/drawing/2014/main" id="{E213867D-BCDC-4954-BAED-F06EDA885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" y="2682875"/>
            <a:ext cx="6715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sym typeface="Wingdings" panose="05000000000000000000" pitchFamily="2" charset="2"/>
              </a:rPr>
              <a:t>C. </a:t>
            </a:r>
            <a:r>
              <a:rPr lang="en-US" altLang="zh-TW" sz="2800">
                <a:ea typeface="標楷體" panose="03000509000000000000" pitchFamily="65" charset="-120"/>
              </a:rPr>
              <a:t>$60.5</a:t>
            </a:r>
            <a:r>
              <a:rPr lang="zh-TW" altLang="en-US" sz="2800">
                <a:ea typeface="標楷體" panose="03000509000000000000" pitchFamily="65" charset="-120"/>
              </a:rPr>
              <a:t>　　　　           </a:t>
            </a:r>
            <a:r>
              <a:rPr lang="en-US" altLang="zh-TW" sz="2800">
                <a:ea typeface="標楷體" panose="03000509000000000000" pitchFamily="65" charset="-120"/>
              </a:rPr>
              <a:t>D. $50.5</a:t>
            </a:r>
            <a:endParaRPr lang="zh-TW" altLang="en-US" sz="2800">
              <a:ea typeface="標楷體" panose="03000509000000000000" pitchFamily="65" charset="-120"/>
            </a:endParaRPr>
          </a:p>
        </p:txBody>
      </p:sp>
      <p:sp>
        <p:nvSpPr>
          <p:cNvPr id="94" name="Rectangle 403">
            <a:extLst>
              <a:ext uri="{FF2B5EF4-FFF2-40B4-BE49-F238E27FC236}">
                <a16:creationId xmlns:a16="http://schemas.microsoft.com/office/drawing/2014/main" id="{FAEF2B96-C6E9-4091-8791-DA61D688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950" y="3486150"/>
            <a:ext cx="7715250" cy="519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zh-TW" altLang="en-US" sz="2800" b="1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「買二送一」，</a:t>
            </a:r>
            <a:r>
              <a:rPr lang="zh-TW" altLang="en-US" sz="2800" b="1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所以買</a:t>
            </a:r>
            <a:r>
              <a:rPr lang="en-US" altLang="zh-TW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2800" b="1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瓶只須付</a:t>
            </a:r>
            <a:r>
              <a:rPr lang="en-US" altLang="zh-TW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sz="2800" b="1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瓶的款項。</a:t>
            </a:r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E1F69D16-D871-44DF-8781-0724B2459E8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03800" y="1385888"/>
            <a:ext cx="1465263" cy="1587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5">
            <a:extLst>
              <a:ext uri="{FF2B5EF4-FFF2-40B4-BE49-F238E27FC236}">
                <a16:creationId xmlns:a16="http://schemas.microsoft.com/office/drawing/2014/main" id="{FF2BDCFB-19EB-4CD9-A2B9-4658E94E1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738" y="4056063"/>
            <a:ext cx="277812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kumimoji="0" lang="zh-TW" altLang="en-US" sz="2800" b="1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應找回</a:t>
            </a:r>
            <a:r>
              <a:rPr lang="zh-TW" altLang="en-US" sz="2800" b="1">
                <a:solidFill>
                  <a:srgbClr val="0066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  500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89.9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 $140.4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61E806-695A-44A6-99F7-E78137710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028825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pic>
        <p:nvPicPr>
          <p:cNvPr id="30730" name="图片 9">
            <a:extLst>
              <a:ext uri="{FF2B5EF4-FFF2-40B4-BE49-F238E27FC236}">
                <a16:creationId xmlns:a16="http://schemas.microsoft.com/office/drawing/2014/main" id="{FADC9EEC-0053-4509-AD64-FCE925EC1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381125"/>
            <a:ext cx="57626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4" grpId="0" build="allAtOnce" animBg="1"/>
      <p:bldP spid="94" grpId="1" build="allAtOnce" animBg="1"/>
      <p:bldP spid="7" grpId="0" build="allAtOnce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D57CF4AA-E558-4867-9548-E9F9955CF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160963"/>
            <a:ext cx="433388" cy="361950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31747" name="Text Box 5">
            <a:extLst>
              <a:ext uri="{FF2B5EF4-FFF2-40B4-BE49-F238E27FC236}">
                <a16:creationId xmlns:a16="http://schemas.microsoft.com/office/drawing/2014/main" id="{9B6C42C2-B059-41C5-9E52-7F8B5457B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08050"/>
            <a:ext cx="8353425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7063" indent="-6270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endParaRPr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endParaRPr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14. 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上圖是一個磅的磅面，指針指着的刻度是多少？</a:t>
            </a:r>
            <a:endParaRPr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       A. 0.2kg</a:t>
            </a:r>
            <a:endParaRPr lang="zh-TW" altLang="en-US" sz="28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Aft>
                <a:spcPts val="1200"/>
              </a:spcAft>
            </a:pP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B. 0.25kg</a:t>
            </a:r>
            <a:endParaRPr lang="zh-TW" altLang="en-US" sz="28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Aft>
                <a:spcPts val="1200"/>
              </a:spcAft>
            </a:pP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C. 2.2kg</a:t>
            </a:r>
            <a:endParaRPr lang="zh-TW" altLang="en-US" sz="28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D.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2.25kg</a:t>
            </a:r>
            <a:endParaRPr lang="zh-TW" altLang="en-US" sz="28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4196E6-94C5-4CE4-A2DC-DFF677A13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5080000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1794" name="文本框 13">
            <a:extLst>
              <a:ext uri="{FF2B5EF4-FFF2-40B4-BE49-F238E27FC236}">
                <a16:creationId xmlns:a16="http://schemas.microsoft.com/office/drawing/2014/main" id="{8D98497D-0A86-40E9-8829-D9ADA5D46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6150" y="996950"/>
            <a:ext cx="3014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2kg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共佔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8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小格。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31789" name="文本框 59">
            <a:extLst>
              <a:ext uri="{FF2B5EF4-FFF2-40B4-BE49-F238E27FC236}">
                <a16:creationId xmlns:a16="http://schemas.microsoft.com/office/drawing/2014/main" id="{1139CC6F-6A39-4131-A4A0-4F6A68B20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4005263"/>
            <a:ext cx="31638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指針指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着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的刻度是</a:t>
            </a:r>
            <a:endParaRPr lang="en-US" altLang="zh-CN" sz="2800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  2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÷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×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9</a:t>
            </a:r>
          </a:p>
          <a:p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 2.25(kg)</a:t>
            </a:r>
            <a:endParaRPr lang="zh-TW" altLang="en-US" sz="2800">
              <a:solidFill>
                <a:srgbClr val="003399"/>
              </a:solidFill>
            </a:endParaRPr>
          </a:p>
        </p:txBody>
      </p:sp>
      <p:pic>
        <p:nvPicPr>
          <p:cNvPr id="31751" name="图片 1">
            <a:extLst>
              <a:ext uri="{FF2B5EF4-FFF2-40B4-BE49-F238E27FC236}">
                <a16:creationId xmlns:a16="http://schemas.microsoft.com/office/drawing/2014/main" id="{EC80CFDA-840B-4D68-B245-6D8355A59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838200"/>
            <a:ext cx="26003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弧形 2">
            <a:extLst>
              <a:ext uri="{FF2B5EF4-FFF2-40B4-BE49-F238E27FC236}">
                <a16:creationId xmlns:a16="http://schemas.microsoft.com/office/drawing/2014/main" id="{E3AFD148-C168-4DFA-A451-B16A94CD49C9}"/>
              </a:ext>
            </a:extLst>
          </p:cNvPr>
          <p:cNvSpPr/>
          <p:nvPr/>
        </p:nvSpPr>
        <p:spPr bwMode="auto">
          <a:xfrm>
            <a:off x="4343400" y="1149350"/>
            <a:ext cx="431800" cy="144463"/>
          </a:xfrm>
          <a:prstGeom prst="arc">
            <a:avLst/>
          </a:prstGeom>
          <a:noFill/>
          <a:ln w="317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46" name="弧形 45">
            <a:extLst>
              <a:ext uri="{FF2B5EF4-FFF2-40B4-BE49-F238E27FC236}">
                <a16:creationId xmlns:a16="http://schemas.microsoft.com/office/drawing/2014/main" id="{6D85A6B2-F90F-42AE-8AC1-70CCF386E503}"/>
              </a:ext>
            </a:extLst>
          </p:cNvPr>
          <p:cNvSpPr/>
          <p:nvPr/>
        </p:nvSpPr>
        <p:spPr bwMode="auto">
          <a:xfrm rot="1047811">
            <a:off x="4524375" y="1196975"/>
            <a:ext cx="431800" cy="144463"/>
          </a:xfrm>
          <a:prstGeom prst="arc">
            <a:avLst/>
          </a:prstGeom>
          <a:noFill/>
          <a:ln w="3175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47" name="弧形 46">
            <a:extLst>
              <a:ext uri="{FF2B5EF4-FFF2-40B4-BE49-F238E27FC236}">
                <a16:creationId xmlns:a16="http://schemas.microsoft.com/office/drawing/2014/main" id="{C849B307-B524-44EA-99E3-DCEC102FB208}"/>
              </a:ext>
            </a:extLst>
          </p:cNvPr>
          <p:cNvSpPr/>
          <p:nvPr/>
        </p:nvSpPr>
        <p:spPr bwMode="auto">
          <a:xfrm rot="2517632">
            <a:off x="4729163" y="1336675"/>
            <a:ext cx="431800" cy="142875"/>
          </a:xfrm>
          <a:prstGeom prst="arc">
            <a:avLst/>
          </a:prstGeom>
          <a:noFill/>
          <a:ln w="317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48" name="弧形 47">
            <a:extLst>
              <a:ext uri="{FF2B5EF4-FFF2-40B4-BE49-F238E27FC236}">
                <a16:creationId xmlns:a16="http://schemas.microsoft.com/office/drawing/2014/main" id="{4E1CBC7A-2B28-4E59-B91E-823711F35630}"/>
              </a:ext>
            </a:extLst>
          </p:cNvPr>
          <p:cNvSpPr/>
          <p:nvPr/>
        </p:nvSpPr>
        <p:spPr bwMode="auto">
          <a:xfrm rot="3941869">
            <a:off x="4831557" y="1486693"/>
            <a:ext cx="431800" cy="144463"/>
          </a:xfrm>
          <a:prstGeom prst="arc">
            <a:avLst/>
          </a:prstGeom>
          <a:noFill/>
          <a:ln w="317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50" name="弧形 49">
            <a:extLst>
              <a:ext uri="{FF2B5EF4-FFF2-40B4-BE49-F238E27FC236}">
                <a16:creationId xmlns:a16="http://schemas.microsoft.com/office/drawing/2014/main" id="{A745A55F-CEFF-4D68-BCBF-D64E4264900E}"/>
              </a:ext>
            </a:extLst>
          </p:cNvPr>
          <p:cNvSpPr/>
          <p:nvPr/>
        </p:nvSpPr>
        <p:spPr bwMode="auto">
          <a:xfrm rot="5400000">
            <a:off x="4865688" y="1681162"/>
            <a:ext cx="431800" cy="142875"/>
          </a:xfrm>
          <a:prstGeom prst="arc">
            <a:avLst/>
          </a:prstGeom>
          <a:noFill/>
          <a:ln w="3175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51" name="弧形 50">
            <a:extLst>
              <a:ext uri="{FF2B5EF4-FFF2-40B4-BE49-F238E27FC236}">
                <a16:creationId xmlns:a16="http://schemas.microsoft.com/office/drawing/2014/main" id="{23CE3339-2167-42AC-94EC-015903E37BF2}"/>
              </a:ext>
            </a:extLst>
          </p:cNvPr>
          <p:cNvSpPr/>
          <p:nvPr/>
        </p:nvSpPr>
        <p:spPr bwMode="auto">
          <a:xfrm rot="6519886">
            <a:off x="4831557" y="1869281"/>
            <a:ext cx="431800" cy="144463"/>
          </a:xfrm>
          <a:prstGeom prst="arc">
            <a:avLst/>
          </a:prstGeom>
          <a:noFill/>
          <a:ln w="317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52" name="弧形 51">
            <a:extLst>
              <a:ext uri="{FF2B5EF4-FFF2-40B4-BE49-F238E27FC236}">
                <a16:creationId xmlns:a16="http://schemas.microsoft.com/office/drawing/2014/main" id="{CA7E37C6-5378-4EF3-9EB2-E47D59370F84}"/>
              </a:ext>
            </a:extLst>
          </p:cNvPr>
          <p:cNvSpPr/>
          <p:nvPr/>
        </p:nvSpPr>
        <p:spPr bwMode="auto">
          <a:xfrm rot="7853217">
            <a:off x="4718844" y="2029619"/>
            <a:ext cx="431800" cy="144462"/>
          </a:xfrm>
          <a:prstGeom prst="arc">
            <a:avLst/>
          </a:prstGeom>
          <a:noFill/>
          <a:ln w="317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53" name="弧形 52">
            <a:extLst>
              <a:ext uri="{FF2B5EF4-FFF2-40B4-BE49-F238E27FC236}">
                <a16:creationId xmlns:a16="http://schemas.microsoft.com/office/drawing/2014/main" id="{542FAAC1-EB1C-4081-AB63-34A740BF939F}"/>
              </a:ext>
            </a:extLst>
          </p:cNvPr>
          <p:cNvSpPr/>
          <p:nvPr/>
        </p:nvSpPr>
        <p:spPr bwMode="auto">
          <a:xfrm rot="8862368">
            <a:off x="4530725" y="2144713"/>
            <a:ext cx="433388" cy="144462"/>
          </a:xfrm>
          <a:prstGeom prst="arc">
            <a:avLst/>
          </a:prstGeom>
          <a:noFill/>
          <a:ln w="3175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942D722-6DA1-4238-A26B-6125AA9BA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38" y="2052638"/>
            <a:ext cx="215900" cy="215900"/>
          </a:xfrm>
          <a:prstGeom prst="rect">
            <a:avLst/>
          </a:prstGeom>
          <a:noFill/>
          <a:ln w="1905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55" name="文本框 13">
            <a:extLst>
              <a:ext uri="{FF2B5EF4-FFF2-40B4-BE49-F238E27FC236}">
                <a16:creationId xmlns:a16="http://schemas.microsoft.com/office/drawing/2014/main" id="{534124F4-4897-49D6-B80E-89409B8ED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938" y="1541463"/>
            <a:ext cx="2413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即每小格代表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(2÷8)kg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。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56" name="文本框 13">
            <a:extLst>
              <a:ext uri="{FF2B5EF4-FFF2-40B4-BE49-F238E27FC236}">
                <a16:creationId xmlns:a16="http://schemas.microsoft.com/office/drawing/2014/main" id="{0E1BDC07-A577-4677-A252-767D2175C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3371850"/>
            <a:ext cx="3259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指針指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着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第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9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小格。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573ED785-D1F7-42BD-93B1-456EE3FF9E2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343400" y="1712913"/>
            <a:ext cx="228600" cy="555625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1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1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1794" grpId="0"/>
      <p:bldP spid="31794" grpId="1"/>
      <p:bldP spid="31789" grpId="0" build="allAtOnce"/>
      <p:bldP spid="4" grpId="0" animBg="1"/>
      <p:bldP spid="4" grpId="1" animBg="1"/>
      <p:bldP spid="55" grpId="0"/>
      <p:bldP spid="55" grpId="1"/>
      <p:bldP spid="56" grpId="0"/>
      <p:bldP spid="5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FF95EE8-E7DB-4C9D-AA89-D32EE9433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6651" y="4798148"/>
            <a:ext cx="504000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49" name="Rectangle 4">
            <a:extLst>
              <a:ext uri="{FF2B5EF4-FFF2-40B4-BE49-F238E27FC236}">
                <a16:creationId xmlns:a16="http://schemas.microsoft.com/office/drawing/2014/main" id="{205AE79D-824B-4D43-A106-7D336670F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702205"/>
            <a:ext cx="6528538" cy="10310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  <a:buFontTx/>
              <a:buAutoNum type="alphaUcPeriod"/>
              <a:defRPr/>
            </a:pPr>
            <a:r>
              <a:rPr lang="zh-TW" altLang="en-US" sz="2800" b="0" dirty="0">
                <a:ea typeface="標楷體" panose="03000509000000000000" pitchFamily="65" charset="-120"/>
              </a:rPr>
              <a:t> 只有</a:t>
            </a:r>
            <a:r>
              <a:rPr lang="en-US" altLang="zh-CN" sz="2800" b="0" dirty="0">
                <a:ea typeface="標楷體" panose="03000509000000000000" pitchFamily="65" charset="-120"/>
              </a:rPr>
              <a:t>I</a:t>
            </a:r>
            <a:r>
              <a:rPr lang="zh-TW" altLang="en-US" sz="2800" b="0" dirty="0">
                <a:ea typeface="標楷體" panose="03000509000000000000" pitchFamily="65" charset="-120"/>
              </a:rPr>
              <a:t>及</a:t>
            </a:r>
            <a:r>
              <a:rPr lang="en-US" altLang="zh-CN" sz="2800" b="0" dirty="0">
                <a:ea typeface="標楷體" panose="03000509000000000000" pitchFamily="65" charset="-120"/>
              </a:rPr>
              <a:t>II</a:t>
            </a:r>
            <a:r>
              <a:rPr lang="zh-TW" altLang="en-US" sz="2800" b="0" dirty="0">
                <a:ea typeface="標楷體" panose="03000509000000000000" pitchFamily="65" charset="-120"/>
              </a:rPr>
              <a:t> </a:t>
            </a:r>
            <a:r>
              <a:rPr lang="en-US" altLang="zh-TW" sz="2800" b="0" dirty="0">
                <a:ea typeface="標楷體" panose="03000509000000000000" pitchFamily="65" charset="-120"/>
              </a:rPr>
              <a:t>		</a:t>
            </a:r>
            <a:r>
              <a:rPr lang="en-US" altLang="zh-CN" sz="2800" b="0" dirty="0">
                <a:ea typeface="標楷體" panose="03000509000000000000" pitchFamily="65" charset="-120"/>
              </a:rPr>
              <a:t>B.</a:t>
            </a:r>
            <a:r>
              <a:rPr lang="en-US" altLang="zh-TW" sz="2800" b="0" dirty="0">
                <a:ea typeface="標楷體" panose="03000509000000000000" pitchFamily="65" charset="-120"/>
              </a:rPr>
              <a:t> </a:t>
            </a:r>
            <a:r>
              <a:rPr lang="zh-TW" altLang="en-US" sz="2800" b="0" dirty="0">
                <a:ea typeface="標楷體" panose="03000509000000000000" pitchFamily="65" charset="-120"/>
              </a:rPr>
              <a:t>只有</a:t>
            </a:r>
            <a:r>
              <a:rPr lang="en-US" altLang="zh-CN" sz="2800" b="0" dirty="0">
                <a:ea typeface="標楷體" panose="03000509000000000000" pitchFamily="65" charset="-120"/>
              </a:rPr>
              <a:t>I</a:t>
            </a:r>
            <a:r>
              <a:rPr lang="zh-TW" altLang="en-US" sz="2800" b="0" dirty="0">
                <a:ea typeface="標楷體" panose="03000509000000000000" pitchFamily="65" charset="-120"/>
              </a:rPr>
              <a:t>及</a:t>
            </a:r>
            <a:r>
              <a:rPr lang="en-US" altLang="zh-CN" sz="2800" b="0" dirty="0">
                <a:ea typeface="標楷體" panose="03000509000000000000" pitchFamily="65" charset="-120"/>
              </a:rPr>
              <a:t>III</a:t>
            </a:r>
            <a:endParaRPr lang="en-US" altLang="zh-TW" sz="2800" b="0" dirty="0">
              <a:ea typeface="標楷體" panose="03000509000000000000" pitchFamily="65" charset="-120"/>
            </a:endParaRPr>
          </a:p>
          <a:p>
            <a:pPr marL="0" indent="0">
              <a:spcAft>
                <a:spcPts val="600"/>
              </a:spcAft>
              <a:defRPr/>
            </a:pPr>
            <a:r>
              <a:rPr lang="en-US" altLang="zh-CN" sz="2800" b="0" dirty="0">
                <a:ea typeface="標楷體" panose="03000509000000000000" pitchFamily="65" charset="-120"/>
              </a:rPr>
              <a:t>C.</a:t>
            </a:r>
            <a:r>
              <a:rPr lang="en-US" altLang="zh-TW" sz="2800" b="0" dirty="0">
                <a:ea typeface="標楷體" panose="03000509000000000000" pitchFamily="65" charset="-120"/>
              </a:rPr>
              <a:t> </a:t>
            </a:r>
            <a:r>
              <a:rPr lang="zh-TW" altLang="en-US" sz="2800" b="0" dirty="0">
                <a:ea typeface="標楷體" panose="03000509000000000000" pitchFamily="65" charset="-120"/>
              </a:rPr>
              <a:t>只有</a:t>
            </a:r>
            <a:r>
              <a:rPr lang="en-US" altLang="zh-CN" sz="2800" b="0" dirty="0">
                <a:ea typeface="標楷體" panose="03000509000000000000" pitchFamily="65" charset="-120"/>
              </a:rPr>
              <a:t>II</a:t>
            </a:r>
            <a:r>
              <a:rPr lang="zh-TW" altLang="en-US" sz="2800" b="0" dirty="0">
                <a:ea typeface="標楷體" panose="03000509000000000000" pitchFamily="65" charset="-120"/>
              </a:rPr>
              <a:t>及</a:t>
            </a:r>
            <a:r>
              <a:rPr lang="en-US" altLang="zh-CN" sz="2800" b="0" dirty="0">
                <a:ea typeface="標楷體" panose="03000509000000000000" pitchFamily="65" charset="-120"/>
              </a:rPr>
              <a:t>III</a:t>
            </a:r>
            <a:r>
              <a:rPr lang="zh-TW" altLang="en-US" sz="2800" b="0" dirty="0">
                <a:ea typeface="標楷體" panose="03000509000000000000" pitchFamily="65" charset="-120"/>
              </a:rPr>
              <a:t> </a:t>
            </a:r>
            <a:r>
              <a:rPr lang="en-US" altLang="zh-TW" sz="2800" b="0" dirty="0">
                <a:ea typeface="標楷體" panose="03000509000000000000" pitchFamily="65" charset="-120"/>
              </a:rPr>
              <a:t>		</a:t>
            </a:r>
            <a:r>
              <a:rPr lang="en-US" altLang="zh-CN" sz="2800" b="0" dirty="0">
                <a:ea typeface="標楷體" panose="03000509000000000000" pitchFamily="65" charset="-120"/>
              </a:rPr>
              <a:t>D.</a:t>
            </a:r>
            <a:r>
              <a:rPr lang="en-US" altLang="zh-TW" sz="2800" b="0" dirty="0">
                <a:ea typeface="標楷體" panose="03000509000000000000" pitchFamily="65" charset="-120"/>
              </a:rPr>
              <a:t> </a:t>
            </a:r>
            <a:r>
              <a:rPr lang="en-US" altLang="zh-CN" sz="2800" b="0" dirty="0">
                <a:ea typeface="標楷體" panose="03000509000000000000" pitchFamily="65" charset="-120"/>
              </a:rPr>
              <a:t>I</a:t>
            </a:r>
            <a:r>
              <a:rPr lang="zh-CN" altLang="en-US" sz="2800" b="0" dirty="0">
                <a:ea typeface="標楷體" panose="03000509000000000000" pitchFamily="65" charset="-120"/>
              </a:rPr>
              <a:t>、</a:t>
            </a:r>
            <a:r>
              <a:rPr lang="en-US" altLang="zh-CN" sz="2800" b="0" dirty="0">
                <a:ea typeface="標楷體" panose="03000509000000000000" pitchFamily="65" charset="-120"/>
              </a:rPr>
              <a:t> II</a:t>
            </a:r>
            <a:r>
              <a:rPr lang="zh-TW" altLang="en-US" sz="2800" b="0" dirty="0">
                <a:ea typeface="標楷體" panose="03000509000000000000" pitchFamily="65" charset="-120"/>
              </a:rPr>
              <a:t>及</a:t>
            </a:r>
            <a:r>
              <a:rPr lang="en-US" altLang="zh-CN" sz="2800" b="0" dirty="0">
                <a:ea typeface="標楷體" panose="03000509000000000000" pitchFamily="65" charset="-120"/>
              </a:rPr>
              <a:t>III</a:t>
            </a:r>
            <a:endParaRPr lang="zh-TW" altLang="en-US" sz="2800" b="0" dirty="0">
              <a:ea typeface="標楷體" panose="03000509000000000000" pitchFamily="65" charset="-12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1FCFD9-99B2-459D-B29C-252BA77A4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3672" y="4684415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46" name="Rectangle 4">
            <a:extLst>
              <a:ext uri="{FF2B5EF4-FFF2-40B4-BE49-F238E27FC236}">
                <a16:creationId xmlns:a16="http://schemas.microsoft.com/office/drawing/2014/main" id="{2E0932D1-A3B1-4907-BAEF-F5B7D29C7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31" y="3547875"/>
            <a:ext cx="7770938" cy="106952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>
              <a:spcAft>
                <a:spcPts val="900"/>
              </a:spcAft>
            </a:pPr>
            <a:r>
              <a:rPr lang="en-US" altLang="zh-TW" sz="2800" b="0" dirty="0">
                <a:ea typeface="標楷體" panose="03000509000000000000" pitchFamily="65" charset="-120"/>
              </a:rPr>
              <a:t>15. </a:t>
            </a:r>
            <a:r>
              <a:rPr lang="zh-TW" altLang="en-US" sz="2800" b="0" dirty="0">
                <a:ea typeface="標楷體" panose="03000509000000000000" pitchFamily="65" charset="-120"/>
              </a:rPr>
              <a:t>用</a:t>
            </a:r>
            <a:r>
              <a:rPr lang="zh-CN" altLang="en-US" sz="2800" b="0" dirty="0">
                <a:ea typeface="標楷體" panose="03000509000000000000" pitchFamily="65" charset="-120"/>
              </a:rPr>
              <a:t>以上所有圖形</a:t>
            </a:r>
            <a:r>
              <a:rPr lang="zh-TW" altLang="en-US" sz="2800" b="0" dirty="0">
                <a:ea typeface="標楷體" panose="03000509000000000000" pitchFamily="65" charset="-120"/>
              </a:rPr>
              <a:t>，可以拼出以下哪些圖形？</a:t>
            </a:r>
            <a:endParaRPr lang="en-US" altLang="zh-TW" sz="2800" b="0" dirty="0">
              <a:ea typeface="標楷體" panose="03000509000000000000" pitchFamily="65" charset="-120"/>
            </a:endParaRPr>
          </a:p>
          <a:p>
            <a:pPr marL="0" indent="0"/>
            <a:r>
              <a:rPr lang="zh-TW" altLang="en-US" sz="2800" b="0" dirty="0">
                <a:ea typeface="標楷體" panose="03000509000000000000" pitchFamily="65" charset="-120"/>
              </a:rPr>
              <a:t>      </a:t>
            </a:r>
            <a:r>
              <a:rPr lang="en-US" altLang="zh-CN" sz="2800" b="0" dirty="0">
                <a:ea typeface="標楷體" panose="03000509000000000000" pitchFamily="65" charset="-120"/>
              </a:rPr>
              <a:t>I</a:t>
            </a:r>
            <a:r>
              <a:rPr lang="en-US" altLang="zh-TW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2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平行四邊</a:t>
            </a:r>
            <a:r>
              <a:rPr lang="zh-TW" altLang="en-US" sz="2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形</a:t>
            </a:r>
            <a:r>
              <a:rPr lang="zh-TW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2800" b="0" dirty="0">
                <a:ea typeface="標楷體" panose="03000509000000000000" pitchFamily="65" charset="-120"/>
              </a:rPr>
              <a:t>II</a:t>
            </a:r>
            <a:r>
              <a:rPr lang="en-US" altLang="zh-TW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2800" b="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正方</a:t>
            </a:r>
            <a:r>
              <a:rPr lang="zh-TW" altLang="en-US" sz="2800" b="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形    </a:t>
            </a:r>
            <a:r>
              <a:rPr lang="en-US" altLang="zh-CN" sz="2800" b="0" dirty="0">
                <a:ea typeface="標楷體" panose="03000509000000000000" pitchFamily="65" charset="-120"/>
              </a:rPr>
              <a:t>III</a:t>
            </a:r>
            <a:r>
              <a:rPr lang="en-US" altLang="zh-TW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2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長方</a:t>
            </a:r>
            <a:r>
              <a:rPr lang="zh-TW" altLang="en-US" sz="2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形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56" name="Text Box 54">
            <a:extLst>
              <a:ext uri="{FF2B5EF4-FFF2-40B4-BE49-F238E27FC236}">
                <a16:creationId xmlns:a16="http://schemas.microsoft.com/office/drawing/2014/main" id="{9D451CCA-CD11-4DC9-A19D-DC46B0443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8307" y="4007118"/>
            <a:ext cx="504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4000" b="0" dirty="0">
                <a:solidFill>
                  <a:srgbClr val="FF00FF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</a:t>
            </a:r>
            <a:endParaRPr lang="en-US" altLang="zh-CN" sz="4000" b="0" dirty="0">
              <a:solidFill>
                <a:srgbClr val="FF00FF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  <p:sp>
        <p:nvSpPr>
          <p:cNvPr id="61" name="Text Box 54">
            <a:extLst>
              <a:ext uri="{FF2B5EF4-FFF2-40B4-BE49-F238E27FC236}">
                <a16:creationId xmlns:a16="http://schemas.microsoft.com/office/drawing/2014/main" id="{25C9589D-78A1-4063-A83D-86760707A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517" y="4016007"/>
            <a:ext cx="504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4000" b="0" dirty="0">
                <a:solidFill>
                  <a:srgbClr val="FF00FF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</a:t>
            </a:r>
            <a:endParaRPr lang="en-US" altLang="zh-CN" sz="4000" b="0" dirty="0">
              <a:solidFill>
                <a:srgbClr val="FF00FF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  <p:sp>
        <p:nvSpPr>
          <p:cNvPr id="64" name="Text Box 54">
            <a:extLst>
              <a:ext uri="{FF2B5EF4-FFF2-40B4-BE49-F238E27FC236}">
                <a16:creationId xmlns:a16="http://schemas.microsoft.com/office/drawing/2014/main" id="{60475E63-326D-4D28-B4BE-90E3A302C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8604" y="4007118"/>
            <a:ext cx="504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4000" b="0" dirty="0">
                <a:solidFill>
                  <a:srgbClr val="FF00FF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</a:t>
            </a:r>
            <a:endParaRPr lang="en-US" altLang="zh-CN" sz="4000" b="0" dirty="0">
              <a:solidFill>
                <a:srgbClr val="FF00FF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D388BE5-F966-4263-A0D5-E40B294B7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0524" y="878312"/>
            <a:ext cx="6951836" cy="2597555"/>
          </a:xfrm>
          <a:prstGeom prst="rect">
            <a:avLst/>
          </a:prstGeom>
        </p:spPr>
      </p:pic>
      <p:sp>
        <p:nvSpPr>
          <p:cNvPr id="67" name="直角三角形 66">
            <a:extLst>
              <a:ext uri="{FF2B5EF4-FFF2-40B4-BE49-F238E27FC236}">
                <a16:creationId xmlns:a16="http://schemas.microsoft.com/office/drawing/2014/main" id="{13259DC3-CC6E-4CC0-9377-9706E3785528}"/>
              </a:ext>
            </a:extLst>
          </p:cNvPr>
          <p:cNvSpPr/>
          <p:nvPr/>
        </p:nvSpPr>
        <p:spPr bwMode="auto">
          <a:xfrm rot="5400000">
            <a:off x="1419573" y="1811660"/>
            <a:ext cx="1100270" cy="734550"/>
          </a:xfrm>
          <a:prstGeom prst="rtTriangle">
            <a:avLst/>
          </a:prstGeom>
          <a:solidFill>
            <a:srgbClr val="99CC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rgbClr val="99CCFF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69" name="任意多边形: 形状 68">
            <a:extLst>
              <a:ext uri="{FF2B5EF4-FFF2-40B4-BE49-F238E27FC236}">
                <a16:creationId xmlns:a16="http://schemas.microsoft.com/office/drawing/2014/main" id="{21913EB2-FAF2-4DB8-A992-53B4B3E3756E}"/>
              </a:ext>
            </a:extLst>
          </p:cNvPr>
          <p:cNvSpPr/>
          <p:nvPr/>
        </p:nvSpPr>
        <p:spPr bwMode="auto">
          <a:xfrm>
            <a:off x="6330242" y="2000251"/>
            <a:ext cx="1080207" cy="717552"/>
          </a:xfrm>
          <a:custGeom>
            <a:avLst/>
            <a:gdLst>
              <a:gd name="connsiteX0" fmla="*/ 0 w 1097280"/>
              <a:gd name="connsiteY0" fmla="*/ 365760 h 740664"/>
              <a:gd name="connsiteX1" fmla="*/ 0 w 1097280"/>
              <a:gd name="connsiteY1" fmla="*/ 740664 h 740664"/>
              <a:gd name="connsiteX2" fmla="*/ 1097280 w 1097280"/>
              <a:gd name="connsiteY2" fmla="*/ 740664 h 740664"/>
              <a:gd name="connsiteX3" fmla="*/ 1088136 w 1097280"/>
              <a:gd name="connsiteY3" fmla="*/ 0 h 740664"/>
              <a:gd name="connsiteX4" fmla="*/ 0 w 1097280"/>
              <a:gd name="connsiteY4" fmla="*/ 365760 h 740664"/>
              <a:gd name="connsiteX0" fmla="*/ 0 w 1097280"/>
              <a:gd name="connsiteY0" fmla="*/ 374904 h 749808"/>
              <a:gd name="connsiteX1" fmla="*/ 0 w 1097280"/>
              <a:gd name="connsiteY1" fmla="*/ 749808 h 749808"/>
              <a:gd name="connsiteX2" fmla="*/ 1097280 w 1097280"/>
              <a:gd name="connsiteY2" fmla="*/ 749808 h 749808"/>
              <a:gd name="connsiteX3" fmla="*/ 1097280 w 1097280"/>
              <a:gd name="connsiteY3" fmla="*/ 0 h 749808"/>
              <a:gd name="connsiteX4" fmla="*/ 0 w 1097280"/>
              <a:gd name="connsiteY4" fmla="*/ 374904 h 749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280" h="749808">
                <a:moveTo>
                  <a:pt x="0" y="374904"/>
                </a:moveTo>
                <a:lnTo>
                  <a:pt x="0" y="749808"/>
                </a:lnTo>
                <a:lnTo>
                  <a:pt x="1097280" y="749808"/>
                </a:lnTo>
                <a:lnTo>
                  <a:pt x="1097280" y="0"/>
                </a:lnTo>
                <a:lnTo>
                  <a:pt x="0" y="374904"/>
                </a:lnTo>
                <a:close/>
              </a:path>
            </a:pathLst>
          </a:custGeom>
          <a:solidFill>
            <a:srgbClr val="99CC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rgbClr val="99CCFF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70" name="任意多边形: 形状 69">
            <a:extLst>
              <a:ext uri="{FF2B5EF4-FFF2-40B4-BE49-F238E27FC236}">
                <a16:creationId xmlns:a16="http://schemas.microsoft.com/office/drawing/2014/main" id="{8DD66B9B-4961-49FB-8412-168166E37654}"/>
              </a:ext>
            </a:extLst>
          </p:cNvPr>
          <p:cNvSpPr/>
          <p:nvPr/>
        </p:nvSpPr>
        <p:spPr bwMode="auto">
          <a:xfrm rot="5400000">
            <a:off x="4699160" y="1815565"/>
            <a:ext cx="1084398" cy="720079"/>
          </a:xfrm>
          <a:custGeom>
            <a:avLst/>
            <a:gdLst>
              <a:gd name="connsiteX0" fmla="*/ 0 w 1097280"/>
              <a:gd name="connsiteY0" fmla="*/ 365760 h 740664"/>
              <a:gd name="connsiteX1" fmla="*/ 0 w 1097280"/>
              <a:gd name="connsiteY1" fmla="*/ 740664 h 740664"/>
              <a:gd name="connsiteX2" fmla="*/ 1097280 w 1097280"/>
              <a:gd name="connsiteY2" fmla="*/ 740664 h 740664"/>
              <a:gd name="connsiteX3" fmla="*/ 1088136 w 1097280"/>
              <a:gd name="connsiteY3" fmla="*/ 0 h 740664"/>
              <a:gd name="connsiteX4" fmla="*/ 0 w 1097280"/>
              <a:gd name="connsiteY4" fmla="*/ 365760 h 740664"/>
              <a:gd name="connsiteX0" fmla="*/ 0 w 1097280"/>
              <a:gd name="connsiteY0" fmla="*/ 374904 h 749808"/>
              <a:gd name="connsiteX1" fmla="*/ 0 w 1097280"/>
              <a:gd name="connsiteY1" fmla="*/ 749808 h 749808"/>
              <a:gd name="connsiteX2" fmla="*/ 1097280 w 1097280"/>
              <a:gd name="connsiteY2" fmla="*/ 749808 h 749808"/>
              <a:gd name="connsiteX3" fmla="*/ 1097280 w 1097280"/>
              <a:gd name="connsiteY3" fmla="*/ 0 h 749808"/>
              <a:gd name="connsiteX4" fmla="*/ 0 w 1097280"/>
              <a:gd name="connsiteY4" fmla="*/ 374904 h 749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280" h="749808">
                <a:moveTo>
                  <a:pt x="0" y="374904"/>
                </a:moveTo>
                <a:lnTo>
                  <a:pt x="0" y="749808"/>
                </a:lnTo>
                <a:lnTo>
                  <a:pt x="1097280" y="749808"/>
                </a:lnTo>
                <a:lnTo>
                  <a:pt x="1097280" y="0"/>
                </a:lnTo>
                <a:lnTo>
                  <a:pt x="0" y="374904"/>
                </a:lnTo>
                <a:close/>
              </a:path>
            </a:pathLst>
          </a:custGeom>
          <a:solidFill>
            <a:srgbClr val="99CC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rgbClr val="99CCFF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" name="直角三角形 2">
            <a:extLst>
              <a:ext uri="{FF2B5EF4-FFF2-40B4-BE49-F238E27FC236}">
                <a16:creationId xmlns:a16="http://schemas.microsoft.com/office/drawing/2014/main" id="{B5AA7773-74E8-393B-4140-329494D588D0}"/>
              </a:ext>
            </a:extLst>
          </p:cNvPr>
          <p:cNvSpPr/>
          <p:nvPr/>
        </p:nvSpPr>
        <p:spPr bwMode="auto">
          <a:xfrm>
            <a:off x="3059832" y="1983253"/>
            <a:ext cx="1100270" cy="734550"/>
          </a:xfrm>
          <a:prstGeom prst="rtTriangle">
            <a:avLst/>
          </a:prstGeom>
          <a:solidFill>
            <a:srgbClr val="99CC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rgbClr val="99CCFF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" name="直角三角形 3">
            <a:extLst>
              <a:ext uri="{FF2B5EF4-FFF2-40B4-BE49-F238E27FC236}">
                <a16:creationId xmlns:a16="http://schemas.microsoft.com/office/drawing/2014/main" id="{73C33F65-C394-838F-ABD1-28D907894D3A}"/>
              </a:ext>
            </a:extLst>
          </p:cNvPr>
          <p:cNvSpPr/>
          <p:nvPr/>
        </p:nvSpPr>
        <p:spPr bwMode="auto">
          <a:xfrm rot="5400000">
            <a:off x="1419572" y="1798122"/>
            <a:ext cx="1100270" cy="734550"/>
          </a:xfrm>
          <a:prstGeom prst="rtTriangle">
            <a:avLst/>
          </a:prstGeom>
          <a:solidFill>
            <a:srgbClr val="99CC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rgbClr val="99CCFF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5" name="任意多边形: 形状 68">
            <a:extLst>
              <a:ext uri="{FF2B5EF4-FFF2-40B4-BE49-F238E27FC236}">
                <a16:creationId xmlns:a16="http://schemas.microsoft.com/office/drawing/2014/main" id="{24486BB4-5CD2-BAF2-B24E-E3BA7A3D85C0}"/>
              </a:ext>
            </a:extLst>
          </p:cNvPr>
          <p:cNvSpPr/>
          <p:nvPr/>
        </p:nvSpPr>
        <p:spPr bwMode="auto">
          <a:xfrm>
            <a:off x="6330241" y="1986713"/>
            <a:ext cx="1080207" cy="717552"/>
          </a:xfrm>
          <a:custGeom>
            <a:avLst/>
            <a:gdLst>
              <a:gd name="connsiteX0" fmla="*/ 0 w 1097280"/>
              <a:gd name="connsiteY0" fmla="*/ 365760 h 740664"/>
              <a:gd name="connsiteX1" fmla="*/ 0 w 1097280"/>
              <a:gd name="connsiteY1" fmla="*/ 740664 h 740664"/>
              <a:gd name="connsiteX2" fmla="*/ 1097280 w 1097280"/>
              <a:gd name="connsiteY2" fmla="*/ 740664 h 740664"/>
              <a:gd name="connsiteX3" fmla="*/ 1088136 w 1097280"/>
              <a:gd name="connsiteY3" fmla="*/ 0 h 740664"/>
              <a:gd name="connsiteX4" fmla="*/ 0 w 1097280"/>
              <a:gd name="connsiteY4" fmla="*/ 365760 h 740664"/>
              <a:gd name="connsiteX0" fmla="*/ 0 w 1097280"/>
              <a:gd name="connsiteY0" fmla="*/ 374904 h 749808"/>
              <a:gd name="connsiteX1" fmla="*/ 0 w 1097280"/>
              <a:gd name="connsiteY1" fmla="*/ 749808 h 749808"/>
              <a:gd name="connsiteX2" fmla="*/ 1097280 w 1097280"/>
              <a:gd name="connsiteY2" fmla="*/ 749808 h 749808"/>
              <a:gd name="connsiteX3" fmla="*/ 1097280 w 1097280"/>
              <a:gd name="connsiteY3" fmla="*/ 0 h 749808"/>
              <a:gd name="connsiteX4" fmla="*/ 0 w 1097280"/>
              <a:gd name="connsiteY4" fmla="*/ 374904 h 749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280" h="749808">
                <a:moveTo>
                  <a:pt x="0" y="374904"/>
                </a:moveTo>
                <a:lnTo>
                  <a:pt x="0" y="749808"/>
                </a:lnTo>
                <a:lnTo>
                  <a:pt x="1097280" y="749808"/>
                </a:lnTo>
                <a:lnTo>
                  <a:pt x="1097280" y="0"/>
                </a:lnTo>
                <a:lnTo>
                  <a:pt x="0" y="374904"/>
                </a:lnTo>
                <a:close/>
              </a:path>
            </a:pathLst>
          </a:custGeom>
          <a:solidFill>
            <a:srgbClr val="99CC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rgbClr val="99CCFF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6" name="任意多边形: 形状 69">
            <a:extLst>
              <a:ext uri="{FF2B5EF4-FFF2-40B4-BE49-F238E27FC236}">
                <a16:creationId xmlns:a16="http://schemas.microsoft.com/office/drawing/2014/main" id="{7FAF7D9A-4D58-6CE0-8A6E-B41667BBDF29}"/>
              </a:ext>
            </a:extLst>
          </p:cNvPr>
          <p:cNvSpPr/>
          <p:nvPr/>
        </p:nvSpPr>
        <p:spPr bwMode="auto">
          <a:xfrm rot="5400000">
            <a:off x="4699159" y="1802027"/>
            <a:ext cx="1084398" cy="720079"/>
          </a:xfrm>
          <a:custGeom>
            <a:avLst/>
            <a:gdLst>
              <a:gd name="connsiteX0" fmla="*/ 0 w 1097280"/>
              <a:gd name="connsiteY0" fmla="*/ 365760 h 740664"/>
              <a:gd name="connsiteX1" fmla="*/ 0 w 1097280"/>
              <a:gd name="connsiteY1" fmla="*/ 740664 h 740664"/>
              <a:gd name="connsiteX2" fmla="*/ 1097280 w 1097280"/>
              <a:gd name="connsiteY2" fmla="*/ 740664 h 740664"/>
              <a:gd name="connsiteX3" fmla="*/ 1088136 w 1097280"/>
              <a:gd name="connsiteY3" fmla="*/ 0 h 740664"/>
              <a:gd name="connsiteX4" fmla="*/ 0 w 1097280"/>
              <a:gd name="connsiteY4" fmla="*/ 365760 h 740664"/>
              <a:gd name="connsiteX0" fmla="*/ 0 w 1097280"/>
              <a:gd name="connsiteY0" fmla="*/ 374904 h 749808"/>
              <a:gd name="connsiteX1" fmla="*/ 0 w 1097280"/>
              <a:gd name="connsiteY1" fmla="*/ 749808 h 749808"/>
              <a:gd name="connsiteX2" fmla="*/ 1097280 w 1097280"/>
              <a:gd name="connsiteY2" fmla="*/ 749808 h 749808"/>
              <a:gd name="connsiteX3" fmla="*/ 1097280 w 1097280"/>
              <a:gd name="connsiteY3" fmla="*/ 0 h 749808"/>
              <a:gd name="connsiteX4" fmla="*/ 0 w 1097280"/>
              <a:gd name="connsiteY4" fmla="*/ 374904 h 749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280" h="749808">
                <a:moveTo>
                  <a:pt x="0" y="374904"/>
                </a:moveTo>
                <a:lnTo>
                  <a:pt x="0" y="749808"/>
                </a:lnTo>
                <a:lnTo>
                  <a:pt x="1097280" y="749808"/>
                </a:lnTo>
                <a:lnTo>
                  <a:pt x="1097280" y="0"/>
                </a:lnTo>
                <a:lnTo>
                  <a:pt x="0" y="374904"/>
                </a:lnTo>
                <a:close/>
              </a:path>
            </a:pathLst>
          </a:custGeom>
          <a:solidFill>
            <a:srgbClr val="99CC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rgbClr val="99CCFF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0" name="直角三角形 9">
            <a:extLst>
              <a:ext uri="{FF2B5EF4-FFF2-40B4-BE49-F238E27FC236}">
                <a16:creationId xmlns:a16="http://schemas.microsoft.com/office/drawing/2014/main" id="{81C6051A-2BBD-209B-996E-F591B203E6D2}"/>
              </a:ext>
            </a:extLst>
          </p:cNvPr>
          <p:cNvSpPr/>
          <p:nvPr/>
        </p:nvSpPr>
        <p:spPr bwMode="auto">
          <a:xfrm>
            <a:off x="3059831" y="1969715"/>
            <a:ext cx="1100270" cy="734550"/>
          </a:xfrm>
          <a:prstGeom prst="rtTriangle">
            <a:avLst/>
          </a:prstGeom>
          <a:solidFill>
            <a:srgbClr val="99CC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rgbClr val="99CCFF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470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-0.25417 -0.1384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-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9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-0.3934 -0.163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70" y="-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9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15486 -0.1638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3" y="-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0.2217 -0.1349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6" y="-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-0.25417 -0.1384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-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49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-0.3934 -0.1638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70" y="-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093 L 0.2217 -0.1358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6" y="-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49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04271 -0.1629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-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56" grpId="0"/>
      <p:bldP spid="56" grpId="1"/>
      <p:bldP spid="61" grpId="0"/>
      <p:bldP spid="61" grpId="1"/>
      <p:bldP spid="64" grpId="0"/>
      <p:bldP spid="64" grpId="1"/>
      <p:bldP spid="67" grpId="0" animBg="1"/>
      <p:bldP spid="67" grpId="1" animBg="1"/>
      <p:bldP spid="67" grpId="2" animBg="1"/>
      <p:bldP spid="69" grpId="0" animBg="1"/>
      <p:bldP spid="69" grpId="1" animBg="1"/>
      <p:bldP spid="69" grpId="2" animBg="1"/>
      <p:bldP spid="69" grpId="3" animBg="1"/>
      <p:bldP spid="70" grpId="0" animBg="1"/>
      <p:bldP spid="70" grpId="1" animBg="1"/>
      <p:bldP spid="70" grpId="2" animBg="1"/>
      <p:bldP spid="3" grpId="0" animBg="1"/>
      <p:bldP spid="3" grpId="1" animBg="1"/>
      <p:bldP spid="3" grpId="2" animBg="1"/>
      <p:bldP spid="3" grpId="3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5" grpId="3" animBg="1"/>
      <p:bldP spid="6" grpId="0" animBg="1"/>
      <p:bldP spid="6" grpId="1" animBg="1"/>
      <p:bldP spid="6" grpId="2" animBg="1"/>
      <p:bldP spid="10" grpId="0" animBg="1"/>
      <p:bldP spid="10" grpId="1" animBg="1"/>
      <p:bldP spid="10" grpId="2" animBg="1"/>
      <p:bldP spid="10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4">
            <a:extLst>
              <a:ext uri="{FF2B5EF4-FFF2-40B4-BE49-F238E27FC236}">
                <a16:creationId xmlns:a16="http://schemas.microsoft.com/office/drawing/2014/main" id="{160A1111-1E20-4630-8B21-279BB8783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1165225"/>
            <a:ext cx="7854950" cy="4984750"/>
          </a:xfrm>
          <a:prstGeom prst="roundRect">
            <a:avLst>
              <a:gd name="adj" fmla="val 3463"/>
            </a:avLst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400">
              <a:ea typeface="標楷體" panose="03000509000000000000" pitchFamily="65" charset="-120"/>
            </a:endParaRPr>
          </a:p>
        </p:txBody>
      </p:sp>
      <p:pic>
        <p:nvPicPr>
          <p:cNvPr id="8195" name="Picture 9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0BBA942-510A-4319-8D74-9F3CC8A45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4" descr="考核課題">
            <a:hlinkClick r:id="rId4" action="ppaction://hlinksldjump"/>
            <a:extLst>
              <a:ext uri="{FF2B5EF4-FFF2-40B4-BE49-F238E27FC236}">
                <a16:creationId xmlns:a16="http://schemas.microsoft.com/office/drawing/2014/main" id="{FF13A8AA-6369-4E20-8BA1-70F152526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893763"/>
            <a:ext cx="13858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11">
            <a:extLst>
              <a:ext uri="{FF2B5EF4-FFF2-40B4-BE49-F238E27FC236}">
                <a16:creationId xmlns:a16="http://schemas.microsoft.com/office/drawing/2014/main" id="{88F78542-FCD5-4CDB-9CC7-C3923B613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1282700"/>
            <a:ext cx="7593012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>
            <a:spAutoFit/>
          </a:bodyPr>
          <a:lstStyle>
            <a:lvl1pPr marL="342900" indent="-342900">
              <a:tabLst>
                <a:tab pos="357188" algn="l"/>
                <a:tab pos="1077913" algn="l"/>
                <a:tab pos="161131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357188" algn="l"/>
                <a:tab pos="1077913" algn="l"/>
                <a:tab pos="161131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357188" algn="l"/>
                <a:tab pos="1077913" algn="l"/>
                <a:tab pos="161131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357188" algn="l"/>
                <a:tab pos="1077913" algn="l"/>
                <a:tab pos="161131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357188" algn="l"/>
                <a:tab pos="1077913" algn="l"/>
                <a:tab pos="161131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  <a:tab pos="1077913" algn="l"/>
                <a:tab pos="161131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  <a:tab pos="1077913" algn="l"/>
                <a:tab pos="161131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  <a:tab pos="1077913" algn="l"/>
                <a:tab pos="161131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  <a:tab pos="1077913" algn="l"/>
                <a:tab pos="161131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TW" altLang="en-US" b="1"/>
              <a:t>測驗時間</a:t>
            </a:r>
            <a:r>
              <a:rPr kumimoji="0" lang="zh-TW" altLang="en-US" b="1">
                <a:latin typeface="Times New Roman" panose="02020603050405020304" pitchFamily="18" charset="0"/>
              </a:rPr>
              <a:t>：</a:t>
            </a:r>
            <a:r>
              <a:rPr kumimoji="0"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50</a:t>
            </a: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分鐘 </a:t>
            </a:r>
          </a:p>
          <a:p>
            <a:pPr eaLnBrk="1" hangingPunct="1"/>
            <a:endParaRPr kumimoji="0" lang="zh-TW" altLang="en-US" b="1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lnSpc>
                <a:spcPct val="130000"/>
              </a:lnSpc>
            </a:pPr>
            <a:r>
              <a:rPr kumimoji="0" lang="zh-TW" altLang="en-US" b="1">
                <a:latin typeface="Times New Roman" panose="02020603050405020304" pitchFamily="18" charset="0"/>
              </a:rPr>
              <a:t>學生須知：</a:t>
            </a:r>
          </a:p>
          <a:p>
            <a:pPr eaLnBrk="1" hangingPunct="1">
              <a:lnSpc>
                <a:spcPct val="130000"/>
              </a:lnSpc>
            </a:pPr>
            <a:r>
              <a:rPr kumimoji="0"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1. </a:t>
            </a: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本測驗卷共有兩部分：</a:t>
            </a:r>
          </a:p>
          <a:p>
            <a:pPr eaLnBrk="1" hangingPunct="1">
              <a:lnSpc>
                <a:spcPct val="130000"/>
              </a:lnSpc>
            </a:pP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甲部：第</a:t>
            </a:r>
            <a:r>
              <a:rPr kumimoji="0"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至第</a:t>
            </a:r>
            <a:r>
              <a:rPr kumimoji="0"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30</a:t>
            </a: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題</a:t>
            </a:r>
          </a:p>
          <a:p>
            <a:pPr eaLnBrk="1" hangingPunct="1">
              <a:lnSpc>
                <a:spcPct val="130000"/>
              </a:lnSpc>
            </a:pP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乙部：第</a:t>
            </a:r>
            <a:r>
              <a:rPr kumimoji="0"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31</a:t>
            </a: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至第</a:t>
            </a:r>
            <a:r>
              <a:rPr kumimoji="0"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36</a:t>
            </a: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題</a:t>
            </a:r>
          </a:p>
          <a:p>
            <a:pPr eaLnBrk="1" hangingPunct="1">
              <a:lnSpc>
                <a:spcPct val="130000"/>
              </a:lnSpc>
            </a:pPr>
            <a:r>
              <a:rPr kumimoji="0"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2. </a:t>
            </a: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全部題目均須作答。</a:t>
            </a:r>
          </a:p>
          <a:p>
            <a:pPr eaLnBrk="1" hangingPunct="1">
              <a:lnSpc>
                <a:spcPct val="130000"/>
              </a:lnSpc>
            </a:pPr>
            <a:r>
              <a:rPr kumimoji="0"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3. </a:t>
            </a: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把答案寫在答題紙上。</a:t>
            </a:r>
          </a:p>
          <a:p>
            <a:pPr eaLnBrk="1" hangingPunct="1">
              <a:lnSpc>
                <a:spcPct val="130000"/>
              </a:lnSpc>
            </a:pPr>
            <a:r>
              <a:rPr kumimoji="0"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4. </a:t>
            </a: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在答題紙上填寫學生姓名、班別及學號。</a:t>
            </a:r>
          </a:p>
          <a:p>
            <a:pPr eaLnBrk="1" hangingPunct="1">
              <a:lnSpc>
                <a:spcPct val="130000"/>
              </a:lnSpc>
            </a:pPr>
            <a:r>
              <a:rPr kumimoji="0"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5. </a:t>
            </a: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學生可利用本測驗卷的空白部分做算草，測驗完畢後無須將算草擦去。</a:t>
            </a:r>
          </a:p>
          <a:p>
            <a:pPr eaLnBrk="1" hangingPunct="1">
              <a:lnSpc>
                <a:spcPct val="130000"/>
              </a:lnSpc>
            </a:pPr>
            <a:r>
              <a:rPr kumimoji="0"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6. </a:t>
            </a: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不准使用計算機。 </a:t>
            </a:r>
          </a:p>
        </p:txBody>
      </p:sp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D05D59B8-2E91-4D00-8D87-8EA206554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444" y="2831652"/>
            <a:ext cx="503237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33795" name="Text Box 117">
            <a:extLst>
              <a:ext uri="{FF2B5EF4-FFF2-40B4-BE49-F238E27FC236}">
                <a16:creationId xmlns:a16="http://schemas.microsoft.com/office/drawing/2014/main" id="{B52E105B-F845-4805-9F64-26B22E643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2766095"/>
            <a:ext cx="4895850" cy="111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zh-TW" sz="2800" dirty="0">
                <a:ea typeface="標楷體" panose="03000509000000000000" pitchFamily="65" charset="-120"/>
              </a:rPr>
              <a:t>A. </a:t>
            </a:r>
            <a:r>
              <a:rPr lang="zh-TW" altLang="en-US" sz="2800" dirty="0">
                <a:ea typeface="標楷體" panose="03000509000000000000" pitchFamily="65" charset="-120"/>
              </a:rPr>
              <a:t>北                  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800" dirty="0">
                <a:ea typeface="標楷體" panose="03000509000000000000" pitchFamily="65" charset="-120"/>
              </a:rPr>
              <a:t>B. </a:t>
            </a:r>
            <a:r>
              <a:rPr lang="zh-TW" altLang="en-US" sz="2800" dirty="0">
                <a:ea typeface="標楷體" panose="03000509000000000000" pitchFamily="65" charset="-120"/>
              </a:rPr>
              <a:t>南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 dirty="0">
                <a:sym typeface="Wingdings" panose="05000000000000000000" pitchFamily="2" charset="2"/>
              </a:rPr>
              <a:t>C. </a:t>
            </a:r>
            <a:r>
              <a:rPr lang="zh-TW" altLang="en-US" sz="2800" dirty="0">
                <a:ea typeface="標楷體" panose="03000509000000000000" pitchFamily="65" charset="-120"/>
                <a:sym typeface="Wingdings" panose="05000000000000000000" pitchFamily="2" charset="2"/>
              </a:rPr>
              <a:t>東</a:t>
            </a:r>
            <a:r>
              <a:rPr lang="zh-TW" altLang="en-US" sz="2800" dirty="0">
                <a:ea typeface="標楷體" panose="03000509000000000000" pitchFamily="65" charset="-120"/>
              </a:rPr>
              <a:t>南　　　        </a:t>
            </a:r>
            <a:r>
              <a:rPr lang="en-US" altLang="zh-TW" sz="2800" dirty="0">
                <a:ea typeface="標楷體" panose="03000509000000000000" pitchFamily="65" charset="-120"/>
              </a:rPr>
              <a:t>D. </a:t>
            </a:r>
            <a:r>
              <a:rPr lang="zh-TW" altLang="en-US" sz="2800" dirty="0">
                <a:ea typeface="標楷體" panose="03000509000000000000" pitchFamily="65" charset="-120"/>
              </a:rPr>
              <a:t>西南　　　</a:t>
            </a:r>
          </a:p>
        </p:txBody>
      </p:sp>
      <p:sp>
        <p:nvSpPr>
          <p:cNvPr id="33796" name="Text Box 5">
            <a:extLst>
              <a:ext uri="{FF2B5EF4-FFF2-40B4-BE49-F238E27FC236}">
                <a16:creationId xmlns:a16="http://schemas.microsoft.com/office/drawing/2014/main" id="{C082E9D2-383D-43FF-BC0F-FCC49C5B6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908720"/>
            <a:ext cx="87153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2300" indent="-6223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16. </a:t>
            </a:r>
            <a:r>
              <a:rPr lang="zh-TW" altLang="en-US" sz="2800" u="sng" dirty="0">
                <a:ea typeface="標楷體" panose="03000509000000000000" pitchFamily="65" charset="-120"/>
                <a:cs typeface="Times New Roman" panose="02020603050405020304" pitchFamily="18" charset="0"/>
              </a:rPr>
              <a:t>永健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從家向西北方</a:t>
            </a:r>
            <a:r>
              <a:rPr lang="zh-CN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走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了</a:t>
            </a: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600m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回到學校上課。放</a:t>
            </a:r>
          </a:p>
          <a:p>
            <a:pPr eaLnBrk="1" hangingPunct="1"/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     學後，他向東北方走</a:t>
            </a: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600m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到達圖書館借書</a:t>
            </a:r>
            <a:r>
              <a:rPr lang="zh-CN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借</a:t>
            </a:r>
          </a:p>
          <a:p>
            <a:pPr eaLnBrk="1" hangingPunct="1"/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     書後，他想以最短的路線返家，他該往哪一個方</a:t>
            </a:r>
          </a:p>
          <a:p>
            <a:pPr eaLnBrk="1" hangingPunct="1"/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     向走？　　　　　　　　　　　　　　　　　　　　　　　　　　　　　　　　　　　　　　　　　　　　</a:t>
            </a:r>
            <a:endParaRPr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47F678-C57B-4D16-A65B-D043EA637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58" y="2786662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66E4CDA9-E3CB-4CE9-A921-4CCD09F2B539}"/>
              </a:ext>
            </a:extLst>
          </p:cNvPr>
          <p:cNvGrpSpPr/>
          <p:nvPr/>
        </p:nvGrpSpPr>
        <p:grpSpPr>
          <a:xfrm>
            <a:off x="4572000" y="4340780"/>
            <a:ext cx="1139182" cy="457200"/>
            <a:chOff x="4819331" y="4306791"/>
            <a:chExt cx="1139182" cy="457200"/>
          </a:xfrm>
        </p:grpSpPr>
        <p:sp>
          <p:nvSpPr>
            <p:cNvPr id="33802" name="Text Box 20">
              <a:extLst>
                <a:ext uri="{FF2B5EF4-FFF2-40B4-BE49-F238E27FC236}">
                  <a16:creationId xmlns:a16="http://schemas.microsoft.com/office/drawing/2014/main" id="{77800E3D-8900-4282-904A-A9D37CCAF3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9331" y="4306791"/>
              <a:ext cx="113918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sz="2400" dirty="0">
                  <a:solidFill>
                    <a:srgbClr val="0000FF"/>
                  </a:solidFill>
                  <a:ea typeface="標楷體" panose="03000509000000000000" pitchFamily="65" charset="-120"/>
                </a:rPr>
                <a:t>學校</a:t>
              </a:r>
            </a:p>
          </p:txBody>
        </p:sp>
        <p:sp>
          <p:nvSpPr>
            <p:cNvPr id="33803" name="Oval 21">
              <a:extLst>
                <a:ext uri="{FF2B5EF4-FFF2-40B4-BE49-F238E27FC236}">
                  <a16:creationId xmlns:a16="http://schemas.microsoft.com/office/drawing/2014/main" id="{87D31B68-9BF1-45CC-96DF-81C561AA3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0194" y="4509120"/>
              <a:ext cx="107950" cy="107950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TW" altLang="en-US"/>
            </a:p>
          </p:txBody>
        </p:sp>
      </p:grp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48D6F183-9052-45DB-ADB5-04DE8ECF9F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17675" y="1412776"/>
            <a:ext cx="5086350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5" name="Text Box 25">
            <a:extLst>
              <a:ext uri="{FF2B5EF4-FFF2-40B4-BE49-F238E27FC236}">
                <a16:creationId xmlns:a16="http://schemas.microsoft.com/office/drawing/2014/main" id="{A4CE9550-F766-4F80-ACCA-29FC1D0CA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1781" y="5059591"/>
            <a:ext cx="936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00B0F0"/>
                </a:solidFill>
              </a:rPr>
              <a:t>600m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259CE9B-6E99-4438-87FA-5D3C0E687A21}"/>
              </a:ext>
            </a:extLst>
          </p:cNvPr>
          <p:cNvGrpSpPr/>
          <p:nvPr/>
        </p:nvGrpSpPr>
        <p:grpSpPr>
          <a:xfrm>
            <a:off x="5820093" y="5626045"/>
            <a:ext cx="1727200" cy="539463"/>
            <a:chOff x="5304190" y="5481290"/>
            <a:chExt cx="1727200" cy="539463"/>
          </a:xfrm>
        </p:grpSpPr>
        <p:sp>
          <p:nvSpPr>
            <p:cNvPr id="33804" name="Oval 22">
              <a:extLst>
                <a:ext uri="{FF2B5EF4-FFF2-40B4-BE49-F238E27FC236}">
                  <a16:creationId xmlns:a16="http://schemas.microsoft.com/office/drawing/2014/main" id="{88258A79-07C7-4BB2-AF3D-9764E0E3F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8226" y="5481290"/>
              <a:ext cx="107950" cy="107950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TW" altLang="en-US"/>
            </a:p>
          </p:txBody>
        </p:sp>
        <p:sp>
          <p:nvSpPr>
            <p:cNvPr id="33808" name="Text Box 26">
              <a:extLst>
                <a:ext uri="{FF2B5EF4-FFF2-40B4-BE49-F238E27FC236}">
                  <a16:creationId xmlns:a16="http://schemas.microsoft.com/office/drawing/2014/main" id="{29724342-CD05-47E0-95E1-CBD69CA872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4190" y="5563553"/>
              <a:ext cx="172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sz="2400" u="sng" dirty="0">
                  <a:solidFill>
                    <a:srgbClr val="0000FF"/>
                  </a:solidFill>
                  <a:ea typeface="標楷體" panose="03000509000000000000" pitchFamily="65" charset="-120"/>
                </a:rPr>
                <a:t>永健</a:t>
              </a:r>
              <a:r>
                <a:rPr lang="zh-TW" altLang="en-US" sz="2400" dirty="0">
                  <a:solidFill>
                    <a:srgbClr val="0000FF"/>
                  </a:solidFill>
                  <a:ea typeface="標楷體" panose="03000509000000000000" pitchFamily="65" charset="-120"/>
                </a:rPr>
                <a:t>家</a:t>
              </a:r>
            </a:p>
          </p:txBody>
        </p:sp>
      </p:grpSp>
      <p:cxnSp>
        <p:nvCxnSpPr>
          <p:cNvPr id="2" name="直接连接符 53">
            <a:extLst>
              <a:ext uri="{FF2B5EF4-FFF2-40B4-BE49-F238E27FC236}">
                <a16:creationId xmlns:a16="http://schemas.microsoft.com/office/drawing/2014/main" id="{A85E0BE0-784F-4DCF-BE01-9E56A05893E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60613" y="1807245"/>
            <a:ext cx="4443412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8" name="Text Box 28">
            <a:extLst>
              <a:ext uri="{FF2B5EF4-FFF2-40B4-BE49-F238E27FC236}">
                <a16:creationId xmlns:a16="http://schemas.microsoft.com/office/drawing/2014/main" id="{BC4E66F0-0E5F-49C1-ABB4-12CEBF58E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6634" y="3746919"/>
            <a:ext cx="936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00B0F0"/>
                </a:solidFill>
              </a:rPr>
              <a:t>600m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04CD073-EBE1-4DE1-84AD-D5747F6B502E}"/>
              </a:ext>
            </a:extLst>
          </p:cNvPr>
          <p:cNvGrpSpPr/>
          <p:nvPr/>
        </p:nvGrpSpPr>
        <p:grpSpPr>
          <a:xfrm>
            <a:off x="5711182" y="2932747"/>
            <a:ext cx="1727200" cy="576064"/>
            <a:chOff x="5958513" y="2924944"/>
            <a:chExt cx="1727200" cy="576064"/>
          </a:xfrm>
        </p:grpSpPr>
        <p:sp>
          <p:nvSpPr>
            <p:cNvPr id="33805" name="Oval 23">
              <a:extLst>
                <a:ext uri="{FF2B5EF4-FFF2-40B4-BE49-F238E27FC236}">
                  <a16:creationId xmlns:a16="http://schemas.microsoft.com/office/drawing/2014/main" id="{2FA2BA38-8F17-43A4-B133-9A4736182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248" y="3393058"/>
              <a:ext cx="107950" cy="107950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TW" altLang="en-US"/>
            </a:p>
          </p:txBody>
        </p:sp>
        <p:sp>
          <p:nvSpPr>
            <p:cNvPr id="33811" name="Text Box 29">
              <a:extLst>
                <a:ext uri="{FF2B5EF4-FFF2-40B4-BE49-F238E27FC236}">
                  <a16:creationId xmlns:a16="http://schemas.microsoft.com/office/drawing/2014/main" id="{22EFF477-3551-4BCF-9460-95D5430271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8513" y="2924944"/>
              <a:ext cx="172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sz="2400" dirty="0">
                  <a:solidFill>
                    <a:srgbClr val="0000FF"/>
                  </a:solidFill>
                  <a:ea typeface="標楷體" panose="03000509000000000000" pitchFamily="65" charset="-120"/>
                </a:rPr>
                <a:t>圖書館</a:t>
              </a:r>
            </a:p>
          </p:txBody>
        </p:sp>
      </p:grp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34649F18-7BDD-4B25-A6AA-1EDB47C025C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646412" y="4696216"/>
            <a:ext cx="900000" cy="900000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直接连接符 53">
            <a:extLst>
              <a:ext uri="{FF2B5EF4-FFF2-40B4-BE49-F238E27FC236}">
                <a16:creationId xmlns:a16="http://schemas.microsoft.com/office/drawing/2014/main" id="{E74265FD-9F5B-41A2-90E4-7AA2485809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36850" y="2237457"/>
            <a:ext cx="2843213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3820" name="图片 1">
            <a:extLst>
              <a:ext uri="{FF2B5EF4-FFF2-40B4-BE49-F238E27FC236}">
                <a16:creationId xmlns:a16="http://schemas.microsoft.com/office/drawing/2014/main" id="{EA31326F-EF3D-42DF-B4D1-C6D2908B2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8" y="1315541"/>
            <a:ext cx="6000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861AEF58-9356-4028-96DD-D2A2ECD19CB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611651" y="3570084"/>
            <a:ext cx="900000" cy="900000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6AF55B49-7698-423B-A35E-7A3B1248B5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18327" y="3576949"/>
            <a:ext cx="0" cy="1977391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任意多边形 28">
            <a:extLst>
              <a:ext uri="{FF2B5EF4-FFF2-40B4-BE49-F238E27FC236}">
                <a16:creationId xmlns:a16="http://schemas.microsoft.com/office/drawing/2014/main" id="{CFDB18D9-0222-4CA2-AADD-2BD48A7B562E}"/>
              </a:ext>
            </a:extLst>
          </p:cNvPr>
          <p:cNvSpPr>
            <a:spLocks/>
          </p:cNvSpPr>
          <p:nvPr/>
        </p:nvSpPr>
        <p:spPr bwMode="auto">
          <a:xfrm>
            <a:off x="6620193" y="3586942"/>
            <a:ext cx="0" cy="1076325"/>
          </a:xfrm>
          <a:custGeom>
            <a:avLst/>
            <a:gdLst>
              <a:gd name="T0" fmla="*/ 0 h 1076325"/>
              <a:gd name="T1" fmla="*/ 1076325 h 1076325"/>
              <a:gd name="T2" fmla="*/ 0 60000 65536"/>
              <a:gd name="T3" fmla="*/ 0 60000 65536"/>
              <a:gd name="T4" fmla="*/ 0 h 1076325"/>
              <a:gd name="T5" fmla="*/ 1076325 h 107632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076325">
                <a:moveTo>
                  <a:pt x="0" y="0"/>
                </a:moveTo>
                <a:lnTo>
                  <a:pt x="0" y="1076325"/>
                </a:lnTo>
              </a:path>
            </a:pathLst>
          </a:cu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B4DBCC15-C3E6-49F1-A7B1-2C47157C1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5600" y="4476085"/>
            <a:ext cx="69165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dirty="0">
                <a:solidFill>
                  <a:srgbClr val="00B0F0"/>
                </a:solidFill>
              </a:rPr>
              <a:t>南</a:t>
            </a:r>
            <a:endParaRPr lang="zh-CN" altLang="en-US" dirty="0">
              <a:solidFill>
                <a:srgbClr val="00B0F0"/>
              </a:solidFill>
            </a:endParaRPr>
          </a:p>
        </p:txBody>
      </p:sp>
      <p:grpSp>
        <p:nvGrpSpPr>
          <p:cNvPr id="36" name="组合 9">
            <a:extLst>
              <a:ext uri="{FF2B5EF4-FFF2-40B4-BE49-F238E27FC236}">
                <a16:creationId xmlns:a16="http://schemas.microsoft.com/office/drawing/2014/main" id="{A0982AFE-987D-40BB-AD25-858B96AE685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585130" y="2715410"/>
            <a:ext cx="532171" cy="1041285"/>
            <a:chOff x="6783754" y="3942581"/>
            <a:chExt cx="532638" cy="1039566"/>
          </a:xfrm>
        </p:grpSpPr>
        <p:grpSp>
          <p:nvGrpSpPr>
            <p:cNvPr id="37" name="组合 6">
              <a:extLst>
                <a:ext uri="{FF2B5EF4-FFF2-40B4-BE49-F238E27FC236}">
                  <a16:creationId xmlns:a16="http://schemas.microsoft.com/office/drawing/2014/main" id="{56A55948-6071-4E82-A864-9267B32265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83754" y="3942581"/>
              <a:ext cx="457200" cy="731520"/>
              <a:chOff x="4941245" y="4063996"/>
              <a:chExt cx="1500187" cy="1600200"/>
            </a:xfrm>
          </p:grpSpPr>
          <p:sp>
            <p:nvSpPr>
              <p:cNvPr id="39" name="任意多边形 4">
                <a:extLst>
                  <a:ext uri="{FF2B5EF4-FFF2-40B4-BE49-F238E27FC236}">
                    <a16:creationId xmlns:a16="http://schemas.microsoft.com/office/drawing/2014/main" id="{C8B8A25D-361F-4CA4-8735-AD958855C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1245" y="4731986"/>
                <a:ext cx="1500187" cy="0"/>
              </a:xfrm>
              <a:custGeom>
                <a:avLst/>
                <a:gdLst>
                  <a:gd name="T0" fmla="*/ 0 w 1800225"/>
                  <a:gd name="T1" fmla="*/ 97370 w 1800225"/>
                  <a:gd name="T2" fmla="*/ 0 60000 65536"/>
                  <a:gd name="T3" fmla="*/ 0 60000 65536"/>
                  <a:gd name="T4" fmla="*/ 0 w 1800225"/>
                  <a:gd name="T5" fmla="*/ 1800225 w 1800225"/>
                </a:gdLst>
                <a:ahLst/>
                <a:cxnLst>
                  <a:cxn ang="T2">
                    <a:pos x="T0" y="0"/>
                  </a:cxn>
                  <a:cxn ang="T3">
                    <a:pos x="T1" y="0"/>
                  </a:cxn>
                </a:cxnLst>
                <a:rect l="T4" t="0" r="T5" b="0"/>
                <a:pathLst>
                  <a:path w="1800225">
                    <a:moveTo>
                      <a:pt x="0" y="0"/>
                    </a:moveTo>
                    <a:lnTo>
                      <a:pt x="1800225" y="0"/>
                    </a:lnTo>
                  </a:path>
                </a:pathLst>
              </a:custGeom>
              <a:noFill/>
              <a:ln w="19050" algn="ctr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22">
                <a:extLst>
                  <a:ext uri="{FF2B5EF4-FFF2-40B4-BE49-F238E27FC236}">
                    <a16:creationId xmlns:a16="http://schemas.microsoft.com/office/drawing/2014/main" id="{79B11F40-D43B-42A6-BB92-F309FC08126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4891237" y="4864096"/>
                <a:ext cx="1600200" cy="0"/>
              </a:xfrm>
              <a:custGeom>
                <a:avLst/>
                <a:gdLst>
                  <a:gd name="T0" fmla="*/ 0 w 1800225"/>
                  <a:gd name="T1" fmla="*/ 273455 w 1800225"/>
                  <a:gd name="T2" fmla="*/ 0 60000 65536"/>
                  <a:gd name="T3" fmla="*/ 0 60000 65536"/>
                  <a:gd name="T4" fmla="*/ 0 w 1800225"/>
                  <a:gd name="T5" fmla="*/ 1800225 w 1800225"/>
                </a:gdLst>
                <a:ahLst/>
                <a:cxnLst>
                  <a:cxn ang="T2">
                    <a:pos x="T0" y="0"/>
                  </a:cxn>
                  <a:cxn ang="T3">
                    <a:pos x="T1" y="0"/>
                  </a:cxn>
                </a:cxnLst>
                <a:rect l="T4" t="0" r="T5" b="0"/>
                <a:pathLst>
                  <a:path w="1800225">
                    <a:moveTo>
                      <a:pt x="0" y="0"/>
                    </a:moveTo>
                    <a:lnTo>
                      <a:pt x="1800225" y="0"/>
                    </a:lnTo>
                  </a:path>
                </a:pathLst>
              </a:custGeom>
              <a:noFill/>
              <a:ln w="19050" algn="ctr">
                <a:solidFill>
                  <a:srgbClr val="FF00FF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8" name="文本框 8">
              <a:extLst>
                <a:ext uri="{FF2B5EF4-FFF2-40B4-BE49-F238E27FC236}">
                  <a16:creationId xmlns:a16="http://schemas.microsoft.com/office/drawing/2014/main" id="{E2215EFD-49A1-4F34-90D2-2AEA04AE49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2336" y="4582037"/>
              <a:ext cx="5040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r>
                <a:rPr lang="en-US" altLang="zh-TW" dirty="0">
                  <a:solidFill>
                    <a:srgbClr val="FF00FF"/>
                  </a:solidFill>
                </a:rPr>
                <a:t>N</a:t>
              </a:r>
              <a:endParaRPr lang="zh-CN" altLang="en-US" dirty="0">
                <a:solidFill>
                  <a:srgbClr val="FF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07 L -0.13959 0.0002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5615" grpId="0"/>
      <p:bldP spid="25615" grpId="1"/>
      <p:bldP spid="25618" grpId="0"/>
      <p:bldP spid="25618" grpId="1"/>
      <p:bldP spid="48" grpId="0"/>
      <p:bldP spid="4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166" name="Group 590">
            <a:extLst>
              <a:ext uri="{FF2B5EF4-FFF2-40B4-BE49-F238E27FC236}">
                <a16:creationId xmlns:a16="http://schemas.microsoft.com/office/drawing/2014/main" id="{E1BA6542-D89D-42E0-83A8-15F4DB115431}"/>
              </a:ext>
            </a:extLst>
          </p:cNvPr>
          <p:cNvGraphicFramePr>
            <a:graphicFrameLocks noGrp="1"/>
          </p:cNvGraphicFramePr>
          <p:nvPr/>
        </p:nvGraphicFramePr>
        <p:xfrm>
          <a:off x="4254500" y="2244725"/>
          <a:ext cx="3675062" cy="3656013"/>
        </p:xfrm>
        <a:graphic>
          <a:graphicData uri="http://schemas.openxmlformats.org/drawingml/2006/table">
            <a:tbl>
              <a:tblPr/>
              <a:tblGrid>
                <a:gridCol w="458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87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87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87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DDEE38A6-A281-4F8B-8C3A-012FFD324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3987800"/>
            <a:ext cx="503238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F685CF-4567-4A97-8FA9-BF0F010DA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3908425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96812" name="Line 204">
            <a:extLst>
              <a:ext uri="{FF2B5EF4-FFF2-40B4-BE49-F238E27FC236}">
                <a16:creationId xmlns:a16="http://schemas.microsoft.com/office/drawing/2014/main" id="{21DBAA4E-58E3-44B7-A5F3-465C0E0724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35125" y="1355725"/>
            <a:ext cx="2909888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04" name="Rectangle 221">
            <a:extLst>
              <a:ext uri="{FF2B5EF4-FFF2-40B4-BE49-F238E27FC236}">
                <a16:creationId xmlns:a16="http://schemas.microsoft.com/office/drawing/2014/main" id="{4E3CF640-4F5C-46CF-A68C-1FEECE561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08050"/>
            <a:ext cx="79390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17. </a:t>
            </a:r>
            <a:r>
              <a: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如果街市在碼頭的北方，那麼碼頭的東南方是</a:t>
            </a:r>
            <a:endParaRPr kumimoji="0" lang="zh-TW" altLang="en-US" sz="28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      什麼地方</a:t>
            </a:r>
            <a:r>
              <a:rPr kumimoji="0" lang="zh-TW" altLang="en-US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grpSp>
        <p:nvGrpSpPr>
          <p:cNvPr id="34905" name="Group 600">
            <a:extLst>
              <a:ext uri="{FF2B5EF4-FFF2-40B4-BE49-F238E27FC236}">
                <a16:creationId xmlns:a16="http://schemas.microsoft.com/office/drawing/2014/main" id="{11528AB8-B0E5-4638-A603-6D877FDED43D}"/>
              </a:ext>
            </a:extLst>
          </p:cNvPr>
          <p:cNvGrpSpPr>
            <a:grpSpLocks/>
          </p:cNvGrpSpPr>
          <p:nvPr/>
        </p:nvGrpSpPr>
        <p:grpSpPr bwMode="auto">
          <a:xfrm>
            <a:off x="4008438" y="2182813"/>
            <a:ext cx="4181475" cy="3443287"/>
            <a:chOff x="2716" y="1032"/>
            <a:chExt cx="2634" cy="2169"/>
          </a:xfrm>
        </p:grpSpPr>
        <p:sp>
          <p:nvSpPr>
            <p:cNvPr id="25167" name="Text Box 591">
              <a:extLst>
                <a:ext uri="{FF2B5EF4-FFF2-40B4-BE49-F238E27FC236}">
                  <a16:creationId xmlns:a16="http://schemas.microsoft.com/office/drawing/2014/main" id="{A43E4A08-8D5A-41B8-A990-8159127F54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6" y="1032"/>
              <a:ext cx="894" cy="4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zh-TW" altLang="en-US" sz="2600" dirty="0">
                  <a:latin typeface="Arial" charset="0"/>
                  <a:ea typeface="標楷體" pitchFamily="65" charset="-120"/>
                </a:rPr>
                <a:t>動物園</a:t>
              </a:r>
            </a:p>
            <a:p>
              <a:pPr algn="ctr" eaLnBrk="1" hangingPunct="1">
                <a:lnSpc>
                  <a:spcPct val="20000"/>
                </a:lnSpc>
                <a:spcBef>
                  <a:spcPct val="40000"/>
                </a:spcBef>
                <a:defRPr/>
              </a:pPr>
              <a:r>
                <a:rPr lang="en-US" altLang="zh-TW" sz="2500" dirty="0">
                  <a:latin typeface="Arial" charset="0"/>
                </a:rPr>
                <a:t>×</a:t>
              </a:r>
              <a:endParaRPr lang="zh-TW" altLang="en-US" sz="2500" dirty="0">
                <a:latin typeface="Arial" charset="0"/>
              </a:endParaRPr>
            </a:p>
          </p:txBody>
        </p:sp>
        <p:sp>
          <p:nvSpPr>
            <p:cNvPr id="25168" name="Text Box 592">
              <a:extLst>
                <a:ext uri="{FF2B5EF4-FFF2-40B4-BE49-F238E27FC236}">
                  <a16:creationId xmlns:a16="http://schemas.microsoft.com/office/drawing/2014/main" id="{C4B4C270-419A-4A69-BC60-935C7C0066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2" y="1032"/>
              <a:ext cx="894" cy="4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zh-TW" altLang="en-US" sz="2600">
                  <a:latin typeface="Arial" charset="0"/>
                  <a:ea typeface="標楷體" pitchFamily="65" charset="-120"/>
                </a:rPr>
                <a:t>火車站</a:t>
              </a:r>
            </a:p>
            <a:p>
              <a:pPr algn="ctr" eaLnBrk="1" hangingPunct="1">
                <a:lnSpc>
                  <a:spcPct val="20000"/>
                </a:lnSpc>
                <a:spcBef>
                  <a:spcPct val="40000"/>
                </a:spcBef>
                <a:defRPr/>
              </a:pPr>
              <a:r>
                <a:rPr lang="en-US" altLang="zh-TW" sz="2500">
                  <a:latin typeface="Arial" charset="0"/>
                </a:rPr>
                <a:t>×</a:t>
              </a:r>
              <a:endParaRPr lang="zh-TW" altLang="en-US" sz="2500">
                <a:latin typeface="Arial" charset="0"/>
              </a:endParaRPr>
            </a:p>
          </p:txBody>
        </p:sp>
        <p:sp>
          <p:nvSpPr>
            <p:cNvPr id="25169" name="Text Box 593">
              <a:extLst>
                <a:ext uri="{FF2B5EF4-FFF2-40B4-BE49-F238E27FC236}">
                  <a16:creationId xmlns:a16="http://schemas.microsoft.com/office/drawing/2014/main" id="{B7209F31-AEFB-43A2-960A-3EF32EEB4A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2" y="1032"/>
              <a:ext cx="894" cy="4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zh-TW" altLang="en-US" sz="2600">
                  <a:latin typeface="Arial" charset="0"/>
                  <a:ea typeface="標楷體" pitchFamily="65" charset="-120"/>
                </a:rPr>
                <a:t>商場</a:t>
              </a:r>
            </a:p>
            <a:p>
              <a:pPr algn="ctr" eaLnBrk="1" hangingPunct="1">
                <a:lnSpc>
                  <a:spcPct val="20000"/>
                </a:lnSpc>
                <a:spcBef>
                  <a:spcPct val="40000"/>
                </a:spcBef>
                <a:defRPr/>
              </a:pPr>
              <a:r>
                <a:rPr lang="en-US" altLang="zh-TW" sz="2500">
                  <a:latin typeface="Arial" charset="0"/>
                </a:rPr>
                <a:t>×</a:t>
              </a:r>
              <a:endParaRPr lang="zh-TW" altLang="en-US" sz="2500">
                <a:latin typeface="Arial" charset="0"/>
              </a:endParaRPr>
            </a:p>
          </p:txBody>
        </p:sp>
        <p:sp>
          <p:nvSpPr>
            <p:cNvPr id="25170" name="Text Box 594">
              <a:extLst>
                <a:ext uri="{FF2B5EF4-FFF2-40B4-BE49-F238E27FC236}">
                  <a16:creationId xmlns:a16="http://schemas.microsoft.com/office/drawing/2014/main" id="{A9800FF4-247A-445A-8DC6-ABC2E51CF6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0" y="1896"/>
              <a:ext cx="894" cy="4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zh-TW" altLang="en-US" sz="2600">
                  <a:latin typeface="Arial" charset="0"/>
                  <a:ea typeface="標楷體" pitchFamily="65" charset="-120"/>
                </a:rPr>
                <a:t>街市</a:t>
              </a:r>
            </a:p>
            <a:p>
              <a:pPr algn="ctr" eaLnBrk="1" hangingPunct="1">
                <a:lnSpc>
                  <a:spcPct val="20000"/>
                </a:lnSpc>
                <a:spcBef>
                  <a:spcPct val="40000"/>
                </a:spcBef>
                <a:defRPr/>
              </a:pPr>
              <a:r>
                <a:rPr lang="en-US" altLang="zh-TW" sz="2500">
                  <a:latin typeface="Arial" charset="0"/>
                </a:rPr>
                <a:t>×</a:t>
              </a:r>
              <a:endParaRPr lang="zh-TW" altLang="en-US" sz="2500">
                <a:latin typeface="Arial" charset="0"/>
              </a:endParaRPr>
            </a:p>
          </p:txBody>
        </p:sp>
        <p:sp>
          <p:nvSpPr>
            <p:cNvPr id="25171" name="Text Box 595">
              <a:extLst>
                <a:ext uri="{FF2B5EF4-FFF2-40B4-BE49-F238E27FC236}">
                  <a16:creationId xmlns:a16="http://schemas.microsoft.com/office/drawing/2014/main" id="{E3A4C1A9-3B53-4807-97C6-7E96F4588B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0" y="1896"/>
              <a:ext cx="894" cy="4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kumimoji="0" lang="zh-TW" altLang="en-US" sz="2600" u="sng">
                  <a:latin typeface="Arial" charset="0"/>
                  <a:ea typeface="標楷體" pitchFamily="65" charset="-120"/>
                </a:rPr>
                <a:t>軒彬</a:t>
              </a:r>
              <a:r>
                <a:rPr kumimoji="0" lang="zh-TW" altLang="en-US" sz="2600">
                  <a:latin typeface="Arial" charset="0"/>
                  <a:ea typeface="標楷體" pitchFamily="65" charset="-120"/>
                </a:rPr>
                <a:t>家</a:t>
              </a:r>
            </a:p>
            <a:p>
              <a:pPr algn="ctr" eaLnBrk="1" hangingPunct="1">
                <a:lnSpc>
                  <a:spcPct val="20000"/>
                </a:lnSpc>
                <a:spcBef>
                  <a:spcPct val="40000"/>
                </a:spcBef>
                <a:defRPr/>
              </a:pPr>
              <a:r>
                <a:rPr lang="en-US" altLang="zh-TW" sz="2500">
                  <a:latin typeface="Arial" charset="0"/>
                </a:rPr>
                <a:t>×</a:t>
              </a:r>
              <a:endParaRPr lang="zh-TW" altLang="en-US" sz="2500">
                <a:latin typeface="Arial" charset="0"/>
              </a:endParaRPr>
            </a:p>
          </p:txBody>
        </p:sp>
        <p:sp>
          <p:nvSpPr>
            <p:cNvPr id="25172" name="Text Box 596">
              <a:extLst>
                <a:ext uri="{FF2B5EF4-FFF2-40B4-BE49-F238E27FC236}">
                  <a16:creationId xmlns:a16="http://schemas.microsoft.com/office/drawing/2014/main" id="{A1EA8BF3-88B5-4070-8EBE-0025DCEB23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4" y="1896"/>
              <a:ext cx="894" cy="4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zh-TW" altLang="en-US" sz="2600">
                  <a:latin typeface="Arial" charset="0"/>
                  <a:ea typeface="標楷體" pitchFamily="65" charset="-120"/>
                </a:rPr>
                <a:t>公園</a:t>
              </a:r>
            </a:p>
            <a:p>
              <a:pPr algn="ctr" eaLnBrk="1" hangingPunct="1">
                <a:lnSpc>
                  <a:spcPct val="20000"/>
                </a:lnSpc>
                <a:spcBef>
                  <a:spcPct val="40000"/>
                </a:spcBef>
                <a:defRPr/>
              </a:pPr>
              <a:r>
                <a:rPr lang="en-US" altLang="zh-TW" sz="2500">
                  <a:latin typeface="Arial" charset="0"/>
                </a:rPr>
                <a:t>×</a:t>
              </a:r>
              <a:endParaRPr lang="zh-TW" altLang="en-US" sz="2500">
                <a:latin typeface="Arial" charset="0"/>
              </a:endParaRPr>
            </a:p>
          </p:txBody>
        </p:sp>
        <p:sp>
          <p:nvSpPr>
            <p:cNvPr id="25173" name="Text Box 597">
              <a:extLst>
                <a:ext uri="{FF2B5EF4-FFF2-40B4-BE49-F238E27FC236}">
                  <a16:creationId xmlns:a16="http://schemas.microsoft.com/office/drawing/2014/main" id="{39C50A34-F67F-448A-A6E0-EA8CACAEE7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0" y="2760"/>
              <a:ext cx="894" cy="4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zh-TW" altLang="en-US" sz="2600">
                  <a:latin typeface="Arial" charset="0"/>
                  <a:ea typeface="標楷體" pitchFamily="65" charset="-120"/>
                </a:rPr>
                <a:t>銀行</a:t>
              </a:r>
            </a:p>
            <a:p>
              <a:pPr algn="ctr" eaLnBrk="1" hangingPunct="1">
                <a:lnSpc>
                  <a:spcPct val="20000"/>
                </a:lnSpc>
                <a:spcBef>
                  <a:spcPct val="40000"/>
                </a:spcBef>
                <a:defRPr/>
              </a:pPr>
              <a:r>
                <a:rPr lang="en-US" altLang="zh-TW" sz="2500">
                  <a:latin typeface="Arial" charset="0"/>
                </a:rPr>
                <a:t>×</a:t>
              </a:r>
              <a:endParaRPr lang="zh-TW" altLang="en-US" sz="2500">
                <a:latin typeface="Arial" charset="0"/>
              </a:endParaRPr>
            </a:p>
          </p:txBody>
        </p:sp>
        <p:sp>
          <p:nvSpPr>
            <p:cNvPr id="25174" name="Text Box 598">
              <a:extLst>
                <a:ext uri="{FF2B5EF4-FFF2-40B4-BE49-F238E27FC236}">
                  <a16:creationId xmlns:a16="http://schemas.microsoft.com/office/drawing/2014/main" id="{71C8104C-37EC-4D7A-B151-4C67858323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4" y="2760"/>
              <a:ext cx="894" cy="4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zh-TW" altLang="en-US" sz="2600">
                  <a:latin typeface="Arial" charset="0"/>
                  <a:ea typeface="標楷體" pitchFamily="65" charset="-120"/>
                </a:rPr>
                <a:t>碼頭</a:t>
              </a:r>
            </a:p>
            <a:p>
              <a:pPr algn="ctr" eaLnBrk="1" hangingPunct="1">
                <a:lnSpc>
                  <a:spcPct val="20000"/>
                </a:lnSpc>
                <a:spcBef>
                  <a:spcPct val="40000"/>
                </a:spcBef>
                <a:defRPr/>
              </a:pPr>
              <a:r>
                <a:rPr lang="en-US" altLang="zh-TW" sz="2500">
                  <a:latin typeface="Arial" charset="0"/>
                </a:rPr>
                <a:t>×</a:t>
              </a:r>
              <a:endParaRPr lang="zh-TW" altLang="en-US" sz="2500">
                <a:latin typeface="Arial" charset="0"/>
              </a:endParaRPr>
            </a:p>
          </p:txBody>
        </p:sp>
        <p:sp>
          <p:nvSpPr>
            <p:cNvPr id="25175" name="Text Box 599">
              <a:extLst>
                <a:ext uri="{FF2B5EF4-FFF2-40B4-BE49-F238E27FC236}">
                  <a16:creationId xmlns:a16="http://schemas.microsoft.com/office/drawing/2014/main" id="{7057BA5D-0C79-4D6F-9649-EC84ECB2F1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6" y="2760"/>
              <a:ext cx="894" cy="4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zh-TW" altLang="en-US" sz="2600" dirty="0">
                  <a:latin typeface="Arial" charset="0"/>
                  <a:ea typeface="標楷體" pitchFamily="65" charset="-120"/>
                </a:rPr>
                <a:t>郵局</a:t>
              </a:r>
            </a:p>
            <a:p>
              <a:pPr algn="ctr" eaLnBrk="1" hangingPunct="1">
                <a:lnSpc>
                  <a:spcPct val="20000"/>
                </a:lnSpc>
                <a:spcBef>
                  <a:spcPct val="40000"/>
                </a:spcBef>
                <a:defRPr/>
              </a:pPr>
              <a:r>
                <a:rPr lang="en-US" altLang="zh-TW" sz="2500" dirty="0">
                  <a:latin typeface="Arial" charset="0"/>
                </a:rPr>
                <a:t>×</a:t>
              </a:r>
              <a:endParaRPr lang="zh-TW" altLang="en-US" sz="2500" dirty="0">
                <a:latin typeface="Arial" charset="0"/>
              </a:endParaRPr>
            </a:p>
          </p:txBody>
        </p:sp>
      </p:grp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D0F78401-3B60-4579-902E-30BA6FD2D18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9175" y="5432425"/>
            <a:ext cx="1065213" cy="0"/>
          </a:xfrm>
          <a:prstGeom prst="line">
            <a:avLst/>
          </a:prstGeom>
          <a:noFill/>
          <a:ln w="25400" algn="ctr">
            <a:solidFill>
              <a:srgbClr val="FF00FF"/>
            </a:solidFill>
            <a:round/>
            <a:headEnd type="none" w="med" len="lg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Line 204">
            <a:extLst>
              <a:ext uri="{FF2B5EF4-FFF2-40B4-BE49-F238E27FC236}">
                <a16:creationId xmlns:a16="http://schemas.microsoft.com/office/drawing/2014/main" id="{1A3709CF-B72B-4A3C-8AA9-3DA35FF831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0063" y="1355725"/>
            <a:ext cx="2124075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Text Box 34">
            <a:extLst>
              <a:ext uri="{FF2B5EF4-FFF2-40B4-BE49-F238E27FC236}">
                <a16:creationId xmlns:a16="http://schemas.microsoft.com/office/drawing/2014/main" id="{5905DB38-9555-4643-83ED-AEF8DA98E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2113" y="5397500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>
                <a:solidFill>
                  <a:srgbClr val="FF00FF"/>
                </a:solidFill>
                <a:ea typeface="標楷體" panose="03000509000000000000" pitchFamily="65" charset="-120"/>
              </a:rPr>
              <a:t>東南</a:t>
            </a:r>
          </a:p>
        </p:txBody>
      </p:sp>
      <p:sp>
        <p:nvSpPr>
          <p:cNvPr id="34909" name="Text Box 117">
            <a:extLst>
              <a:ext uri="{FF2B5EF4-FFF2-40B4-BE49-F238E27FC236}">
                <a16:creationId xmlns:a16="http://schemas.microsoft.com/office/drawing/2014/main" id="{BBCD78F2-AD9A-4554-9820-D318EA861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2111375"/>
            <a:ext cx="2538412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A. </a:t>
            </a:r>
            <a:r>
              <a:rPr lang="zh-TW" altLang="en-US" sz="2800" u="sng">
                <a:ea typeface="標楷體" panose="03000509000000000000" pitchFamily="65" charset="-120"/>
              </a:rPr>
              <a:t>軒彬</a:t>
            </a:r>
            <a:r>
              <a:rPr lang="zh-TW" altLang="en-US" sz="2800">
                <a:ea typeface="標楷體" panose="03000509000000000000" pitchFamily="65" charset="-120"/>
              </a:rPr>
              <a:t>家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 B. </a:t>
            </a:r>
            <a:r>
              <a:rPr lang="zh-TW" altLang="en-US" sz="2800">
                <a:ea typeface="標楷體" panose="03000509000000000000" pitchFamily="65" charset="-120"/>
              </a:rPr>
              <a:t>公園   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sz="2800">
                <a:sym typeface="Wingdings" panose="05000000000000000000" pitchFamily="2" charset="2"/>
              </a:rPr>
              <a:t>C. </a:t>
            </a:r>
            <a:r>
              <a:rPr lang="zh-TW" altLang="en-US" sz="2800">
                <a:ea typeface="標楷體" panose="03000509000000000000" pitchFamily="65" charset="-120"/>
                <a:sym typeface="Wingdings" panose="05000000000000000000" pitchFamily="2" charset="2"/>
              </a:rPr>
              <a:t>銀行</a:t>
            </a:r>
            <a:r>
              <a:rPr lang="zh-TW" altLang="en-US" sz="2800">
                <a:ea typeface="標楷體" panose="03000509000000000000" pitchFamily="65" charset="-120"/>
              </a:rPr>
              <a:t>     　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 D. </a:t>
            </a:r>
            <a:r>
              <a:rPr lang="zh-TW" altLang="en-US" sz="2800">
                <a:ea typeface="標楷體" panose="03000509000000000000" pitchFamily="65" charset="-120"/>
              </a:rPr>
              <a:t>郵局</a:t>
            </a:r>
            <a:r>
              <a:rPr lang="zh-TW" altLang="zh-TW" sz="2800">
                <a:ea typeface="標楷體" panose="03000509000000000000" pitchFamily="65" charset="-120"/>
              </a:rPr>
              <a:t>   </a:t>
            </a:r>
            <a:endParaRPr lang="en-US" altLang="zh-TW" sz="2800">
              <a:ea typeface="標楷體" panose="03000509000000000000" pitchFamily="65" charset="-120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4E711F0F-3B53-439A-8329-CFD8192C06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24400" y="4067175"/>
            <a:ext cx="1355725" cy="1363663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 Box 34">
            <a:extLst>
              <a:ext uri="{FF2B5EF4-FFF2-40B4-BE49-F238E27FC236}">
                <a16:creationId xmlns:a16="http://schemas.microsoft.com/office/drawing/2014/main" id="{48C36447-F4D8-4267-8D71-5D995D375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3388" y="3709988"/>
            <a:ext cx="563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>
                <a:solidFill>
                  <a:srgbClr val="00B050"/>
                </a:solidFill>
                <a:ea typeface="標楷體" panose="03000509000000000000" pitchFamily="65" charset="-120"/>
              </a:rPr>
              <a:t>北</a:t>
            </a:r>
          </a:p>
        </p:txBody>
      </p:sp>
      <p:grpSp>
        <p:nvGrpSpPr>
          <p:cNvPr id="4" name="Group 603">
            <a:extLst>
              <a:ext uri="{FF2B5EF4-FFF2-40B4-BE49-F238E27FC236}">
                <a16:creationId xmlns:a16="http://schemas.microsoft.com/office/drawing/2014/main" id="{3BDCB979-9C1F-4040-A9AC-F5973C7851F2}"/>
              </a:ext>
            </a:extLst>
          </p:cNvPr>
          <p:cNvGrpSpPr>
            <a:grpSpLocks/>
          </p:cNvGrpSpPr>
          <p:nvPr/>
        </p:nvGrpSpPr>
        <p:grpSpPr bwMode="auto">
          <a:xfrm>
            <a:off x="5411788" y="4686300"/>
            <a:ext cx="1076325" cy="1187450"/>
            <a:chOff x="3600" y="2609"/>
            <a:chExt cx="678" cy="748"/>
          </a:xfrm>
        </p:grpSpPr>
        <p:sp>
          <p:nvSpPr>
            <p:cNvPr id="34913" name="Line 31">
              <a:extLst>
                <a:ext uri="{FF2B5EF4-FFF2-40B4-BE49-F238E27FC236}">
                  <a16:creationId xmlns:a16="http://schemas.microsoft.com/office/drawing/2014/main" id="{30FF52D5-0E8C-44B2-8F2C-1FC2EE6DB39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8100000">
              <a:off x="3763" y="3089"/>
              <a:ext cx="515" cy="0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14" name="Line 32">
              <a:extLst>
                <a:ext uri="{FF2B5EF4-FFF2-40B4-BE49-F238E27FC236}">
                  <a16:creationId xmlns:a16="http://schemas.microsoft.com/office/drawing/2014/main" id="{E5A31B7F-9F57-458B-8D28-5C02B390E45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8100000">
              <a:off x="4012" y="2767"/>
              <a:ext cx="0" cy="590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15" name="Text Box 34">
              <a:extLst>
                <a:ext uri="{FF2B5EF4-FFF2-40B4-BE49-F238E27FC236}">
                  <a16:creationId xmlns:a16="http://schemas.microsoft.com/office/drawing/2014/main" id="{B5A63705-F6B6-47BC-98A0-5D349E4FD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609"/>
              <a:ext cx="3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400" b="1">
                  <a:solidFill>
                    <a:srgbClr val="003399"/>
                  </a:solidFill>
                  <a:ea typeface="標楷體" panose="03000509000000000000" pitchFamily="65" charset="-120"/>
                </a:rPr>
                <a:t>N</a:t>
              </a:r>
              <a:endParaRPr lang="zh-TW" altLang="en-US" sz="2400" b="1">
                <a:solidFill>
                  <a:srgbClr val="003399"/>
                </a:solidFill>
                <a:ea typeface="標楷體" panose="03000509000000000000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2" grpId="0"/>
      <p:bldP spid="32" grpId="1"/>
      <p:bldP spid="26" grpId="0"/>
      <p:bldP spid="2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2">
            <a:extLst>
              <a:ext uri="{FF2B5EF4-FFF2-40B4-BE49-F238E27FC236}">
                <a16:creationId xmlns:a16="http://schemas.microsoft.com/office/drawing/2014/main" id="{5C24A498-F572-4E42-A769-9E908711A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835025"/>
            <a:ext cx="4357687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6BF6680-AD7F-414A-835B-33F3DB3C6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8" y="3917950"/>
            <a:ext cx="395287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36868" name="Text Box 5">
            <a:extLst>
              <a:ext uri="{FF2B5EF4-FFF2-40B4-BE49-F238E27FC236}">
                <a16:creationId xmlns:a16="http://schemas.microsoft.com/office/drawing/2014/main" id="{BE12AD66-E088-4B36-AFBF-F4DDE0497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2800350"/>
            <a:ext cx="1049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18. </a:t>
            </a:r>
            <a:endParaRPr lang="zh-TW" altLang="en-US" sz="28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1929BC1D-D3F9-4852-B738-DDC4F4C9E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2792413"/>
            <a:ext cx="73088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 u="sng" dirty="0">
                <a:ea typeface="標楷體" panose="03000509000000000000" pitchFamily="65" charset="-120"/>
                <a:cs typeface="Times New Roman" panose="02020603050405020304" pitchFamily="18" charset="0"/>
              </a:rPr>
              <a:t>夢華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設計了上圖，長方形內所有圓的大小都相同。每個圓的半徑是多少？</a:t>
            </a:r>
          </a:p>
        </p:txBody>
      </p:sp>
      <p:sp>
        <p:nvSpPr>
          <p:cNvPr id="36870" name="Text Box 117">
            <a:extLst>
              <a:ext uri="{FF2B5EF4-FFF2-40B4-BE49-F238E27FC236}">
                <a16:creationId xmlns:a16="http://schemas.microsoft.com/office/drawing/2014/main" id="{6510E4FA-3AD0-4361-97F3-0A2D35C38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88" y="3848100"/>
            <a:ext cx="5764212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TW" altLang="en-US" sz="2800" dirty="0"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ea typeface="標楷體" panose="03000509000000000000" pitchFamily="65" charset="-120"/>
              </a:rPr>
              <a:t>A. 2.5cm </a:t>
            </a:r>
            <a:r>
              <a:rPr lang="zh-TW" altLang="en-US" sz="2800" dirty="0">
                <a:ea typeface="標楷體" panose="03000509000000000000" pitchFamily="65" charset="-120"/>
              </a:rPr>
              <a:t>　　　　　        </a:t>
            </a:r>
            <a:r>
              <a:rPr lang="en-US" altLang="zh-TW" sz="2800" dirty="0">
                <a:ea typeface="標楷體" panose="03000509000000000000" pitchFamily="65" charset="-120"/>
              </a:rPr>
              <a:t>B. 3cm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 dirty="0">
                <a:ea typeface="標楷體" panose="03000509000000000000" pitchFamily="65" charset="-120"/>
              </a:rPr>
              <a:t> C. 5cm</a:t>
            </a:r>
            <a:r>
              <a:rPr lang="zh-TW" altLang="en-US" sz="2800" dirty="0">
                <a:ea typeface="標楷體" panose="03000509000000000000" pitchFamily="65" charset="-120"/>
              </a:rPr>
              <a:t>　　　　               </a:t>
            </a:r>
            <a:r>
              <a:rPr lang="en-US" altLang="zh-TW" sz="2800" dirty="0">
                <a:ea typeface="標楷體" panose="03000509000000000000" pitchFamily="65" charset="-120"/>
              </a:rPr>
              <a:t>D. 6cm</a:t>
            </a:r>
            <a:endParaRPr lang="zh-TW" altLang="en-US" sz="2800" dirty="0">
              <a:ea typeface="標楷體" panose="03000509000000000000" pitchFamily="65" charset="-120"/>
            </a:endParaRPr>
          </a:p>
        </p:txBody>
      </p:sp>
      <p:sp>
        <p:nvSpPr>
          <p:cNvPr id="203886" name="Rectangle 110">
            <a:extLst>
              <a:ext uri="{FF2B5EF4-FFF2-40B4-BE49-F238E27FC236}">
                <a16:creationId xmlns:a16="http://schemas.microsoft.com/office/drawing/2014/main" id="{BF53F023-81A8-40E2-9290-88D537E36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5067300"/>
            <a:ext cx="42132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zh-CN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長方形的長 </a:t>
            </a: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</a:rPr>
              <a:t>= </a:t>
            </a:r>
            <a:r>
              <a:rPr lang="zh-CN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圓的直徑</a:t>
            </a: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</a:rPr>
              <a:t>×5</a:t>
            </a:r>
            <a:endParaRPr kumimoji="0" lang="en-US" altLang="zh-TW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pPr eaLnBrk="1" hangingPunct="1">
              <a:spcAft>
                <a:spcPts val="600"/>
              </a:spcAft>
            </a:pPr>
            <a:r>
              <a:rPr lang="zh-CN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圓的直徑是</a:t>
            </a: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</a:rPr>
              <a:t>(30÷5)cm</a:t>
            </a:r>
            <a:r>
              <a:rPr lang="zh-CN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。</a:t>
            </a:r>
            <a:endParaRPr lang="en-US" altLang="zh-TW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5F1AF1-2DC2-4E6F-8110-A60D5C616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8263" y="3835400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9F5E15DC-89E5-444A-A22D-64C1B2F7F5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84425" y="1925638"/>
            <a:ext cx="819150" cy="0"/>
          </a:xfrm>
          <a:prstGeom prst="line">
            <a:avLst/>
          </a:prstGeom>
          <a:noFill/>
          <a:ln w="254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3123B3AE-FA91-4E11-BC98-1652C692FD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3575" y="1924050"/>
            <a:ext cx="809625" cy="0"/>
          </a:xfrm>
          <a:prstGeom prst="line">
            <a:avLst/>
          </a:prstGeom>
          <a:noFill/>
          <a:ln w="254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61457D33-402B-4E1A-ACEC-6688E51E5A7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25900" y="1924050"/>
            <a:ext cx="809625" cy="0"/>
          </a:xfrm>
          <a:prstGeom prst="line">
            <a:avLst/>
          </a:prstGeom>
          <a:noFill/>
          <a:ln w="254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13878CD5-BB05-4333-80B3-5B4EF3DA2DA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33938" y="1924050"/>
            <a:ext cx="811212" cy="0"/>
          </a:xfrm>
          <a:prstGeom prst="line">
            <a:avLst/>
          </a:prstGeom>
          <a:noFill/>
          <a:ln w="254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1F14E331-665E-43FB-AD7D-E0756D6BA1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57850" y="1924050"/>
            <a:ext cx="809625" cy="0"/>
          </a:xfrm>
          <a:prstGeom prst="line">
            <a:avLst/>
          </a:prstGeom>
          <a:noFill/>
          <a:ln w="254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Rectangle 110">
            <a:extLst>
              <a:ext uri="{FF2B5EF4-FFF2-40B4-BE49-F238E27FC236}">
                <a16:creationId xmlns:a16="http://schemas.microsoft.com/office/drawing/2014/main" id="{911FAE94-3364-404B-BD05-1D66459D5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600" y="5067300"/>
            <a:ext cx="300831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每個圓的半徑是：</a:t>
            </a:r>
            <a:endParaRPr kumimoji="0" lang="en-US" altLang="zh-TW" sz="2800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30÷5÷2 = 3(cm)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36879" name="Text Box 117">
            <a:extLst>
              <a:ext uri="{FF2B5EF4-FFF2-40B4-BE49-F238E27FC236}">
                <a16:creationId xmlns:a16="http://schemas.microsoft.com/office/drawing/2014/main" id="{073B2465-01FC-46A6-AC16-64FD68B92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200" y="2414588"/>
            <a:ext cx="13350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TW" altLang="en-US" sz="2000">
                <a:ea typeface="標楷體" panose="03000509000000000000" pitchFamily="65" charset="-120"/>
              </a:rPr>
              <a:t> </a:t>
            </a:r>
            <a:r>
              <a:rPr lang="en-US" altLang="zh-TW" sz="2000">
                <a:ea typeface="標楷體" panose="03000509000000000000" pitchFamily="65" charset="-120"/>
              </a:rPr>
              <a:t>30cm </a:t>
            </a:r>
            <a:r>
              <a:rPr lang="zh-TW" altLang="en-US" sz="2000">
                <a:ea typeface="標楷體" panose="03000509000000000000" pitchFamily="65" charset="-120"/>
              </a:rPr>
              <a:t>　　</a:t>
            </a:r>
          </a:p>
        </p:txBody>
      </p:sp>
      <p:sp>
        <p:nvSpPr>
          <p:cNvPr id="36880" name="Text Box 117">
            <a:extLst>
              <a:ext uri="{FF2B5EF4-FFF2-40B4-BE49-F238E27FC236}">
                <a16:creationId xmlns:a16="http://schemas.microsoft.com/office/drawing/2014/main" id="{29C333B9-3290-4E78-8E50-0B11A8C69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9225" y="1449388"/>
            <a:ext cx="935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000">
                <a:ea typeface="標楷體" panose="03000509000000000000" pitchFamily="65" charset="-120"/>
              </a:rPr>
              <a:t>10cm </a:t>
            </a:r>
            <a:r>
              <a:rPr lang="zh-TW" altLang="en-US" sz="2000">
                <a:ea typeface="標楷體" panose="03000509000000000000" pitchFamily="65" charset="-120"/>
              </a:rPr>
              <a:t>　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03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03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03886" grpId="0" build="allAtOnce"/>
      <p:bldP spid="28" grpId="0"/>
      <p:bldP spid="39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5">
            <a:extLst>
              <a:ext uri="{FF2B5EF4-FFF2-40B4-BE49-F238E27FC236}">
                <a16:creationId xmlns:a16="http://schemas.microsoft.com/office/drawing/2014/main" id="{F312DBE3-3689-4FFC-8B2F-130FF8B06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2205038"/>
            <a:ext cx="75406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如果同時使用以上的六條膠棒去組成一個四邊形，可以組成以下哪一個</a:t>
            </a: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些四邊形？</a:t>
            </a:r>
            <a:r>
              <a:rPr lang="zh-CN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7B9CBB-F515-4EFC-BED2-879040C0E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113" y="3824288"/>
            <a:ext cx="396875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D1712E-5A5D-4652-BCD0-6841D464B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8050" y="3730625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7893" name="Rectangle 4">
            <a:extLst>
              <a:ext uri="{FF2B5EF4-FFF2-40B4-BE49-F238E27FC236}">
                <a16:creationId xmlns:a16="http://schemas.microsoft.com/office/drawing/2014/main" id="{BF661D79-142A-472B-8459-65D19D991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" y="2205038"/>
            <a:ext cx="777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78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>
                <a:ea typeface="標楷體" panose="03000509000000000000" pitchFamily="65" charset="-120"/>
              </a:rPr>
              <a:t>1</a:t>
            </a:r>
            <a:r>
              <a:rPr lang="en-US" altLang="zh-TW" sz="2800">
                <a:ea typeface="標楷體" panose="03000509000000000000" pitchFamily="65" charset="-120"/>
              </a:rPr>
              <a:t>9</a:t>
            </a:r>
            <a:r>
              <a:rPr lang="en-US" altLang="zh-CN" sz="2800">
                <a:ea typeface="標楷體" panose="03000509000000000000" pitchFamily="65" charset="-120"/>
              </a:rPr>
              <a:t>. </a:t>
            </a:r>
            <a:endParaRPr lang="zh-CN" altLang="en-US" sz="2800">
              <a:ea typeface="標楷體" panose="03000509000000000000" pitchFamily="65" charset="-120"/>
            </a:endParaRP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97CC8AD0-96AF-4F25-9F89-C5D6185B9B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86050" y="908050"/>
            <a:ext cx="512763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139270" name="Rectangle 28">
            <a:extLst>
              <a:ext uri="{FF2B5EF4-FFF2-40B4-BE49-F238E27FC236}">
                <a16:creationId xmlns:a16="http://schemas.microsoft.com/office/drawing/2014/main" id="{6E767AE5-0718-4AE6-861B-63EFB64E6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650" y="3175000"/>
            <a:ext cx="7234238" cy="52387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en-US" altLang="zh-CN" sz="2800" dirty="0">
                <a:latin typeface="+mj-lt"/>
                <a:ea typeface="標楷體" panose="03000509000000000000" pitchFamily="65" charset="-120"/>
              </a:rPr>
              <a:t>I. </a:t>
            </a:r>
            <a:r>
              <a:rPr lang="zh-CN" altLang="en-US" sz="2800" dirty="0">
                <a:latin typeface="+mj-lt"/>
                <a:ea typeface="標楷體" panose="03000509000000000000" pitchFamily="65" charset="-120"/>
              </a:rPr>
              <a:t>長方形        </a:t>
            </a:r>
            <a:r>
              <a:rPr lang="en-US" altLang="zh-CN" sz="2800" dirty="0">
                <a:latin typeface="+mj-lt"/>
                <a:ea typeface="標楷體" panose="03000509000000000000" pitchFamily="65" charset="-120"/>
              </a:rPr>
              <a:t>II. </a:t>
            </a:r>
            <a:r>
              <a:rPr lang="zh-CN" altLang="en-US" sz="2800" dirty="0">
                <a:latin typeface="+mj-lt"/>
                <a:ea typeface="標楷體" panose="03000509000000000000" pitchFamily="65" charset="-120"/>
              </a:rPr>
              <a:t>平行四邊形        </a:t>
            </a:r>
            <a:r>
              <a:rPr lang="en-US" altLang="zh-CN" sz="2800" dirty="0">
                <a:latin typeface="+mj-lt"/>
                <a:ea typeface="標楷體" panose="03000509000000000000" pitchFamily="65" charset="-120"/>
              </a:rPr>
              <a:t>III. </a:t>
            </a:r>
            <a:r>
              <a:rPr lang="zh-CN" altLang="en-US" sz="2800" dirty="0">
                <a:latin typeface="+mj-lt"/>
                <a:ea typeface="標楷體" panose="03000509000000000000" pitchFamily="65" charset="-120"/>
              </a:rPr>
              <a:t>菱形</a:t>
            </a:r>
            <a:endParaRPr lang="zh-CN" altLang="en-US" sz="2800" u="sng" dirty="0">
              <a:latin typeface="+mj-lt"/>
              <a:ea typeface="標楷體" panose="03000509000000000000" pitchFamily="65" charset="-120"/>
            </a:endParaRPr>
          </a:p>
        </p:txBody>
      </p:sp>
      <p:sp>
        <p:nvSpPr>
          <p:cNvPr id="37896" name="Text Box 29">
            <a:extLst>
              <a:ext uri="{FF2B5EF4-FFF2-40B4-BE49-F238E27FC236}">
                <a16:creationId xmlns:a16="http://schemas.microsoft.com/office/drawing/2014/main" id="{58063983-EC21-4D0E-9367-2486A0DB0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3792538"/>
            <a:ext cx="55578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A. </a:t>
            </a:r>
            <a:r>
              <a:rPr lang="zh-CN" altLang="en-US" sz="2800">
                <a:ea typeface="標楷體" panose="03000509000000000000" pitchFamily="65" charset="-120"/>
              </a:rPr>
              <a:t>只有</a:t>
            </a:r>
            <a:r>
              <a:rPr lang="en-US" altLang="zh-TW" sz="2800">
                <a:ea typeface="標楷體" panose="03000509000000000000" pitchFamily="65" charset="-120"/>
              </a:rPr>
              <a:t>I                 B. </a:t>
            </a:r>
            <a:r>
              <a:rPr lang="zh-CN" altLang="en-US" sz="2800">
                <a:ea typeface="標楷體" panose="03000509000000000000" pitchFamily="65" charset="-120"/>
              </a:rPr>
              <a:t>只有</a:t>
            </a:r>
            <a:r>
              <a:rPr lang="en-US" altLang="zh-TW" sz="2800">
                <a:ea typeface="標楷體" panose="03000509000000000000" pitchFamily="65" charset="-120"/>
              </a:rPr>
              <a:t>I </a:t>
            </a:r>
            <a:r>
              <a:rPr lang="zh-CN" altLang="en-US" sz="2800">
                <a:ea typeface="標楷體" panose="03000509000000000000" pitchFamily="65" charset="-120"/>
              </a:rPr>
              <a:t>及</a:t>
            </a:r>
            <a:r>
              <a:rPr lang="en-US" altLang="zh-TW" sz="2800">
                <a:ea typeface="標楷體" panose="03000509000000000000" pitchFamily="65" charset="-120"/>
              </a:rPr>
              <a:t>II     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C. </a:t>
            </a:r>
            <a:r>
              <a:rPr lang="zh-CN" altLang="en-US" sz="2800">
                <a:ea typeface="標楷體" panose="03000509000000000000" pitchFamily="65" charset="-120"/>
              </a:rPr>
              <a:t>只有</a:t>
            </a:r>
            <a:r>
              <a:rPr lang="en-US" altLang="zh-TW" sz="2800">
                <a:ea typeface="標楷體" panose="03000509000000000000" pitchFamily="65" charset="-120"/>
              </a:rPr>
              <a:t>II </a:t>
            </a:r>
            <a:r>
              <a:rPr lang="zh-CN" altLang="en-US" sz="2800">
                <a:ea typeface="標楷體" panose="03000509000000000000" pitchFamily="65" charset="-120"/>
              </a:rPr>
              <a:t>及</a:t>
            </a:r>
            <a:r>
              <a:rPr lang="en-US" altLang="zh-TW" sz="2800">
                <a:ea typeface="標楷體" panose="03000509000000000000" pitchFamily="65" charset="-120"/>
              </a:rPr>
              <a:t>III        D. I</a:t>
            </a:r>
            <a:r>
              <a:rPr lang="zh-TW" altLang="en-US" sz="2800">
                <a:ea typeface="標楷體" panose="03000509000000000000" pitchFamily="65" charset="-120"/>
              </a:rPr>
              <a:t>、</a:t>
            </a:r>
            <a:r>
              <a:rPr lang="en-US" altLang="zh-TW" sz="2800">
                <a:ea typeface="標楷體" panose="03000509000000000000" pitchFamily="65" charset="-120"/>
              </a:rPr>
              <a:t>II </a:t>
            </a:r>
            <a:r>
              <a:rPr lang="zh-CN" altLang="en-US" sz="2800">
                <a:ea typeface="標楷體" panose="03000509000000000000" pitchFamily="65" charset="-120"/>
              </a:rPr>
              <a:t>及</a:t>
            </a:r>
            <a:r>
              <a:rPr lang="en-US" altLang="zh-TW" sz="2800">
                <a:ea typeface="標楷體" panose="03000509000000000000" pitchFamily="65" charset="-120"/>
              </a:rPr>
              <a:t>III   </a:t>
            </a:r>
          </a:p>
        </p:txBody>
      </p:sp>
      <p:pic>
        <p:nvPicPr>
          <p:cNvPr id="37897" name="图片 2">
            <a:extLst>
              <a:ext uri="{FF2B5EF4-FFF2-40B4-BE49-F238E27FC236}">
                <a16:creationId xmlns:a16="http://schemas.microsoft.com/office/drawing/2014/main" id="{41C45F1A-0227-45BF-AF25-74C7E6D49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968375"/>
            <a:ext cx="4602163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组合 66">
            <a:extLst>
              <a:ext uri="{FF2B5EF4-FFF2-40B4-BE49-F238E27FC236}">
                <a16:creationId xmlns:a16="http://schemas.microsoft.com/office/drawing/2014/main" id="{B5ECD637-F31F-437C-BD95-D2C16F1E2B39}"/>
              </a:ext>
            </a:extLst>
          </p:cNvPr>
          <p:cNvGrpSpPr>
            <a:grpSpLocks/>
          </p:cNvGrpSpPr>
          <p:nvPr/>
        </p:nvGrpSpPr>
        <p:grpSpPr bwMode="auto">
          <a:xfrm>
            <a:off x="3948113" y="4878388"/>
            <a:ext cx="2681287" cy="1271587"/>
            <a:chOff x="5583793" y="5101601"/>
            <a:chExt cx="2886902" cy="1371056"/>
          </a:xfrm>
        </p:grpSpPr>
        <p:sp>
          <p:nvSpPr>
            <p:cNvPr id="37917" name="文本框 66">
              <a:extLst>
                <a:ext uri="{FF2B5EF4-FFF2-40B4-BE49-F238E27FC236}">
                  <a16:creationId xmlns:a16="http://schemas.microsoft.com/office/drawing/2014/main" id="{06B87E6C-22E7-4622-9188-CB873AB9BE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3793" y="5101601"/>
              <a:ext cx="695541" cy="563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</a:rPr>
                <a:t>II.</a:t>
              </a:r>
              <a:endParaRPr lang="zh-HK" altLang="en-US" sz="2800">
                <a:solidFill>
                  <a:srgbClr val="003399"/>
                </a:solidFill>
                <a:ea typeface="標楷體" panose="03000509000000000000" pitchFamily="65" charset="-120"/>
              </a:endParaRPr>
            </a:p>
          </p:txBody>
        </p:sp>
        <p:grpSp>
          <p:nvGrpSpPr>
            <p:cNvPr id="37918" name="组合 67">
              <a:extLst>
                <a:ext uri="{FF2B5EF4-FFF2-40B4-BE49-F238E27FC236}">
                  <a16:creationId xmlns:a16="http://schemas.microsoft.com/office/drawing/2014/main" id="{A4687176-C644-49C5-B260-8CB7B59330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58232" y="5124521"/>
              <a:ext cx="2612463" cy="1348136"/>
              <a:chOff x="409126" y="4911840"/>
              <a:chExt cx="2612463" cy="1348136"/>
            </a:xfrm>
          </p:grpSpPr>
          <p:sp>
            <p:nvSpPr>
              <p:cNvPr id="37919" name="圆柱体 68">
                <a:extLst>
                  <a:ext uri="{FF2B5EF4-FFF2-40B4-BE49-F238E27FC236}">
                    <a16:creationId xmlns:a16="http://schemas.microsoft.com/office/drawing/2014/main" id="{05AB6F48-4AA0-40A0-B103-EAA738F837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491563" y="5041894"/>
                <a:ext cx="82800" cy="581664"/>
              </a:xfrm>
              <a:prstGeom prst="can">
                <a:avLst>
                  <a:gd name="adj" fmla="val 46443"/>
                </a:avLst>
              </a:prstGeom>
              <a:solidFill>
                <a:srgbClr val="6598FF"/>
              </a:solidFill>
              <a:ln w="15875" algn="ctr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zh-CN" altLang="en-US" sz="2000">
                  <a:solidFill>
                    <a:srgbClr val="009900"/>
                  </a:solidFill>
                  <a:ea typeface="標楷體" panose="03000509000000000000" pitchFamily="65" charset="-120"/>
                </a:endParaRPr>
              </a:p>
            </p:txBody>
          </p:sp>
          <p:sp>
            <p:nvSpPr>
              <p:cNvPr id="37920" name="圆柱体 69">
                <a:extLst>
                  <a:ext uri="{FF2B5EF4-FFF2-40B4-BE49-F238E27FC236}">
                    <a16:creationId xmlns:a16="http://schemas.microsoft.com/office/drawing/2014/main" id="{10F48C2B-C9D7-45A3-91FA-94C4C9F7E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059002" y="5041894"/>
                <a:ext cx="82800" cy="581664"/>
              </a:xfrm>
              <a:prstGeom prst="can">
                <a:avLst>
                  <a:gd name="adj" fmla="val 46443"/>
                </a:avLst>
              </a:prstGeom>
              <a:solidFill>
                <a:srgbClr val="6598FF"/>
              </a:solidFill>
              <a:ln w="15875" algn="ctr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zh-CN" altLang="en-US" sz="2000">
                  <a:solidFill>
                    <a:srgbClr val="009900"/>
                  </a:solidFill>
                  <a:ea typeface="標楷體" panose="03000509000000000000" pitchFamily="65" charset="-120"/>
                </a:endParaRPr>
              </a:p>
            </p:txBody>
          </p:sp>
          <p:sp>
            <p:nvSpPr>
              <p:cNvPr id="37921" name="文本框 70">
                <a:extLst>
                  <a:ext uri="{FF2B5EF4-FFF2-40B4-BE49-F238E27FC236}">
                    <a16:creationId xmlns:a16="http://schemas.microsoft.com/office/drawing/2014/main" id="{7DD6EBFA-4586-41FC-9ADA-7DB3378EF9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0145" y="4911840"/>
                <a:ext cx="695541" cy="3980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en-US" altLang="zh-TW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4cm</a:t>
                </a:r>
                <a:endParaRPr lang="zh-HK" altLang="en-US">
                  <a:solidFill>
                    <a:srgbClr val="003399"/>
                  </a:solidFill>
                  <a:ea typeface="標楷體" panose="03000509000000000000" pitchFamily="65" charset="-120"/>
                </a:endParaRPr>
              </a:p>
            </p:txBody>
          </p:sp>
          <p:sp>
            <p:nvSpPr>
              <p:cNvPr id="37922" name="文本框 71">
                <a:extLst>
                  <a:ext uri="{FF2B5EF4-FFF2-40B4-BE49-F238E27FC236}">
                    <a16:creationId xmlns:a16="http://schemas.microsoft.com/office/drawing/2014/main" id="{0CAC9BF0-9D20-47D8-B945-FC7D407C36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9556" y="4911840"/>
                <a:ext cx="695541" cy="3980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en-US" altLang="zh-TW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4cm</a:t>
                </a:r>
                <a:endParaRPr lang="zh-HK" altLang="en-US">
                  <a:solidFill>
                    <a:srgbClr val="003399"/>
                  </a:solidFill>
                  <a:ea typeface="標楷體" panose="03000509000000000000" pitchFamily="65" charset="-120"/>
                </a:endParaRPr>
              </a:p>
            </p:txBody>
          </p:sp>
          <p:sp>
            <p:nvSpPr>
              <p:cNvPr id="37923" name="圆柱体 72">
                <a:extLst>
                  <a:ext uri="{FF2B5EF4-FFF2-40B4-BE49-F238E27FC236}">
                    <a16:creationId xmlns:a16="http://schemas.microsoft.com/office/drawing/2014/main" id="{AE52E724-C962-46B6-AD84-F9A6D51FE9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325044" y="5533477"/>
                <a:ext cx="82800" cy="581664"/>
              </a:xfrm>
              <a:prstGeom prst="can">
                <a:avLst>
                  <a:gd name="adj" fmla="val 46410"/>
                </a:avLst>
              </a:prstGeom>
              <a:solidFill>
                <a:srgbClr val="6598FF"/>
              </a:solidFill>
              <a:ln w="15875" algn="ctr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zh-CN" altLang="en-US" sz="2000">
                  <a:solidFill>
                    <a:srgbClr val="009900"/>
                  </a:solidFill>
                  <a:ea typeface="標楷體" panose="03000509000000000000" pitchFamily="65" charset="-120"/>
                </a:endParaRPr>
              </a:p>
            </p:txBody>
          </p:sp>
          <p:sp>
            <p:nvSpPr>
              <p:cNvPr id="37924" name="圆柱体 73">
                <a:extLst>
                  <a:ext uri="{FF2B5EF4-FFF2-40B4-BE49-F238E27FC236}">
                    <a16:creationId xmlns:a16="http://schemas.microsoft.com/office/drawing/2014/main" id="{68F07BD3-A8C4-4741-9C6A-675E42038F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886599" y="5533676"/>
                <a:ext cx="82800" cy="581664"/>
              </a:xfrm>
              <a:prstGeom prst="can">
                <a:avLst>
                  <a:gd name="adj" fmla="val 46443"/>
                </a:avLst>
              </a:prstGeom>
              <a:solidFill>
                <a:srgbClr val="6598FF"/>
              </a:solidFill>
              <a:ln w="15875" algn="ctr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zh-CN" altLang="en-US" sz="2000">
                  <a:solidFill>
                    <a:srgbClr val="009900"/>
                  </a:solidFill>
                  <a:ea typeface="標楷體" panose="03000509000000000000" pitchFamily="65" charset="-120"/>
                </a:endParaRPr>
              </a:p>
            </p:txBody>
          </p:sp>
          <p:sp>
            <p:nvSpPr>
              <p:cNvPr id="37925" name="圆柱体 75">
                <a:extLst>
                  <a:ext uri="{FF2B5EF4-FFF2-40B4-BE49-F238E27FC236}">
                    <a16:creationId xmlns:a16="http://schemas.microsoft.com/office/drawing/2014/main" id="{057CB474-D453-453F-AE57-B6483B43C8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0000">
                <a:off x="1087936" y="5283927"/>
                <a:ext cx="82800" cy="582000"/>
              </a:xfrm>
              <a:prstGeom prst="can">
                <a:avLst>
                  <a:gd name="adj" fmla="val 46437"/>
                </a:avLst>
              </a:prstGeom>
              <a:solidFill>
                <a:srgbClr val="6598FF"/>
              </a:solidFill>
              <a:ln w="15875" algn="ctr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zh-CN" altLang="en-US" sz="2000">
                  <a:solidFill>
                    <a:srgbClr val="009900"/>
                  </a:solidFill>
                  <a:ea typeface="標楷體" panose="03000509000000000000" pitchFamily="65" charset="-120"/>
                </a:endParaRPr>
              </a:p>
            </p:txBody>
          </p:sp>
          <p:sp>
            <p:nvSpPr>
              <p:cNvPr id="37926" name="圆柱体 76">
                <a:extLst>
                  <a:ext uri="{FF2B5EF4-FFF2-40B4-BE49-F238E27FC236}">
                    <a16:creationId xmlns:a16="http://schemas.microsoft.com/office/drawing/2014/main" id="{184E1713-14EB-409F-AE84-D3A1E5F88A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0000">
                <a:off x="2280016" y="5299381"/>
                <a:ext cx="82800" cy="582001"/>
              </a:xfrm>
              <a:prstGeom prst="can">
                <a:avLst>
                  <a:gd name="adj" fmla="val 46437"/>
                </a:avLst>
              </a:prstGeom>
              <a:solidFill>
                <a:srgbClr val="6598FF"/>
              </a:solidFill>
              <a:ln w="15875" algn="ctr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zh-CN" altLang="en-US" sz="2000">
                  <a:solidFill>
                    <a:srgbClr val="009900"/>
                  </a:solidFill>
                  <a:ea typeface="標楷體" panose="03000509000000000000" pitchFamily="65" charset="-120"/>
                </a:endParaRPr>
              </a:p>
            </p:txBody>
          </p:sp>
          <p:sp>
            <p:nvSpPr>
              <p:cNvPr id="37927" name="文本框 77">
                <a:extLst>
                  <a:ext uri="{FF2B5EF4-FFF2-40B4-BE49-F238E27FC236}">
                    <a16:creationId xmlns:a16="http://schemas.microsoft.com/office/drawing/2014/main" id="{338241FA-2D42-4989-9486-52328601BE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7270" y="5861920"/>
                <a:ext cx="695541" cy="398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en-US" altLang="zh-TW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4cm</a:t>
                </a:r>
                <a:endParaRPr lang="zh-HK" altLang="en-US">
                  <a:solidFill>
                    <a:srgbClr val="003399"/>
                  </a:solidFill>
                  <a:ea typeface="標楷體" panose="03000509000000000000" pitchFamily="65" charset="-120"/>
                </a:endParaRPr>
              </a:p>
            </p:txBody>
          </p:sp>
          <p:sp>
            <p:nvSpPr>
              <p:cNvPr id="37928" name="文本框 79">
                <a:extLst>
                  <a:ext uri="{FF2B5EF4-FFF2-40B4-BE49-F238E27FC236}">
                    <a16:creationId xmlns:a16="http://schemas.microsoft.com/office/drawing/2014/main" id="{1F9BCF46-0F43-486E-A2FD-1F820FAA6E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6260" y="5405032"/>
                <a:ext cx="695329" cy="397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en-US" altLang="zh-TW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4cm</a:t>
                </a:r>
                <a:endParaRPr lang="zh-HK" altLang="en-US">
                  <a:solidFill>
                    <a:srgbClr val="003399"/>
                  </a:solidFill>
                  <a:ea typeface="標楷體" panose="03000509000000000000" pitchFamily="65" charset="-120"/>
                </a:endParaRPr>
              </a:p>
            </p:txBody>
          </p:sp>
          <p:sp>
            <p:nvSpPr>
              <p:cNvPr id="37929" name="文本框 80">
                <a:extLst>
                  <a:ext uri="{FF2B5EF4-FFF2-40B4-BE49-F238E27FC236}">
                    <a16:creationId xmlns:a16="http://schemas.microsoft.com/office/drawing/2014/main" id="{AAACADA0-D12F-477B-A7C6-95512D7A0E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9126" y="5338739"/>
                <a:ext cx="695541" cy="397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en-US" altLang="zh-TW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4cm</a:t>
                </a:r>
                <a:endParaRPr lang="zh-HK" altLang="en-US">
                  <a:solidFill>
                    <a:srgbClr val="003399"/>
                  </a:solidFill>
                  <a:ea typeface="標楷體" panose="03000509000000000000" pitchFamily="65" charset="-120"/>
                </a:endParaRPr>
              </a:p>
            </p:txBody>
          </p:sp>
          <p:sp>
            <p:nvSpPr>
              <p:cNvPr id="37930" name="文本框 81">
                <a:extLst>
                  <a:ext uri="{FF2B5EF4-FFF2-40B4-BE49-F238E27FC236}">
                    <a16:creationId xmlns:a16="http://schemas.microsoft.com/office/drawing/2014/main" id="{9F89B2BE-9DFF-4C9C-A676-C9FD85D091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4415" y="5846089"/>
                <a:ext cx="675463" cy="397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en-US" altLang="zh-TW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4cm</a:t>
                </a:r>
                <a:endParaRPr lang="zh-HK" altLang="en-US">
                  <a:solidFill>
                    <a:srgbClr val="003399"/>
                  </a:solidFill>
                  <a:ea typeface="標楷體" panose="03000509000000000000" pitchFamily="65" charset="-120"/>
                </a:endParaRPr>
              </a:p>
            </p:txBody>
          </p:sp>
        </p:grpSp>
      </p:grpSp>
      <p:sp>
        <p:nvSpPr>
          <p:cNvPr id="84" name="文本框 83">
            <a:extLst>
              <a:ext uri="{FF2B5EF4-FFF2-40B4-BE49-F238E27FC236}">
                <a16:creationId xmlns:a16="http://schemas.microsoft.com/office/drawing/2014/main" id="{E74A2BE5-8C72-4A2A-9BA9-519427A8D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8" y="3140075"/>
            <a:ext cx="563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36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</a:t>
            </a:r>
            <a:endParaRPr lang="zh-CN" altLang="en-US" sz="36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0193B46B-2148-4A87-BBA7-EB62C64BE9AC}"/>
              </a:ext>
            </a:extLst>
          </p:cNvPr>
          <p:cNvGrpSpPr>
            <a:grpSpLocks/>
          </p:cNvGrpSpPr>
          <p:nvPr/>
        </p:nvGrpSpPr>
        <p:grpSpPr bwMode="auto">
          <a:xfrm>
            <a:off x="992188" y="4905375"/>
            <a:ext cx="2620962" cy="1284288"/>
            <a:chOff x="5702808" y="5101601"/>
            <a:chExt cx="2822748" cy="1384413"/>
          </a:xfrm>
        </p:grpSpPr>
        <p:sp>
          <p:nvSpPr>
            <p:cNvPr id="37903" name="文本框 66">
              <a:extLst>
                <a:ext uri="{FF2B5EF4-FFF2-40B4-BE49-F238E27FC236}">
                  <a16:creationId xmlns:a16="http://schemas.microsoft.com/office/drawing/2014/main" id="{6E23A855-1FB1-4B13-9009-E7B995987A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2808" y="5101601"/>
              <a:ext cx="695541" cy="563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</a:rPr>
                <a:t>I.</a:t>
              </a:r>
              <a:endParaRPr lang="zh-HK" altLang="en-US" sz="2800">
                <a:solidFill>
                  <a:srgbClr val="003399"/>
                </a:solidFill>
                <a:ea typeface="標楷體" panose="03000509000000000000" pitchFamily="65" charset="-120"/>
              </a:endParaRPr>
            </a:p>
          </p:txBody>
        </p:sp>
        <p:grpSp>
          <p:nvGrpSpPr>
            <p:cNvPr id="37904" name="组合 67">
              <a:extLst>
                <a:ext uri="{FF2B5EF4-FFF2-40B4-BE49-F238E27FC236}">
                  <a16:creationId xmlns:a16="http://schemas.microsoft.com/office/drawing/2014/main" id="{896B16C6-44F4-4105-A459-2BFCC8D63D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85938" y="5124521"/>
              <a:ext cx="2639618" cy="1361493"/>
              <a:chOff x="436832" y="4911840"/>
              <a:chExt cx="2639618" cy="1361493"/>
            </a:xfrm>
          </p:grpSpPr>
          <p:sp>
            <p:nvSpPr>
              <p:cNvPr id="37905" name="圆柱体 68">
                <a:extLst>
                  <a:ext uri="{FF2B5EF4-FFF2-40B4-BE49-F238E27FC236}">
                    <a16:creationId xmlns:a16="http://schemas.microsoft.com/office/drawing/2014/main" id="{4D156740-A351-4E79-A0DE-7BE73D7EF2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412184" y="5041894"/>
                <a:ext cx="82800" cy="581664"/>
              </a:xfrm>
              <a:prstGeom prst="can">
                <a:avLst>
                  <a:gd name="adj" fmla="val 46443"/>
                </a:avLst>
              </a:prstGeom>
              <a:solidFill>
                <a:srgbClr val="6598FF"/>
              </a:solidFill>
              <a:ln w="15875" algn="ctr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zh-CN" altLang="en-US" sz="2000">
                  <a:solidFill>
                    <a:srgbClr val="009900"/>
                  </a:solidFill>
                  <a:ea typeface="標楷體" panose="03000509000000000000" pitchFamily="65" charset="-120"/>
                </a:endParaRPr>
              </a:p>
            </p:txBody>
          </p:sp>
          <p:sp>
            <p:nvSpPr>
              <p:cNvPr id="37906" name="圆柱体 69">
                <a:extLst>
                  <a:ext uri="{FF2B5EF4-FFF2-40B4-BE49-F238E27FC236}">
                    <a16:creationId xmlns:a16="http://schemas.microsoft.com/office/drawing/2014/main" id="{61E75C6C-14B8-4758-9CB2-21B4DE952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79624" y="5041894"/>
                <a:ext cx="82800" cy="581664"/>
              </a:xfrm>
              <a:prstGeom prst="can">
                <a:avLst>
                  <a:gd name="adj" fmla="val 46443"/>
                </a:avLst>
              </a:prstGeom>
              <a:solidFill>
                <a:srgbClr val="6598FF"/>
              </a:solidFill>
              <a:ln w="15875" algn="ctr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zh-CN" altLang="en-US" sz="2000">
                  <a:solidFill>
                    <a:srgbClr val="009900"/>
                  </a:solidFill>
                  <a:ea typeface="標楷體" panose="03000509000000000000" pitchFamily="65" charset="-120"/>
                </a:endParaRPr>
              </a:p>
            </p:txBody>
          </p:sp>
          <p:sp>
            <p:nvSpPr>
              <p:cNvPr id="37907" name="文本框 70">
                <a:extLst>
                  <a:ext uri="{FF2B5EF4-FFF2-40B4-BE49-F238E27FC236}">
                    <a16:creationId xmlns:a16="http://schemas.microsoft.com/office/drawing/2014/main" id="{A278E34E-1A58-4A54-BE8F-B1D6E81AD0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4259" y="4911840"/>
                <a:ext cx="695541" cy="3980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en-US" altLang="zh-TW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4cm</a:t>
                </a:r>
                <a:endParaRPr lang="zh-HK" altLang="en-US">
                  <a:solidFill>
                    <a:srgbClr val="003399"/>
                  </a:solidFill>
                  <a:ea typeface="標楷體" panose="03000509000000000000" pitchFamily="65" charset="-120"/>
                </a:endParaRPr>
              </a:p>
            </p:txBody>
          </p:sp>
          <p:sp>
            <p:nvSpPr>
              <p:cNvPr id="37908" name="文本框 71">
                <a:extLst>
                  <a:ext uri="{FF2B5EF4-FFF2-40B4-BE49-F238E27FC236}">
                    <a16:creationId xmlns:a16="http://schemas.microsoft.com/office/drawing/2014/main" id="{DD0A83A2-4F30-4579-9DE4-39D39A4786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3670" y="4911840"/>
                <a:ext cx="695541" cy="3980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en-US" altLang="zh-TW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4cm</a:t>
                </a:r>
                <a:endParaRPr lang="zh-HK" altLang="en-US">
                  <a:solidFill>
                    <a:srgbClr val="003399"/>
                  </a:solidFill>
                  <a:ea typeface="標楷體" panose="03000509000000000000" pitchFamily="65" charset="-120"/>
                </a:endParaRPr>
              </a:p>
            </p:txBody>
          </p:sp>
          <p:sp>
            <p:nvSpPr>
              <p:cNvPr id="37909" name="圆柱体 72">
                <a:extLst>
                  <a:ext uri="{FF2B5EF4-FFF2-40B4-BE49-F238E27FC236}">
                    <a16:creationId xmlns:a16="http://schemas.microsoft.com/office/drawing/2014/main" id="{098F417C-F61C-4E8C-92D0-8D203FB10F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418068" y="5533477"/>
                <a:ext cx="82800" cy="581664"/>
              </a:xfrm>
              <a:prstGeom prst="can">
                <a:avLst>
                  <a:gd name="adj" fmla="val 46410"/>
                </a:avLst>
              </a:prstGeom>
              <a:solidFill>
                <a:srgbClr val="6598FF"/>
              </a:solidFill>
              <a:ln w="15875" algn="ctr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zh-CN" altLang="en-US" sz="2000">
                  <a:solidFill>
                    <a:srgbClr val="009900"/>
                  </a:solidFill>
                  <a:ea typeface="標楷體" panose="03000509000000000000" pitchFamily="65" charset="-120"/>
                </a:endParaRPr>
              </a:p>
            </p:txBody>
          </p:sp>
          <p:sp>
            <p:nvSpPr>
              <p:cNvPr id="37910" name="圆柱体 73">
                <a:extLst>
                  <a:ext uri="{FF2B5EF4-FFF2-40B4-BE49-F238E27FC236}">
                    <a16:creationId xmlns:a16="http://schemas.microsoft.com/office/drawing/2014/main" id="{9A554160-2254-455B-B7F6-3E56EAA5AF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79624" y="5533676"/>
                <a:ext cx="82800" cy="581664"/>
              </a:xfrm>
              <a:prstGeom prst="can">
                <a:avLst>
                  <a:gd name="adj" fmla="val 46443"/>
                </a:avLst>
              </a:prstGeom>
              <a:solidFill>
                <a:srgbClr val="6598FF"/>
              </a:solidFill>
              <a:ln w="15875" algn="ctr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zh-CN" altLang="en-US" sz="2000">
                  <a:solidFill>
                    <a:srgbClr val="009900"/>
                  </a:solidFill>
                  <a:ea typeface="標楷體" panose="03000509000000000000" pitchFamily="65" charset="-120"/>
                </a:endParaRPr>
              </a:p>
            </p:txBody>
          </p:sp>
          <p:sp>
            <p:nvSpPr>
              <p:cNvPr id="37911" name="圆柱体 75">
                <a:extLst>
                  <a:ext uri="{FF2B5EF4-FFF2-40B4-BE49-F238E27FC236}">
                    <a16:creationId xmlns:a16="http://schemas.microsoft.com/office/drawing/2014/main" id="{F01510CE-85BC-485A-9FE9-098DE55A27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7936" y="5283927"/>
                <a:ext cx="82800" cy="581999"/>
              </a:xfrm>
              <a:prstGeom prst="can">
                <a:avLst>
                  <a:gd name="adj" fmla="val 46437"/>
                </a:avLst>
              </a:prstGeom>
              <a:solidFill>
                <a:srgbClr val="6598FF"/>
              </a:solidFill>
              <a:ln w="15875" algn="ctr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zh-CN" altLang="en-US" sz="2000">
                  <a:solidFill>
                    <a:srgbClr val="009900"/>
                  </a:solidFill>
                  <a:ea typeface="標楷體" panose="03000509000000000000" pitchFamily="65" charset="-120"/>
                </a:endParaRPr>
              </a:p>
            </p:txBody>
          </p:sp>
          <p:sp>
            <p:nvSpPr>
              <p:cNvPr id="37912" name="圆柱体 76">
                <a:extLst>
                  <a:ext uri="{FF2B5EF4-FFF2-40B4-BE49-F238E27FC236}">
                    <a16:creationId xmlns:a16="http://schemas.microsoft.com/office/drawing/2014/main" id="{B99D5C44-CBAE-46F1-8196-924C1EFD3B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3508" y="5285880"/>
                <a:ext cx="82800" cy="582000"/>
              </a:xfrm>
              <a:prstGeom prst="can">
                <a:avLst>
                  <a:gd name="adj" fmla="val 46437"/>
                </a:avLst>
              </a:prstGeom>
              <a:solidFill>
                <a:srgbClr val="6598FF"/>
              </a:solidFill>
              <a:ln w="15875" algn="ctr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zh-CN" altLang="en-US" sz="2000">
                  <a:solidFill>
                    <a:srgbClr val="009900"/>
                  </a:solidFill>
                  <a:ea typeface="標楷體" panose="03000509000000000000" pitchFamily="65" charset="-120"/>
                </a:endParaRPr>
              </a:p>
            </p:txBody>
          </p:sp>
          <p:sp>
            <p:nvSpPr>
              <p:cNvPr id="37913" name="文本框 77">
                <a:extLst>
                  <a:ext uri="{FF2B5EF4-FFF2-40B4-BE49-F238E27FC236}">
                    <a16:creationId xmlns:a16="http://schemas.microsoft.com/office/drawing/2014/main" id="{78A63A9C-713E-4709-9898-899D4AFDDA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4351" y="5875277"/>
                <a:ext cx="695541" cy="398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en-US" altLang="zh-TW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4cm</a:t>
                </a:r>
                <a:endParaRPr lang="zh-HK" altLang="en-US">
                  <a:solidFill>
                    <a:srgbClr val="003399"/>
                  </a:solidFill>
                  <a:ea typeface="標楷體" panose="03000509000000000000" pitchFamily="65" charset="-120"/>
                </a:endParaRPr>
              </a:p>
            </p:txBody>
          </p:sp>
          <p:sp>
            <p:nvSpPr>
              <p:cNvPr id="37914" name="文本框 79">
                <a:extLst>
                  <a:ext uri="{FF2B5EF4-FFF2-40B4-BE49-F238E27FC236}">
                    <a16:creationId xmlns:a16="http://schemas.microsoft.com/office/drawing/2014/main" id="{BB08C6C5-16E3-411E-8B0E-30AF325877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1121" y="5365333"/>
                <a:ext cx="695329" cy="397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en-US" altLang="zh-TW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4cm</a:t>
                </a:r>
                <a:endParaRPr lang="zh-HK" altLang="en-US">
                  <a:solidFill>
                    <a:srgbClr val="003399"/>
                  </a:solidFill>
                  <a:ea typeface="標楷體" panose="03000509000000000000" pitchFamily="65" charset="-120"/>
                </a:endParaRPr>
              </a:p>
            </p:txBody>
          </p:sp>
          <p:sp>
            <p:nvSpPr>
              <p:cNvPr id="37915" name="文本框 80">
                <a:extLst>
                  <a:ext uri="{FF2B5EF4-FFF2-40B4-BE49-F238E27FC236}">
                    <a16:creationId xmlns:a16="http://schemas.microsoft.com/office/drawing/2014/main" id="{96659D9A-F7F4-4BBF-B67B-E5ADFE3346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832" y="5353129"/>
                <a:ext cx="695541" cy="397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en-US" altLang="zh-TW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4cm</a:t>
                </a:r>
                <a:endParaRPr lang="zh-HK" altLang="en-US">
                  <a:solidFill>
                    <a:srgbClr val="003399"/>
                  </a:solidFill>
                  <a:ea typeface="標楷體" panose="03000509000000000000" pitchFamily="65" charset="-120"/>
                </a:endParaRPr>
              </a:p>
            </p:txBody>
          </p:sp>
          <p:sp>
            <p:nvSpPr>
              <p:cNvPr id="37916" name="文本框 81">
                <a:extLst>
                  <a:ext uri="{FF2B5EF4-FFF2-40B4-BE49-F238E27FC236}">
                    <a16:creationId xmlns:a16="http://schemas.microsoft.com/office/drawing/2014/main" id="{B8EF4FC4-CA18-438F-A665-1125916523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1494" y="5859446"/>
                <a:ext cx="675463" cy="397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en-US" altLang="zh-TW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4cm</a:t>
                </a:r>
                <a:endParaRPr lang="zh-HK" altLang="en-US">
                  <a:solidFill>
                    <a:srgbClr val="003399"/>
                  </a:solidFill>
                  <a:ea typeface="標楷體" panose="03000509000000000000" pitchFamily="65" charset="-120"/>
                </a:endParaRPr>
              </a:p>
            </p:txBody>
          </p:sp>
        </p:grpSp>
      </p:grpSp>
      <p:sp>
        <p:nvSpPr>
          <p:cNvPr id="102" name="文本框 101">
            <a:extLst>
              <a:ext uri="{FF2B5EF4-FFF2-40B4-BE49-F238E27FC236}">
                <a16:creationId xmlns:a16="http://schemas.microsoft.com/office/drawing/2014/main" id="{480935EE-703F-4352-996D-5D0F433D7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88" y="3116263"/>
            <a:ext cx="563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36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</a:t>
            </a:r>
            <a:endParaRPr lang="zh-CN" altLang="en-US" sz="36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C352F4C0-B2B2-4D40-ABB0-813D9EBFF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101975"/>
            <a:ext cx="563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36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</a:t>
            </a:r>
            <a:endParaRPr lang="zh-CN" altLang="en-US" sz="36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84" grpId="0"/>
      <p:bldP spid="84" grpId="1"/>
      <p:bldP spid="102" grpId="0"/>
      <p:bldP spid="102" grpId="1"/>
      <p:bldP spid="103" grpId="0"/>
      <p:bldP spid="10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4">
            <a:extLst>
              <a:ext uri="{FF2B5EF4-FFF2-40B4-BE49-F238E27FC236}">
                <a16:creationId xmlns:a16="http://schemas.microsoft.com/office/drawing/2014/main" id="{F0AA3382-8C1F-48FA-AE97-F557C3376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866775"/>
            <a:ext cx="25923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5">
            <a:extLst>
              <a:ext uri="{FF2B5EF4-FFF2-40B4-BE49-F238E27FC236}">
                <a16:creationId xmlns:a16="http://schemas.microsoft.com/office/drawing/2014/main" id="{D01C66A7-5778-4033-AC39-E31434EB2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3000375"/>
            <a:ext cx="1368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20. </a:t>
            </a:r>
            <a:endParaRPr lang="zh-TW" altLang="en-US" sz="28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80FD64-4B61-4B57-B440-F4F8FE4DE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063" y="4665663"/>
            <a:ext cx="396875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1773279-15AD-413A-9E0C-37CD8BFB6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4581525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8918" name="Text Box 5">
            <a:extLst>
              <a:ext uri="{FF2B5EF4-FFF2-40B4-BE49-F238E27FC236}">
                <a16:creationId xmlns:a16="http://schemas.microsoft.com/office/drawing/2014/main" id="{F381519C-56D6-492D-90F8-62382202F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338" y="3001963"/>
            <a:ext cx="72834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以上立體由多個邊長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5cm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的正方體組成。該立體的體積是多少？</a:t>
            </a:r>
          </a:p>
        </p:txBody>
      </p:sp>
      <p:sp>
        <p:nvSpPr>
          <p:cNvPr id="38919" name="Text Box 117">
            <a:extLst>
              <a:ext uri="{FF2B5EF4-FFF2-40B4-BE49-F238E27FC236}">
                <a16:creationId xmlns:a16="http://schemas.microsoft.com/office/drawing/2014/main" id="{A50A42FE-CCBE-4A76-B3C7-1AEE0967D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4014788"/>
            <a:ext cx="5721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A. 50cm</a:t>
            </a:r>
            <a:r>
              <a:rPr lang="en-US" altLang="zh-TW" sz="2800" baseline="30000">
                <a:ea typeface="標楷體" panose="03000509000000000000" pitchFamily="65" charset="-120"/>
              </a:rPr>
              <a:t>3</a:t>
            </a:r>
            <a:r>
              <a:rPr lang="en-US" altLang="zh-TW" sz="2800">
                <a:ea typeface="標楷體" panose="03000509000000000000" pitchFamily="65" charset="-120"/>
              </a:rPr>
              <a:t> </a:t>
            </a:r>
            <a:r>
              <a:rPr lang="zh-TW" altLang="en-US" sz="2800">
                <a:ea typeface="標楷體" panose="03000509000000000000" pitchFamily="65" charset="-120"/>
              </a:rPr>
              <a:t>　　　　　 </a:t>
            </a:r>
            <a:r>
              <a:rPr lang="en-US" altLang="zh-TW" sz="2800">
                <a:ea typeface="標楷體" panose="03000509000000000000" pitchFamily="65" charset="-120"/>
              </a:rPr>
              <a:t>B. 125cm</a:t>
            </a:r>
            <a:r>
              <a:rPr lang="en-US" altLang="zh-TW" sz="2800" baseline="30000">
                <a:ea typeface="標楷體" panose="03000509000000000000" pitchFamily="65" charset="-120"/>
              </a:rPr>
              <a:t>3</a:t>
            </a:r>
            <a:r>
              <a:rPr lang="zh-TW" altLang="en-US" sz="2800">
                <a:ea typeface="標楷體" panose="03000509000000000000" pitchFamily="65" charset="-120"/>
              </a:rPr>
              <a:t>　　　　</a:t>
            </a:r>
          </a:p>
        </p:txBody>
      </p:sp>
      <p:sp>
        <p:nvSpPr>
          <p:cNvPr id="38920" name="Text Box 117">
            <a:extLst>
              <a:ext uri="{FF2B5EF4-FFF2-40B4-BE49-F238E27FC236}">
                <a16:creationId xmlns:a16="http://schemas.microsoft.com/office/drawing/2014/main" id="{A63F0371-76B4-4FFE-8F32-E32E552BE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4581525"/>
            <a:ext cx="5964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sym typeface="Wingdings" panose="05000000000000000000" pitchFamily="2" charset="2"/>
              </a:rPr>
              <a:t>C. </a:t>
            </a:r>
            <a:r>
              <a:rPr lang="en-US" altLang="zh-TW" sz="2800">
                <a:ea typeface="標楷體" panose="03000509000000000000" pitchFamily="65" charset="-120"/>
              </a:rPr>
              <a:t>1000cm</a:t>
            </a:r>
            <a:r>
              <a:rPr lang="en-US" altLang="zh-TW" sz="2800" baseline="30000">
                <a:ea typeface="標楷體" panose="03000509000000000000" pitchFamily="65" charset="-120"/>
              </a:rPr>
              <a:t>3</a:t>
            </a:r>
            <a:r>
              <a:rPr lang="zh-TW" altLang="en-US" sz="2800">
                <a:ea typeface="標楷體" panose="03000509000000000000" pitchFamily="65" charset="-120"/>
              </a:rPr>
              <a:t>                </a:t>
            </a:r>
            <a:r>
              <a:rPr lang="en-US" altLang="zh-TW" sz="2800">
                <a:ea typeface="標楷體" panose="03000509000000000000" pitchFamily="65" charset="-120"/>
              </a:rPr>
              <a:t>D. 1250cm</a:t>
            </a:r>
            <a:r>
              <a:rPr lang="en-US" altLang="zh-TW" sz="2800" baseline="30000">
                <a:ea typeface="標楷體" panose="03000509000000000000" pitchFamily="65" charset="-120"/>
              </a:rPr>
              <a:t>3</a:t>
            </a:r>
            <a:endParaRPr lang="zh-TW" altLang="en-US" sz="2800">
              <a:ea typeface="標楷體" panose="03000509000000000000" pitchFamily="65" charset="-120"/>
            </a:endParaRPr>
          </a:p>
        </p:txBody>
      </p:sp>
      <p:sp>
        <p:nvSpPr>
          <p:cNvPr id="29" name="箭头: 右 28">
            <a:extLst>
              <a:ext uri="{FF2B5EF4-FFF2-40B4-BE49-F238E27FC236}">
                <a16:creationId xmlns:a16="http://schemas.microsoft.com/office/drawing/2014/main" id="{8D6CFA82-AF4F-4A58-A8A5-8DE1AE39D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75" y="1617663"/>
            <a:ext cx="412750" cy="390525"/>
          </a:xfrm>
          <a:prstGeom prst="rightArrow">
            <a:avLst>
              <a:gd name="adj1" fmla="val 50000"/>
              <a:gd name="adj2" fmla="val 49988"/>
            </a:avLst>
          </a:prstGeom>
          <a:solidFill>
            <a:schemeClr val="bg1"/>
          </a:solidFill>
          <a:ln w="28575" algn="ctr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009900"/>
              </a:solidFill>
              <a:ea typeface="標楷體" panose="03000509000000000000" pitchFamily="65" charset="-120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73168B7-04AC-4717-8304-93CEFFE0BC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32538" y="2000250"/>
            <a:ext cx="1244600" cy="831850"/>
            <a:chOff x="6626510" y="1857475"/>
            <a:chExt cx="967045" cy="646719"/>
          </a:xfrm>
        </p:grpSpPr>
        <p:sp>
          <p:nvSpPr>
            <p:cNvPr id="38932" name="立方体 33">
              <a:extLst>
                <a:ext uri="{FF2B5EF4-FFF2-40B4-BE49-F238E27FC236}">
                  <a16:creationId xmlns:a16="http://schemas.microsoft.com/office/drawing/2014/main" id="{104C8EBD-BDA2-44D9-BB2B-E4994E78D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7531" y="1857599"/>
              <a:ext cx="432048" cy="432048"/>
            </a:xfrm>
            <a:prstGeom prst="cube">
              <a:avLst>
                <a:gd name="adj" fmla="val 25000"/>
              </a:avLst>
            </a:prstGeom>
            <a:solidFill>
              <a:srgbClr val="BEE395"/>
            </a:solidFill>
            <a:ln w="9525" algn="ctr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CN" altLang="en-US" sz="2000">
                <a:solidFill>
                  <a:srgbClr val="00990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38933" name="立方体 34">
              <a:extLst>
                <a:ext uri="{FF2B5EF4-FFF2-40B4-BE49-F238E27FC236}">
                  <a16:creationId xmlns:a16="http://schemas.microsoft.com/office/drawing/2014/main" id="{FB80AFB2-0B06-480D-8C06-64BB4DFFE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1507" y="1857475"/>
              <a:ext cx="432048" cy="432048"/>
            </a:xfrm>
            <a:prstGeom prst="cube">
              <a:avLst>
                <a:gd name="adj" fmla="val 25000"/>
              </a:avLst>
            </a:prstGeom>
            <a:solidFill>
              <a:srgbClr val="BEE395"/>
            </a:solidFill>
            <a:ln w="9525" algn="ctr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CN" altLang="en-US" sz="2000">
                <a:solidFill>
                  <a:srgbClr val="00990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38934" name="立方体 37">
              <a:extLst>
                <a:ext uri="{FF2B5EF4-FFF2-40B4-BE49-F238E27FC236}">
                  <a16:creationId xmlns:a16="http://schemas.microsoft.com/office/drawing/2014/main" id="{A2DABED3-1ACE-4DD7-8588-B652CE02C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2880" y="1962767"/>
              <a:ext cx="432048" cy="432048"/>
            </a:xfrm>
            <a:prstGeom prst="cube">
              <a:avLst>
                <a:gd name="adj" fmla="val 25000"/>
              </a:avLst>
            </a:prstGeom>
            <a:solidFill>
              <a:srgbClr val="BEE395"/>
            </a:solidFill>
            <a:ln w="9525" algn="ctr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CN" altLang="en-US" sz="2000">
                <a:solidFill>
                  <a:srgbClr val="00990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38935" name="立方体 38">
              <a:extLst>
                <a:ext uri="{FF2B5EF4-FFF2-40B4-BE49-F238E27FC236}">
                  <a16:creationId xmlns:a16="http://schemas.microsoft.com/office/drawing/2014/main" id="{B7C5F276-EA05-4A6F-A393-A3FC236C4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8558" y="1963360"/>
              <a:ext cx="432048" cy="432048"/>
            </a:xfrm>
            <a:prstGeom prst="cube">
              <a:avLst>
                <a:gd name="adj" fmla="val 25000"/>
              </a:avLst>
            </a:prstGeom>
            <a:solidFill>
              <a:srgbClr val="BEE395"/>
            </a:solidFill>
            <a:ln w="9525" algn="ctr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CN" altLang="en-US" sz="2000">
                <a:solidFill>
                  <a:srgbClr val="00990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38936" name="立方体 39">
              <a:extLst>
                <a:ext uri="{FF2B5EF4-FFF2-40B4-BE49-F238E27FC236}">
                  <a16:creationId xmlns:a16="http://schemas.microsoft.com/office/drawing/2014/main" id="{EB528414-7BC7-4C28-BCBC-6C9C6AFF9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6510" y="2072146"/>
              <a:ext cx="432048" cy="432048"/>
            </a:xfrm>
            <a:prstGeom prst="cube">
              <a:avLst>
                <a:gd name="adj" fmla="val 25000"/>
              </a:avLst>
            </a:prstGeom>
            <a:solidFill>
              <a:srgbClr val="BEE395"/>
            </a:solidFill>
            <a:ln w="9525" algn="ctr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CN" altLang="en-US" sz="2000">
                <a:solidFill>
                  <a:srgbClr val="009900"/>
                </a:solidFill>
                <a:ea typeface="標楷體" panose="03000509000000000000" pitchFamily="65" charset="-120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0E63BCF7-41FF-4C73-89DA-F57DAF539E5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32550" y="1279525"/>
            <a:ext cx="685800" cy="688975"/>
            <a:chOff x="6729159" y="1244873"/>
            <a:chExt cx="532972" cy="534370"/>
          </a:xfrm>
        </p:grpSpPr>
        <p:sp>
          <p:nvSpPr>
            <p:cNvPr id="38930" name="立方体 43">
              <a:extLst>
                <a:ext uri="{FF2B5EF4-FFF2-40B4-BE49-F238E27FC236}">
                  <a16:creationId xmlns:a16="http://schemas.microsoft.com/office/drawing/2014/main" id="{E610FA06-30E9-466A-93AE-B8F706291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0083" y="1244873"/>
              <a:ext cx="432048" cy="432048"/>
            </a:xfrm>
            <a:prstGeom prst="cube">
              <a:avLst>
                <a:gd name="adj" fmla="val 25000"/>
              </a:avLst>
            </a:prstGeom>
            <a:solidFill>
              <a:srgbClr val="BEE395"/>
            </a:solidFill>
            <a:ln w="9525" algn="ctr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CN" altLang="en-US" sz="2000">
                <a:solidFill>
                  <a:srgbClr val="00990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38931" name="立方体 44">
              <a:extLst>
                <a:ext uri="{FF2B5EF4-FFF2-40B4-BE49-F238E27FC236}">
                  <a16:creationId xmlns:a16="http://schemas.microsoft.com/office/drawing/2014/main" id="{03B1785F-F9C4-4CB6-B814-94025A280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9159" y="1347195"/>
              <a:ext cx="432048" cy="432048"/>
            </a:xfrm>
            <a:prstGeom prst="cube">
              <a:avLst>
                <a:gd name="adj" fmla="val 25000"/>
              </a:avLst>
            </a:prstGeom>
            <a:solidFill>
              <a:srgbClr val="BEE395"/>
            </a:solidFill>
            <a:ln w="9525" algn="ctr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CN" altLang="en-US" sz="2000">
                <a:solidFill>
                  <a:srgbClr val="009900"/>
                </a:solidFill>
                <a:ea typeface="標楷體" panose="03000509000000000000" pitchFamily="65" charset="-120"/>
              </a:endParaRPr>
            </a:p>
          </p:txBody>
        </p:sp>
      </p:grpSp>
      <p:sp>
        <p:nvSpPr>
          <p:cNvPr id="41" name="文本框 7">
            <a:extLst>
              <a:ext uri="{FF2B5EF4-FFF2-40B4-BE49-F238E27FC236}">
                <a16:creationId xmlns:a16="http://schemas.microsoft.com/office/drawing/2014/main" id="{747B05F5-E56B-44FD-A3B5-255E9735E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313" y="2654300"/>
            <a:ext cx="13684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共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10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個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42" name="立方体 44">
            <a:extLst>
              <a:ext uri="{FF2B5EF4-FFF2-40B4-BE49-F238E27FC236}">
                <a16:creationId xmlns:a16="http://schemas.microsoft.com/office/drawing/2014/main" id="{99A4F357-FD45-4CD4-9E44-025D9B05B8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61138" y="874713"/>
            <a:ext cx="557212" cy="557212"/>
          </a:xfrm>
          <a:prstGeom prst="cube">
            <a:avLst>
              <a:gd name="adj" fmla="val 25000"/>
            </a:avLst>
          </a:prstGeom>
          <a:solidFill>
            <a:srgbClr val="BEE395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009900"/>
              </a:solidFill>
              <a:ea typeface="標楷體" panose="03000509000000000000" pitchFamily="65" charset="-120"/>
            </a:endParaRPr>
          </a:p>
        </p:txBody>
      </p:sp>
      <p:sp>
        <p:nvSpPr>
          <p:cNvPr id="43" name="立方体 44">
            <a:extLst>
              <a:ext uri="{FF2B5EF4-FFF2-40B4-BE49-F238E27FC236}">
                <a16:creationId xmlns:a16="http://schemas.microsoft.com/office/drawing/2014/main" id="{39DADCB2-EB58-4103-8CB8-B9F691594A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75550" y="1860550"/>
            <a:ext cx="555625" cy="557213"/>
          </a:xfrm>
          <a:prstGeom prst="cube">
            <a:avLst>
              <a:gd name="adj" fmla="val 25000"/>
            </a:avLst>
          </a:prstGeom>
          <a:solidFill>
            <a:srgbClr val="BEE395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009900"/>
              </a:solidFill>
              <a:ea typeface="標楷體" panose="03000509000000000000" pitchFamily="65" charset="-120"/>
            </a:endParaRPr>
          </a:p>
        </p:txBody>
      </p:sp>
      <p:sp>
        <p:nvSpPr>
          <p:cNvPr id="44" name="立方体 44">
            <a:extLst>
              <a:ext uri="{FF2B5EF4-FFF2-40B4-BE49-F238E27FC236}">
                <a16:creationId xmlns:a16="http://schemas.microsoft.com/office/drawing/2014/main" id="{13280BBF-77AA-4C85-A328-6032B14D7B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31100" y="1200150"/>
            <a:ext cx="555625" cy="555625"/>
          </a:xfrm>
          <a:prstGeom prst="cube">
            <a:avLst>
              <a:gd name="adj" fmla="val 25000"/>
            </a:avLst>
          </a:prstGeom>
          <a:solidFill>
            <a:srgbClr val="BEE395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009900"/>
              </a:solidFill>
              <a:ea typeface="標楷體" panose="03000509000000000000" pitchFamily="65" charset="-120"/>
            </a:endParaRPr>
          </a:p>
        </p:txBody>
      </p:sp>
      <p:sp>
        <p:nvSpPr>
          <p:cNvPr id="45" name="文本框 7">
            <a:extLst>
              <a:ext uri="{FF2B5EF4-FFF2-40B4-BE49-F238E27FC236}">
                <a16:creationId xmlns:a16="http://schemas.microsoft.com/office/drawing/2014/main" id="{D38BB223-6887-4307-ACB9-72C74BE79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5132388"/>
            <a:ext cx="39338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該立體的體積是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：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5×5×5×10 = 1250(cm</a:t>
            </a:r>
            <a:r>
              <a:rPr lang="en-US" altLang="zh-TW" sz="2800" baseline="30000">
                <a:solidFill>
                  <a:srgbClr val="003399"/>
                </a:solidFill>
                <a:ea typeface="標楷體" panose="03000509000000000000" pitchFamily="65" charset="-120"/>
              </a:rPr>
              <a:t>3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)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4BC73BD7-0335-4E06-B4A6-98B44F711B9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79838" y="3495675"/>
            <a:ext cx="2820987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 animBg="1"/>
      <p:bldP spid="29" grpId="1" animBg="1"/>
      <p:bldP spid="41" grpId="0"/>
      <p:bldP spid="41" grpId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/>
      <p:bldP spid="4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>
            <a:extLst>
              <a:ext uri="{FF2B5EF4-FFF2-40B4-BE49-F238E27FC236}">
                <a16:creationId xmlns:a16="http://schemas.microsoft.com/office/drawing/2014/main" id="{F8FC85C7-FD33-46E6-BFB6-40F798AA2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2187575"/>
            <a:ext cx="62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003399"/>
                </a:solidFill>
              </a:rPr>
              <a:t>8cm</a:t>
            </a:r>
            <a:endParaRPr lang="zh-TW" altLang="en-US">
              <a:solidFill>
                <a:srgbClr val="003399"/>
              </a:solidFill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9DB2E3A6-AF25-4E99-8758-9F14DD2DE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2022475"/>
            <a:ext cx="62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003399"/>
                </a:solidFill>
              </a:rPr>
              <a:t>8cm</a:t>
            </a:r>
            <a:endParaRPr lang="zh-TW" altLang="en-US">
              <a:solidFill>
                <a:srgbClr val="003399"/>
              </a:solidFill>
            </a:endParaRPr>
          </a:p>
        </p:txBody>
      </p:sp>
      <p:pic>
        <p:nvPicPr>
          <p:cNvPr id="39940" name="图片 2">
            <a:extLst>
              <a:ext uri="{FF2B5EF4-FFF2-40B4-BE49-F238E27FC236}">
                <a16:creationId xmlns:a16="http://schemas.microsoft.com/office/drawing/2014/main" id="{138AE087-D489-4132-B266-204B93B6B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3" y="838200"/>
            <a:ext cx="25622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矩形 38">
            <a:extLst>
              <a:ext uri="{FF2B5EF4-FFF2-40B4-BE49-F238E27FC236}">
                <a16:creationId xmlns:a16="http://schemas.microsoft.com/office/drawing/2014/main" id="{DDA781B1-64B8-42FA-8D41-8437B71AF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7325" y="2257425"/>
            <a:ext cx="660400" cy="2667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39942" name="文本框 8">
            <a:extLst>
              <a:ext uri="{FF2B5EF4-FFF2-40B4-BE49-F238E27FC236}">
                <a16:creationId xmlns:a16="http://schemas.microsoft.com/office/drawing/2014/main" id="{26E4363C-CB10-4BA3-9EE4-8576DC030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463" y="2200275"/>
            <a:ext cx="792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40cm</a:t>
            </a:r>
            <a:endParaRPr lang="zh-TW" altLang="en-US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611C1857-BF9B-4F89-BFAA-8D15D6563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4970463"/>
            <a:ext cx="63404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圖二的體積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正方體體積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長方體體積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F6C701-BB64-4E64-AF40-789B50D6C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1338" y="4638675"/>
            <a:ext cx="450850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39945" name="Text Box 117">
            <a:extLst>
              <a:ext uri="{FF2B5EF4-FFF2-40B4-BE49-F238E27FC236}">
                <a16:creationId xmlns:a16="http://schemas.microsoft.com/office/drawing/2014/main" id="{98336E35-5F8B-4F6B-AF47-5683ED26A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13" y="4113213"/>
            <a:ext cx="6497637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100"/>
              </a:spcAft>
            </a:pP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A. 1536cm</a:t>
            </a:r>
            <a:r>
              <a:rPr lang="en-US" altLang="zh-TW" sz="2800" baseline="30000">
                <a:ea typeface="標楷體" panose="03000509000000000000" pitchFamily="65" charset="-120"/>
              </a:rPr>
              <a:t>3</a:t>
            </a:r>
            <a:r>
              <a:rPr lang="zh-TW" altLang="en-US" sz="2800" baseline="30000">
                <a:ea typeface="標楷體" panose="03000509000000000000" pitchFamily="65" charset="-120"/>
              </a:rPr>
              <a:t>                        </a:t>
            </a:r>
            <a:r>
              <a:rPr lang="en-US" altLang="zh-TW" sz="2800">
                <a:ea typeface="標楷體" panose="03000509000000000000" pitchFamily="65" charset="-120"/>
              </a:rPr>
              <a:t>B. 2048cm</a:t>
            </a:r>
            <a:r>
              <a:rPr lang="en-US" altLang="zh-TW" sz="2800" baseline="30000">
                <a:ea typeface="標楷體" panose="03000509000000000000" pitchFamily="65" charset="-120"/>
              </a:rPr>
              <a:t>3</a:t>
            </a:r>
            <a:r>
              <a:rPr lang="zh-TW" altLang="en-US" sz="2800">
                <a:ea typeface="標楷體" panose="03000509000000000000" pitchFamily="65" charset="-120"/>
              </a:rPr>
              <a:t>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zh-TW" sz="2800"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sz="2800">
                <a:sym typeface="Wingdings" panose="05000000000000000000" pitchFamily="2" charset="2"/>
              </a:rPr>
              <a:t>C. </a:t>
            </a:r>
            <a:r>
              <a:rPr lang="en-US" altLang="zh-TW" sz="2800">
                <a:ea typeface="標楷體" panose="03000509000000000000" pitchFamily="65" charset="-120"/>
              </a:rPr>
              <a:t>2560cm</a:t>
            </a:r>
            <a:r>
              <a:rPr lang="en-US" altLang="zh-TW" sz="2800" baseline="30000">
                <a:ea typeface="標楷體" panose="03000509000000000000" pitchFamily="65" charset="-120"/>
              </a:rPr>
              <a:t>3</a:t>
            </a:r>
            <a:r>
              <a:rPr lang="zh-TW" altLang="en-US" sz="2800">
                <a:ea typeface="標楷體" panose="03000509000000000000" pitchFamily="65" charset="-120"/>
              </a:rPr>
              <a:t> 　           </a:t>
            </a:r>
            <a:r>
              <a:rPr lang="en-US" altLang="zh-TW" sz="2800">
                <a:ea typeface="標楷體" panose="03000509000000000000" pitchFamily="65" charset="-120"/>
              </a:rPr>
              <a:t>D. 3328cm</a:t>
            </a:r>
            <a:r>
              <a:rPr lang="en-US" altLang="zh-TW" sz="2800" baseline="30000">
                <a:ea typeface="標楷體" panose="03000509000000000000" pitchFamily="65" charset="-120"/>
              </a:rPr>
              <a:t>3</a:t>
            </a:r>
            <a:r>
              <a:rPr lang="zh-TW" altLang="zh-TW" sz="2800">
                <a:ea typeface="標楷體" panose="03000509000000000000" pitchFamily="65" charset="-120"/>
              </a:rPr>
              <a:t> </a:t>
            </a:r>
            <a:endParaRPr lang="en-US" altLang="zh-TW" sz="2800">
              <a:ea typeface="標楷體" panose="03000509000000000000" pitchFamily="65" charset="-12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6FA86F-11DD-4BC4-98AA-8BAB9EC65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00" y="4537075"/>
            <a:ext cx="927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9947" name="Text Box 5">
            <a:extLst>
              <a:ext uri="{FF2B5EF4-FFF2-40B4-BE49-F238E27FC236}">
                <a16:creationId xmlns:a16="http://schemas.microsoft.com/office/drawing/2014/main" id="{918B19A5-2523-4907-B65E-8A13C0C40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760663"/>
            <a:ext cx="84248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7063" indent="-6270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21. 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把圖一的摺紙圖樣摺成長方體後，剛好可以和圖二的立體組成一個邊長為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16cm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的正方體。圖二的體積是多少？</a:t>
            </a:r>
            <a:endParaRPr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9948" name="图片 5">
            <a:extLst>
              <a:ext uri="{FF2B5EF4-FFF2-40B4-BE49-F238E27FC236}">
                <a16:creationId xmlns:a16="http://schemas.microsoft.com/office/drawing/2014/main" id="{12BE8542-4C96-4D57-83CF-FF18CAEBE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952500"/>
            <a:ext cx="1401762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949" name="直接箭头连接符 7">
            <a:extLst>
              <a:ext uri="{FF2B5EF4-FFF2-40B4-BE49-F238E27FC236}">
                <a16:creationId xmlns:a16="http://schemas.microsoft.com/office/drawing/2014/main" id="{A953BAB2-1A92-4972-B4EA-90C839BB6EE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89113" y="2219325"/>
            <a:ext cx="257175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50" name="文本框 19">
            <a:extLst>
              <a:ext uri="{FF2B5EF4-FFF2-40B4-BE49-F238E27FC236}">
                <a16:creationId xmlns:a16="http://schemas.microsoft.com/office/drawing/2014/main" id="{A39CE459-3DCB-4859-AA0B-DEFFC3181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6163" y="1616075"/>
            <a:ext cx="792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16cm</a:t>
            </a:r>
            <a:endParaRPr lang="zh-TW" altLang="en-US"/>
          </a:p>
        </p:txBody>
      </p:sp>
      <p:cxnSp>
        <p:nvCxnSpPr>
          <p:cNvPr id="39951" name="直接箭头连接符 10">
            <a:extLst>
              <a:ext uri="{FF2B5EF4-FFF2-40B4-BE49-F238E27FC236}">
                <a16:creationId xmlns:a16="http://schemas.microsoft.com/office/drawing/2014/main" id="{A0559DAD-8DEE-4292-B1A3-F2711FEF3E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81438" y="1233488"/>
            <a:ext cx="431800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52" name="文本框 22">
            <a:extLst>
              <a:ext uri="{FF2B5EF4-FFF2-40B4-BE49-F238E27FC236}">
                <a16:creationId xmlns:a16="http://schemas.microsoft.com/office/drawing/2014/main" id="{866F1EFA-9D9B-40AB-8AE9-ACBA84D3F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700" y="890588"/>
            <a:ext cx="61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8cm</a:t>
            </a:r>
            <a:endParaRPr lang="zh-TW" altLang="en-US"/>
          </a:p>
        </p:txBody>
      </p:sp>
      <p:sp>
        <p:nvSpPr>
          <p:cNvPr id="39953" name="文本框 23">
            <a:extLst>
              <a:ext uri="{FF2B5EF4-FFF2-40B4-BE49-F238E27FC236}">
                <a16:creationId xmlns:a16="http://schemas.microsoft.com/office/drawing/2014/main" id="{FF1C1AC9-1623-4729-BB3B-81393646A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613" y="1344613"/>
            <a:ext cx="61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8cm</a:t>
            </a:r>
            <a:endParaRPr lang="zh-TW" altLang="en-US"/>
          </a:p>
        </p:txBody>
      </p:sp>
      <p:cxnSp>
        <p:nvCxnSpPr>
          <p:cNvPr id="39954" name="直接箭头连接符 12">
            <a:extLst>
              <a:ext uri="{FF2B5EF4-FFF2-40B4-BE49-F238E27FC236}">
                <a16:creationId xmlns:a16="http://schemas.microsoft.com/office/drawing/2014/main" id="{EB61F5F9-953B-4C65-A2F4-84F446E2DA0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16425" y="1295400"/>
            <a:ext cx="0" cy="43180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55" name="文本框 13">
            <a:extLst>
              <a:ext uri="{FF2B5EF4-FFF2-40B4-BE49-F238E27FC236}">
                <a16:creationId xmlns:a16="http://schemas.microsoft.com/office/drawing/2014/main" id="{7028A663-0A27-4AC4-9774-5E5E68834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463" y="2420938"/>
            <a:ext cx="7921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200" dirty="0">
                <a:ea typeface="標楷體" panose="03000509000000000000" pitchFamily="65" charset="-120"/>
                <a:cs typeface="Times New Roman" panose="02020603050405020304" pitchFamily="18" charset="0"/>
              </a:rPr>
              <a:t>圖一</a:t>
            </a:r>
          </a:p>
        </p:txBody>
      </p:sp>
      <p:sp>
        <p:nvSpPr>
          <p:cNvPr id="39956" name="文本框 28">
            <a:extLst>
              <a:ext uri="{FF2B5EF4-FFF2-40B4-BE49-F238E27FC236}">
                <a16:creationId xmlns:a16="http://schemas.microsoft.com/office/drawing/2014/main" id="{49A100CC-CDF8-4D22-AC31-D9C71EE5B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4488" y="2384425"/>
            <a:ext cx="7921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200">
                <a:ea typeface="標楷體" panose="03000509000000000000" pitchFamily="65" charset="-120"/>
                <a:cs typeface="Times New Roman" panose="02020603050405020304" pitchFamily="18" charset="0"/>
              </a:rPr>
              <a:t>圖二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E50679F4-55BD-4DF3-BAAC-51B042C5773E}"/>
              </a:ext>
            </a:extLst>
          </p:cNvPr>
          <p:cNvCxnSpPr>
            <a:cxnSpLocks/>
          </p:cNvCxnSpPr>
          <p:nvPr/>
        </p:nvCxnSpPr>
        <p:spPr bwMode="auto">
          <a:xfrm>
            <a:off x="971550" y="3246438"/>
            <a:ext cx="4608513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24C86578-E072-42F5-BF11-17CB5F737600}"/>
              </a:ext>
            </a:extLst>
          </p:cNvPr>
          <p:cNvCxnSpPr>
            <a:cxnSpLocks/>
          </p:cNvCxnSpPr>
          <p:nvPr/>
        </p:nvCxnSpPr>
        <p:spPr bwMode="auto">
          <a:xfrm>
            <a:off x="3808413" y="3656013"/>
            <a:ext cx="198120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A5E75C55-ED96-462D-A90E-CE47CED9F892}"/>
              </a:ext>
            </a:extLst>
          </p:cNvPr>
          <p:cNvCxnSpPr>
            <a:cxnSpLocks/>
          </p:cNvCxnSpPr>
          <p:nvPr/>
        </p:nvCxnSpPr>
        <p:spPr bwMode="auto">
          <a:xfrm>
            <a:off x="7561263" y="3656013"/>
            <a:ext cx="68580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4EDF9EB5-60A3-41D2-BC93-49921F8CA3F3}"/>
              </a:ext>
            </a:extLst>
          </p:cNvPr>
          <p:cNvCxnSpPr>
            <a:cxnSpLocks/>
          </p:cNvCxnSpPr>
          <p:nvPr/>
        </p:nvCxnSpPr>
        <p:spPr bwMode="auto">
          <a:xfrm>
            <a:off x="971550" y="4078288"/>
            <a:ext cx="104140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立方体 25">
            <a:extLst>
              <a:ext uri="{FF2B5EF4-FFF2-40B4-BE49-F238E27FC236}">
                <a16:creationId xmlns:a16="http://schemas.microsoft.com/office/drawing/2014/main" id="{699B3A20-BEDB-4083-A3E9-056F801CE380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633413" y="1344613"/>
            <a:ext cx="515937" cy="900112"/>
          </a:xfrm>
          <a:prstGeom prst="cube">
            <a:avLst>
              <a:gd name="adj" fmla="val 25000"/>
            </a:avLst>
          </a:prstGeom>
          <a:noFill/>
          <a:ln w="1905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21B8DD35-D862-4CF6-AB6C-A62C58C73486}"/>
              </a:ext>
            </a:extLst>
          </p:cNvPr>
          <p:cNvCxnSpPr>
            <a:cxnSpLocks/>
          </p:cNvCxnSpPr>
          <p:nvPr/>
        </p:nvCxnSpPr>
        <p:spPr bwMode="auto">
          <a:xfrm>
            <a:off x="1819275" y="1739900"/>
            <a:ext cx="809625" cy="0"/>
          </a:xfrm>
          <a:prstGeom prst="lin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342BCCF2-4D74-44A1-B008-942640BF6564}"/>
              </a:ext>
            </a:extLst>
          </p:cNvPr>
          <p:cNvCxnSpPr>
            <a:cxnSpLocks/>
          </p:cNvCxnSpPr>
          <p:nvPr/>
        </p:nvCxnSpPr>
        <p:spPr bwMode="auto">
          <a:xfrm>
            <a:off x="3068638" y="1739900"/>
            <a:ext cx="828675" cy="0"/>
          </a:xfrm>
          <a:prstGeom prst="lin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430473DE-2C46-444F-B08A-E41A8952114C}"/>
              </a:ext>
            </a:extLst>
          </p:cNvPr>
          <p:cNvCxnSpPr>
            <a:cxnSpLocks/>
          </p:cNvCxnSpPr>
          <p:nvPr/>
        </p:nvCxnSpPr>
        <p:spPr bwMode="auto">
          <a:xfrm>
            <a:off x="2627313" y="1739900"/>
            <a:ext cx="449262" cy="0"/>
          </a:xfrm>
          <a:prstGeom prst="line">
            <a:avLst/>
          </a:prstGeom>
          <a:noFill/>
          <a:ln w="28575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BBC10A32-C365-4BCC-A651-2E6C426212B1}"/>
              </a:ext>
            </a:extLst>
          </p:cNvPr>
          <p:cNvCxnSpPr>
            <a:cxnSpLocks/>
          </p:cNvCxnSpPr>
          <p:nvPr/>
        </p:nvCxnSpPr>
        <p:spPr bwMode="auto">
          <a:xfrm>
            <a:off x="3881438" y="1739900"/>
            <a:ext cx="431800" cy="0"/>
          </a:xfrm>
          <a:prstGeom prst="line">
            <a:avLst/>
          </a:prstGeom>
          <a:noFill/>
          <a:ln w="28575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文本框 53">
            <a:extLst>
              <a:ext uri="{FF2B5EF4-FFF2-40B4-BE49-F238E27FC236}">
                <a16:creationId xmlns:a16="http://schemas.microsoft.com/office/drawing/2014/main" id="{B2FBFD21-39CA-453E-9F9D-CA9D0E1C4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713" y="5386388"/>
            <a:ext cx="2444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16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16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16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56A38C50-DA6B-4E38-B367-56BAA367B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863" y="3716338"/>
            <a:ext cx="5167312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正方體體積 </a:t>
            </a:r>
            <a:r>
              <a:rPr lang="en-US" altLang="zh-TW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 邊長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邊長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邊長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62B7AAE3-C12C-4CF8-BD30-EE07F7532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763" y="3730625"/>
            <a:ext cx="4554537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長方體體積 </a:t>
            </a:r>
            <a:r>
              <a:rPr lang="en-US" altLang="zh-TW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 長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闊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高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8BB1E21B-EB92-40C1-8CDD-B971D5024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713" y="5810250"/>
            <a:ext cx="2532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3328(cm</a:t>
            </a:r>
            <a:r>
              <a:rPr lang="en-US" altLang="zh-TW" sz="2800" baseline="300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72E1FAF0-3FA0-4AAB-A47A-62617E325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1038" y="5395913"/>
            <a:ext cx="10175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endParaRPr lang="zh-TW" altLang="en-US" sz="28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39F33169-5683-421D-8DB0-F5A8473B7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9075" y="5402263"/>
            <a:ext cx="1765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40</a:t>
            </a:r>
            <a:r>
              <a:rPr lang="en-US" altLang="zh-TW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÷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8)</a:t>
            </a:r>
            <a:endParaRPr lang="zh-TW" altLang="en-US" sz="28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5FC7D2F8-DD2E-494C-9F08-CD0385BBC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5" y="2225675"/>
            <a:ext cx="3440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7030A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高：</a:t>
            </a:r>
            <a:r>
              <a:rPr lang="en-US" altLang="zh-TW" sz="2800">
                <a:solidFill>
                  <a:srgbClr val="7030A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(40</a:t>
            </a:r>
            <a:r>
              <a:rPr lang="en-US" altLang="zh-TW" sz="280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÷</a:t>
            </a:r>
            <a:r>
              <a:rPr lang="en-US" altLang="zh-TW" sz="2800">
                <a:solidFill>
                  <a:srgbClr val="7030A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280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2800">
                <a:solidFill>
                  <a:srgbClr val="7030A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8)cm</a:t>
            </a:r>
            <a:endParaRPr lang="zh-TW" altLang="en-US" sz="2800">
              <a:solidFill>
                <a:srgbClr val="7030A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9973" name="图片 9">
            <a:extLst>
              <a:ext uri="{FF2B5EF4-FFF2-40B4-BE49-F238E27FC236}">
                <a16:creationId xmlns:a16="http://schemas.microsoft.com/office/drawing/2014/main" id="{F15F61C3-B346-4C57-96CB-185CD96875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13100"/>
            <a:ext cx="57626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137BA0B6-0FD5-4B78-8B29-31D124BF9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1731963"/>
            <a:ext cx="1527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(40</a:t>
            </a:r>
            <a:r>
              <a:rPr lang="en-US" altLang="zh-TW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÷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8)cm</a:t>
            </a:r>
            <a:endParaRPr lang="zh-TW" altLang="en-US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2" grpId="0"/>
      <p:bldP spid="42" grpId="1"/>
      <p:bldP spid="39" grpId="0" animBg="1"/>
      <p:bldP spid="39" grpId="1" animBg="1"/>
      <p:bldP spid="40" grpId="0"/>
      <p:bldP spid="40" grpId="1"/>
      <p:bldP spid="27" grpId="0" animBg="1"/>
      <p:bldP spid="28" grpId="0"/>
      <p:bldP spid="26" grpId="0" animBg="1"/>
      <p:bldP spid="26" grpId="1" animBg="1"/>
      <p:bldP spid="54" grpId="0"/>
      <p:bldP spid="54" grpId="1"/>
      <p:bldP spid="43" grpId="0"/>
      <p:bldP spid="43" grpId="1"/>
      <p:bldP spid="56" grpId="0"/>
      <p:bldP spid="56" grpId="1"/>
      <p:bldP spid="57" grpId="0"/>
      <p:bldP spid="57" grpId="1"/>
      <p:bldP spid="58" grpId="0"/>
      <p:bldP spid="58" grpId="1"/>
      <p:bldP spid="60" grpId="0"/>
      <p:bldP spid="60" grpId="1"/>
      <p:bldP spid="65" grpId="0"/>
      <p:bldP spid="65" grpId="1"/>
      <p:bldP spid="2" grpId="0"/>
      <p:bldP spid="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箭头: 右 58">
            <a:extLst>
              <a:ext uri="{FF2B5EF4-FFF2-40B4-BE49-F238E27FC236}">
                <a16:creationId xmlns:a16="http://schemas.microsoft.com/office/drawing/2014/main" id="{F4D87BF9-A3E8-48E9-AAB1-6674DCF1973B}"/>
              </a:ext>
            </a:extLst>
          </p:cNvPr>
          <p:cNvSpPr/>
          <p:nvPr/>
        </p:nvSpPr>
        <p:spPr bwMode="auto">
          <a:xfrm>
            <a:off x="5076121" y="1529778"/>
            <a:ext cx="719997" cy="358164"/>
          </a:xfrm>
          <a:prstGeom prst="rightArrow">
            <a:avLst/>
          </a:prstGeom>
          <a:noFill/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6" name="TextBox 26">
            <a:extLst>
              <a:ext uri="{FF2B5EF4-FFF2-40B4-BE49-F238E27FC236}">
                <a16:creationId xmlns:a16="http://schemas.microsoft.com/office/drawing/2014/main" id="{A1C46226-76F1-49AE-9E46-B5E23BEE9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954" y="5095902"/>
            <a:ext cx="503237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B64ED876-5850-4277-ACFB-800998E96A46}"/>
              </a:ext>
            </a:extLst>
          </p:cNvPr>
          <p:cNvSpPr/>
          <p:nvPr/>
        </p:nvSpPr>
        <p:spPr bwMode="auto">
          <a:xfrm>
            <a:off x="1008420" y="1998604"/>
            <a:ext cx="648000" cy="360000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B58208C-B5B8-461E-8170-551106B6F474}"/>
              </a:ext>
            </a:extLst>
          </p:cNvPr>
          <p:cNvGrpSpPr/>
          <p:nvPr/>
        </p:nvGrpSpPr>
        <p:grpSpPr>
          <a:xfrm>
            <a:off x="303966" y="1268843"/>
            <a:ext cx="1669087" cy="1109654"/>
            <a:chOff x="227897" y="2356542"/>
            <a:chExt cx="1669087" cy="1109654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077E13E4-F632-4598-BFFD-D9EDC42A6F85}"/>
                </a:ext>
              </a:extLst>
            </p:cNvPr>
            <p:cNvSpPr/>
            <p:nvPr/>
          </p:nvSpPr>
          <p:spPr bwMode="auto">
            <a:xfrm>
              <a:off x="950211" y="2356542"/>
              <a:ext cx="720000" cy="720000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45" name="Rectangle 4">
              <a:extLst>
                <a:ext uri="{FF2B5EF4-FFF2-40B4-BE49-F238E27FC236}">
                  <a16:creationId xmlns:a16="http://schemas.microsoft.com/office/drawing/2014/main" id="{380F35FC-6095-4564-BE99-AFD243A7E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897" y="2452848"/>
              <a:ext cx="865282" cy="461665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3D99">
                  <a:alpha val="79999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marL="406400" indent="-4064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406400" marR="0" lvl="0" indent="-4064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400" b="0" dirty="0">
                  <a:solidFill>
                    <a:srgbClr val="000000"/>
                  </a:solidFill>
                  <a:ea typeface="標楷體" panose="03000509000000000000" pitchFamily="65" charset="-120"/>
                </a:rPr>
                <a:t>5cm</a:t>
              </a:r>
              <a:r>
                <a:rPr kumimoji="1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標楷體" panose="03000509000000000000" pitchFamily="65" charset="-120"/>
                </a:rPr>
                <a:t> </a:t>
              </a:r>
              <a:endPara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標楷體" panose="03000509000000000000" pitchFamily="65" charset="-120"/>
              </a:endParaRPr>
            </a:p>
          </p:txBody>
        </p:sp>
        <p:sp>
          <p:nvSpPr>
            <p:cNvPr id="46" name="Rectangle 4">
              <a:extLst>
                <a:ext uri="{FF2B5EF4-FFF2-40B4-BE49-F238E27FC236}">
                  <a16:creationId xmlns:a16="http://schemas.microsoft.com/office/drawing/2014/main" id="{2030D488-ABCC-443F-BB93-CDE5B8D7B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222" y="3004531"/>
              <a:ext cx="1020762" cy="461665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3D99">
                  <a:alpha val="79999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marL="406400" indent="-4064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406400" marR="0" lvl="0" indent="-4064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400" b="0" dirty="0">
                  <a:solidFill>
                    <a:srgbClr val="000000"/>
                  </a:solidFill>
                  <a:ea typeface="標楷體" panose="03000509000000000000" pitchFamily="65" charset="-120"/>
                </a:rPr>
                <a:t>5cm</a:t>
              </a:r>
              <a:r>
                <a:rPr kumimoji="1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標楷體" panose="03000509000000000000" pitchFamily="65" charset="-120"/>
                </a:rPr>
                <a:t> </a:t>
              </a:r>
              <a:endPara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標楷體" panose="03000509000000000000" pitchFamily="65" charset="-120"/>
              </a:endParaRPr>
            </a:p>
          </p:txBody>
        </p:sp>
      </p:grpSp>
      <p:sp>
        <p:nvSpPr>
          <p:cNvPr id="145" name="矩形 144">
            <a:extLst>
              <a:ext uri="{FF2B5EF4-FFF2-40B4-BE49-F238E27FC236}">
                <a16:creationId xmlns:a16="http://schemas.microsoft.com/office/drawing/2014/main" id="{F4538D48-8CF5-4A42-B17B-9EF633B4CE03}"/>
              </a:ext>
            </a:extLst>
          </p:cNvPr>
          <p:cNvSpPr/>
          <p:nvPr/>
        </p:nvSpPr>
        <p:spPr bwMode="auto">
          <a:xfrm>
            <a:off x="3680721" y="1998604"/>
            <a:ext cx="648000" cy="360000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0964" name="Rectangle 8">
            <a:extLst>
              <a:ext uri="{FF2B5EF4-FFF2-40B4-BE49-F238E27FC236}">
                <a16:creationId xmlns:a16="http://schemas.microsoft.com/office/drawing/2014/main" id="{4F2AFDFF-724B-496D-B596-49723C5FD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498115"/>
            <a:ext cx="7273056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5334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zh-CN" sz="2800" dirty="0">
                <a:ea typeface="標楷體" panose="03000509000000000000" pitchFamily="65" charset="-120"/>
              </a:rPr>
              <a:t>A.</a:t>
            </a:r>
            <a:r>
              <a:rPr lang="en-US" altLang="zh-TW" sz="2800" dirty="0">
                <a:ea typeface="標楷體" panose="03000509000000000000" pitchFamily="65" charset="-120"/>
              </a:rPr>
              <a:t> 172</a:t>
            </a:r>
            <a:r>
              <a:rPr lang="en-US" altLang="zh-CN" sz="2800" dirty="0">
                <a:ea typeface="標楷體" panose="03000509000000000000" pitchFamily="65" charset="-120"/>
              </a:rPr>
              <a:t>cm                         </a:t>
            </a:r>
            <a:r>
              <a:rPr lang="en-US" altLang="zh-CN" sz="2800" dirty="0">
                <a:cs typeface="Times New Roman" panose="02020603050405020304" pitchFamily="18" charset="0"/>
              </a:rPr>
              <a:t>B.</a:t>
            </a:r>
            <a:r>
              <a:rPr lang="en-US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62cm</a:t>
            </a:r>
            <a:endParaRPr lang="en-US" altLang="zh-CN" sz="2800" dirty="0"/>
          </a:p>
          <a:p>
            <a:pPr>
              <a:spcAft>
                <a:spcPct val="20000"/>
              </a:spcAft>
            </a:pPr>
            <a:r>
              <a:rPr lang="en-US" altLang="zh-CN" sz="2800" dirty="0">
                <a:ea typeface="標楷體" panose="03000509000000000000" pitchFamily="65" charset="-120"/>
              </a:rPr>
              <a:t>C. 52cm                           D. </a:t>
            </a:r>
            <a:r>
              <a:rPr lang="en-US" altLang="zh-TW" sz="2800" dirty="0">
                <a:ea typeface="標楷體" panose="03000509000000000000" pitchFamily="65" charset="-120"/>
              </a:rPr>
              <a:t>44</a:t>
            </a:r>
            <a:r>
              <a:rPr lang="en-US" altLang="zh-CN" sz="2800" dirty="0">
                <a:ea typeface="標楷體" panose="03000509000000000000" pitchFamily="65" charset="-120"/>
              </a:rPr>
              <a:t>cm</a:t>
            </a:r>
            <a:endParaRPr lang="en-US" altLang="zh-CN" sz="2800" dirty="0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EBEE8341-C831-4195-A720-5D42ED69E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3356992"/>
            <a:ext cx="8065145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TW" sz="2800" dirty="0">
                <a:ea typeface="標楷體" panose="03000509000000000000" pitchFamily="65" charset="-120"/>
              </a:rPr>
              <a:t>22</a:t>
            </a:r>
            <a:r>
              <a:rPr lang="en-US" altLang="zh-CN" sz="2800" dirty="0">
                <a:ea typeface="標楷體" panose="03000509000000000000" pitchFamily="65" charset="-120"/>
              </a:rPr>
              <a:t>. </a:t>
            </a:r>
            <a:r>
              <a:rPr lang="zh-TW" altLang="en-US" sz="2800" dirty="0">
                <a:ea typeface="標楷體" panose="03000509000000000000" pitchFamily="65" charset="-120"/>
              </a:rPr>
              <a:t>圖二是由圖一的</a:t>
            </a:r>
            <a:r>
              <a:rPr lang="en-US" altLang="zh-TW" sz="2800" dirty="0">
                <a:ea typeface="標楷體" panose="03000509000000000000" pitchFamily="65" charset="-120"/>
              </a:rPr>
              <a:t>2</a:t>
            </a:r>
            <a:r>
              <a:rPr lang="zh-TW" altLang="en-US" sz="2800" dirty="0">
                <a:ea typeface="標楷體" panose="03000509000000000000" pitchFamily="65" charset="-120"/>
              </a:rPr>
              <a:t>個正方形和</a:t>
            </a:r>
            <a:r>
              <a:rPr lang="en-US" altLang="zh-TW" sz="2800" dirty="0"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ea typeface="標楷體" panose="03000509000000000000" pitchFamily="65" charset="-120"/>
              </a:rPr>
              <a:t>個長方形拼砌而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r>
              <a:rPr lang="en-US" altLang="zh-TW" sz="2800" dirty="0">
                <a:ea typeface="標楷體" panose="03000509000000000000" pitchFamily="65" charset="-120"/>
              </a:rPr>
              <a:t>      </a:t>
            </a:r>
            <a:r>
              <a:rPr lang="zh-TW" altLang="en-US" sz="2800" dirty="0">
                <a:ea typeface="標楷體" panose="03000509000000000000" pitchFamily="65" charset="-120"/>
              </a:rPr>
              <a:t>成，它的周界是</a:t>
            </a:r>
            <a:r>
              <a:rPr lang="zh-CN" altLang="en-US" sz="2800" dirty="0">
                <a:ea typeface="標楷體" panose="03000509000000000000" pitchFamily="65" charset="-120"/>
              </a:rPr>
              <a:t>多少？</a:t>
            </a:r>
          </a:p>
        </p:txBody>
      </p:sp>
      <p:sp>
        <p:nvSpPr>
          <p:cNvPr id="20" name="TextBox 27">
            <a:extLst>
              <a:ext uri="{FF2B5EF4-FFF2-40B4-BE49-F238E27FC236}">
                <a16:creationId xmlns:a16="http://schemas.microsoft.com/office/drawing/2014/main" id="{9C29C89C-B3F6-431D-BC77-069DF01C4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153" y="5011980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7EA2C4BD-3A2F-4639-8880-B605D5AC98D8}"/>
              </a:ext>
            </a:extLst>
          </p:cNvPr>
          <p:cNvSpPr/>
          <p:nvPr/>
        </p:nvSpPr>
        <p:spPr bwMode="auto">
          <a:xfrm>
            <a:off x="5401964" y="1556792"/>
            <a:ext cx="764982" cy="360000"/>
          </a:xfrm>
          <a:prstGeom prst="rect">
            <a:avLst/>
          </a:prstGeom>
          <a:solidFill>
            <a:srgbClr val="FFC5E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A48673A7-6DC1-4AC7-9F46-C8F361FA3B26}"/>
              </a:ext>
            </a:extLst>
          </p:cNvPr>
          <p:cNvSpPr/>
          <p:nvPr/>
        </p:nvSpPr>
        <p:spPr bwMode="auto">
          <a:xfrm>
            <a:off x="6408465" y="2712740"/>
            <a:ext cx="1332000" cy="360000"/>
          </a:xfrm>
          <a:prstGeom prst="rect">
            <a:avLst/>
          </a:prstGeom>
          <a:solidFill>
            <a:srgbClr val="FFC5E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05ED781A-13E8-4ACD-B242-723D1EEA3243}"/>
              </a:ext>
            </a:extLst>
          </p:cNvPr>
          <p:cNvSpPr/>
          <p:nvPr/>
        </p:nvSpPr>
        <p:spPr bwMode="auto">
          <a:xfrm>
            <a:off x="1958944" y="1569725"/>
            <a:ext cx="753677" cy="360000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3C1DB945-6EC7-477A-B491-4DB4F4CB7163}"/>
              </a:ext>
            </a:extLst>
          </p:cNvPr>
          <p:cNvSpPr/>
          <p:nvPr/>
        </p:nvSpPr>
        <p:spPr bwMode="auto">
          <a:xfrm>
            <a:off x="2684002" y="2673533"/>
            <a:ext cx="648000" cy="360000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65477CD-7CAA-47E8-AE5F-1250386C6D71}"/>
              </a:ext>
            </a:extLst>
          </p:cNvPr>
          <p:cNvGrpSpPr/>
          <p:nvPr/>
        </p:nvGrpSpPr>
        <p:grpSpPr>
          <a:xfrm>
            <a:off x="1859340" y="942974"/>
            <a:ext cx="1519803" cy="2122627"/>
            <a:chOff x="1815493" y="1839157"/>
            <a:chExt cx="1519803" cy="2122627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68A0FADC-02C2-4761-8F8E-D9BEADDDE2D4}"/>
                </a:ext>
              </a:extLst>
            </p:cNvPr>
            <p:cNvSpPr/>
            <p:nvPr/>
          </p:nvSpPr>
          <p:spPr bwMode="auto">
            <a:xfrm>
              <a:off x="2703456" y="1839157"/>
              <a:ext cx="576000" cy="1728000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47" name="Rectangle 4">
              <a:extLst>
                <a:ext uri="{FF2B5EF4-FFF2-40B4-BE49-F238E27FC236}">
                  <a16:creationId xmlns:a16="http://schemas.microsoft.com/office/drawing/2014/main" id="{ED3EA05A-31C9-41D9-9691-957814FFB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8789" y="3500119"/>
              <a:ext cx="766507" cy="461665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3D99">
                  <a:alpha val="79999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marL="406400" indent="-4064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406400" marR="0" lvl="0" indent="-4064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400" b="0" dirty="0">
                  <a:solidFill>
                    <a:srgbClr val="000000"/>
                  </a:solidFill>
                  <a:ea typeface="標楷體" panose="03000509000000000000" pitchFamily="65" charset="-120"/>
                </a:rPr>
                <a:t>4cm</a:t>
              </a:r>
              <a:r>
                <a:rPr kumimoji="1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標楷體" panose="03000509000000000000" pitchFamily="65" charset="-120"/>
                </a:rPr>
                <a:t> </a:t>
              </a:r>
              <a:endPara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標楷體" panose="03000509000000000000" pitchFamily="65" charset="-120"/>
              </a:endParaRPr>
            </a:p>
          </p:txBody>
        </p:sp>
        <p:sp>
          <p:nvSpPr>
            <p:cNvPr id="48" name="Rectangle 4">
              <a:extLst>
                <a:ext uri="{FF2B5EF4-FFF2-40B4-BE49-F238E27FC236}">
                  <a16:creationId xmlns:a16="http://schemas.microsoft.com/office/drawing/2014/main" id="{AA4798A6-A217-4D2B-B8D6-288822D0D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5493" y="2404550"/>
              <a:ext cx="1027499" cy="461665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3D99">
                  <a:alpha val="79999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marL="406400" indent="-4064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406400" marR="0" lvl="0" indent="-4064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400" b="0" dirty="0">
                  <a:solidFill>
                    <a:srgbClr val="000000"/>
                  </a:solidFill>
                  <a:ea typeface="標楷體" panose="03000509000000000000" pitchFamily="65" charset="-120"/>
                </a:rPr>
                <a:t>12cm</a:t>
              </a:r>
              <a:r>
                <a:rPr kumimoji="1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標楷體" panose="03000509000000000000" pitchFamily="65" charset="-120"/>
                </a:rPr>
                <a:t> </a:t>
              </a:r>
              <a:endPara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標楷體" panose="03000509000000000000" pitchFamily="65" charset="-120"/>
              </a:endParaRPr>
            </a:p>
          </p:txBody>
        </p:sp>
      </p:grpSp>
      <p:cxnSp>
        <p:nvCxnSpPr>
          <p:cNvPr id="58" name="直線單箭頭接點 77">
            <a:extLst>
              <a:ext uri="{FF2B5EF4-FFF2-40B4-BE49-F238E27FC236}">
                <a16:creationId xmlns:a16="http://schemas.microsoft.com/office/drawing/2014/main" id="{6DDBF9CC-086C-4D8B-9E3A-01B8832659CE}"/>
              </a:ext>
            </a:extLst>
          </p:cNvPr>
          <p:cNvCxnSpPr>
            <a:cxnSpLocks/>
          </p:cNvCxnSpPr>
          <p:nvPr/>
        </p:nvCxnSpPr>
        <p:spPr bwMode="auto">
          <a:xfrm>
            <a:off x="6218392" y="2708920"/>
            <a:ext cx="2052000" cy="0"/>
          </a:xfrm>
          <a:prstGeom prst="straightConnector1">
            <a:avLst/>
          </a:prstGeom>
          <a:noFill/>
          <a:ln w="12700" algn="ctr">
            <a:solidFill>
              <a:srgbClr val="0000FF"/>
            </a:solidFill>
            <a:prstDash val="solid"/>
            <a:round/>
            <a:headEnd type="triangle"/>
            <a:tailEnd type="triangle"/>
          </a:ln>
        </p:spPr>
      </p:cxnSp>
      <p:sp>
        <p:nvSpPr>
          <p:cNvPr id="61" name="Rectangle 4">
            <a:extLst>
              <a:ext uri="{FF2B5EF4-FFF2-40B4-BE49-F238E27FC236}">
                <a16:creationId xmlns:a16="http://schemas.microsoft.com/office/drawing/2014/main" id="{D67DE5DC-0D17-48DF-8C58-D098AB43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036" y="2649044"/>
            <a:ext cx="2151834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400" b="0" dirty="0">
                <a:solidFill>
                  <a:srgbClr val="003399"/>
                </a:solidFill>
                <a:ea typeface="標楷體" panose="03000509000000000000" pitchFamily="65" charset="-120"/>
              </a:rPr>
              <a:t>(</a:t>
            </a:r>
            <a:r>
              <a:rPr lang="en-US" altLang="zh-TW" sz="2400" b="0" dirty="0">
                <a:solidFill>
                  <a:srgbClr val="003399"/>
                </a:solidFill>
                <a:ea typeface="標楷體" panose="03000509000000000000" pitchFamily="65" charset="-120"/>
              </a:rPr>
              <a:t>5</a:t>
            </a:r>
            <a:r>
              <a:rPr lang="zh-TW" altLang="en-US" sz="2400" b="0" dirty="0">
                <a:solidFill>
                  <a:srgbClr val="003399"/>
                </a:solidFill>
                <a:ea typeface="DFKai-SB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TW" sz="2400" b="0" dirty="0">
                <a:solidFill>
                  <a:srgbClr val="003399"/>
                </a:solidFill>
                <a:ea typeface="DFKai-SB" panose="03000509000000000000" pitchFamily="65" charset="-120"/>
                <a:cs typeface="Arial" panose="020B0604020202020204" pitchFamily="34" charset="0"/>
              </a:rPr>
              <a:t>4</a:t>
            </a:r>
            <a:r>
              <a:rPr lang="zh-TW" altLang="en-US" sz="2400" b="0" dirty="0">
                <a:solidFill>
                  <a:srgbClr val="003399"/>
                </a:solidFill>
                <a:ea typeface="DFKai-SB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TW" sz="2400" b="0" dirty="0">
                <a:solidFill>
                  <a:srgbClr val="003399"/>
                </a:solidFill>
                <a:ea typeface="標楷體" panose="03000509000000000000" pitchFamily="65" charset="-120"/>
              </a:rPr>
              <a:t>5)</a:t>
            </a:r>
            <a:r>
              <a:rPr lang="en-US" altLang="zh-CN" sz="2400" b="0" dirty="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cm</a:t>
            </a:r>
          </a:p>
        </p:txBody>
      </p:sp>
      <p:sp>
        <p:nvSpPr>
          <p:cNvPr id="64" name="Rectangle 4">
            <a:extLst>
              <a:ext uri="{FF2B5EF4-FFF2-40B4-BE49-F238E27FC236}">
                <a16:creationId xmlns:a16="http://schemas.microsoft.com/office/drawing/2014/main" id="{79B606D5-28DC-4981-90DB-250044DB1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1287" y="1490168"/>
            <a:ext cx="972000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400" b="0" dirty="0">
                <a:solidFill>
                  <a:srgbClr val="003399"/>
                </a:solidFill>
                <a:ea typeface="標楷體" panose="03000509000000000000" pitchFamily="65" charset="-120"/>
              </a:rPr>
              <a:t>12</a:t>
            </a:r>
            <a:r>
              <a:rPr lang="en-US" altLang="zh-CN" sz="2400" b="0" dirty="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cm</a:t>
            </a:r>
          </a:p>
        </p:txBody>
      </p:sp>
      <p:cxnSp>
        <p:nvCxnSpPr>
          <p:cNvPr id="65" name="直線單箭頭接點 77">
            <a:extLst>
              <a:ext uri="{FF2B5EF4-FFF2-40B4-BE49-F238E27FC236}">
                <a16:creationId xmlns:a16="http://schemas.microsoft.com/office/drawing/2014/main" id="{160C4500-A2BE-4FF1-BD47-68CBC1BEDD40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5292176" y="1801263"/>
            <a:ext cx="1728000" cy="0"/>
          </a:xfrm>
          <a:prstGeom prst="straightConnector1">
            <a:avLst/>
          </a:prstGeom>
          <a:noFill/>
          <a:ln w="12700" algn="ctr">
            <a:solidFill>
              <a:srgbClr val="000099"/>
            </a:solidFill>
            <a:prstDash val="solid"/>
            <a:round/>
            <a:headEnd type="triangle"/>
            <a:tailEnd type="triangle"/>
          </a:ln>
        </p:spPr>
      </p:cxnSp>
      <p:sp>
        <p:nvSpPr>
          <p:cNvPr id="70" name="Rectangle 4">
            <a:extLst>
              <a:ext uri="{FF2B5EF4-FFF2-40B4-BE49-F238E27FC236}">
                <a16:creationId xmlns:a16="http://schemas.microsoft.com/office/drawing/2014/main" id="{C3E31769-7214-45D3-93AC-9F41648EF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576" y="3883764"/>
            <a:ext cx="3355168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en-US" altLang="zh-CN" sz="2800" b="0" dirty="0">
                <a:solidFill>
                  <a:srgbClr val="003399"/>
                </a:solidFill>
                <a:ea typeface="標楷體" panose="03000509000000000000" pitchFamily="65" charset="-120"/>
              </a:rPr>
              <a:t>(</a:t>
            </a:r>
            <a:r>
              <a:rPr lang="en-US" altLang="zh-TW" sz="2800" b="0" dirty="0">
                <a:solidFill>
                  <a:srgbClr val="003399"/>
                </a:solidFill>
                <a:ea typeface="標楷體" panose="03000509000000000000" pitchFamily="65" charset="-120"/>
              </a:rPr>
              <a:t>5</a:t>
            </a:r>
            <a:r>
              <a:rPr lang="zh-TW" altLang="en-US" sz="2800" b="0" dirty="0">
                <a:solidFill>
                  <a:srgbClr val="003399"/>
                </a:solidFill>
                <a:ea typeface="DFKai-SB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TW" sz="2800" b="0" dirty="0">
                <a:solidFill>
                  <a:srgbClr val="003399"/>
                </a:solidFill>
                <a:ea typeface="DFKai-SB" panose="03000509000000000000" pitchFamily="65" charset="-120"/>
                <a:cs typeface="Arial" panose="020B0604020202020204" pitchFamily="34" charset="0"/>
              </a:rPr>
              <a:t>4</a:t>
            </a:r>
            <a:r>
              <a:rPr lang="zh-TW" altLang="en-US" sz="2800" b="0" dirty="0">
                <a:solidFill>
                  <a:srgbClr val="003399"/>
                </a:solidFill>
                <a:ea typeface="DFKai-SB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TW" sz="2800" b="0" dirty="0">
                <a:solidFill>
                  <a:srgbClr val="003399"/>
                </a:solidFill>
                <a:ea typeface="標楷體" panose="03000509000000000000" pitchFamily="65" charset="-120"/>
              </a:rPr>
              <a:t>5</a:t>
            </a:r>
            <a:r>
              <a:rPr lang="zh-TW" altLang="en-US" sz="2800" b="0" dirty="0">
                <a:solidFill>
                  <a:srgbClr val="003399"/>
                </a:solidFill>
                <a:ea typeface="DFKai-SB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TW" sz="2800" b="0" dirty="0">
                <a:solidFill>
                  <a:srgbClr val="003399"/>
                </a:solidFill>
                <a:ea typeface="標楷體" panose="03000509000000000000" pitchFamily="65" charset="-120"/>
              </a:rPr>
              <a:t>12)</a:t>
            </a:r>
            <a:r>
              <a:rPr lang="en-US" altLang="zh-CN" sz="2800" b="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b="0" dirty="0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endParaRPr lang="zh-CN" altLang="en-US" sz="2800" b="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72" name="Rectangle 4">
            <a:extLst>
              <a:ext uri="{FF2B5EF4-FFF2-40B4-BE49-F238E27FC236}">
                <a16:creationId xmlns:a16="http://schemas.microsoft.com/office/drawing/2014/main" id="{6140925B-9E5C-4BF1-A9E3-37527EE65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6607" y="3883764"/>
            <a:ext cx="1278526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06400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0" dirty="0">
                <a:solidFill>
                  <a:srgbClr val="003399"/>
                </a:solidFill>
                <a:ea typeface="標楷體" panose="03000509000000000000" pitchFamily="65" charset="-120"/>
              </a:rPr>
              <a:t>= 52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ea typeface="標楷體" panose="03000509000000000000" pitchFamily="65" charset="-120"/>
            </a:endParaRPr>
          </a:p>
        </p:txBody>
      </p: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F5243E1E-8B57-4552-895D-6204A2CECFE5}"/>
              </a:ext>
            </a:extLst>
          </p:cNvPr>
          <p:cNvGrpSpPr/>
          <p:nvPr/>
        </p:nvGrpSpPr>
        <p:grpSpPr>
          <a:xfrm>
            <a:off x="6219851" y="937263"/>
            <a:ext cx="2025489" cy="1728216"/>
            <a:chOff x="6097543" y="1828092"/>
            <a:chExt cx="2025489" cy="1728216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27FE9640-84E0-4BFC-BE39-B1D2055FF0F1}"/>
                </a:ext>
              </a:extLst>
            </p:cNvPr>
            <p:cNvGrpSpPr/>
            <p:nvPr/>
          </p:nvGrpSpPr>
          <p:grpSpPr>
            <a:xfrm>
              <a:off x="6099433" y="1828092"/>
              <a:ext cx="2020824" cy="1728216"/>
              <a:chOff x="6199632" y="1719072"/>
              <a:chExt cx="2020824" cy="1728216"/>
            </a:xfrm>
          </p:grpSpPr>
          <p:sp>
            <p:nvSpPr>
              <p:cNvPr id="3" name="任意多边形: 形状 2">
                <a:extLst>
                  <a:ext uri="{FF2B5EF4-FFF2-40B4-BE49-F238E27FC236}">
                    <a16:creationId xmlns:a16="http://schemas.microsoft.com/office/drawing/2014/main" id="{FE936308-0046-4872-85CA-6A8A9A52A1AC}"/>
                  </a:ext>
                </a:extLst>
              </p:cNvPr>
              <p:cNvSpPr/>
              <p:nvPr/>
            </p:nvSpPr>
            <p:spPr bwMode="auto">
              <a:xfrm>
                <a:off x="6199632" y="1719072"/>
                <a:ext cx="2020824" cy="1728216"/>
              </a:xfrm>
              <a:custGeom>
                <a:avLst/>
                <a:gdLst>
                  <a:gd name="connsiteX0" fmla="*/ 713232 w 2020824"/>
                  <a:gd name="connsiteY0" fmla="*/ 521208 h 1737360"/>
                  <a:gd name="connsiteX1" fmla="*/ 0 w 2020824"/>
                  <a:gd name="connsiteY1" fmla="*/ 521208 h 1737360"/>
                  <a:gd name="connsiteX2" fmla="*/ 0 w 2020824"/>
                  <a:gd name="connsiteY2" fmla="*/ 1243584 h 1737360"/>
                  <a:gd name="connsiteX3" fmla="*/ 722376 w 2020824"/>
                  <a:gd name="connsiteY3" fmla="*/ 1243584 h 1737360"/>
                  <a:gd name="connsiteX4" fmla="*/ 722376 w 2020824"/>
                  <a:gd name="connsiteY4" fmla="*/ 1737360 h 1737360"/>
                  <a:gd name="connsiteX5" fmla="*/ 1307592 w 2020824"/>
                  <a:gd name="connsiteY5" fmla="*/ 1737360 h 1737360"/>
                  <a:gd name="connsiteX6" fmla="*/ 1307592 w 2020824"/>
                  <a:gd name="connsiteY6" fmla="*/ 1243584 h 1737360"/>
                  <a:gd name="connsiteX7" fmla="*/ 2020824 w 2020824"/>
                  <a:gd name="connsiteY7" fmla="*/ 1243584 h 1737360"/>
                  <a:gd name="connsiteX8" fmla="*/ 2020824 w 2020824"/>
                  <a:gd name="connsiteY8" fmla="*/ 512064 h 1737360"/>
                  <a:gd name="connsiteX9" fmla="*/ 1298448 w 2020824"/>
                  <a:gd name="connsiteY9" fmla="*/ 521208 h 1737360"/>
                  <a:gd name="connsiteX10" fmla="*/ 1307592 w 2020824"/>
                  <a:gd name="connsiteY10" fmla="*/ 0 h 1737360"/>
                  <a:gd name="connsiteX11" fmla="*/ 722376 w 2020824"/>
                  <a:gd name="connsiteY11" fmla="*/ 9144 h 1737360"/>
                  <a:gd name="connsiteX12" fmla="*/ 713232 w 2020824"/>
                  <a:gd name="connsiteY12" fmla="*/ 521208 h 1737360"/>
                  <a:gd name="connsiteX0" fmla="*/ 713232 w 2020824"/>
                  <a:gd name="connsiteY0" fmla="*/ 521208 h 1737360"/>
                  <a:gd name="connsiteX1" fmla="*/ 0 w 2020824"/>
                  <a:gd name="connsiteY1" fmla="*/ 521208 h 1737360"/>
                  <a:gd name="connsiteX2" fmla="*/ 0 w 2020824"/>
                  <a:gd name="connsiteY2" fmla="*/ 1243584 h 1737360"/>
                  <a:gd name="connsiteX3" fmla="*/ 722376 w 2020824"/>
                  <a:gd name="connsiteY3" fmla="*/ 1243584 h 1737360"/>
                  <a:gd name="connsiteX4" fmla="*/ 722376 w 2020824"/>
                  <a:gd name="connsiteY4" fmla="*/ 1737360 h 1737360"/>
                  <a:gd name="connsiteX5" fmla="*/ 1307592 w 2020824"/>
                  <a:gd name="connsiteY5" fmla="*/ 1737360 h 1737360"/>
                  <a:gd name="connsiteX6" fmla="*/ 1307592 w 2020824"/>
                  <a:gd name="connsiteY6" fmla="*/ 1243584 h 1737360"/>
                  <a:gd name="connsiteX7" fmla="*/ 2020824 w 2020824"/>
                  <a:gd name="connsiteY7" fmla="*/ 1243584 h 1737360"/>
                  <a:gd name="connsiteX8" fmla="*/ 2020824 w 2020824"/>
                  <a:gd name="connsiteY8" fmla="*/ 521208 h 1737360"/>
                  <a:gd name="connsiteX9" fmla="*/ 1298448 w 2020824"/>
                  <a:gd name="connsiteY9" fmla="*/ 521208 h 1737360"/>
                  <a:gd name="connsiteX10" fmla="*/ 1307592 w 2020824"/>
                  <a:gd name="connsiteY10" fmla="*/ 0 h 1737360"/>
                  <a:gd name="connsiteX11" fmla="*/ 722376 w 2020824"/>
                  <a:gd name="connsiteY11" fmla="*/ 9144 h 1737360"/>
                  <a:gd name="connsiteX12" fmla="*/ 713232 w 2020824"/>
                  <a:gd name="connsiteY12" fmla="*/ 521208 h 1737360"/>
                  <a:gd name="connsiteX0" fmla="*/ 713232 w 2020824"/>
                  <a:gd name="connsiteY0" fmla="*/ 512064 h 1728216"/>
                  <a:gd name="connsiteX1" fmla="*/ 0 w 2020824"/>
                  <a:gd name="connsiteY1" fmla="*/ 512064 h 1728216"/>
                  <a:gd name="connsiteX2" fmla="*/ 0 w 2020824"/>
                  <a:gd name="connsiteY2" fmla="*/ 1234440 h 1728216"/>
                  <a:gd name="connsiteX3" fmla="*/ 722376 w 2020824"/>
                  <a:gd name="connsiteY3" fmla="*/ 1234440 h 1728216"/>
                  <a:gd name="connsiteX4" fmla="*/ 722376 w 2020824"/>
                  <a:gd name="connsiteY4" fmla="*/ 1728216 h 1728216"/>
                  <a:gd name="connsiteX5" fmla="*/ 1307592 w 2020824"/>
                  <a:gd name="connsiteY5" fmla="*/ 1728216 h 1728216"/>
                  <a:gd name="connsiteX6" fmla="*/ 1307592 w 2020824"/>
                  <a:gd name="connsiteY6" fmla="*/ 1234440 h 1728216"/>
                  <a:gd name="connsiteX7" fmla="*/ 2020824 w 2020824"/>
                  <a:gd name="connsiteY7" fmla="*/ 1234440 h 1728216"/>
                  <a:gd name="connsiteX8" fmla="*/ 2020824 w 2020824"/>
                  <a:gd name="connsiteY8" fmla="*/ 512064 h 1728216"/>
                  <a:gd name="connsiteX9" fmla="*/ 1298448 w 2020824"/>
                  <a:gd name="connsiteY9" fmla="*/ 512064 h 1728216"/>
                  <a:gd name="connsiteX10" fmla="*/ 1298448 w 2020824"/>
                  <a:gd name="connsiteY10" fmla="*/ 0 h 1728216"/>
                  <a:gd name="connsiteX11" fmla="*/ 722376 w 2020824"/>
                  <a:gd name="connsiteY11" fmla="*/ 0 h 1728216"/>
                  <a:gd name="connsiteX12" fmla="*/ 713232 w 2020824"/>
                  <a:gd name="connsiteY12" fmla="*/ 512064 h 1728216"/>
                  <a:gd name="connsiteX0" fmla="*/ 713232 w 2020824"/>
                  <a:gd name="connsiteY0" fmla="*/ 512064 h 1728216"/>
                  <a:gd name="connsiteX1" fmla="*/ 0 w 2020824"/>
                  <a:gd name="connsiteY1" fmla="*/ 512064 h 1728216"/>
                  <a:gd name="connsiteX2" fmla="*/ 0 w 2020824"/>
                  <a:gd name="connsiteY2" fmla="*/ 1234440 h 1728216"/>
                  <a:gd name="connsiteX3" fmla="*/ 722376 w 2020824"/>
                  <a:gd name="connsiteY3" fmla="*/ 1234440 h 1728216"/>
                  <a:gd name="connsiteX4" fmla="*/ 722376 w 2020824"/>
                  <a:gd name="connsiteY4" fmla="*/ 1728216 h 1728216"/>
                  <a:gd name="connsiteX5" fmla="*/ 1307592 w 2020824"/>
                  <a:gd name="connsiteY5" fmla="*/ 1728216 h 1728216"/>
                  <a:gd name="connsiteX6" fmla="*/ 1298448 w 2020824"/>
                  <a:gd name="connsiteY6" fmla="*/ 1234440 h 1728216"/>
                  <a:gd name="connsiteX7" fmla="*/ 2020824 w 2020824"/>
                  <a:gd name="connsiteY7" fmla="*/ 1234440 h 1728216"/>
                  <a:gd name="connsiteX8" fmla="*/ 2020824 w 2020824"/>
                  <a:gd name="connsiteY8" fmla="*/ 512064 h 1728216"/>
                  <a:gd name="connsiteX9" fmla="*/ 1298448 w 2020824"/>
                  <a:gd name="connsiteY9" fmla="*/ 512064 h 1728216"/>
                  <a:gd name="connsiteX10" fmla="*/ 1298448 w 2020824"/>
                  <a:gd name="connsiteY10" fmla="*/ 0 h 1728216"/>
                  <a:gd name="connsiteX11" fmla="*/ 722376 w 2020824"/>
                  <a:gd name="connsiteY11" fmla="*/ 0 h 1728216"/>
                  <a:gd name="connsiteX12" fmla="*/ 713232 w 2020824"/>
                  <a:gd name="connsiteY12" fmla="*/ 512064 h 1728216"/>
                  <a:gd name="connsiteX0" fmla="*/ 713232 w 2020824"/>
                  <a:gd name="connsiteY0" fmla="*/ 512064 h 1728216"/>
                  <a:gd name="connsiteX1" fmla="*/ 0 w 2020824"/>
                  <a:gd name="connsiteY1" fmla="*/ 512064 h 1728216"/>
                  <a:gd name="connsiteX2" fmla="*/ 0 w 2020824"/>
                  <a:gd name="connsiteY2" fmla="*/ 1234440 h 1728216"/>
                  <a:gd name="connsiteX3" fmla="*/ 722376 w 2020824"/>
                  <a:gd name="connsiteY3" fmla="*/ 1234440 h 1728216"/>
                  <a:gd name="connsiteX4" fmla="*/ 722376 w 2020824"/>
                  <a:gd name="connsiteY4" fmla="*/ 1728216 h 1728216"/>
                  <a:gd name="connsiteX5" fmla="*/ 1298448 w 2020824"/>
                  <a:gd name="connsiteY5" fmla="*/ 1728216 h 1728216"/>
                  <a:gd name="connsiteX6" fmla="*/ 1298448 w 2020824"/>
                  <a:gd name="connsiteY6" fmla="*/ 1234440 h 1728216"/>
                  <a:gd name="connsiteX7" fmla="*/ 2020824 w 2020824"/>
                  <a:gd name="connsiteY7" fmla="*/ 1234440 h 1728216"/>
                  <a:gd name="connsiteX8" fmla="*/ 2020824 w 2020824"/>
                  <a:gd name="connsiteY8" fmla="*/ 512064 h 1728216"/>
                  <a:gd name="connsiteX9" fmla="*/ 1298448 w 2020824"/>
                  <a:gd name="connsiteY9" fmla="*/ 512064 h 1728216"/>
                  <a:gd name="connsiteX10" fmla="*/ 1298448 w 2020824"/>
                  <a:gd name="connsiteY10" fmla="*/ 0 h 1728216"/>
                  <a:gd name="connsiteX11" fmla="*/ 722376 w 2020824"/>
                  <a:gd name="connsiteY11" fmla="*/ 0 h 1728216"/>
                  <a:gd name="connsiteX12" fmla="*/ 713232 w 2020824"/>
                  <a:gd name="connsiteY12" fmla="*/ 512064 h 1728216"/>
                  <a:gd name="connsiteX0" fmla="*/ 722376 w 2020824"/>
                  <a:gd name="connsiteY0" fmla="*/ 512064 h 1728216"/>
                  <a:gd name="connsiteX1" fmla="*/ 0 w 2020824"/>
                  <a:gd name="connsiteY1" fmla="*/ 512064 h 1728216"/>
                  <a:gd name="connsiteX2" fmla="*/ 0 w 2020824"/>
                  <a:gd name="connsiteY2" fmla="*/ 1234440 h 1728216"/>
                  <a:gd name="connsiteX3" fmla="*/ 722376 w 2020824"/>
                  <a:gd name="connsiteY3" fmla="*/ 1234440 h 1728216"/>
                  <a:gd name="connsiteX4" fmla="*/ 722376 w 2020824"/>
                  <a:gd name="connsiteY4" fmla="*/ 1728216 h 1728216"/>
                  <a:gd name="connsiteX5" fmla="*/ 1298448 w 2020824"/>
                  <a:gd name="connsiteY5" fmla="*/ 1728216 h 1728216"/>
                  <a:gd name="connsiteX6" fmla="*/ 1298448 w 2020824"/>
                  <a:gd name="connsiteY6" fmla="*/ 1234440 h 1728216"/>
                  <a:gd name="connsiteX7" fmla="*/ 2020824 w 2020824"/>
                  <a:gd name="connsiteY7" fmla="*/ 1234440 h 1728216"/>
                  <a:gd name="connsiteX8" fmla="*/ 2020824 w 2020824"/>
                  <a:gd name="connsiteY8" fmla="*/ 512064 h 1728216"/>
                  <a:gd name="connsiteX9" fmla="*/ 1298448 w 2020824"/>
                  <a:gd name="connsiteY9" fmla="*/ 512064 h 1728216"/>
                  <a:gd name="connsiteX10" fmla="*/ 1298448 w 2020824"/>
                  <a:gd name="connsiteY10" fmla="*/ 0 h 1728216"/>
                  <a:gd name="connsiteX11" fmla="*/ 722376 w 2020824"/>
                  <a:gd name="connsiteY11" fmla="*/ 0 h 1728216"/>
                  <a:gd name="connsiteX12" fmla="*/ 722376 w 2020824"/>
                  <a:gd name="connsiteY12" fmla="*/ 512064 h 172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20824" h="1728216">
                    <a:moveTo>
                      <a:pt x="722376" y="512064"/>
                    </a:moveTo>
                    <a:lnTo>
                      <a:pt x="0" y="512064"/>
                    </a:lnTo>
                    <a:lnTo>
                      <a:pt x="0" y="1234440"/>
                    </a:lnTo>
                    <a:lnTo>
                      <a:pt x="722376" y="1234440"/>
                    </a:lnTo>
                    <a:lnTo>
                      <a:pt x="722376" y="1728216"/>
                    </a:lnTo>
                    <a:lnTo>
                      <a:pt x="1298448" y="1728216"/>
                    </a:lnTo>
                    <a:lnTo>
                      <a:pt x="1298448" y="1234440"/>
                    </a:lnTo>
                    <a:lnTo>
                      <a:pt x="2020824" y="1234440"/>
                    </a:lnTo>
                    <a:lnTo>
                      <a:pt x="2020824" y="512064"/>
                    </a:lnTo>
                    <a:lnTo>
                      <a:pt x="1298448" y="512064"/>
                    </a:lnTo>
                    <a:lnTo>
                      <a:pt x="1298448" y="0"/>
                    </a:lnTo>
                    <a:lnTo>
                      <a:pt x="722376" y="0"/>
                    </a:lnTo>
                    <a:lnTo>
                      <a:pt x="722376" y="512064"/>
                    </a:lnTo>
                    <a:close/>
                  </a:path>
                </a:pathLst>
              </a:custGeom>
              <a:no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  <p:cxnSp>
            <p:nvCxnSpPr>
              <p:cNvPr id="5" name="直接连接符 4">
                <a:extLst>
                  <a:ext uri="{FF2B5EF4-FFF2-40B4-BE49-F238E27FC236}">
                    <a16:creationId xmlns:a16="http://schemas.microsoft.com/office/drawing/2014/main" id="{BC4F9624-AFBE-430A-9B16-122BF85AE320}"/>
                  </a:ext>
                </a:extLst>
              </p:cNvPr>
              <p:cNvCxnSpPr>
                <a:cxnSpLocks/>
                <a:stCxn id="3" idx="0"/>
                <a:endCxn id="3" idx="3"/>
              </p:cNvCxnSpPr>
              <p:nvPr/>
            </p:nvCxnSpPr>
            <p:spPr bwMode="auto">
              <a:xfrm>
                <a:off x="6922008" y="2231136"/>
                <a:ext cx="0" cy="72237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" name="直接连接符 77">
                <a:extLst>
                  <a:ext uri="{FF2B5EF4-FFF2-40B4-BE49-F238E27FC236}">
                    <a16:creationId xmlns:a16="http://schemas.microsoft.com/office/drawing/2014/main" id="{598383F2-3D2D-4837-92D1-B1066D5154D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498141" y="2230388"/>
                <a:ext cx="0" cy="72237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57EF9B1E-5310-46A2-99B2-F5C52F409577}"/>
                </a:ext>
              </a:extLst>
            </p:cNvPr>
            <p:cNvGrpSpPr/>
            <p:nvPr/>
          </p:nvGrpSpPr>
          <p:grpSpPr>
            <a:xfrm>
              <a:off x="6097543" y="1828092"/>
              <a:ext cx="2025489" cy="1728216"/>
              <a:chOff x="6110296" y="1771274"/>
              <a:chExt cx="2025489" cy="1728216"/>
            </a:xfrm>
          </p:grpSpPr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5982BDF0-E98D-48AE-91C8-F80B8EE88975}"/>
                  </a:ext>
                </a:extLst>
              </p:cNvPr>
              <p:cNvCxnSpPr>
                <a:cxnSpLocks/>
                <a:stCxn id="3" idx="11"/>
                <a:endCxn id="3" idx="10"/>
              </p:cNvCxnSpPr>
              <p:nvPr/>
            </p:nvCxnSpPr>
            <p:spPr bwMode="auto">
              <a:xfrm>
                <a:off x="6832222" y="1771274"/>
                <a:ext cx="576072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" name="直接连接符 78">
                <a:extLst>
                  <a:ext uri="{FF2B5EF4-FFF2-40B4-BE49-F238E27FC236}">
                    <a16:creationId xmlns:a16="http://schemas.microsoft.com/office/drawing/2014/main" id="{B79C32F2-DBD7-4FFA-842B-7DCB96DD961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832222" y="3499490"/>
                <a:ext cx="576072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" name="直接连接符 79">
                <a:extLst>
                  <a:ext uri="{FF2B5EF4-FFF2-40B4-BE49-F238E27FC236}">
                    <a16:creationId xmlns:a16="http://schemas.microsoft.com/office/drawing/2014/main" id="{8D608EC5-3F4F-45C0-9BD4-AA564296CD0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6110296" y="2289426"/>
                <a:ext cx="0" cy="72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" name="直接连接符 80">
                <a:extLst>
                  <a:ext uri="{FF2B5EF4-FFF2-40B4-BE49-F238E27FC236}">
                    <a16:creationId xmlns:a16="http://schemas.microsoft.com/office/drawing/2014/main" id="{98D150F6-C0E3-4E89-B51C-7F70DA5359A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8135785" y="2287320"/>
                <a:ext cx="0" cy="72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6875789F-9D6B-4C78-B4CF-76EEAA9B74C1}"/>
              </a:ext>
            </a:extLst>
          </p:cNvPr>
          <p:cNvCxnSpPr>
            <a:cxnSpLocks/>
          </p:cNvCxnSpPr>
          <p:nvPr/>
        </p:nvCxnSpPr>
        <p:spPr bwMode="auto">
          <a:xfrm>
            <a:off x="6218392" y="1455415"/>
            <a:ext cx="720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id="{8B6BB399-35CA-47AF-A7E1-FC1C7A1C2F9D}"/>
              </a:ext>
            </a:extLst>
          </p:cNvPr>
          <p:cNvCxnSpPr>
            <a:cxnSpLocks/>
          </p:cNvCxnSpPr>
          <p:nvPr/>
        </p:nvCxnSpPr>
        <p:spPr bwMode="auto">
          <a:xfrm>
            <a:off x="6218392" y="2169533"/>
            <a:ext cx="720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直接连接符 83">
            <a:extLst>
              <a:ext uri="{FF2B5EF4-FFF2-40B4-BE49-F238E27FC236}">
                <a16:creationId xmlns:a16="http://schemas.microsoft.com/office/drawing/2014/main" id="{716E2114-CA2A-41AD-82AA-4F5A450FB8B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520189" y="2172328"/>
            <a:ext cx="0" cy="504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直接连接符 84">
            <a:extLst>
              <a:ext uri="{FF2B5EF4-FFF2-40B4-BE49-F238E27FC236}">
                <a16:creationId xmlns:a16="http://schemas.microsoft.com/office/drawing/2014/main" id="{803FF2F0-4520-491C-94FB-5C3B7A5772D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942502" y="2169533"/>
            <a:ext cx="0" cy="504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id="{B1626D36-EB33-4FA4-8A73-484898A4459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520189" y="948328"/>
            <a:ext cx="0" cy="504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直接连接符 86">
            <a:extLst>
              <a:ext uri="{FF2B5EF4-FFF2-40B4-BE49-F238E27FC236}">
                <a16:creationId xmlns:a16="http://schemas.microsoft.com/office/drawing/2014/main" id="{24BA0D33-46D3-4381-BECC-BC040E66F42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942502" y="945533"/>
            <a:ext cx="0" cy="504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E2290094-86BC-47C4-A240-646EE576D210}"/>
              </a:ext>
            </a:extLst>
          </p:cNvPr>
          <p:cNvCxnSpPr>
            <a:cxnSpLocks/>
          </p:cNvCxnSpPr>
          <p:nvPr/>
        </p:nvCxnSpPr>
        <p:spPr bwMode="auto">
          <a:xfrm>
            <a:off x="7520189" y="1452511"/>
            <a:ext cx="720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8346292E-CC5B-4151-88BF-C74FD6EF7BFE}"/>
              </a:ext>
            </a:extLst>
          </p:cNvPr>
          <p:cNvCxnSpPr>
            <a:cxnSpLocks/>
          </p:cNvCxnSpPr>
          <p:nvPr/>
        </p:nvCxnSpPr>
        <p:spPr bwMode="auto">
          <a:xfrm>
            <a:off x="7520189" y="2166629"/>
            <a:ext cx="720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7B5F633E-B923-4EE2-ADAB-D386264A3B09}"/>
              </a:ext>
            </a:extLst>
          </p:cNvPr>
          <p:cNvGrpSpPr/>
          <p:nvPr/>
        </p:nvGrpSpPr>
        <p:grpSpPr>
          <a:xfrm>
            <a:off x="3606616" y="1264399"/>
            <a:ext cx="1541448" cy="1111588"/>
            <a:chOff x="3615104" y="2345056"/>
            <a:chExt cx="1541448" cy="1111588"/>
          </a:xfrm>
        </p:grpSpPr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79DE6430-4793-4117-A061-F31CFE1664E8}"/>
                </a:ext>
              </a:extLst>
            </p:cNvPr>
            <p:cNvSpPr/>
            <p:nvPr/>
          </p:nvSpPr>
          <p:spPr bwMode="auto">
            <a:xfrm>
              <a:off x="3615104" y="2345056"/>
              <a:ext cx="720000" cy="720000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90" name="Rectangle 4">
              <a:extLst>
                <a:ext uri="{FF2B5EF4-FFF2-40B4-BE49-F238E27FC236}">
                  <a16:creationId xmlns:a16="http://schemas.microsoft.com/office/drawing/2014/main" id="{FF10E608-D451-443B-8ADE-AF96FD60A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2792" y="2994979"/>
              <a:ext cx="782989" cy="461665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3D99">
                  <a:alpha val="79999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marL="406400" indent="-4064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406400" marR="0" lvl="0" indent="-4064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400" b="0" dirty="0">
                  <a:solidFill>
                    <a:srgbClr val="000000"/>
                  </a:solidFill>
                  <a:ea typeface="標楷體" panose="03000509000000000000" pitchFamily="65" charset="-120"/>
                </a:rPr>
                <a:t>5cm</a:t>
              </a:r>
              <a:r>
                <a:rPr kumimoji="1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標楷體" panose="03000509000000000000" pitchFamily="65" charset="-120"/>
                </a:rPr>
                <a:t> </a:t>
              </a:r>
              <a:endPara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標楷體" panose="03000509000000000000" pitchFamily="65" charset="-120"/>
              </a:endParaRPr>
            </a:p>
          </p:txBody>
        </p:sp>
        <p:sp>
          <p:nvSpPr>
            <p:cNvPr id="91" name="Rectangle 4">
              <a:extLst>
                <a:ext uri="{FF2B5EF4-FFF2-40B4-BE49-F238E27FC236}">
                  <a16:creationId xmlns:a16="http://schemas.microsoft.com/office/drawing/2014/main" id="{F89B07D4-1E61-433B-B9EC-89A54F5E7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1962" y="2518577"/>
              <a:ext cx="834590" cy="461665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3D99">
                  <a:alpha val="79999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marL="406400" indent="-4064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406400" marR="0" lvl="0" indent="-4064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400" b="0" dirty="0">
                  <a:solidFill>
                    <a:srgbClr val="000000"/>
                  </a:solidFill>
                  <a:ea typeface="標楷體" panose="03000509000000000000" pitchFamily="65" charset="-120"/>
                </a:rPr>
                <a:t>5cm</a:t>
              </a:r>
              <a:r>
                <a:rPr kumimoji="1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標楷體" panose="03000509000000000000" pitchFamily="65" charset="-120"/>
                </a:rPr>
                <a:t> </a:t>
              </a:r>
              <a:endPara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標楷體" panose="03000509000000000000" pitchFamily="65" charset="-120"/>
              </a:endParaRPr>
            </a:p>
          </p:txBody>
        </p:sp>
      </p:grp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0E74BA57-32F2-4468-9747-36E1996E451C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7871178" y="1807623"/>
            <a:ext cx="0" cy="720000"/>
          </a:xfrm>
          <a:prstGeom prst="line">
            <a:avLst/>
          </a:prstGeom>
          <a:noFill/>
          <a:ln w="19050" algn="ctr">
            <a:solidFill>
              <a:srgbClr val="00B050"/>
            </a:solidFill>
            <a:prstDash val="solid"/>
            <a:round/>
            <a:headEnd/>
            <a:tailEnd/>
          </a:ln>
        </p:spPr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B567405E-1A8B-4AF8-A229-973AAAF6D08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6584117" y="1807623"/>
            <a:ext cx="0" cy="720000"/>
          </a:xfrm>
          <a:prstGeom prst="line">
            <a:avLst/>
          </a:prstGeom>
          <a:noFill/>
          <a:ln w="19050" algn="ctr">
            <a:solidFill>
              <a:srgbClr val="00B050"/>
            </a:solidFill>
            <a:prstDash val="solid"/>
            <a:round/>
            <a:headEnd/>
            <a:tailEnd/>
          </a:ln>
        </p:spPr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6FA822E3-09AF-4A5E-B9D3-72F97C7BB4D2}"/>
              </a:ext>
            </a:extLst>
          </p:cNvPr>
          <p:cNvCxnSpPr>
            <a:cxnSpLocks/>
          </p:cNvCxnSpPr>
          <p:nvPr/>
        </p:nvCxnSpPr>
        <p:spPr bwMode="auto">
          <a:xfrm>
            <a:off x="6938392" y="951415"/>
            <a:ext cx="0" cy="504000"/>
          </a:xfrm>
          <a:prstGeom prst="line">
            <a:avLst/>
          </a:prstGeom>
          <a:noFill/>
          <a:ln w="19050" algn="ctr">
            <a:solidFill>
              <a:srgbClr val="FF00FF"/>
            </a:solidFill>
            <a:prstDash val="solid"/>
            <a:round/>
            <a:headEnd/>
            <a:tailEnd/>
          </a:ln>
        </p:spPr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050EC1EE-959F-4FDD-9764-340187085500}"/>
              </a:ext>
            </a:extLst>
          </p:cNvPr>
          <p:cNvCxnSpPr>
            <a:cxnSpLocks/>
          </p:cNvCxnSpPr>
          <p:nvPr/>
        </p:nvCxnSpPr>
        <p:spPr bwMode="auto">
          <a:xfrm>
            <a:off x="7517849" y="951415"/>
            <a:ext cx="0" cy="504000"/>
          </a:xfrm>
          <a:prstGeom prst="line">
            <a:avLst/>
          </a:prstGeom>
          <a:noFill/>
          <a:ln w="19050" algn="ctr">
            <a:solidFill>
              <a:srgbClr val="FF00FF"/>
            </a:solidFill>
            <a:prstDash val="solid"/>
            <a:round/>
            <a:headEnd/>
            <a:tailEnd/>
          </a:ln>
        </p:spPr>
      </p:cxnSp>
      <p:cxnSp>
        <p:nvCxnSpPr>
          <p:cNvPr id="96" name="直接连接符 95">
            <a:extLst>
              <a:ext uri="{FF2B5EF4-FFF2-40B4-BE49-F238E27FC236}">
                <a16:creationId xmlns:a16="http://schemas.microsoft.com/office/drawing/2014/main" id="{BC4A7309-9CD9-4813-A27D-BC1AA20A22C9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7881703" y="1095415"/>
            <a:ext cx="0" cy="720000"/>
          </a:xfrm>
          <a:prstGeom prst="line">
            <a:avLst/>
          </a:prstGeom>
          <a:noFill/>
          <a:ln w="19050" algn="ctr">
            <a:solidFill>
              <a:srgbClr val="00B050"/>
            </a:solidFill>
            <a:prstDash val="solid"/>
            <a:round/>
            <a:headEnd/>
            <a:tailEnd/>
          </a:ln>
        </p:spPr>
      </p:cxnSp>
      <p:cxnSp>
        <p:nvCxnSpPr>
          <p:cNvPr id="97" name="直接连接符 96">
            <a:extLst>
              <a:ext uri="{FF2B5EF4-FFF2-40B4-BE49-F238E27FC236}">
                <a16:creationId xmlns:a16="http://schemas.microsoft.com/office/drawing/2014/main" id="{513E53AE-FFD9-4DBD-85F0-E5CD017A8E41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6578392" y="1092436"/>
            <a:ext cx="0" cy="720000"/>
          </a:xfrm>
          <a:prstGeom prst="line">
            <a:avLst/>
          </a:prstGeom>
          <a:noFill/>
          <a:ln w="19050" algn="ctr">
            <a:solidFill>
              <a:srgbClr val="00B050"/>
            </a:solidFill>
            <a:prstDash val="solid"/>
            <a:round/>
            <a:headEnd/>
            <a:tailEnd/>
          </a:ln>
        </p:spPr>
      </p:cxn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id="{D2C5959B-A05C-4F45-BA12-EA66D619BE1C}"/>
              </a:ext>
            </a:extLst>
          </p:cNvPr>
          <p:cNvCxnSpPr>
            <a:cxnSpLocks/>
          </p:cNvCxnSpPr>
          <p:nvPr/>
        </p:nvCxnSpPr>
        <p:spPr bwMode="auto">
          <a:xfrm>
            <a:off x="6937446" y="2161263"/>
            <a:ext cx="0" cy="504000"/>
          </a:xfrm>
          <a:prstGeom prst="line">
            <a:avLst/>
          </a:prstGeom>
          <a:noFill/>
          <a:ln w="19050" algn="ctr">
            <a:solidFill>
              <a:srgbClr val="FF00FF"/>
            </a:solidFill>
            <a:prstDash val="solid"/>
            <a:round/>
            <a:headEnd/>
            <a:tailEnd/>
          </a:ln>
        </p:spPr>
      </p:cxnSp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A5386447-8510-4225-B041-3B6497441ADD}"/>
              </a:ext>
            </a:extLst>
          </p:cNvPr>
          <p:cNvCxnSpPr>
            <a:cxnSpLocks/>
          </p:cNvCxnSpPr>
          <p:nvPr/>
        </p:nvCxnSpPr>
        <p:spPr bwMode="auto">
          <a:xfrm>
            <a:off x="7517849" y="2169533"/>
            <a:ext cx="0" cy="504000"/>
          </a:xfrm>
          <a:prstGeom prst="line">
            <a:avLst/>
          </a:prstGeom>
          <a:noFill/>
          <a:ln w="19050" algn="ctr">
            <a:solidFill>
              <a:srgbClr val="FF00FF"/>
            </a:solidFill>
            <a:prstDash val="solid"/>
            <a:round/>
            <a:headEnd/>
            <a:tailEnd/>
          </a:ln>
        </p:spPr>
      </p:cxn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8A59E7EB-7A51-4474-AE30-BC977E573361}"/>
              </a:ext>
            </a:extLst>
          </p:cNvPr>
          <p:cNvCxnSpPr>
            <a:cxnSpLocks/>
          </p:cNvCxnSpPr>
          <p:nvPr/>
        </p:nvCxnSpPr>
        <p:spPr bwMode="auto">
          <a:xfrm>
            <a:off x="946954" y="3852000"/>
            <a:ext cx="75600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" name="直接连接符 106">
            <a:extLst>
              <a:ext uri="{FF2B5EF4-FFF2-40B4-BE49-F238E27FC236}">
                <a16:creationId xmlns:a16="http://schemas.microsoft.com/office/drawing/2014/main" id="{CC9640D6-3EE0-4553-BCBF-59968AAAB28D}"/>
              </a:ext>
            </a:extLst>
          </p:cNvPr>
          <p:cNvCxnSpPr>
            <a:cxnSpLocks/>
          </p:cNvCxnSpPr>
          <p:nvPr/>
        </p:nvCxnSpPr>
        <p:spPr bwMode="auto">
          <a:xfrm>
            <a:off x="2015840" y="4356000"/>
            <a:ext cx="108000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6" name="文本框 13">
            <a:extLst>
              <a:ext uri="{FF2B5EF4-FFF2-40B4-BE49-F238E27FC236}">
                <a16:creationId xmlns:a16="http://schemas.microsoft.com/office/drawing/2014/main" id="{7C75E2B7-A9EA-41FF-9E72-85F6F94DE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9276" y="2963257"/>
            <a:ext cx="7921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200" dirty="0">
                <a:ea typeface="標楷體" panose="03000509000000000000" pitchFamily="65" charset="-120"/>
                <a:cs typeface="Times New Roman" panose="02020603050405020304" pitchFamily="18" charset="0"/>
              </a:rPr>
              <a:t>圖一</a:t>
            </a:r>
          </a:p>
        </p:txBody>
      </p:sp>
      <p:sp>
        <p:nvSpPr>
          <p:cNvPr id="147" name="文本框 28">
            <a:extLst>
              <a:ext uri="{FF2B5EF4-FFF2-40B4-BE49-F238E27FC236}">
                <a16:creationId xmlns:a16="http://schemas.microsoft.com/office/drawing/2014/main" id="{B90FB360-51D5-4250-A606-DD6E7BF7A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6182" y="3010819"/>
            <a:ext cx="7921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200" dirty="0">
                <a:ea typeface="標楷體" panose="03000509000000000000" pitchFamily="65" charset="-120"/>
                <a:cs typeface="Times New Roman" panose="02020603050405020304" pitchFamily="18" charset="0"/>
              </a:rPr>
              <a:t>圖二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7882 -2.96296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-0.07882 -1.85185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486 L 0.00104 0.0719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35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-0.00086 -0.0759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L 0.0783 -2.96296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0.0783 7.40741E-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254 L 0.00105 0.0731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77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00104 -0.0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9" grpId="0" animBg="1"/>
      <p:bldP spid="39" grpId="1" animBg="1"/>
      <p:bldP spid="145" grpId="0" animBg="1"/>
      <p:bldP spid="145" grpId="1" animBg="1"/>
      <p:bldP spid="20" grpId="0"/>
      <p:bldP spid="36" grpId="0" animBg="1"/>
      <p:bldP spid="36" grpId="1" animBg="1"/>
      <p:bldP spid="38" grpId="0" animBg="1"/>
      <p:bldP spid="38" grpId="1" animBg="1"/>
      <p:bldP spid="40" grpId="0" animBg="1"/>
      <p:bldP spid="40" grpId="1" animBg="1"/>
      <p:bldP spid="41" grpId="0" animBg="1"/>
      <p:bldP spid="41" grpId="1" animBg="1"/>
      <p:bldP spid="61" grpId="0" build="allAtOnce"/>
      <p:bldP spid="64" grpId="0" build="allAtOnce"/>
      <p:bldP spid="70" grpId="0"/>
      <p:bldP spid="70" grpId="1"/>
      <p:bldP spid="72" grpId="0"/>
      <p:bldP spid="7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317A7012-DA56-40D0-8527-3FE5802D9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035425"/>
            <a:ext cx="501650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40963" name="Text Box 5">
            <a:extLst>
              <a:ext uri="{FF2B5EF4-FFF2-40B4-BE49-F238E27FC236}">
                <a16:creationId xmlns:a16="http://schemas.microsoft.com/office/drawing/2014/main" id="{8D04577C-FABF-4F75-BEDF-5CA50600C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168650"/>
            <a:ext cx="885507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625475" indent="-625475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>
              <a:defRPr/>
            </a:pP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23.</a:t>
            </a:r>
            <a:r>
              <a:rPr lang="zh-TW" altLang="zh-HK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上圖由兩個正方形組成</a:t>
            </a:r>
            <a:r>
              <a:rPr lang="zh-TW" altLang="zh-HK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HK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陰影部分的面積是多少</a:t>
            </a:r>
            <a:r>
              <a:rPr lang="zh-TW" altLang="zh-HK" sz="28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？ 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　　　　　　　　　　　　　　　　　　　　　　　　　　　　　　　　　　　　　　　　　　　　</a:t>
            </a:r>
            <a:endParaRPr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1988" name="Text Box 117">
            <a:extLst>
              <a:ext uri="{FF2B5EF4-FFF2-40B4-BE49-F238E27FC236}">
                <a16:creationId xmlns:a16="http://schemas.microsoft.com/office/drawing/2014/main" id="{A84EA655-2840-427D-A6F3-AC021DC72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3963988"/>
            <a:ext cx="67151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A. 40cm</a:t>
            </a:r>
            <a:r>
              <a:rPr lang="en-US" altLang="zh-TW" sz="2800" baseline="30000"/>
              <a:t>2</a:t>
            </a:r>
            <a:r>
              <a:rPr lang="en-US" altLang="zh-TW" sz="2800" baseline="30000">
                <a:ea typeface="標楷體" panose="03000509000000000000" pitchFamily="65" charset="-120"/>
              </a:rPr>
              <a:t>			</a:t>
            </a:r>
            <a:r>
              <a:rPr lang="en-US" altLang="zh-TW" sz="2800">
                <a:ea typeface="標楷體" panose="03000509000000000000" pitchFamily="65" charset="-120"/>
              </a:rPr>
              <a:t>B. </a:t>
            </a:r>
            <a:r>
              <a:rPr lang="en-US" altLang="zh-TW" sz="2800"/>
              <a:t>50cm</a:t>
            </a:r>
            <a:r>
              <a:rPr lang="en-US" altLang="zh-TW" sz="2800" baseline="30000"/>
              <a:t>2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  <a:sym typeface="Wingdings" panose="05000000000000000000" pitchFamily="2" charset="2"/>
              </a:rPr>
              <a:t>C. </a:t>
            </a:r>
            <a:r>
              <a:rPr lang="en-US" altLang="zh-TW" sz="2800"/>
              <a:t>80cm</a:t>
            </a:r>
            <a:r>
              <a:rPr lang="en-US" altLang="zh-TW" sz="2800" baseline="30000"/>
              <a:t>2</a:t>
            </a:r>
            <a:r>
              <a:rPr lang="en-US" altLang="zh-TW" sz="2800"/>
              <a:t>			</a:t>
            </a:r>
            <a:r>
              <a:rPr lang="en-US" altLang="zh-TW" sz="2800">
                <a:ea typeface="標楷體" panose="03000509000000000000" pitchFamily="65" charset="-120"/>
              </a:rPr>
              <a:t>D. </a:t>
            </a:r>
            <a:r>
              <a:rPr lang="en-US" altLang="zh-TW" sz="2800"/>
              <a:t>100cm</a:t>
            </a:r>
            <a:r>
              <a:rPr lang="en-US" altLang="zh-TW" sz="2800" baseline="30000"/>
              <a:t>2 </a:t>
            </a:r>
            <a:r>
              <a:rPr lang="zh-TW" altLang="en-US" sz="2800"/>
              <a:t>　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  <a:r>
              <a:rPr lang="zh-TW" altLang="en-US" sz="2800">
                <a:ea typeface="標楷體" panose="03000509000000000000" pitchFamily="65" charset="-120"/>
              </a:rPr>
              <a:t>　　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062D50-8870-47EA-9E29-661D07EEE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3981450"/>
            <a:ext cx="927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cxnSp>
        <p:nvCxnSpPr>
          <p:cNvPr id="2" name="直接连接符 53">
            <a:extLst>
              <a:ext uri="{FF2B5EF4-FFF2-40B4-BE49-F238E27FC236}">
                <a16:creationId xmlns:a16="http://schemas.microsoft.com/office/drawing/2014/main" id="{3B23A292-FB32-455F-931D-7B54919F448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89088" y="3690938"/>
            <a:ext cx="2809875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1991" name="图片 6">
            <a:extLst>
              <a:ext uri="{FF2B5EF4-FFF2-40B4-BE49-F238E27FC236}">
                <a16:creationId xmlns:a16="http://schemas.microsoft.com/office/drawing/2014/main" id="{AF848183-B273-4872-AC70-551B57491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776288"/>
            <a:ext cx="3827462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文本框 7">
            <a:extLst>
              <a:ext uri="{FF2B5EF4-FFF2-40B4-BE49-F238E27FC236}">
                <a16:creationId xmlns:a16="http://schemas.microsoft.com/office/drawing/2014/main" id="{47B24E19-8D35-43F4-92A0-9E062031A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1536700"/>
            <a:ext cx="1243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HK" sz="2000"/>
              <a:t>10cm</a:t>
            </a:r>
            <a:endParaRPr lang="zh-HK" altLang="en-US" sz="2000"/>
          </a:p>
        </p:txBody>
      </p:sp>
      <p:sp>
        <p:nvSpPr>
          <p:cNvPr id="41993" name="文本框 18">
            <a:extLst>
              <a:ext uri="{FF2B5EF4-FFF2-40B4-BE49-F238E27FC236}">
                <a16:creationId xmlns:a16="http://schemas.microsoft.com/office/drawing/2014/main" id="{3205CA77-6559-4DD1-B408-1DF24D2FB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2768600"/>
            <a:ext cx="1243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HK" sz="2000"/>
              <a:t>18cm</a:t>
            </a:r>
            <a:endParaRPr lang="zh-HK" altLang="en-US" sz="2000"/>
          </a:p>
        </p:txBody>
      </p:sp>
      <p:cxnSp>
        <p:nvCxnSpPr>
          <p:cNvPr id="22" name="直接连接符 53">
            <a:extLst>
              <a:ext uri="{FF2B5EF4-FFF2-40B4-BE49-F238E27FC236}">
                <a16:creationId xmlns:a16="http://schemas.microsoft.com/office/drawing/2014/main" id="{A90A3B4D-D907-4DD4-824A-EC274EE279D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03688" y="3095625"/>
            <a:ext cx="612775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直接连接符 53">
            <a:extLst>
              <a:ext uri="{FF2B5EF4-FFF2-40B4-BE49-F238E27FC236}">
                <a16:creationId xmlns:a16="http://schemas.microsoft.com/office/drawing/2014/main" id="{F2946186-6EEC-4435-8D2B-03301324C62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9813" y="1871663"/>
            <a:ext cx="612775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DAF54DC4-D95A-4A2D-B85F-811797503FB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8900" y="2816225"/>
            <a:ext cx="1476375" cy="0"/>
          </a:xfrm>
          <a:prstGeom prst="straightConnector1">
            <a:avLst/>
          </a:prstGeom>
          <a:noFill/>
          <a:ln w="28575" algn="ctr">
            <a:solidFill>
              <a:srgbClr val="00339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8A77E737-6463-46CA-9DB5-B903F0919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675" y="2803525"/>
            <a:ext cx="1519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HK" sz="2000">
                <a:solidFill>
                  <a:srgbClr val="003399"/>
                </a:solidFill>
              </a:rPr>
              <a:t>(18</a:t>
            </a:r>
            <a:r>
              <a:rPr lang="zh-TW" altLang="en-US" sz="2000">
                <a:solidFill>
                  <a:srgbClr val="003399"/>
                </a:solidFill>
              </a:rPr>
              <a:t>－</a:t>
            </a:r>
            <a:r>
              <a:rPr lang="en-US" altLang="zh-HK" sz="2000">
                <a:solidFill>
                  <a:srgbClr val="003399"/>
                </a:solidFill>
              </a:rPr>
              <a:t>10)cm</a:t>
            </a:r>
            <a:endParaRPr lang="zh-HK" altLang="en-US" sz="2000">
              <a:solidFill>
                <a:srgbClr val="003399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FF33DA2-575E-4774-899A-5B194051E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2213" y="4889500"/>
            <a:ext cx="3630612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zh-TW" altLang="zh-HK" sz="280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陰影部分的面積是</a:t>
            </a:r>
            <a:endParaRPr lang="en-US" altLang="zh-TW" sz="2800">
              <a:solidFill>
                <a:srgbClr val="003399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zh-HK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  (18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HK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10)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HK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×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÷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</a:p>
          <a:p>
            <a:pPr>
              <a:spcAft>
                <a:spcPts val="6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40(cm</a:t>
            </a:r>
            <a:r>
              <a:rPr lang="en-US" altLang="zh-TW" sz="2800" baseline="300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2800" baseline="300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2A201B9E-EA9B-4E5D-A79F-7DE098290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5626100"/>
            <a:ext cx="3595687" cy="387350"/>
          </a:xfrm>
          <a:prstGeom prst="rect">
            <a:avLst/>
          </a:prstGeom>
          <a:noFill/>
          <a:ln>
            <a:noFill/>
          </a:ln>
        </p:spPr>
        <p:txBody>
          <a:bodyPr lIns="90000" tIns="0" rIns="0" bIns="0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三角形面</a:t>
            </a:r>
            <a:r>
              <a:rPr lang="zh-TW" altLang="zh-HK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積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= 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底</a:t>
            </a:r>
            <a:r>
              <a:rPr lang="en-US" altLang="zh-TW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×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高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</a:t>
            </a:r>
            <a:r>
              <a:rPr lang="en-US" altLang="zh-TW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zh-TW" altLang="en-US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74AE0B0-8F8C-4518-BEB7-8C549A3BF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4978400"/>
            <a:ext cx="41227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zh-TW" altLang="zh-HK" sz="280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陰影部分</a:t>
            </a:r>
            <a:r>
              <a:rPr lang="zh-TW" altLang="en-US" sz="280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是一個三角形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800">
              <a:solidFill>
                <a:srgbClr val="003399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13" grpId="0"/>
      <p:bldP spid="13" grpId="1"/>
      <p:bldP spid="14" grpId="0" build="allAtOnce"/>
      <p:bldP spid="15" grpId="0"/>
      <p:bldP spid="15" grpId="1"/>
      <p:bldP spid="16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6A722E53-5701-4EF5-A7F6-B0C8C7D0F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097088"/>
            <a:ext cx="396875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43011" name="Text Box 5">
            <a:extLst>
              <a:ext uri="{FF2B5EF4-FFF2-40B4-BE49-F238E27FC236}">
                <a16:creationId xmlns:a16="http://schemas.microsoft.com/office/drawing/2014/main" id="{BA249521-00D4-4830-9DB4-82DC89C87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" y="969963"/>
            <a:ext cx="82565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5475" indent="-6254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24. 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一個長方形的周界是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24cm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。如果長是闊的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倍，這個長方形的面積是多少？　　　　　　　　　　　　　　　　　　　　　　　　　　　　　　　　　　　　　　　　　　　　</a:t>
            </a:r>
            <a:endParaRPr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3012" name="Text Box 117">
            <a:extLst>
              <a:ext uri="{FF2B5EF4-FFF2-40B4-BE49-F238E27FC236}">
                <a16:creationId xmlns:a16="http://schemas.microsoft.com/office/drawing/2014/main" id="{41F0979B-2ABB-46B0-9852-EA56AE22D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2014538"/>
            <a:ext cx="6715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A. 27</a:t>
            </a:r>
            <a:r>
              <a:rPr lang="en-US" altLang="zh-CN" sz="2800">
                <a:ea typeface="標楷體" panose="03000509000000000000" pitchFamily="65" charset="-120"/>
              </a:rPr>
              <a:t>c</a:t>
            </a:r>
            <a:r>
              <a:rPr lang="en-US" altLang="zh-TW" sz="2800">
                <a:ea typeface="標楷體" panose="03000509000000000000" pitchFamily="65" charset="-120"/>
              </a:rPr>
              <a:t>m</a:t>
            </a:r>
            <a:r>
              <a:rPr lang="en-US" altLang="zh-TW" sz="2800" baseline="30000">
                <a:ea typeface="標楷體" panose="03000509000000000000" pitchFamily="65" charset="-120"/>
              </a:rPr>
              <a:t>2</a:t>
            </a:r>
            <a:r>
              <a:rPr lang="en-US" altLang="zh-TW" sz="2800">
                <a:ea typeface="標楷體" panose="03000509000000000000" pitchFamily="65" charset="-120"/>
              </a:rPr>
              <a:t>  </a:t>
            </a:r>
            <a:r>
              <a:rPr lang="zh-TW" altLang="en-US" sz="2800">
                <a:ea typeface="標楷體" panose="03000509000000000000" pitchFamily="65" charset="-120"/>
              </a:rPr>
              <a:t>　　　　  　 </a:t>
            </a:r>
            <a:r>
              <a:rPr lang="en-US" altLang="zh-TW" sz="2800">
                <a:ea typeface="標楷體" panose="03000509000000000000" pitchFamily="65" charset="-120"/>
              </a:rPr>
              <a:t>B. </a:t>
            </a:r>
            <a:r>
              <a:rPr lang="en-US" altLang="zh-TW" sz="2800"/>
              <a:t>72</a:t>
            </a:r>
            <a:r>
              <a:rPr lang="en-US" altLang="zh-CN" sz="2800">
                <a:ea typeface="標楷體" panose="03000509000000000000" pitchFamily="65" charset="-120"/>
              </a:rPr>
              <a:t>c</a:t>
            </a:r>
            <a:r>
              <a:rPr lang="en-US" altLang="zh-TW" sz="2800">
                <a:ea typeface="標楷體" panose="03000509000000000000" pitchFamily="65" charset="-120"/>
              </a:rPr>
              <a:t>m</a:t>
            </a:r>
            <a:r>
              <a:rPr lang="en-US" altLang="zh-TW" sz="2800" baseline="30000">
                <a:ea typeface="標楷體" panose="03000509000000000000" pitchFamily="65" charset="-120"/>
              </a:rPr>
              <a:t>2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>
                <a:ea typeface="標楷體" panose="03000509000000000000" pitchFamily="65" charset="-120"/>
              </a:rPr>
              <a:t>　　</a:t>
            </a:r>
          </a:p>
        </p:txBody>
      </p:sp>
      <p:sp>
        <p:nvSpPr>
          <p:cNvPr id="43013" name="Text Box 117">
            <a:extLst>
              <a:ext uri="{FF2B5EF4-FFF2-40B4-BE49-F238E27FC236}">
                <a16:creationId xmlns:a16="http://schemas.microsoft.com/office/drawing/2014/main" id="{D05A3C5B-EADA-4A24-BD6D-FF854E4F7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13" y="2638425"/>
            <a:ext cx="6715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 dirty="0">
                <a:ea typeface="標楷體" panose="03000509000000000000" pitchFamily="65" charset="-120"/>
                <a:sym typeface="Wingdings" panose="05000000000000000000" pitchFamily="2" charset="2"/>
              </a:rPr>
              <a:t>C. </a:t>
            </a:r>
            <a:r>
              <a:rPr lang="en-US" altLang="zh-TW" sz="2800" dirty="0"/>
              <a:t>108</a:t>
            </a:r>
            <a:r>
              <a:rPr lang="en-US" altLang="zh-CN" sz="2800" dirty="0">
                <a:ea typeface="標楷體" panose="03000509000000000000" pitchFamily="65" charset="-120"/>
              </a:rPr>
              <a:t>c</a:t>
            </a:r>
            <a:r>
              <a:rPr lang="en-US" altLang="zh-TW" sz="2800" dirty="0">
                <a:ea typeface="標楷體" panose="03000509000000000000" pitchFamily="65" charset="-120"/>
              </a:rPr>
              <a:t>m</a:t>
            </a:r>
            <a:r>
              <a:rPr lang="en-US" altLang="zh-TW" sz="2800" baseline="30000" dirty="0">
                <a:ea typeface="標楷體" panose="03000509000000000000" pitchFamily="65" charset="-120"/>
              </a:rPr>
              <a:t>2</a:t>
            </a:r>
            <a:r>
              <a:rPr lang="en-US" altLang="zh-TW" sz="2800" dirty="0"/>
              <a:t>     </a:t>
            </a:r>
            <a:r>
              <a:rPr lang="zh-TW" altLang="en-US" sz="2800" dirty="0"/>
              <a:t>　</a:t>
            </a:r>
            <a:r>
              <a:rPr lang="zh-TW" altLang="en-US" sz="2800" dirty="0">
                <a:ea typeface="標楷體" panose="03000509000000000000" pitchFamily="65" charset="-120"/>
              </a:rPr>
              <a:t>　        </a:t>
            </a:r>
            <a:r>
              <a:rPr lang="en-US" altLang="zh-TW" sz="2800" dirty="0">
                <a:ea typeface="標楷體" panose="03000509000000000000" pitchFamily="65" charset="-120"/>
              </a:rPr>
              <a:t>D. </a:t>
            </a:r>
            <a:r>
              <a:rPr lang="en-US" altLang="zh-TW" sz="2800" dirty="0"/>
              <a:t>192</a:t>
            </a:r>
            <a:r>
              <a:rPr lang="en-US" altLang="zh-CN" sz="2800" dirty="0">
                <a:ea typeface="標楷體" panose="03000509000000000000" pitchFamily="65" charset="-120"/>
              </a:rPr>
              <a:t>c</a:t>
            </a:r>
            <a:r>
              <a:rPr lang="en-US" altLang="zh-TW" sz="2800" dirty="0">
                <a:ea typeface="標楷體" panose="03000509000000000000" pitchFamily="65" charset="-120"/>
              </a:rPr>
              <a:t>m</a:t>
            </a:r>
            <a:r>
              <a:rPr lang="en-US" altLang="zh-TW" sz="2800" baseline="30000" dirty="0">
                <a:ea typeface="標楷體" panose="03000509000000000000" pitchFamily="65" charset="-120"/>
              </a:rPr>
              <a:t>2</a:t>
            </a:r>
            <a:r>
              <a:rPr lang="zh-TW" altLang="en-US" sz="2800" dirty="0"/>
              <a:t>　</a:t>
            </a:r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23A8B410-1B3F-49D0-B23F-57EB9002E7D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71813" y="1463675"/>
            <a:ext cx="1997075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509D625-5AB0-4B94-BF0C-AA872325C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238" y="1993900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cxnSp>
        <p:nvCxnSpPr>
          <p:cNvPr id="2" name="直接连接符 53">
            <a:extLst>
              <a:ext uri="{FF2B5EF4-FFF2-40B4-BE49-F238E27FC236}">
                <a16:creationId xmlns:a16="http://schemas.microsoft.com/office/drawing/2014/main" id="{C941B5EB-AA34-4935-B719-8AD1BCBDFA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30925" y="1471613"/>
            <a:ext cx="2016125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862" name="Rectangle 14">
            <a:extLst>
              <a:ext uri="{FF2B5EF4-FFF2-40B4-BE49-F238E27FC236}">
                <a16:creationId xmlns:a16="http://schemas.microsoft.com/office/drawing/2014/main" id="{72FEB45C-249A-4DD7-9E4E-5A56A2928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9463" y="5218113"/>
            <a:ext cx="3568700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spcAft>
                <a:spcPts val="600"/>
              </a:spcAft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這個長方形的面積是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：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(3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×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3)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×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3 = 27(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c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m</a:t>
            </a:r>
            <a:r>
              <a:rPr lang="en-US" altLang="zh-TW" sz="2800" baseline="30000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F4163C1-8B73-43A8-AFB0-D726FF2D9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3602038"/>
            <a:ext cx="504825" cy="360362"/>
          </a:xfrm>
          <a:prstGeom prst="rect">
            <a:avLst/>
          </a:prstGeom>
          <a:solidFill>
            <a:srgbClr val="79A6FF"/>
          </a:solidFill>
          <a:ln w="19050" algn="ctr">
            <a:solidFill>
              <a:srgbClr val="003399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A640079-3756-4939-ACB0-7292FB4D7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725" y="3602038"/>
            <a:ext cx="503238" cy="360362"/>
          </a:xfrm>
          <a:prstGeom prst="rect">
            <a:avLst/>
          </a:prstGeom>
          <a:solidFill>
            <a:srgbClr val="79A6FF"/>
          </a:solidFill>
          <a:ln w="19050" algn="ctr">
            <a:solidFill>
              <a:srgbClr val="003399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47DBF8F-D47D-4241-8EB3-C8CEEE956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0" y="3602038"/>
            <a:ext cx="504825" cy="360362"/>
          </a:xfrm>
          <a:prstGeom prst="rect">
            <a:avLst/>
          </a:prstGeom>
          <a:solidFill>
            <a:srgbClr val="79A6FF"/>
          </a:solidFill>
          <a:ln w="19050" algn="ctr">
            <a:solidFill>
              <a:srgbClr val="003399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A8E8812-050D-4A77-AC17-983682616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4183063"/>
            <a:ext cx="504825" cy="360362"/>
          </a:xfrm>
          <a:prstGeom prst="rect">
            <a:avLst/>
          </a:prstGeom>
          <a:solidFill>
            <a:srgbClr val="92D050"/>
          </a:solidFill>
          <a:ln w="19050" algn="ctr">
            <a:solidFill>
              <a:srgbClr val="00B050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B869B42-E3EF-41E6-8EA5-F72D70CB3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500438"/>
            <a:ext cx="922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長：</a:t>
            </a:r>
            <a:endParaRPr lang="zh-HK" altLang="en-US" sz="280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2E7D891-3E7C-43F4-ADC6-C6AB74CE3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4076700"/>
            <a:ext cx="922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280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闊</a:t>
            </a:r>
            <a:r>
              <a:rPr lang="zh-CN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zh-HK" altLang="en-US" sz="280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CF98B63-ECAC-418C-8B66-C9E902255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4772025"/>
            <a:ext cx="263842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zh-CN" altLang="en-US" sz="2800" dirty="0">
                <a:solidFill>
                  <a:srgbClr val="FF01FF"/>
                </a:solidFill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長</a:t>
            </a:r>
            <a:r>
              <a:rPr lang="zh-TW" altLang="en-US" sz="2800" dirty="0">
                <a:solidFill>
                  <a:srgbClr val="FF01FF"/>
                </a:solidFill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zh-CN" altLang="en-US" sz="2800" dirty="0">
                <a:solidFill>
                  <a:srgbClr val="FF01FF"/>
                </a:solidFill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闊 </a:t>
            </a:r>
            <a:r>
              <a:rPr lang="en-US" altLang="zh-CN" sz="2800" dirty="0">
                <a:solidFill>
                  <a:srgbClr val="FF01FF"/>
                </a:solidFill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= </a:t>
            </a:r>
            <a:r>
              <a:rPr lang="zh-CN" altLang="en-US" sz="2800" dirty="0">
                <a:solidFill>
                  <a:srgbClr val="FF01FF"/>
                </a:solidFill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闊</a:t>
            </a:r>
            <a:r>
              <a:rPr lang="en-US" altLang="zh-CN" sz="2800" dirty="0">
                <a:solidFill>
                  <a:srgbClr val="FF01FF"/>
                </a:solidFill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×4</a:t>
            </a:r>
            <a:endParaRPr lang="en-US" altLang="zh-TW" sz="2800" dirty="0">
              <a:solidFill>
                <a:srgbClr val="FF01FF"/>
              </a:solidFill>
              <a:latin typeface="+mj-lt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5E18A8C-C12F-480A-8985-984EFE69E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5338" y="3190875"/>
            <a:ext cx="2638425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闊 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 (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長＋闊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÷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</a:p>
          <a:p>
            <a:pPr>
              <a:spcAft>
                <a:spcPts val="6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 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周界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÷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÷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</a:p>
          <a:p>
            <a:pPr>
              <a:spcAft>
                <a:spcPts val="6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 24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÷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÷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</a:p>
          <a:p>
            <a:pPr>
              <a:spcAft>
                <a:spcPts val="6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 3(cm)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右大括号 3">
            <a:extLst>
              <a:ext uri="{FF2B5EF4-FFF2-40B4-BE49-F238E27FC236}">
                <a16:creationId xmlns:a16="http://schemas.microsoft.com/office/drawing/2014/main" id="{892F0ABF-142D-453C-86E0-B0AC1EE7271D}"/>
              </a:ext>
            </a:extLst>
          </p:cNvPr>
          <p:cNvSpPr>
            <a:spLocks/>
          </p:cNvSpPr>
          <p:nvPr/>
        </p:nvSpPr>
        <p:spPr bwMode="auto">
          <a:xfrm>
            <a:off x="3054350" y="3602038"/>
            <a:ext cx="144463" cy="941387"/>
          </a:xfrm>
          <a:prstGeom prst="rightBrace">
            <a:avLst>
              <a:gd name="adj1" fmla="val 19308"/>
              <a:gd name="adj2" fmla="val 50000"/>
            </a:avLst>
          </a:prstGeom>
          <a:noFill/>
          <a:ln w="1905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F40864F-F382-4B41-97A7-0EF84A644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3810000"/>
            <a:ext cx="11318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闊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×4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06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206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06862" grpId="0" uiExpand="1" build="allAtOnce"/>
      <p:bldP spid="3" grpId="0" animBg="1"/>
      <p:bldP spid="3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/>
      <p:bldP spid="15" grpId="1"/>
      <p:bldP spid="16" grpId="0"/>
      <p:bldP spid="16" grpId="1"/>
      <p:bldP spid="17" grpId="0" build="allAtOnce"/>
      <p:bldP spid="18" grpId="0" build="allAtOnce"/>
      <p:bldP spid="4" grpId="0" animBg="1"/>
      <p:bldP spid="4" grpId="1" animBg="1"/>
      <p:bldP spid="5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5">
            <a:extLst>
              <a:ext uri="{FF2B5EF4-FFF2-40B4-BE49-F238E27FC236}">
                <a16:creationId xmlns:a16="http://schemas.microsoft.com/office/drawing/2014/main" id="{23599EFB-D3BC-41C1-BCF5-3899F2FAC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08050"/>
            <a:ext cx="79041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2925" indent="-5429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25. </a:t>
            </a:r>
            <a:r>
              <a:rPr lang="zh-TW" altLang="en-US" sz="2800" u="sng">
                <a:ea typeface="標楷體" panose="03000509000000000000" pitchFamily="65" charset="-120"/>
                <a:cs typeface="Times New Roman" panose="02020603050405020304" pitchFamily="18" charset="0"/>
              </a:rPr>
              <a:t>美怡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次測驗的平均分是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85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分</a:t>
            </a:r>
            <a:r>
              <a:rPr lang="zh-TW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。其中3次的成績分別是90分、87分和70分，那麼餘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下</a:t>
            </a:r>
            <a:r>
              <a:rPr lang="zh-TW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一次的成績是多少？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　　　　　　　　　　　　　　　　　　　　　　　　　　　　　　　　　　　　　　　　　　　　</a:t>
            </a:r>
            <a:endParaRPr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FB8072-66EE-47E7-9452-F423C1393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3133725"/>
            <a:ext cx="431800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0D5424-5699-42DD-8107-25202190A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900" y="3046413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72EBAC4C-7262-4960-8F90-5CC5E1CA9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0" y="4194175"/>
            <a:ext cx="3570288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餘下一次的成績是</a:t>
            </a:r>
          </a:p>
          <a:p>
            <a:pPr eaLnBrk="1" hangingPunct="1">
              <a:spcAft>
                <a:spcPts val="6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   85</a:t>
            </a:r>
            <a:r>
              <a:rPr lang="en-US" altLang="zh-TW" sz="2800">
                <a:solidFill>
                  <a:srgbClr val="003399"/>
                </a:solidFill>
                <a:sym typeface="Symbol" panose="05050102010706020507" pitchFamily="18" charset="2"/>
              </a:rPr>
              <a:t>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4</a:t>
            </a:r>
          </a:p>
          <a:p>
            <a:pPr eaLnBrk="1" hangingPunct="1">
              <a:spcAft>
                <a:spcPts val="6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= 93(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45062" name="Text Box 117">
            <a:extLst>
              <a:ext uri="{FF2B5EF4-FFF2-40B4-BE49-F238E27FC236}">
                <a16:creationId xmlns:a16="http://schemas.microsoft.com/office/drawing/2014/main" id="{FCEF92A1-8A89-4876-BD6A-A4D160919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2498725"/>
            <a:ext cx="6715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A. 76 </a:t>
            </a:r>
            <a:r>
              <a:rPr lang="zh-TW" altLang="en-US" sz="2800">
                <a:ea typeface="標楷體" panose="03000509000000000000" pitchFamily="65" charset="-120"/>
              </a:rPr>
              <a:t>　　　　　            </a:t>
            </a:r>
            <a:r>
              <a:rPr lang="en-US" altLang="zh-TW" sz="2800">
                <a:ea typeface="標楷體" panose="03000509000000000000" pitchFamily="65" charset="-120"/>
              </a:rPr>
              <a:t>B. 88</a:t>
            </a:r>
            <a:r>
              <a:rPr lang="zh-TW" altLang="en-US" sz="2800">
                <a:ea typeface="標楷體" panose="03000509000000000000" pitchFamily="65" charset="-120"/>
              </a:rPr>
              <a:t>　　　</a:t>
            </a:r>
          </a:p>
        </p:txBody>
      </p:sp>
      <p:sp>
        <p:nvSpPr>
          <p:cNvPr id="45063" name="Text Box 117">
            <a:extLst>
              <a:ext uri="{FF2B5EF4-FFF2-40B4-BE49-F238E27FC236}">
                <a16:creationId xmlns:a16="http://schemas.microsoft.com/office/drawing/2014/main" id="{DAC94281-9CD8-4893-9AD4-5ED2B371F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3052763"/>
            <a:ext cx="6715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sym typeface="Wingdings" panose="05000000000000000000" pitchFamily="2" charset="2"/>
              </a:rPr>
              <a:t>C. </a:t>
            </a:r>
            <a:r>
              <a:rPr lang="en-US" altLang="zh-TW" sz="2800">
                <a:ea typeface="標楷體" panose="03000509000000000000" pitchFamily="65" charset="-120"/>
              </a:rPr>
              <a:t>90				  D. </a:t>
            </a:r>
            <a:r>
              <a:rPr lang="en-US" altLang="zh-TW" sz="2800"/>
              <a:t>93</a:t>
            </a:r>
            <a:endParaRPr lang="zh-TW" altLang="en-US" sz="2800"/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4F4D079C-A7F5-48A3-9945-CE7E115E20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17663" y="1381125"/>
            <a:ext cx="3816350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" name="直接连接符 53">
            <a:extLst>
              <a:ext uri="{FF2B5EF4-FFF2-40B4-BE49-F238E27FC236}">
                <a16:creationId xmlns:a16="http://schemas.microsoft.com/office/drawing/2014/main" id="{5FAC9F3D-3EBD-4F07-B11C-A8F89F85F7A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89175" y="1790700"/>
            <a:ext cx="2952750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5">
            <a:extLst>
              <a:ext uri="{FF2B5EF4-FFF2-40B4-BE49-F238E27FC236}">
                <a16:creationId xmlns:a16="http://schemas.microsoft.com/office/drawing/2014/main" id="{F54BBD2D-C8C5-4F85-9A2A-E98B53AB3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838" y="4716463"/>
            <a:ext cx="26050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－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90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－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87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－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70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B45E050D-A06F-4BC4-B56B-1278B541F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0" y="3722688"/>
            <a:ext cx="6964363" cy="4794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某項的數值 </a:t>
            </a:r>
            <a:r>
              <a:rPr lang="en-US" altLang="zh-TW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= 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平均數</a:t>
            </a:r>
            <a:r>
              <a:rPr lang="en-US" altLang="zh-TW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項數－其他項的總和</a:t>
            </a:r>
            <a:endParaRPr lang="en-US" altLang="zh-TW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2" grpId="0" build="allAtOnce"/>
      <p:bldP spid="3" grpId="0" build="allAtOnce"/>
      <p:bldP spid="11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hlinkClick r:id="rId3" action="ppaction://hlinksldjump"/>
            <a:extLst>
              <a:ext uri="{FF2B5EF4-FFF2-40B4-BE49-F238E27FC236}">
                <a16:creationId xmlns:a16="http://schemas.microsoft.com/office/drawing/2014/main" id="{1B96DA0B-1978-4EBF-AA5F-AF148CBBD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7063" y="703263"/>
            <a:ext cx="2016125" cy="5953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10243" name="AutoShape 3">
            <a:extLst>
              <a:ext uri="{FF2B5EF4-FFF2-40B4-BE49-F238E27FC236}">
                <a16:creationId xmlns:a16="http://schemas.microsoft.com/office/drawing/2014/main" id="{C93454C5-CC37-488B-BA5F-5CAD2D798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" y="703263"/>
            <a:ext cx="1935163" cy="595312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587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graphicFrame>
        <p:nvGraphicFramePr>
          <p:cNvPr id="7228" name="Group 60">
            <a:extLst>
              <a:ext uri="{FF2B5EF4-FFF2-40B4-BE49-F238E27FC236}">
                <a16:creationId xmlns:a16="http://schemas.microsoft.com/office/drawing/2014/main" id="{7350AC4F-56FC-49E8-8699-E8DB26086A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159896"/>
              </p:ext>
            </p:extLst>
          </p:nvPr>
        </p:nvGraphicFramePr>
        <p:xfrm>
          <a:off x="606425" y="1222375"/>
          <a:ext cx="8358188" cy="4616421"/>
        </p:xfrm>
        <a:graphic>
          <a:graphicData uri="http://schemas.openxmlformats.org/drawingml/2006/table">
            <a:tbl>
              <a:tblPr/>
              <a:tblGrid>
                <a:gridCol w="1393825">
                  <a:extLst>
                    <a:ext uri="{9D8B030D-6E8A-4147-A177-3AD203B41FA5}">
                      <a16:colId xmlns:a16="http://schemas.microsoft.com/office/drawing/2014/main" val="1129814182"/>
                    </a:ext>
                  </a:extLst>
                </a:gridCol>
                <a:gridCol w="1109663">
                  <a:extLst>
                    <a:ext uri="{9D8B030D-6E8A-4147-A177-3AD203B41FA5}">
                      <a16:colId xmlns:a16="http://schemas.microsoft.com/office/drawing/2014/main" val="3448104681"/>
                    </a:ext>
                  </a:extLst>
                </a:gridCol>
                <a:gridCol w="5854700">
                  <a:extLst>
                    <a:ext uri="{9D8B030D-6E8A-4147-A177-3AD203B41FA5}">
                      <a16:colId xmlns:a16="http://schemas.microsoft.com/office/drawing/2014/main" val="926610708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範疇</a:t>
                      </a:r>
                    </a:p>
                  </a:txBody>
                  <a:tcPr marL="91441" marR="91441" marT="45715" marB="45715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題目</a:t>
                      </a:r>
                    </a:p>
                  </a:txBody>
                  <a:tcPr marL="91441" marR="91441" marT="45715" marB="45715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課題</a:t>
                      </a:r>
                    </a:p>
                  </a:txBody>
                  <a:tcPr marL="91441" marR="91441" marT="45715" marB="45715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396262"/>
                  </a:ext>
                </a:extLst>
              </a:tr>
              <a:tr h="2101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數</a:t>
                      </a:r>
                    </a:p>
                  </a:txBody>
                  <a:tcPr marL="91441" marR="91441" marT="45715" marB="45715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－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1441" marR="91441" marT="45715" marB="45715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小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數和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分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數的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互化和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大小比較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(6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上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endParaRPr kumimoji="1" lang="en-US" altLang="zh-TW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  <a:sym typeface="Wingdings 2" panose="05020102010507070707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小數除法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(6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上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                      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 </a:t>
                      </a:r>
                      <a:r>
                        <a:rPr kumimoji="1" lang="zh-TW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小數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四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則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混合计算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(6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上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        </a:t>
                      </a:r>
                      <a:endParaRPr kumimoji="1" lang="en-US" altLang="zh-TW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  <a:sym typeface="Wingdings 2" panose="05020102010507070707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小數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乘</a:t>
                      </a:r>
                      <a:r>
                        <a:rPr kumimoji="1" lang="zh-TW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法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(5</a:t>
                      </a:r>
                      <a:r>
                        <a:rPr kumimoji="1" lang="zh-TW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下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　　               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分數除法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(5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下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           </a:t>
                      </a:r>
                      <a:endParaRPr kumimoji="1" lang="en-US" altLang="zh-TW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多位數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(5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上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                           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分數乘</a:t>
                      </a:r>
                      <a:r>
                        <a:rPr kumimoji="1" lang="zh-TW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法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(5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上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                 </a:t>
                      </a:r>
                      <a:endParaRPr kumimoji="1" lang="en-US" altLang="zh-TW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倍數和因數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(4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上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                    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整除性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(4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上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                          </a:t>
                      </a:r>
                      <a:endParaRPr kumimoji="1" lang="en-US" altLang="zh-TW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因數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(4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上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                               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整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數除法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(3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上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          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　　</a:t>
                      </a:r>
                      <a:endParaRPr kumimoji="1" lang="en-US" altLang="zh-TW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91441" marR="91441" marT="45715" marB="45715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5295341"/>
                  </a:ext>
                </a:extLst>
              </a:tr>
              <a:tr h="674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圖形與空間</a:t>
                      </a:r>
                    </a:p>
                  </a:txBody>
                  <a:tcPr marL="9144" marR="45721" marT="45715" marB="45715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15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－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1441" marR="91441" marT="45715" marB="45715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圓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(5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下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                                 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八個方向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上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四邊形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(4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上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                          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圖形的拼砌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(4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上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     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91441" marR="91441" marT="45715" marB="45715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6300289"/>
                  </a:ext>
                </a:extLst>
              </a:tr>
              <a:tr h="639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度量</a:t>
                      </a:r>
                    </a:p>
                  </a:txBody>
                  <a:tcPr marL="91441" marR="91441" marT="45715" marB="45715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20</a:t>
                      </a: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－</a:t>
                      </a: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1441" marR="91441" marT="45715" marB="45715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摺紙圖樣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、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體積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(5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下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) 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           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面積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(5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上、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下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 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  <a:sym typeface="Wingdings 2" panose="05020102010507070707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周界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下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  <a:sym typeface="Wingdings 2" panose="05020102010507070707" pitchFamily="18" charset="2"/>
                      </a:endParaRPr>
                    </a:p>
                  </a:txBody>
                  <a:tcPr marL="91441" marR="91441" marT="45715" marB="45715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372002"/>
                  </a:ext>
                </a:extLst>
              </a:tr>
              <a:tr h="468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數據處理</a:t>
                      </a:r>
                    </a:p>
                  </a:txBody>
                  <a:tcPr marL="91441" marR="91441" marT="45715" marB="45715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25</a:t>
                      </a: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－</a:t>
                      </a: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1441" marR="91441" marT="45715" marB="45715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平均數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(6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上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                          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複合棒形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圖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(5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上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91441" marR="91441" marT="45715" marB="45715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997511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代數</a:t>
                      </a:r>
                    </a:p>
                  </a:txBody>
                  <a:tcPr marL="91441" marR="91441" marT="45715" marB="45715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28</a:t>
                      </a: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－</a:t>
                      </a: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1441" marR="91441" marT="45715" marB="45715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代數式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(5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上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　                     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方程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下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91441" marR="91441" marT="45715" marB="45715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258035"/>
                  </a:ext>
                </a:extLst>
              </a:tr>
            </a:tbl>
          </a:graphicData>
        </a:graphic>
      </p:graphicFrame>
      <p:pic>
        <p:nvPicPr>
          <p:cNvPr id="10274" name="Picture 35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CC2BB22-0AFB-4B36-B48D-9145D3F43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5" name="Picture 53" descr="學生須知">
            <a:hlinkClick r:id="rId5" action="ppaction://hlinksldjump"/>
            <a:extLst>
              <a:ext uri="{FF2B5EF4-FFF2-40B4-BE49-F238E27FC236}">
                <a16:creationId xmlns:a16="http://schemas.microsoft.com/office/drawing/2014/main" id="{0844BBD4-4045-47AC-9EBC-565EEECEB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727075"/>
            <a:ext cx="13858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6" name="WordArt 44">
            <a:extLst>
              <a:ext uri="{FF2B5EF4-FFF2-40B4-BE49-F238E27FC236}">
                <a16:creationId xmlns:a16="http://schemas.microsoft.com/office/drawing/2014/main" id="{A335037B-5FA5-4F01-9777-23B77193E5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7075" y="812800"/>
            <a:ext cx="179705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b="1" kern="10">
                <a:solidFill>
                  <a:srgbClr val="00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甲部考核課題</a:t>
            </a:r>
            <a:endParaRPr lang="zh-CN" altLang="en-US" sz="3600" b="1" kern="10">
              <a:solidFill>
                <a:srgbClr val="0066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277" name="WordArt 45">
            <a:hlinkClick r:id="rId3" action="ppaction://hlinksldjump"/>
            <a:extLst>
              <a:ext uri="{FF2B5EF4-FFF2-40B4-BE49-F238E27FC236}">
                <a16:creationId xmlns:a16="http://schemas.microsoft.com/office/drawing/2014/main" id="{B2DFEC55-8852-42BC-81FD-AE8D2D68D8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16238" y="863600"/>
            <a:ext cx="633412" cy="287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808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乙部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5">
            <a:extLst>
              <a:ext uri="{FF2B5EF4-FFF2-40B4-BE49-F238E27FC236}">
                <a16:creationId xmlns:a16="http://schemas.microsoft.com/office/drawing/2014/main" id="{C443093B-DA73-405D-A80D-B89E821A2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08050"/>
            <a:ext cx="8174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26. 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下列哪一組數的平均值最小？</a:t>
            </a:r>
            <a:endParaRPr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39793F-899B-4F27-A3CF-E31FBEA7A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8" y="1836738"/>
            <a:ext cx="503237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2C204F-1BBB-46F6-B57B-EE705EECE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138" y="1722438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46085" name="Text Box 117">
            <a:extLst>
              <a:ext uri="{FF2B5EF4-FFF2-40B4-BE49-F238E27FC236}">
                <a16:creationId xmlns:a16="http://schemas.microsoft.com/office/drawing/2014/main" id="{C84491E1-0551-4E7D-B0B0-198A6ED04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1751013"/>
            <a:ext cx="4554538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A. 11.5</a:t>
            </a:r>
            <a:r>
              <a:rPr lang="zh-TW" altLang="en-US" sz="2800">
                <a:ea typeface="標楷體" panose="03000509000000000000" pitchFamily="65" charset="-120"/>
              </a:rPr>
              <a:t>、</a:t>
            </a:r>
            <a:r>
              <a:rPr lang="en-US" altLang="zh-TW" sz="2800">
                <a:ea typeface="標楷體" panose="03000509000000000000" pitchFamily="65" charset="-120"/>
              </a:rPr>
              <a:t>34.5</a:t>
            </a:r>
            <a:r>
              <a:rPr lang="zh-TW" altLang="en-US" sz="2800">
                <a:ea typeface="標楷體" panose="03000509000000000000" pitchFamily="65" charset="-120"/>
              </a:rPr>
              <a:t>、</a:t>
            </a:r>
            <a:r>
              <a:rPr lang="en-US" altLang="zh-TW" sz="2800">
                <a:ea typeface="標楷體" panose="03000509000000000000" pitchFamily="65" charset="-120"/>
              </a:rPr>
              <a:t>35.3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 B. 12</a:t>
            </a:r>
            <a:r>
              <a:rPr lang="zh-TW" altLang="en-US" sz="2800">
                <a:ea typeface="標楷體" panose="03000509000000000000" pitchFamily="65" charset="-120"/>
              </a:rPr>
              <a:t>、</a:t>
            </a:r>
            <a:r>
              <a:rPr lang="en-US" altLang="zh-TW" sz="2800">
                <a:ea typeface="標楷體" panose="03000509000000000000" pitchFamily="65" charset="-120"/>
              </a:rPr>
              <a:t>47</a:t>
            </a:r>
            <a:r>
              <a:rPr lang="zh-TW" altLang="en-US" sz="2800">
                <a:ea typeface="標楷體" panose="03000509000000000000" pitchFamily="65" charset="-120"/>
              </a:rPr>
              <a:t>、</a:t>
            </a:r>
            <a:r>
              <a:rPr lang="en-US" altLang="zh-TW" sz="2800">
                <a:ea typeface="標楷體" panose="03000509000000000000" pitchFamily="65" charset="-120"/>
              </a:rPr>
              <a:t>58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400"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sz="2800">
                <a:sym typeface="Wingdings" panose="05000000000000000000" pitchFamily="2" charset="2"/>
              </a:rPr>
              <a:t>C. </a:t>
            </a:r>
            <a:r>
              <a:rPr lang="en-US" altLang="zh-TW" sz="2800">
                <a:ea typeface="標楷體" panose="03000509000000000000" pitchFamily="65" charset="-120"/>
                <a:sym typeface="Wingdings" panose="05000000000000000000" pitchFamily="2" charset="2"/>
              </a:rPr>
              <a:t>9.2</a:t>
            </a:r>
            <a:r>
              <a:rPr lang="zh-TW" altLang="en-US" sz="2800">
                <a:ea typeface="標楷體" panose="03000509000000000000" pitchFamily="65" charset="-120"/>
                <a:sym typeface="Wingdings" panose="05000000000000000000" pitchFamily="2" charset="2"/>
              </a:rPr>
              <a:t>、</a:t>
            </a:r>
            <a:r>
              <a:rPr lang="en-US" altLang="zh-TW" sz="2800">
                <a:ea typeface="標楷體" panose="03000509000000000000" pitchFamily="65" charset="-120"/>
                <a:sym typeface="Wingdings" panose="05000000000000000000" pitchFamily="2" charset="2"/>
              </a:rPr>
              <a:t>42</a:t>
            </a:r>
            <a:r>
              <a:rPr lang="zh-TW" altLang="en-US" sz="2800">
                <a:ea typeface="標楷體" panose="03000509000000000000" pitchFamily="65" charset="-120"/>
              </a:rPr>
              <a:t>、</a:t>
            </a:r>
            <a:r>
              <a:rPr lang="en-US" altLang="zh-TW" sz="2800">
                <a:ea typeface="標楷體" panose="03000509000000000000" pitchFamily="65" charset="-120"/>
              </a:rPr>
              <a:t>56.4</a:t>
            </a:r>
            <a:r>
              <a:rPr lang="zh-TW" altLang="en-US" sz="2800">
                <a:ea typeface="標楷體" panose="03000509000000000000" pitchFamily="65" charset="-120"/>
              </a:rPr>
              <a:t>、</a:t>
            </a:r>
            <a:r>
              <a:rPr lang="en-US" altLang="zh-TW" sz="2800">
                <a:ea typeface="標楷體" panose="03000509000000000000" pitchFamily="65" charset="-120"/>
              </a:rPr>
              <a:t>105.6</a:t>
            </a:r>
            <a:r>
              <a:rPr lang="zh-TW" altLang="en-US" sz="2800">
                <a:ea typeface="標楷體" panose="03000509000000000000" pitchFamily="65" charset="-120"/>
              </a:rPr>
              <a:t>　　　　　  </a:t>
            </a:r>
            <a:r>
              <a:rPr lang="zh-TW" altLang="en-US" sz="1000">
                <a:ea typeface="標楷體" panose="03000509000000000000" pitchFamily="65" charset="-120"/>
              </a:rPr>
              <a:t>  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4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D. 8.8</a:t>
            </a:r>
            <a:r>
              <a:rPr lang="zh-TW" altLang="en-US" sz="2800">
                <a:ea typeface="標楷體" panose="03000509000000000000" pitchFamily="65" charset="-120"/>
              </a:rPr>
              <a:t>、</a:t>
            </a:r>
            <a:r>
              <a:rPr lang="en-US" altLang="zh-TW" sz="2800">
                <a:ea typeface="標楷體" panose="03000509000000000000" pitchFamily="65" charset="-120"/>
              </a:rPr>
              <a:t>40</a:t>
            </a:r>
            <a:r>
              <a:rPr lang="zh-TW" altLang="en-US" sz="2800">
                <a:ea typeface="標楷體" panose="03000509000000000000" pitchFamily="65" charset="-120"/>
              </a:rPr>
              <a:t>、</a:t>
            </a:r>
            <a:r>
              <a:rPr lang="en-US" altLang="zh-TW" sz="2800">
                <a:ea typeface="標楷體" panose="03000509000000000000" pitchFamily="65" charset="-120"/>
              </a:rPr>
              <a:t>56</a:t>
            </a:r>
            <a:r>
              <a:rPr lang="zh-TW" altLang="en-US" sz="2800">
                <a:ea typeface="標楷體" panose="03000509000000000000" pitchFamily="65" charset="-120"/>
              </a:rPr>
              <a:t>、</a:t>
            </a:r>
            <a:r>
              <a:rPr lang="en-US" altLang="zh-TW" sz="2800">
                <a:ea typeface="標楷體" panose="03000509000000000000" pitchFamily="65" charset="-120"/>
              </a:rPr>
              <a:t>57.2</a:t>
            </a: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F17E8715-43CC-4E37-BF0B-42485A59D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4592638"/>
            <a:ext cx="5473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(11.5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34.5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35.3)÷3 = 27.1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20171D-5062-474A-9898-7FF878FB6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0" y="1719263"/>
            <a:ext cx="9953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27.1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561E53-E1D2-412A-A0FB-3A9143AB9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4763" y="2370138"/>
            <a:ext cx="9953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39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8CB694F-CAF9-43D2-BBFC-6246BABCB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363" y="2932113"/>
            <a:ext cx="9953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53.3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50705AC-0AFA-464F-BE5B-BA842BE20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551238"/>
            <a:ext cx="9953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40.5</a:t>
            </a:r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6217860B-9830-48B9-A469-C31AE33E4AF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54150" y="2182813"/>
            <a:ext cx="2803525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53">
            <a:extLst>
              <a:ext uri="{FF2B5EF4-FFF2-40B4-BE49-F238E27FC236}">
                <a16:creationId xmlns:a16="http://schemas.microsoft.com/office/drawing/2014/main" id="{41469C45-7874-48C0-88DF-8DDCD353E42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82725" y="2781300"/>
            <a:ext cx="1866900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直接连接符 53">
            <a:extLst>
              <a:ext uri="{FF2B5EF4-FFF2-40B4-BE49-F238E27FC236}">
                <a16:creationId xmlns:a16="http://schemas.microsoft.com/office/drawing/2014/main" id="{DA7FEA65-6A8F-4C99-BB84-BCEAAF74DC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16050" y="3373438"/>
            <a:ext cx="3617913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53">
            <a:extLst>
              <a:ext uri="{FF2B5EF4-FFF2-40B4-BE49-F238E27FC236}">
                <a16:creationId xmlns:a16="http://schemas.microsoft.com/office/drawing/2014/main" id="{807495BD-976B-43A0-8167-F982381DE3F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43038" y="3983038"/>
            <a:ext cx="3103562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6">
            <a:extLst>
              <a:ext uri="{FF2B5EF4-FFF2-40B4-BE49-F238E27FC236}">
                <a16:creationId xmlns:a16="http://schemas.microsoft.com/office/drawing/2014/main" id="{481C04D5-637F-47F3-8FB0-64BED2FFF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0" y="4098925"/>
            <a:ext cx="4381500" cy="4794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平均數 </a:t>
            </a:r>
            <a:r>
              <a:rPr lang="en-US" altLang="zh-TW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= 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各項總和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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項數</a:t>
            </a:r>
            <a:endParaRPr lang="en-US" altLang="zh-TW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60727C7F-A504-4C05-B0F2-740F9F785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4583113"/>
            <a:ext cx="5473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(12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47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58)÷3 = 39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98ED204-3D01-44F0-904D-6DCE96482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4575175"/>
            <a:ext cx="5473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(9.2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42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56.4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105.6)÷4 = 53.3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7A901B-8EE4-47B2-9C5F-0197CA266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13" y="4581525"/>
            <a:ext cx="5473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(8.8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40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56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57.2)÷4 = 40.5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32" grpId="0" build="allAtOnce"/>
      <p:bldP spid="5" grpId="0" build="allAtOnce"/>
      <p:bldP spid="6" grpId="0" build="allAtOnce"/>
      <p:bldP spid="7" grpId="0" build="allAtOnce"/>
      <p:bldP spid="8" grpId="0" build="allAtOnce"/>
      <p:bldP spid="18" grpId="0" build="allAtOnce"/>
      <p:bldP spid="2" grpId="0" build="allAtOnce"/>
      <p:bldP spid="3" grpId="0" build="allAtOnce"/>
      <p:bldP spid="4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5">
            <a:extLst>
              <a:ext uri="{FF2B5EF4-FFF2-40B4-BE49-F238E27FC236}">
                <a16:creationId xmlns:a16="http://schemas.microsoft.com/office/drawing/2014/main" id="{4D695CDA-DC33-4B3E-9E7F-E1701D834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3860800"/>
            <a:ext cx="83804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AutoNum type="arabicPeriod" startAt="27"/>
            </a:pP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小食店今天共售出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3000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串串燒，其中魚串燒下午的銷量是上午的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倍，下午售出魚串燒多少串？</a:t>
            </a:r>
          </a:p>
        </p:txBody>
      </p:sp>
      <p:sp>
        <p:nvSpPr>
          <p:cNvPr id="47107" name="Rectangle 112">
            <a:extLst>
              <a:ext uri="{FF2B5EF4-FFF2-40B4-BE49-F238E27FC236}">
                <a16:creationId xmlns:a16="http://schemas.microsoft.com/office/drawing/2014/main" id="{B72EDE3A-8ED2-4A10-AF29-EAA370ED7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8088" y="630238"/>
            <a:ext cx="423862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60000"/>
              </a:lnSpc>
            </a:pPr>
            <a:r>
              <a:rPr lang="zh-TW" altLang="en-US" sz="2000" u="sng">
                <a:latin typeface="Times New Roman" panose="02020603050405020304" pitchFamily="18" charset="0"/>
                <a:ea typeface="標楷體" panose="03000509000000000000" pitchFamily="65" charset="-120"/>
              </a:rPr>
              <a:t>某小食店今天串燒的銷量</a:t>
            </a:r>
            <a:endParaRPr lang="zh-TW" altLang="en-US" sz="2000"/>
          </a:p>
        </p:txBody>
      </p:sp>
      <p:sp>
        <p:nvSpPr>
          <p:cNvPr id="47108" name="Text Box 64">
            <a:extLst>
              <a:ext uri="{FF2B5EF4-FFF2-40B4-BE49-F238E27FC236}">
                <a16:creationId xmlns:a16="http://schemas.microsoft.com/office/drawing/2014/main" id="{54529597-5C2F-4202-B03A-0171141EC4E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 rot="-5400000">
            <a:off x="189707" y="2167731"/>
            <a:ext cx="1828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串燒銷量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百串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/>
          </a:p>
        </p:txBody>
      </p:sp>
      <p:sp>
        <p:nvSpPr>
          <p:cNvPr id="47109" name="Text Box 127">
            <a:extLst>
              <a:ext uri="{FF2B5EF4-FFF2-40B4-BE49-F238E27FC236}">
                <a16:creationId xmlns:a16="http://schemas.microsoft.com/office/drawing/2014/main" id="{FA93E8F3-4574-488F-ABEE-2E3BAC846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75" y="3392488"/>
            <a:ext cx="6378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TW" altLang="en-US">
                <a:ea typeface="標楷體" panose="03000509000000000000" pitchFamily="65" charset="-120"/>
              </a:rPr>
              <a:t>牛肉          豬肉           雞肉          </a:t>
            </a:r>
            <a:r>
              <a:rPr kumimoji="0" lang="zh-TW" altLang="en-US">
                <a:ea typeface="標楷體" panose="03000509000000000000" pitchFamily="65" charset="-120"/>
              </a:rPr>
              <a:t>羊肉             </a:t>
            </a:r>
            <a:r>
              <a:rPr kumimoji="0" lang="zh-CN" altLang="en-US">
                <a:ea typeface="標楷體" panose="03000509000000000000" pitchFamily="65" charset="-120"/>
              </a:rPr>
              <a:t>魚           串燒</a:t>
            </a:r>
            <a:endParaRPr kumimoji="0" lang="zh-TW" altLang="en-US">
              <a:ea typeface="標楷體" panose="03000509000000000000" pitchFamily="65" charset="-120"/>
            </a:endParaRPr>
          </a:p>
        </p:txBody>
      </p:sp>
      <p:sp>
        <p:nvSpPr>
          <p:cNvPr id="84" name="TextBox 26">
            <a:extLst>
              <a:ext uri="{FF2B5EF4-FFF2-40B4-BE49-F238E27FC236}">
                <a16:creationId xmlns:a16="http://schemas.microsoft.com/office/drawing/2014/main" id="{992CCE35-E753-42D9-B43C-A7D187BDA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88" y="5499100"/>
            <a:ext cx="396875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C8804230-45ED-4F46-A53E-A05479A2AB9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68600" y="4352925"/>
            <a:ext cx="2195513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35" name="Text Box 117">
            <a:extLst>
              <a:ext uri="{FF2B5EF4-FFF2-40B4-BE49-F238E27FC236}">
                <a16:creationId xmlns:a16="http://schemas.microsoft.com/office/drawing/2014/main" id="{E0B4A0AD-D15D-4967-8FCB-483F07D45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4879975"/>
            <a:ext cx="51958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3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A. 200  </a:t>
            </a:r>
            <a:r>
              <a:rPr lang="zh-TW" altLang="en-US" sz="2800">
                <a:ea typeface="標楷體" panose="03000509000000000000" pitchFamily="65" charset="-120"/>
              </a:rPr>
              <a:t>　　　　　　  </a:t>
            </a:r>
            <a:r>
              <a:rPr lang="en-US" altLang="zh-TW" sz="2800">
                <a:ea typeface="標楷體" panose="03000509000000000000" pitchFamily="65" charset="-120"/>
              </a:rPr>
              <a:t>B. 300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sym typeface="Wingdings" panose="05000000000000000000" pitchFamily="2" charset="2"/>
              </a:rPr>
              <a:t>C. </a:t>
            </a:r>
            <a:r>
              <a:rPr lang="en-US" altLang="zh-TW" sz="2800">
                <a:ea typeface="標楷體" panose="03000509000000000000" pitchFamily="65" charset="-120"/>
              </a:rPr>
              <a:t>400  </a:t>
            </a:r>
            <a:r>
              <a:rPr lang="zh-TW" altLang="en-US" sz="2800">
                <a:ea typeface="標楷體" panose="03000509000000000000" pitchFamily="65" charset="-120"/>
              </a:rPr>
              <a:t>　　　　         </a:t>
            </a:r>
            <a:r>
              <a:rPr lang="en-US" altLang="zh-TW" sz="2800">
                <a:ea typeface="標楷體" panose="03000509000000000000" pitchFamily="65" charset="-120"/>
              </a:rPr>
              <a:t>D. 500</a:t>
            </a:r>
            <a:r>
              <a:rPr lang="zh-TW" altLang="en-US" sz="2800">
                <a:ea typeface="標楷體" panose="03000509000000000000" pitchFamily="65" charset="-120"/>
              </a:rPr>
              <a:t>　　　</a:t>
            </a:r>
          </a:p>
        </p:txBody>
      </p:sp>
      <p:sp>
        <p:nvSpPr>
          <p:cNvPr id="85" name="TextBox 27">
            <a:extLst>
              <a:ext uri="{FF2B5EF4-FFF2-40B4-BE49-F238E27FC236}">
                <a16:creationId xmlns:a16="http://schemas.microsoft.com/office/drawing/2014/main" id="{4747D706-1CA0-4070-8D52-5051EB952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5663" y="5386388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pic>
        <p:nvPicPr>
          <p:cNvPr id="47114" name="图片 1">
            <a:extLst>
              <a:ext uri="{FF2B5EF4-FFF2-40B4-BE49-F238E27FC236}">
                <a16:creationId xmlns:a16="http://schemas.microsoft.com/office/drawing/2014/main" id="{9C3ABB89-8EAF-4FD5-9C1F-73AC9D339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"/>
          <a:stretch>
            <a:fillRect/>
          </a:stretch>
        </p:blipFill>
        <p:spPr bwMode="auto">
          <a:xfrm>
            <a:off x="1570038" y="1284288"/>
            <a:ext cx="6072187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图片 4">
            <a:extLst>
              <a:ext uri="{FF2B5EF4-FFF2-40B4-BE49-F238E27FC236}">
                <a16:creationId xmlns:a16="http://schemas.microsoft.com/office/drawing/2014/main" id="{FEA92640-8D9B-4A44-8287-279DECABD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55" b="2013"/>
          <a:stretch>
            <a:fillRect/>
          </a:stretch>
        </p:blipFill>
        <p:spPr bwMode="auto">
          <a:xfrm>
            <a:off x="7896225" y="1293813"/>
            <a:ext cx="56038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6" name="图片 38">
            <a:extLst>
              <a:ext uri="{FF2B5EF4-FFF2-40B4-BE49-F238E27FC236}">
                <a16:creationId xmlns:a16="http://schemas.microsoft.com/office/drawing/2014/main" id="{701E5880-1B21-423E-B292-66F832B55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13" t="2229" r="-134" b="17435"/>
          <a:stretch>
            <a:fillRect/>
          </a:stretch>
        </p:blipFill>
        <p:spPr bwMode="auto">
          <a:xfrm>
            <a:off x="7940675" y="2184400"/>
            <a:ext cx="4699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7" name="Rectangle 112">
            <a:extLst>
              <a:ext uri="{FF2B5EF4-FFF2-40B4-BE49-F238E27FC236}">
                <a16:creationId xmlns:a16="http://schemas.microsoft.com/office/drawing/2014/main" id="{CFD93F9A-B70B-4FCA-902E-DE2B1F8AF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1695450"/>
            <a:ext cx="67468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CN" altLang="en-US">
                <a:ea typeface="標楷體" panose="03000509000000000000" pitchFamily="65" charset="-120"/>
              </a:rPr>
              <a:t>上午</a:t>
            </a:r>
            <a:endParaRPr lang="zh-TW" altLang="en-US">
              <a:ea typeface="標楷體" panose="03000509000000000000" pitchFamily="65" charset="-120"/>
            </a:endParaRPr>
          </a:p>
        </p:txBody>
      </p:sp>
      <p:sp>
        <p:nvSpPr>
          <p:cNvPr id="47118" name="Rectangle 112">
            <a:extLst>
              <a:ext uri="{FF2B5EF4-FFF2-40B4-BE49-F238E27FC236}">
                <a16:creationId xmlns:a16="http://schemas.microsoft.com/office/drawing/2014/main" id="{09536006-25AB-4335-824D-0A465CE35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2587625"/>
            <a:ext cx="67468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CN" altLang="en-US">
                <a:ea typeface="標楷體" panose="03000509000000000000" pitchFamily="65" charset="-120"/>
              </a:rPr>
              <a:t>下午</a:t>
            </a:r>
            <a:endParaRPr lang="zh-TW" altLang="en-US">
              <a:ea typeface="標楷體" panose="03000509000000000000" pitchFamily="65" charset="-120"/>
            </a:endParaRPr>
          </a:p>
        </p:txBody>
      </p:sp>
      <p:sp>
        <p:nvSpPr>
          <p:cNvPr id="47119" name="Rectangle 112">
            <a:extLst>
              <a:ext uri="{FF2B5EF4-FFF2-40B4-BE49-F238E27FC236}">
                <a16:creationId xmlns:a16="http://schemas.microsoft.com/office/drawing/2014/main" id="{1BB6702C-D3B8-417D-A227-7D7BB5DB7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325" y="1166813"/>
            <a:ext cx="33337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1100"/>
              </a:spcAft>
            </a:pPr>
            <a:r>
              <a:rPr lang="en-US" altLang="zh-CN">
                <a:ea typeface="標楷體" panose="03000509000000000000" pitchFamily="65" charset="-120"/>
              </a:rPr>
              <a:t>5</a:t>
            </a:r>
          </a:p>
          <a:p>
            <a:pPr eaLnBrk="1" hangingPunct="1">
              <a:spcAft>
                <a:spcPts val="1100"/>
              </a:spcAft>
            </a:pPr>
            <a:r>
              <a:rPr lang="en-US" altLang="zh-TW">
                <a:ea typeface="標楷體" panose="03000509000000000000" pitchFamily="65" charset="-120"/>
              </a:rPr>
              <a:t>4</a:t>
            </a:r>
          </a:p>
          <a:p>
            <a:pPr eaLnBrk="1" hangingPunct="1">
              <a:spcAft>
                <a:spcPts val="1100"/>
              </a:spcAft>
            </a:pPr>
            <a:r>
              <a:rPr lang="en-US" altLang="zh-TW">
                <a:ea typeface="標楷體" panose="03000509000000000000" pitchFamily="65" charset="-120"/>
              </a:rPr>
              <a:t>3</a:t>
            </a:r>
          </a:p>
          <a:p>
            <a:pPr eaLnBrk="1" hangingPunct="1">
              <a:spcAft>
                <a:spcPts val="1100"/>
              </a:spcAft>
            </a:pPr>
            <a:r>
              <a:rPr lang="en-US" altLang="zh-TW">
                <a:ea typeface="標楷體" panose="03000509000000000000" pitchFamily="65" charset="-120"/>
              </a:rPr>
              <a:t>2</a:t>
            </a:r>
          </a:p>
          <a:p>
            <a:pPr eaLnBrk="1" hangingPunct="1">
              <a:spcAft>
                <a:spcPts val="1100"/>
              </a:spcAft>
            </a:pPr>
            <a:r>
              <a:rPr lang="en-US" altLang="zh-TW">
                <a:ea typeface="標楷體" panose="03000509000000000000" pitchFamily="65" charset="-120"/>
              </a:rPr>
              <a:t>1</a:t>
            </a:r>
          </a:p>
          <a:p>
            <a:pPr eaLnBrk="1" hangingPunct="1"/>
            <a:r>
              <a:rPr lang="en-US" altLang="zh-TW">
                <a:ea typeface="標楷體" panose="03000509000000000000" pitchFamily="65" charset="-120"/>
              </a:rPr>
              <a:t>0</a:t>
            </a:r>
            <a:endParaRPr lang="zh-TW" altLang="en-US">
              <a:ea typeface="標楷體" panose="03000509000000000000" pitchFamily="65" charset="-120"/>
            </a:endParaRPr>
          </a:p>
        </p:txBody>
      </p:sp>
      <p:sp>
        <p:nvSpPr>
          <p:cNvPr id="47139" name="Rectangle 5">
            <a:extLst>
              <a:ext uri="{FF2B5EF4-FFF2-40B4-BE49-F238E27FC236}">
                <a16:creationId xmlns:a16="http://schemas.microsoft.com/office/drawing/2014/main" id="{5A987126-D308-477B-8A8B-48813674E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4900613"/>
            <a:ext cx="74168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20000"/>
              </a:spcAft>
            </a:pPr>
            <a:r>
              <a:rPr kumimoji="0"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今天魚串燒的銷量是：</a:t>
            </a:r>
          </a:p>
          <a:p>
            <a:pPr eaLnBrk="1" hangingPunct="1">
              <a:spcBef>
                <a:spcPct val="10000"/>
              </a:spcBef>
              <a:spcAft>
                <a:spcPct val="20000"/>
              </a:spcAft>
            </a:pPr>
            <a:r>
              <a:rPr kumimoji="0"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3000</a:t>
            </a:r>
            <a:r>
              <a:rPr kumimoji="0"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kumimoji="0"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(500</a:t>
            </a:r>
            <a:r>
              <a:rPr kumimoji="0"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×</a:t>
            </a:r>
            <a:r>
              <a:rPr kumimoji="0"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kumimoji="0"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kumimoji="0"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200</a:t>
            </a:r>
            <a:r>
              <a:rPr kumimoji="0"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×</a:t>
            </a:r>
            <a:r>
              <a:rPr kumimoji="0"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kumimoji="0"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kumimoji="0"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300</a:t>
            </a:r>
            <a:r>
              <a:rPr kumimoji="0"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kumimoji="0"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400)</a:t>
            </a:r>
            <a:r>
              <a:rPr kumimoji="0"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 500(</a:t>
            </a:r>
            <a:r>
              <a:rPr kumimoji="0"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串</a:t>
            </a:r>
            <a:r>
              <a:rPr kumimoji="0"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2" name="Rectangle 5">
            <a:extLst>
              <a:ext uri="{FF2B5EF4-FFF2-40B4-BE49-F238E27FC236}">
                <a16:creationId xmlns:a16="http://schemas.microsoft.com/office/drawing/2014/main" id="{0FD57EAC-806F-4305-BC9F-04AC98297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825" y="1020763"/>
            <a:ext cx="61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0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500</a:t>
            </a:r>
          </a:p>
        </p:txBody>
      </p:sp>
      <p:sp>
        <p:nvSpPr>
          <p:cNvPr id="43" name="Rectangle 5">
            <a:extLst>
              <a:ext uri="{FF2B5EF4-FFF2-40B4-BE49-F238E27FC236}">
                <a16:creationId xmlns:a16="http://schemas.microsoft.com/office/drawing/2014/main" id="{11680C83-9819-49BD-AB53-DDF869D0B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4413" y="2217738"/>
            <a:ext cx="611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0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200</a:t>
            </a:r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B1C65F05-7DE9-458C-B6FE-F9BE5EF3F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0" y="2230438"/>
            <a:ext cx="61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0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200</a:t>
            </a:r>
          </a:p>
        </p:txBody>
      </p:sp>
      <p:sp>
        <p:nvSpPr>
          <p:cNvPr id="45" name="Rectangle 5">
            <a:extLst>
              <a:ext uri="{FF2B5EF4-FFF2-40B4-BE49-F238E27FC236}">
                <a16:creationId xmlns:a16="http://schemas.microsoft.com/office/drawing/2014/main" id="{9A1EC049-C212-45D5-A2D1-660FCE822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3288" y="2230438"/>
            <a:ext cx="611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0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200</a:t>
            </a:r>
          </a:p>
        </p:txBody>
      </p:sp>
      <p:sp>
        <p:nvSpPr>
          <p:cNvPr id="46" name="Rectangle 5">
            <a:extLst>
              <a:ext uri="{FF2B5EF4-FFF2-40B4-BE49-F238E27FC236}">
                <a16:creationId xmlns:a16="http://schemas.microsoft.com/office/drawing/2014/main" id="{B5E19234-BD11-400E-826F-1DCF53710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1795463"/>
            <a:ext cx="61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0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300</a:t>
            </a:r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id="{D55CCCD0-4D20-437A-9E51-9B9F8A96B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2738" y="1022350"/>
            <a:ext cx="61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0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500</a:t>
            </a:r>
          </a:p>
        </p:txBody>
      </p:sp>
      <p:sp>
        <p:nvSpPr>
          <p:cNvPr id="48" name="Rectangle 5">
            <a:extLst>
              <a:ext uri="{FF2B5EF4-FFF2-40B4-BE49-F238E27FC236}">
                <a16:creationId xmlns:a16="http://schemas.microsoft.com/office/drawing/2014/main" id="{7BA6B28F-089E-4FF5-80BF-36B131FD1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163" y="1431925"/>
            <a:ext cx="61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0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400</a:t>
            </a:r>
          </a:p>
        </p:txBody>
      </p:sp>
      <p:sp>
        <p:nvSpPr>
          <p:cNvPr id="50" name="Rectangle 5">
            <a:extLst>
              <a:ext uri="{FF2B5EF4-FFF2-40B4-BE49-F238E27FC236}">
                <a16:creationId xmlns:a16="http://schemas.microsoft.com/office/drawing/2014/main" id="{053D64BB-E891-4636-A5BC-4E39C4A7D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7050" y="2217738"/>
            <a:ext cx="61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0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200</a:t>
            </a:r>
          </a:p>
        </p:txBody>
      </p:sp>
      <p:sp>
        <p:nvSpPr>
          <p:cNvPr id="52" name="Rectangle 5">
            <a:extLst>
              <a:ext uri="{FF2B5EF4-FFF2-40B4-BE49-F238E27FC236}">
                <a16:creationId xmlns:a16="http://schemas.microsoft.com/office/drawing/2014/main" id="{7CC1592D-3721-4B07-8879-50C6C80F8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230438"/>
            <a:ext cx="61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000">
                <a:solidFill>
                  <a:srgbClr val="FF01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500</a:t>
            </a:r>
          </a:p>
        </p:txBody>
      </p: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DE498378-1C32-4B4D-B111-85AA941A725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35900" y="4357688"/>
            <a:ext cx="720725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E453DE4A-F097-47D9-A58E-77DE1D13EBC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03300" y="4789488"/>
            <a:ext cx="3024188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2DC5C2BB-3A44-4B33-8928-271F78F1C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6175" y="5026025"/>
            <a:ext cx="504825" cy="360363"/>
          </a:xfrm>
          <a:prstGeom prst="rect">
            <a:avLst/>
          </a:prstGeom>
          <a:solidFill>
            <a:srgbClr val="79A6FF"/>
          </a:solidFill>
          <a:ln w="19050" algn="ctr">
            <a:solidFill>
              <a:srgbClr val="003399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6F225377-01FC-4310-A5A3-1A2895235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0" y="5607050"/>
            <a:ext cx="503238" cy="360363"/>
          </a:xfrm>
          <a:prstGeom prst="rect">
            <a:avLst/>
          </a:prstGeom>
          <a:solidFill>
            <a:srgbClr val="92D050"/>
          </a:solidFill>
          <a:ln w="19050" algn="ctr">
            <a:solidFill>
              <a:srgbClr val="00B050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E7EB0638-922F-4D28-A1F4-897291825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5" y="5607050"/>
            <a:ext cx="504825" cy="360363"/>
          </a:xfrm>
          <a:prstGeom prst="rect">
            <a:avLst/>
          </a:prstGeom>
          <a:solidFill>
            <a:srgbClr val="92D050"/>
          </a:solidFill>
          <a:ln w="19050" algn="ctr">
            <a:solidFill>
              <a:srgbClr val="00B050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761C4AA3-D136-4949-B690-C4CD38DA2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6175" y="5607050"/>
            <a:ext cx="504825" cy="360363"/>
          </a:xfrm>
          <a:prstGeom prst="rect">
            <a:avLst/>
          </a:prstGeom>
          <a:solidFill>
            <a:srgbClr val="92D050"/>
          </a:solidFill>
          <a:ln w="19050" algn="ctr">
            <a:solidFill>
              <a:srgbClr val="00B050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220F0233-730C-4F43-9BEE-A39D8F942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2725" y="4924425"/>
            <a:ext cx="909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上午</a:t>
            </a:r>
            <a:endParaRPr lang="zh-HK" altLang="en-US" sz="280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104A930A-483D-4424-AFAD-40E85BA7E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138" y="5500688"/>
            <a:ext cx="909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280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下午</a:t>
            </a:r>
            <a:endParaRPr lang="zh-HK" altLang="en-US" sz="280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EB3AEDD5-787B-4C02-BBC6-F657A90EF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4908550"/>
            <a:ext cx="2870200" cy="1031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zh-CN" altLang="en-US" sz="2800" dirty="0">
                <a:solidFill>
                  <a:srgbClr val="FF01FF"/>
                </a:solidFill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魚串燒的銷量 </a:t>
            </a:r>
            <a:endParaRPr lang="en-US" altLang="zh-CN" sz="2800" dirty="0">
              <a:solidFill>
                <a:srgbClr val="FF01FF"/>
              </a:solidFill>
              <a:latin typeface="+mj-lt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zh-CN" sz="2800" dirty="0">
                <a:solidFill>
                  <a:srgbClr val="FF01FF"/>
                </a:solidFill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= </a:t>
            </a:r>
            <a:r>
              <a:rPr lang="zh-CN" altLang="en-US" sz="2800" dirty="0">
                <a:solidFill>
                  <a:srgbClr val="FF01FF"/>
                </a:solidFill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上午的銷量</a:t>
            </a:r>
            <a:r>
              <a:rPr lang="en-US" altLang="zh-CN" sz="2800" dirty="0">
                <a:solidFill>
                  <a:srgbClr val="FF01FF"/>
                </a:solidFill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×5</a:t>
            </a:r>
            <a:endParaRPr lang="en-US" altLang="zh-TW" sz="2800" dirty="0">
              <a:solidFill>
                <a:srgbClr val="FF01FF"/>
              </a:solidFill>
              <a:latin typeface="+mj-lt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435944F8-D2DF-4D9A-BF2B-0FF0D7BCC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350" y="5607050"/>
            <a:ext cx="504825" cy="360363"/>
          </a:xfrm>
          <a:prstGeom prst="rect">
            <a:avLst/>
          </a:prstGeom>
          <a:solidFill>
            <a:srgbClr val="92D050"/>
          </a:solidFill>
          <a:ln w="19050" algn="ctr">
            <a:solidFill>
              <a:srgbClr val="00B050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7C088FAD-7A5C-45F9-AB39-F6B6B435A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" y="4916488"/>
            <a:ext cx="375602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20000"/>
              </a:spcAft>
            </a:pPr>
            <a:r>
              <a:rPr kumimoji="0"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魚串燒</a:t>
            </a:r>
            <a:r>
              <a:rPr kumimoji="0"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上午</a:t>
            </a:r>
            <a:r>
              <a:rPr kumimoji="0"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的銷量是：</a:t>
            </a:r>
          </a:p>
          <a:p>
            <a:pPr eaLnBrk="1" hangingPunct="1">
              <a:spcBef>
                <a:spcPct val="10000"/>
              </a:spcBef>
              <a:spcAft>
                <a:spcPct val="20000"/>
              </a:spcAft>
            </a:pPr>
            <a:r>
              <a:rPr kumimoji="0"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500</a:t>
            </a:r>
            <a:r>
              <a:rPr kumimoji="0"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÷</a:t>
            </a:r>
            <a:r>
              <a:rPr kumimoji="0"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5 = 100(</a:t>
            </a:r>
            <a:r>
              <a:rPr kumimoji="0"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串</a:t>
            </a:r>
            <a:r>
              <a:rPr kumimoji="0"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0" name="Rectangle 5">
            <a:extLst>
              <a:ext uri="{FF2B5EF4-FFF2-40B4-BE49-F238E27FC236}">
                <a16:creationId xmlns:a16="http://schemas.microsoft.com/office/drawing/2014/main" id="{3D1BB595-E907-4322-8250-7E4008113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3288" y="4916488"/>
            <a:ext cx="375602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20000"/>
              </a:spcAft>
            </a:pPr>
            <a:r>
              <a:rPr kumimoji="0"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魚串燒</a:t>
            </a:r>
            <a:r>
              <a:rPr kumimoji="0"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下午</a:t>
            </a:r>
            <a:r>
              <a:rPr kumimoji="0"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的銷量是：</a:t>
            </a:r>
          </a:p>
          <a:p>
            <a:pPr eaLnBrk="1" hangingPunct="1">
              <a:spcBef>
                <a:spcPct val="10000"/>
              </a:spcBef>
              <a:spcAft>
                <a:spcPct val="20000"/>
              </a:spcAft>
            </a:pPr>
            <a:r>
              <a:rPr kumimoji="0"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100</a:t>
            </a:r>
            <a:r>
              <a:rPr kumimoji="0"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×</a:t>
            </a:r>
            <a:r>
              <a:rPr kumimoji="0"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4 = 400(</a:t>
            </a:r>
            <a:r>
              <a:rPr kumimoji="0"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串</a:t>
            </a:r>
            <a:r>
              <a:rPr kumimoji="0"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47135" grpId="0"/>
      <p:bldP spid="47135" grpId="1"/>
      <p:bldP spid="85" grpId="0"/>
      <p:bldP spid="47139" grpId="0" build="allAtOnce"/>
      <p:bldP spid="42" grpId="0" build="allAtOnce"/>
      <p:bldP spid="43" grpId="0" build="allAtOnce"/>
      <p:bldP spid="44" grpId="0" build="allAtOnce"/>
      <p:bldP spid="45" grpId="0" build="allAtOnce"/>
      <p:bldP spid="46" grpId="0" build="allAtOnce"/>
      <p:bldP spid="47" grpId="0" build="allAtOnce"/>
      <p:bldP spid="48" grpId="0" build="allAtOnce"/>
      <p:bldP spid="50" grpId="0" build="allAtOnce"/>
      <p:bldP spid="52" grpId="0" build="allAtOnce"/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6" grpId="1"/>
      <p:bldP spid="37" grpId="0" uiExpand="1" build="allAtOnce"/>
      <p:bldP spid="38" grpId="0" animBg="1"/>
      <p:bldP spid="38" grpId="1" animBg="1"/>
      <p:bldP spid="39" grpId="0" uiExpand="1" build="allAtOnce"/>
      <p:bldP spid="40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5">
            <a:extLst>
              <a:ext uri="{FF2B5EF4-FFF2-40B4-BE49-F238E27FC236}">
                <a16:creationId xmlns:a16="http://schemas.microsoft.com/office/drawing/2014/main" id="{0C6F662D-CDDD-44ED-B1EC-3AA83C779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912813"/>
            <a:ext cx="1368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28. </a:t>
            </a:r>
            <a:endParaRPr lang="zh-TW" altLang="en-US" sz="28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9155" name="Text Box 5">
            <a:extLst>
              <a:ext uri="{FF2B5EF4-FFF2-40B4-BE49-F238E27FC236}">
                <a16:creationId xmlns:a16="http://schemas.microsoft.com/office/drawing/2014/main" id="{04509577-9F54-4816-8B90-1E65C1717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908050"/>
            <a:ext cx="73040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一本筆記簿售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$36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，比一個筆盒便宜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$</a:t>
            </a:r>
            <a:r>
              <a:rPr lang="en-US" altLang="zh-TW" sz="2800" i="1">
                <a:ea typeface="標楷體" panose="03000509000000000000" pitchFamily="65" charset="-120"/>
                <a:cs typeface="Times New Roman" panose="02020603050405020304" pitchFamily="18" charset="0"/>
              </a:rPr>
              <a:t>x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。筆盒的售價是多少？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D27D68-F090-4099-AA85-620111E8D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122488"/>
            <a:ext cx="503237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D61DAF-E1AE-40CA-85C2-7BCCDA62E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3538" y="2044700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49158" name="Text Box 117">
            <a:extLst>
              <a:ext uri="{FF2B5EF4-FFF2-40B4-BE49-F238E27FC236}">
                <a16:creationId xmlns:a16="http://schemas.microsoft.com/office/drawing/2014/main" id="{367CC3EB-AB6D-4D7C-BD38-275393890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" y="2043113"/>
            <a:ext cx="6715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A. $(36</a:t>
            </a:r>
            <a:r>
              <a:rPr lang="en-US" altLang="en-US" sz="2800">
                <a:ea typeface="標楷體" panose="03000509000000000000" pitchFamily="65" charset="-120"/>
              </a:rPr>
              <a:t>＋</a:t>
            </a:r>
            <a:r>
              <a:rPr lang="en-US" altLang="zh-TW" sz="2800" i="1">
                <a:ea typeface="標楷體" panose="03000509000000000000" pitchFamily="65" charset="-120"/>
              </a:rPr>
              <a:t>x</a:t>
            </a:r>
            <a:r>
              <a:rPr lang="en-US" altLang="zh-TW" sz="2800">
                <a:ea typeface="標楷體" panose="03000509000000000000" pitchFamily="65" charset="-120"/>
              </a:rPr>
              <a:t>) </a:t>
            </a:r>
            <a:r>
              <a:rPr lang="zh-TW" altLang="en-US" sz="2800">
                <a:ea typeface="標楷體" panose="03000509000000000000" pitchFamily="65" charset="-120"/>
              </a:rPr>
              <a:t>　   　             </a:t>
            </a:r>
            <a:r>
              <a:rPr lang="en-US" altLang="zh-TW" sz="2800">
                <a:ea typeface="標楷體" panose="03000509000000000000" pitchFamily="65" charset="-120"/>
              </a:rPr>
              <a:t>B. $(36</a:t>
            </a:r>
            <a:r>
              <a:rPr lang="zh-TW" altLang="en-US" sz="2800">
                <a:ea typeface="標楷體" panose="03000509000000000000" pitchFamily="65" charset="-120"/>
              </a:rPr>
              <a:t>－</a:t>
            </a:r>
            <a:r>
              <a:rPr lang="en-US" altLang="zh-TW" sz="2800" i="1">
                <a:ea typeface="標楷體" panose="03000509000000000000" pitchFamily="65" charset="-120"/>
              </a:rPr>
              <a:t>x)</a:t>
            </a:r>
            <a:r>
              <a:rPr lang="zh-TW" altLang="en-US" sz="2800">
                <a:ea typeface="標楷體" panose="03000509000000000000" pitchFamily="65" charset="-120"/>
              </a:rPr>
              <a:t>　　　</a:t>
            </a:r>
          </a:p>
        </p:txBody>
      </p:sp>
      <p:sp>
        <p:nvSpPr>
          <p:cNvPr id="49159" name="Text Box 117">
            <a:extLst>
              <a:ext uri="{FF2B5EF4-FFF2-40B4-BE49-F238E27FC236}">
                <a16:creationId xmlns:a16="http://schemas.microsoft.com/office/drawing/2014/main" id="{16822E28-62EF-490B-927E-E5CC60B08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2698750"/>
            <a:ext cx="6715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sym typeface="Wingdings" panose="05000000000000000000" pitchFamily="2" charset="2"/>
              </a:rPr>
              <a:t>C. </a:t>
            </a:r>
            <a:r>
              <a:rPr lang="en-US" altLang="zh-TW" sz="2800">
                <a:ea typeface="標楷體" panose="03000509000000000000" pitchFamily="65" charset="-120"/>
              </a:rPr>
              <a:t>$36</a:t>
            </a:r>
            <a:r>
              <a:rPr lang="en-US" altLang="zh-TW" sz="2800" i="1">
                <a:ea typeface="標楷體" panose="03000509000000000000" pitchFamily="65" charset="-120"/>
              </a:rPr>
              <a:t>x</a:t>
            </a:r>
            <a:r>
              <a:rPr lang="zh-TW" altLang="en-US" sz="2800">
                <a:ea typeface="標楷體" panose="03000509000000000000" pitchFamily="65" charset="-120"/>
              </a:rPr>
              <a:t>　　　                   </a:t>
            </a:r>
            <a:r>
              <a:rPr lang="en-US" altLang="zh-TW" sz="2800">
                <a:ea typeface="標楷體" panose="03000509000000000000" pitchFamily="65" charset="-120"/>
              </a:rPr>
              <a:t>D. $</a:t>
            </a:r>
            <a:endParaRPr lang="zh-TW" altLang="en-US" sz="2800">
              <a:ea typeface="標楷體" panose="03000509000000000000" pitchFamily="65" charset="-120"/>
            </a:endParaRPr>
          </a:p>
        </p:txBody>
      </p:sp>
      <p:grpSp>
        <p:nvGrpSpPr>
          <p:cNvPr id="49160" name="Group 11">
            <a:extLst>
              <a:ext uri="{FF2B5EF4-FFF2-40B4-BE49-F238E27FC236}">
                <a16:creationId xmlns:a16="http://schemas.microsoft.com/office/drawing/2014/main" id="{27B1C949-ADB1-427B-B61F-339FEDB1AEF3}"/>
              </a:ext>
            </a:extLst>
          </p:cNvPr>
          <p:cNvGrpSpPr>
            <a:grpSpLocks/>
          </p:cNvGrpSpPr>
          <p:nvPr/>
        </p:nvGrpSpPr>
        <p:grpSpPr bwMode="auto">
          <a:xfrm>
            <a:off x="5653088" y="2509838"/>
            <a:ext cx="863600" cy="915987"/>
            <a:chOff x="1292" y="1706"/>
            <a:chExt cx="544" cy="577"/>
          </a:xfrm>
        </p:grpSpPr>
        <p:sp>
          <p:nvSpPr>
            <p:cNvPr id="49166" name="Rectangle 8">
              <a:extLst>
                <a:ext uri="{FF2B5EF4-FFF2-40B4-BE49-F238E27FC236}">
                  <a16:creationId xmlns:a16="http://schemas.microsoft.com/office/drawing/2014/main" id="{76202551-03FE-4414-822D-9CA8F16B5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1956"/>
              <a:ext cx="54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800" dirty="0">
                  <a:ea typeface="標楷體" panose="03000509000000000000" pitchFamily="65" charset="-120"/>
                  <a:cs typeface="Times New Roman" panose="02020603050405020304" pitchFamily="18" charset="0"/>
                </a:rPr>
                <a:t>36</a:t>
              </a:r>
              <a:endPara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49167" name="Rectangle 8">
              <a:extLst>
                <a:ext uri="{FF2B5EF4-FFF2-40B4-BE49-F238E27FC236}">
                  <a16:creationId xmlns:a16="http://schemas.microsoft.com/office/drawing/2014/main" id="{C67ADA45-A2CE-4C8E-8C58-F93EF7DBA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1706"/>
              <a:ext cx="54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800" i="1">
                  <a:ea typeface="標楷體" panose="03000509000000000000" pitchFamily="65" charset="-12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49168" name="Line 14">
              <a:extLst>
                <a:ext uri="{FF2B5EF4-FFF2-40B4-BE49-F238E27FC236}">
                  <a16:creationId xmlns:a16="http://schemas.microsoft.com/office/drawing/2014/main" id="{1028E06C-B32E-4226-99DA-FA98B39110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1" y="1999"/>
              <a:ext cx="3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" name="Rectangle 5">
            <a:extLst>
              <a:ext uri="{FF2B5EF4-FFF2-40B4-BE49-F238E27FC236}">
                <a16:creationId xmlns:a16="http://schemas.microsoft.com/office/drawing/2014/main" id="{48845D55-7989-4B81-80FB-58D91AA58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" y="3386138"/>
            <a:ext cx="2667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筆盒的售價是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$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B0799E6-15CB-44B8-9764-0EA500E3B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0713" y="3381375"/>
            <a:ext cx="86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(36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B1A6D49-6EB2-43D3-B525-B503ED6C8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9825" y="3381375"/>
            <a:ext cx="1352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2800" i="1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x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。 </a:t>
            </a:r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75E36BC0-BDC3-4929-B5BC-B195754172B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598613" y="1371600"/>
            <a:ext cx="2043112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直接连接符 53">
            <a:extLst>
              <a:ext uri="{FF2B5EF4-FFF2-40B4-BE49-F238E27FC236}">
                <a16:creationId xmlns:a16="http://schemas.microsoft.com/office/drawing/2014/main" id="{FD8114C6-2468-4AA0-8ED1-2955F55061B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08438" y="1371600"/>
            <a:ext cx="2879725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9" grpId="0" build="allAtOnce"/>
      <p:bldP spid="3" grpId="0" build="allAtOnce"/>
      <p:bldP spid="4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9D800F4C-5BF6-498D-8159-F12CE6CD3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2614613"/>
            <a:ext cx="503238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51206" name="Text Box 117">
            <a:extLst>
              <a:ext uri="{FF2B5EF4-FFF2-40B4-BE49-F238E27FC236}">
                <a16:creationId xmlns:a16="http://schemas.microsoft.com/office/drawing/2014/main" id="{6B1DAC30-DAAC-485E-B272-2E1685C94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2546350"/>
            <a:ext cx="6715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TW" altLang="en-US" sz="2800" dirty="0"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ea typeface="標楷體" panose="03000509000000000000" pitchFamily="65" charset="-120"/>
              </a:rPr>
              <a:t>A. (3</a:t>
            </a:r>
            <a:r>
              <a:rPr lang="en-US" altLang="zh-TW" sz="2800" i="1" dirty="0">
                <a:ea typeface="標楷體" panose="03000509000000000000" pitchFamily="65" charset="-120"/>
              </a:rPr>
              <a:t>y</a:t>
            </a:r>
            <a:r>
              <a:rPr lang="en-US" altLang="en-US" sz="2800" dirty="0">
                <a:ea typeface="標楷體" panose="03000509000000000000" pitchFamily="65" charset="-120"/>
              </a:rPr>
              <a:t>－</a:t>
            </a:r>
            <a:r>
              <a:rPr lang="en-US" altLang="zh-TW" sz="2800" dirty="0">
                <a:ea typeface="標楷體" panose="03000509000000000000" pitchFamily="65" charset="-120"/>
              </a:rPr>
              <a:t>13)</a:t>
            </a:r>
            <a:r>
              <a:rPr lang="zh-TW" altLang="en-US" sz="2800" dirty="0">
                <a:ea typeface="標楷體" panose="03000509000000000000" pitchFamily="65" charset="-120"/>
              </a:rPr>
              <a:t>秒 　   　         </a:t>
            </a:r>
            <a:r>
              <a:rPr lang="en-US" altLang="zh-TW" sz="2800" dirty="0">
                <a:ea typeface="標楷體" panose="03000509000000000000" pitchFamily="65" charset="-120"/>
              </a:rPr>
              <a:t>B. (3</a:t>
            </a:r>
            <a:r>
              <a:rPr lang="en-US" altLang="zh-TW" sz="2800" i="1" dirty="0">
                <a:ea typeface="標楷體" panose="03000509000000000000" pitchFamily="65" charset="-120"/>
              </a:rPr>
              <a:t>y</a:t>
            </a:r>
            <a:r>
              <a:rPr lang="zh-TW" altLang="en-US" sz="2800" dirty="0">
                <a:ea typeface="標楷體" panose="03000509000000000000" pitchFamily="65" charset="-120"/>
              </a:rPr>
              <a:t>－</a:t>
            </a:r>
            <a:r>
              <a:rPr lang="en-US" altLang="zh-TW" sz="2800" dirty="0">
                <a:ea typeface="標楷體" panose="03000509000000000000" pitchFamily="65" charset="-120"/>
              </a:rPr>
              <a:t>7)</a:t>
            </a:r>
            <a:r>
              <a:rPr lang="zh-TW" altLang="en-US" sz="2800" dirty="0">
                <a:ea typeface="標楷體" panose="03000509000000000000" pitchFamily="65" charset="-120"/>
              </a:rPr>
              <a:t>秒　　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601FA3CE-75A5-4CD2-B2F2-4404725F5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738" y="3937000"/>
            <a:ext cx="524827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en-US" altLang="zh-TW" sz="2800" i="1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y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 3</a:t>
            </a:r>
            <a:r>
              <a:rPr lang="en-US" altLang="zh-TW" sz="2800" i="1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y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51203" name="Text Box 5">
            <a:extLst>
              <a:ext uri="{FF2B5EF4-FFF2-40B4-BE49-F238E27FC236}">
                <a16:creationId xmlns:a16="http://schemas.microsoft.com/office/drawing/2014/main" id="{D1F50DBB-8979-431F-8F15-23474A338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08050"/>
            <a:ext cx="84248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29. </a:t>
            </a:r>
            <a:r>
              <a:rPr lang="zh-TW" altLang="en-US" sz="2800" u="sng">
                <a:ea typeface="標楷體" panose="03000509000000000000" pitchFamily="65" charset="-120"/>
                <a:cs typeface="Times New Roman" panose="02020603050405020304" pitchFamily="18" charset="0"/>
              </a:rPr>
              <a:t>海威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用了</a:t>
            </a:r>
            <a:r>
              <a:rPr lang="en-US" altLang="zh-TW" sz="2800" i="1">
                <a:ea typeface="標楷體" panose="03000509000000000000" pitchFamily="65" charset="-120"/>
                <a:cs typeface="Times New Roman" panose="02020603050405020304" pitchFamily="18" charset="0"/>
              </a:rPr>
              <a:t>y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秒跑完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800m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比賽。</a:t>
            </a:r>
            <a:r>
              <a:rPr lang="zh-TW" altLang="en-US" sz="2800" u="sng">
                <a:ea typeface="標楷體" panose="03000509000000000000" pitchFamily="65" charset="-120"/>
                <a:cs typeface="Times New Roman" panose="02020603050405020304" pitchFamily="18" charset="0"/>
              </a:rPr>
              <a:t>志明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用了的時間比</a:t>
            </a:r>
          </a:p>
          <a:p>
            <a:pPr eaLnBrk="1" hangingPunct="1"/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zh-TW" altLang="en-US" sz="2800" u="sng">
                <a:ea typeface="標楷體" panose="03000509000000000000" pitchFamily="65" charset="-120"/>
                <a:cs typeface="Times New Roman" panose="02020603050405020304" pitchFamily="18" charset="0"/>
              </a:rPr>
              <a:t>海威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倍少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秒，</a:t>
            </a:r>
            <a:r>
              <a:rPr lang="zh-TW" altLang="en-US" sz="2800" u="sng">
                <a:ea typeface="標楷體" panose="03000509000000000000" pitchFamily="65" charset="-120"/>
                <a:cs typeface="Times New Roman" panose="02020603050405020304" pitchFamily="18" charset="0"/>
              </a:rPr>
              <a:t>紹輝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則比</a:t>
            </a:r>
            <a:r>
              <a:rPr lang="zh-TW" altLang="en-US" sz="2800" u="sng">
                <a:ea typeface="標楷體" panose="03000509000000000000" pitchFamily="65" charset="-120"/>
                <a:cs typeface="Times New Roman" panose="02020603050405020304" pitchFamily="18" charset="0"/>
              </a:rPr>
              <a:t>志明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少用了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秒</a:t>
            </a:r>
          </a:p>
          <a:p>
            <a:pPr eaLnBrk="1" hangingPunct="1"/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      完成。</a:t>
            </a:r>
            <a:r>
              <a:rPr lang="zh-TW" altLang="en-US" sz="2800" u="sng">
                <a:ea typeface="標楷體" panose="03000509000000000000" pitchFamily="65" charset="-120"/>
                <a:cs typeface="Times New Roman" panose="02020603050405020304" pitchFamily="18" charset="0"/>
              </a:rPr>
              <a:t>紹輝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用了多少秒完成比賽？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1E7931-1167-48E2-B0F1-6F8AA5CEF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9256" y="2541588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51207" name="Text Box 117">
            <a:extLst>
              <a:ext uri="{FF2B5EF4-FFF2-40B4-BE49-F238E27FC236}">
                <a16:creationId xmlns:a16="http://schemas.microsoft.com/office/drawing/2014/main" id="{2D1CD1DA-9873-4A39-9930-860D08AEC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168650"/>
            <a:ext cx="6715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sym typeface="Wingdings" panose="05000000000000000000" pitchFamily="2" charset="2"/>
              </a:rPr>
              <a:t>C. </a:t>
            </a:r>
            <a:r>
              <a:rPr lang="en-US" altLang="zh-TW" sz="2800">
                <a:ea typeface="標楷體" panose="03000509000000000000" pitchFamily="65" charset="-120"/>
              </a:rPr>
              <a:t>(3</a:t>
            </a:r>
            <a:r>
              <a:rPr lang="en-US" altLang="zh-TW" sz="2800" i="1">
                <a:ea typeface="標楷體" panose="03000509000000000000" pitchFamily="65" charset="-120"/>
              </a:rPr>
              <a:t>y</a:t>
            </a:r>
            <a:r>
              <a:rPr lang="zh-TW" altLang="en-US" sz="2800">
                <a:ea typeface="標楷體" panose="03000509000000000000" pitchFamily="65" charset="-120"/>
              </a:rPr>
              <a:t>＋</a:t>
            </a:r>
            <a:r>
              <a:rPr lang="en-US" altLang="zh-TW" sz="2800">
                <a:ea typeface="標楷體" panose="03000509000000000000" pitchFamily="65" charset="-120"/>
              </a:rPr>
              <a:t>13)</a:t>
            </a:r>
            <a:r>
              <a:rPr lang="zh-TW" altLang="en-US" sz="2800">
                <a:ea typeface="標楷體" panose="03000509000000000000" pitchFamily="65" charset="-120"/>
              </a:rPr>
              <a:t>秒                    </a:t>
            </a:r>
            <a:r>
              <a:rPr lang="en-US" altLang="zh-TW" sz="2800">
                <a:ea typeface="標楷體" panose="03000509000000000000" pitchFamily="65" charset="-120"/>
              </a:rPr>
              <a:t>D. (3</a:t>
            </a:r>
            <a:r>
              <a:rPr lang="en-US" altLang="zh-TW" sz="2800" i="1">
                <a:ea typeface="標楷體" panose="03000509000000000000" pitchFamily="65" charset="-120"/>
              </a:rPr>
              <a:t>y</a:t>
            </a:r>
            <a:r>
              <a:rPr lang="zh-TW" altLang="en-US" sz="2800">
                <a:ea typeface="標楷體" panose="03000509000000000000" pitchFamily="65" charset="-120"/>
              </a:rPr>
              <a:t>＋</a:t>
            </a:r>
            <a:r>
              <a:rPr lang="en-US" altLang="zh-TW" sz="2800">
                <a:ea typeface="標楷體" panose="03000509000000000000" pitchFamily="65" charset="-120"/>
              </a:rPr>
              <a:t>7)</a:t>
            </a:r>
            <a:r>
              <a:rPr lang="zh-TW" altLang="en-US" sz="2800">
                <a:ea typeface="標楷體" panose="03000509000000000000" pitchFamily="65" charset="-120"/>
              </a:rPr>
              <a:t>秒</a:t>
            </a:r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1F9A6863-96A3-47B6-81B9-C79F14787C8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17575" y="1836738"/>
            <a:ext cx="2771775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" name="直接连接符 53">
            <a:extLst>
              <a:ext uri="{FF2B5EF4-FFF2-40B4-BE49-F238E27FC236}">
                <a16:creationId xmlns:a16="http://schemas.microsoft.com/office/drawing/2014/main" id="{6A013989-469E-44C5-94F8-5AB6291320C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14788" y="1836738"/>
            <a:ext cx="3743325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5">
            <a:extLst>
              <a:ext uri="{FF2B5EF4-FFF2-40B4-BE49-F238E27FC236}">
                <a16:creationId xmlns:a16="http://schemas.microsoft.com/office/drawing/2014/main" id="{9C9EF563-387C-4EE4-AA16-1481EC08A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3924300"/>
            <a:ext cx="86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5056DE9-5F2D-415C-8D57-A3DDDDB26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919538"/>
            <a:ext cx="1006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 u="sng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志明</a:t>
            </a:r>
            <a:endParaRPr lang="zh-HK" altLang="en-US" sz="2800" u="sng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C2F7FF3D-E3BE-4451-80F6-E2FCBF52D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563" y="3916363"/>
            <a:ext cx="1004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 u="sng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紹輝</a:t>
            </a:r>
            <a:endParaRPr lang="zh-HK" altLang="en-US" sz="2800" u="sng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9" grpId="0" build="allAtOnce"/>
      <p:bldP spid="28" grpId="0"/>
      <p:bldP spid="3" grpId="0" build="allAtOnce"/>
      <p:bldP spid="4" grpId="0"/>
      <p:bldP spid="4" grpId="1"/>
      <p:bldP spid="12" grpId="0"/>
      <p:bldP spid="12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D7696723-AABD-4483-8E93-7544235B5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2482850"/>
            <a:ext cx="457200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52227" name="Text Box 5">
            <a:extLst>
              <a:ext uri="{FF2B5EF4-FFF2-40B4-BE49-F238E27FC236}">
                <a16:creationId xmlns:a16="http://schemas.microsoft.com/office/drawing/2014/main" id="{396F14DF-6C76-4C23-89B4-5C17FC788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08050"/>
            <a:ext cx="80041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30. 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觀察算式，找出</a:t>
            </a:r>
            <a:r>
              <a:rPr lang="en-US" altLang="zh-TW" sz="2800" i="1">
                <a:ea typeface="標楷體" panose="03000509000000000000" pitchFamily="65" charset="-120"/>
                <a:cs typeface="Times New Roman" panose="02020603050405020304" pitchFamily="18" charset="0"/>
              </a:rPr>
              <a:t>N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×</a:t>
            </a:r>
            <a:r>
              <a:rPr lang="en-US" altLang="zh-TW" sz="2800" i="1">
                <a:ea typeface="標楷體" panose="03000509000000000000" pitchFamily="65" charset="-120"/>
                <a:cs typeface="Times New Roman" panose="02020603050405020304" pitchFamily="18" charset="0"/>
              </a:rPr>
              <a:t>P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的結果。</a:t>
            </a:r>
            <a:endParaRPr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      A. 28</a:t>
            </a:r>
          </a:p>
          <a:p>
            <a:pPr eaLnBrk="1" hangingPunct="1">
              <a:spcAft>
                <a:spcPts val="600"/>
              </a:spcAft>
            </a:pP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      B. 24</a:t>
            </a:r>
          </a:p>
          <a:p>
            <a:pPr eaLnBrk="1" hangingPunct="1">
              <a:spcAft>
                <a:spcPts val="600"/>
              </a:spcAft>
            </a:pP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      C. 21</a:t>
            </a:r>
          </a:p>
          <a:p>
            <a:pPr eaLnBrk="1" hangingPunct="1">
              <a:spcAft>
                <a:spcPts val="600"/>
              </a:spcAft>
            </a:pP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      D. 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43BCCB-305D-4067-9427-3F3FDEF83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2389188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pic>
        <p:nvPicPr>
          <p:cNvPr id="52229" name="图片 1">
            <a:extLst>
              <a:ext uri="{FF2B5EF4-FFF2-40B4-BE49-F238E27FC236}">
                <a16:creationId xmlns:a16="http://schemas.microsoft.com/office/drawing/2014/main" id="{644D57DD-AF13-42E8-BFB8-41A0E1B75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989013"/>
            <a:ext cx="214312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CB74F6C0-C1B6-4906-959A-158E41DE9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5650" y="909638"/>
            <a:ext cx="763588" cy="2246312"/>
          </a:xfrm>
          <a:prstGeom prst="rect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2000">
              <a:solidFill>
                <a:srgbClr val="009900"/>
              </a:solidFill>
              <a:ea typeface="標楷體" panose="03000509000000000000" pitchFamily="65" charset="-12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C2BE70E-061C-425A-94B0-0743D12BF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" y="4003675"/>
            <a:ext cx="2970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 i="1">
                <a:solidFill>
                  <a:srgbClr val="003399"/>
                </a:solidFill>
                <a:ea typeface="標楷體" panose="03000509000000000000" pitchFamily="65" charset="-120"/>
              </a:rPr>
              <a:t>P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10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8 = 9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329DA83-8A86-4514-ABC3-54B15908B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938" y="4545013"/>
            <a:ext cx="29702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 i="1">
                <a:solidFill>
                  <a:srgbClr val="003399"/>
                </a:solidFill>
                <a:ea typeface="標楷體" panose="03000509000000000000" pitchFamily="65" charset="-120"/>
              </a:rPr>
              <a:t>P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2 = 9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290E6FC-E5B5-4B15-A4BD-ECF4C68B6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5075238"/>
            <a:ext cx="2970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 i="1">
                <a:solidFill>
                  <a:srgbClr val="003399"/>
                </a:solidFill>
                <a:ea typeface="標楷體" panose="03000509000000000000" pitchFamily="65" charset="-120"/>
              </a:rPr>
              <a:t>P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2 = 9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43C047C-A6A5-4CB9-AC60-BFB3961B4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488" y="5613400"/>
            <a:ext cx="2970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 i="1">
                <a:solidFill>
                  <a:srgbClr val="003399"/>
                </a:solidFill>
                <a:ea typeface="標楷體" panose="03000509000000000000" pitchFamily="65" charset="-120"/>
              </a:rPr>
              <a:t>P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= 7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BC52FA5-2A34-4991-9006-1ED77E349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6113" y="4029075"/>
            <a:ext cx="2970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sz="2800" i="1">
                <a:solidFill>
                  <a:srgbClr val="003399"/>
                </a:solidFill>
                <a:ea typeface="標楷體" panose="03000509000000000000" pitchFamily="65" charset="-120"/>
              </a:rPr>
              <a:t>N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 = 6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1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33AD0A0-3A78-4F12-BEE1-D29A7BDAA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091113"/>
            <a:ext cx="35782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sz="2800" i="1">
                <a:solidFill>
                  <a:srgbClr val="003399"/>
                </a:solidFill>
                <a:ea typeface="標楷體" panose="03000509000000000000" pitchFamily="65" charset="-120"/>
              </a:rPr>
              <a:t>N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2 = 5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F49EC38-78ED-43EF-BFAB-B8F8A0696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5632450"/>
            <a:ext cx="35782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 i="1">
                <a:solidFill>
                  <a:srgbClr val="003399"/>
                </a:solidFill>
                <a:ea typeface="標楷體" panose="03000509000000000000" pitchFamily="65" charset="-120"/>
              </a:rPr>
              <a:t>N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 = 3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ABEA1C2-9A9E-4B35-8A9E-19402002B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8338" y="4567238"/>
            <a:ext cx="297021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sz="2800" i="1">
                <a:solidFill>
                  <a:srgbClr val="003399"/>
                </a:solidFill>
                <a:ea typeface="標楷體" panose="03000509000000000000" pitchFamily="65" charset="-120"/>
              </a:rPr>
              <a:t>N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 = 5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6068925-3661-461F-888D-D2D27F65D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7450" y="908050"/>
            <a:ext cx="763588" cy="2246313"/>
          </a:xfrm>
          <a:prstGeom prst="rect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2000">
              <a:solidFill>
                <a:srgbClr val="FF0066"/>
              </a:solidFill>
              <a:ea typeface="標楷體" panose="03000509000000000000" pitchFamily="65" charset="-120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4E64C0E7-9F20-476F-A810-11D5797C2FE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02175" y="3476625"/>
            <a:ext cx="0" cy="2660650"/>
          </a:xfrm>
          <a:prstGeom prst="line">
            <a:avLst/>
          </a:prstGeom>
          <a:noFill/>
          <a:ln w="28575" algn="ctr">
            <a:solidFill>
              <a:srgbClr val="0033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66ACA376-0FC5-4E3B-BEA3-1950EE6DE0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76613" y="1360488"/>
            <a:ext cx="715962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9244B898-E105-442B-9A28-CE2CAFB7FED2}"/>
              </a:ext>
            </a:extLst>
          </p:cNvPr>
          <p:cNvSpPr txBox="1"/>
          <p:nvPr/>
        </p:nvSpPr>
        <p:spPr>
          <a:xfrm>
            <a:off x="2728913" y="1852613"/>
            <a:ext cx="28813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800" i="1" kern="100" dirty="0">
                <a:solidFill>
                  <a:srgbClr val="003399"/>
                </a:solidFill>
                <a:ea typeface="DFKai-SB" panose="03000509000000000000" pitchFamily="65" charset="-120"/>
              </a:rPr>
              <a:t>N</a:t>
            </a:r>
            <a:r>
              <a:rPr lang="en-US" altLang="zh-TW" sz="2800" kern="100" dirty="0">
                <a:solidFill>
                  <a:srgbClr val="003399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</a:t>
            </a:r>
            <a:r>
              <a:rPr lang="en-US" altLang="zh-TW" sz="2800" i="1" kern="100" dirty="0">
                <a:solidFill>
                  <a:srgbClr val="003399"/>
                </a:solidFill>
                <a:ea typeface="DFKai-SB" panose="03000509000000000000" pitchFamily="65" charset="-120"/>
              </a:rPr>
              <a:t>P</a:t>
            </a:r>
            <a:r>
              <a:rPr lang="zh-TW" altLang="en-US" sz="2800" i="1" kern="100" dirty="0">
                <a:solidFill>
                  <a:srgbClr val="003399"/>
                </a:solidFill>
                <a:ea typeface="DFKai-SB" panose="03000509000000000000" pitchFamily="65" charset="-120"/>
              </a:rPr>
              <a:t> </a:t>
            </a:r>
            <a:r>
              <a:rPr lang="en-US" altLang="zh-TW" sz="2800" kern="100" dirty="0">
                <a:solidFill>
                  <a:srgbClr val="003399"/>
                </a:solidFill>
                <a:ea typeface="DFKai-SB" panose="03000509000000000000" pitchFamily="65" charset="-120"/>
              </a:rPr>
              <a:t>=</a:t>
            </a:r>
            <a:r>
              <a:rPr lang="zh-TW" altLang="en-US" sz="2800" kern="100" dirty="0">
                <a:solidFill>
                  <a:srgbClr val="003399"/>
                </a:solidFill>
                <a:ea typeface="DFKai-SB" panose="03000509000000000000" pitchFamily="65" charset="-120"/>
              </a:rPr>
              <a:t> </a:t>
            </a:r>
            <a:r>
              <a:rPr lang="en-US" altLang="zh-TW" sz="2800" kern="100" dirty="0">
                <a:solidFill>
                  <a:srgbClr val="003399"/>
                </a:solidFill>
                <a:ea typeface="DFKai-SB" panose="03000509000000000000" pitchFamily="65" charset="-120"/>
              </a:rPr>
              <a:t>3</a:t>
            </a:r>
            <a:r>
              <a:rPr lang="en-US" altLang="zh-TW" sz="2800" kern="100" dirty="0">
                <a:solidFill>
                  <a:srgbClr val="003399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</a:t>
            </a:r>
            <a:r>
              <a:rPr lang="en-US" altLang="zh-TW" sz="2800" kern="100" dirty="0">
                <a:solidFill>
                  <a:srgbClr val="003399"/>
                </a:solidFill>
                <a:ea typeface="DFKai-SB" panose="03000509000000000000" pitchFamily="65" charset="-120"/>
              </a:rPr>
              <a:t>7</a:t>
            </a:r>
            <a:r>
              <a:rPr lang="zh-TW" altLang="en-US" sz="2800" kern="100" dirty="0">
                <a:solidFill>
                  <a:srgbClr val="003399"/>
                </a:solidFill>
                <a:ea typeface="DFKai-SB" panose="03000509000000000000" pitchFamily="65" charset="-120"/>
              </a:rPr>
              <a:t> </a:t>
            </a:r>
            <a:r>
              <a:rPr lang="en-US" altLang="zh-TW" sz="2800" kern="100" dirty="0">
                <a:solidFill>
                  <a:srgbClr val="003399"/>
                </a:solidFill>
                <a:ea typeface="DFKai-SB" panose="03000509000000000000" pitchFamily="65" charset="-120"/>
              </a:rPr>
              <a:t>=</a:t>
            </a:r>
            <a:r>
              <a:rPr lang="zh-TW" altLang="en-US" sz="2800" kern="100" dirty="0">
                <a:solidFill>
                  <a:srgbClr val="003399"/>
                </a:solidFill>
                <a:ea typeface="DFKai-SB" panose="03000509000000000000" pitchFamily="65" charset="-120"/>
              </a:rPr>
              <a:t> </a:t>
            </a:r>
            <a:r>
              <a:rPr lang="en-US" altLang="zh-TW" sz="2800" kern="100" dirty="0">
                <a:solidFill>
                  <a:srgbClr val="003399"/>
                </a:solidFill>
                <a:ea typeface="DFKai-SB" panose="03000509000000000000" pitchFamily="65" charset="-120"/>
              </a:rPr>
              <a:t>21</a:t>
            </a:r>
            <a:endParaRPr lang="zh-TW" altLang="en-US" sz="2800" dirty="0">
              <a:solidFill>
                <a:srgbClr val="003399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C0C49FC-D0E1-4F1D-8AF5-44093CBB2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8" y="3476625"/>
            <a:ext cx="44053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 i="1">
                <a:solidFill>
                  <a:srgbClr val="003399"/>
                </a:solidFill>
                <a:ea typeface="標楷體" panose="03000509000000000000" pitchFamily="65" charset="-120"/>
              </a:rPr>
              <a:t>P</a:t>
            </a:r>
            <a:r>
              <a:rPr lang="zh-CN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不夠減，需向十位借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1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9" grpId="0" animBg="1"/>
      <p:bldP spid="9" grpId="1" animBg="1"/>
      <p:bldP spid="10" grpId="0"/>
      <p:bldP spid="10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8" grpId="0"/>
      <p:bldP spid="18" grpId="1"/>
      <p:bldP spid="19" grpId="0"/>
      <p:bldP spid="19" grpId="1"/>
      <p:bldP spid="20" grpId="0"/>
      <p:bldP spid="20" grpId="1"/>
      <p:bldP spid="21" grpId="0" animBg="1"/>
      <p:bldP spid="21" grpId="1" animBg="1"/>
      <p:bldP spid="25" grpId="0"/>
      <p:bldP spid="25" grpId="1"/>
      <p:bldP spid="2" grpId="0"/>
      <p:bldP spid="2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字方塊 11">
            <a:extLst>
              <a:ext uri="{FF2B5EF4-FFF2-40B4-BE49-F238E27FC236}">
                <a16:creationId xmlns:a16="http://schemas.microsoft.com/office/drawing/2014/main" id="{647D6EDF-988F-49DF-BAC5-E91164B05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496" y="4431549"/>
            <a:ext cx="6875463" cy="1471172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51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</a:t>
            </a:r>
          </a:p>
          <a:p>
            <a:pPr eaLnBrk="1" hangingPunct="1"/>
            <a:endParaRPr lang="en-US" altLang="zh-TW" sz="2800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        </a:t>
            </a:r>
            <a:endParaRPr lang="zh-TW" altLang="en-US" sz="2800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F1772D2-3AF7-467F-B9BC-1754E6C449F0}"/>
              </a:ext>
            </a:extLst>
          </p:cNvPr>
          <p:cNvGrpSpPr/>
          <p:nvPr/>
        </p:nvGrpSpPr>
        <p:grpSpPr>
          <a:xfrm>
            <a:off x="959652" y="748651"/>
            <a:ext cx="7146256" cy="1895475"/>
            <a:chOff x="959652" y="748651"/>
            <a:chExt cx="7146256" cy="1895475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AAB96850-111F-4689-A81F-8C31477A9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90496" y="748651"/>
              <a:ext cx="3276600" cy="1895475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055187C7-67C3-419A-8FE6-1F282D16F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43683" y="1048216"/>
              <a:ext cx="2562225" cy="1362075"/>
            </a:xfrm>
            <a:prstGeom prst="rect">
              <a:avLst/>
            </a:prstGeom>
          </p:spPr>
        </p:pic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76096A08-D0BA-46B9-917B-A796B8637223}"/>
                </a:ext>
              </a:extLst>
            </p:cNvPr>
            <p:cNvGrpSpPr/>
            <p:nvPr/>
          </p:nvGrpSpPr>
          <p:grpSpPr>
            <a:xfrm>
              <a:off x="959652" y="1696388"/>
              <a:ext cx="5142326" cy="811551"/>
              <a:chOff x="936689" y="1815720"/>
              <a:chExt cx="5328887" cy="902246"/>
            </a:xfrm>
          </p:grpSpPr>
          <p:sp>
            <p:nvSpPr>
              <p:cNvPr id="17" name="文字方塊 7">
                <a:extLst>
                  <a:ext uri="{FF2B5EF4-FFF2-40B4-BE49-F238E27FC236}">
                    <a16:creationId xmlns:a16="http://schemas.microsoft.com/office/drawing/2014/main" id="{E143694F-5E8F-4C27-AD9E-1BDA4B6939F7}"/>
                  </a:ext>
                </a:extLst>
              </p:cNvPr>
              <p:cNvSpPr txBox="1"/>
              <p:nvPr/>
            </p:nvSpPr>
            <p:spPr>
              <a:xfrm>
                <a:off x="936689" y="2307359"/>
                <a:ext cx="671509" cy="410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zh-CN" altLang="en-US" dirty="0">
                    <a:latin typeface="DFKai-SB" panose="03000509000000000000" pitchFamily="65" charset="-120"/>
                    <a:ea typeface="DFKai-SB" panose="03000509000000000000" pitchFamily="65" charset="-120"/>
                    <a:cs typeface="Arial" panose="020B0604020202020204" pitchFamily="34" charset="0"/>
                  </a:rPr>
                  <a:t>圖一</a:t>
                </a:r>
              </a:p>
            </p:txBody>
          </p:sp>
          <p:sp>
            <p:nvSpPr>
              <p:cNvPr id="18" name="文字方塊 7">
                <a:extLst>
                  <a:ext uri="{FF2B5EF4-FFF2-40B4-BE49-F238E27FC236}">
                    <a16:creationId xmlns:a16="http://schemas.microsoft.com/office/drawing/2014/main" id="{20AC2401-CA60-4A12-B592-C20414176C1B}"/>
                  </a:ext>
                </a:extLst>
              </p:cNvPr>
              <p:cNvSpPr txBox="1"/>
              <p:nvPr/>
            </p:nvSpPr>
            <p:spPr>
              <a:xfrm>
                <a:off x="5594067" y="2237461"/>
                <a:ext cx="671509" cy="410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zh-CN" altLang="en-US" dirty="0">
                    <a:latin typeface="DFKai-SB" panose="03000509000000000000" pitchFamily="65" charset="-120"/>
                    <a:ea typeface="DFKai-SB" panose="03000509000000000000" pitchFamily="65" charset="-120"/>
                    <a:cs typeface="Arial" panose="020B0604020202020204" pitchFamily="34" charset="0"/>
                  </a:rPr>
                  <a:t>圖二</a:t>
                </a:r>
              </a:p>
            </p:txBody>
          </p:sp>
          <p:sp>
            <p:nvSpPr>
              <p:cNvPr id="19" name="箭头: 右 18">
                <a:extLst>
                  <a:ext uri="{FF2B5EF4-FFF2-40B4-BE49-F238E27FC236}">
                    <a16:creationId xmlns:a16="http://schemas.microsoft.com/office/drawing/2014/main" id="{D997957B-E3C0-4FE4-B3B0-336393CCC1C2}"/>
                  </a:ext>
                </a:extLst>
              </p:cNvPr>
              <p:cNvSpPr/>
              <p:nvPr/>
            </p:nvSpPr>
            <p:spPr bwMode="auto">
              <a:xfrm>
                <a:off x="5066149" y="1815720"/>
                <a:ext cx="527918" cy="280936"/>
              </a:xfrm>
              <a:prstGeom prst="rightArrow">
                <a:avLst/>
              </a:prstGeom>
              <a:noFill/>
              <a:ln w="127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</p:grpSp>
      </p:grpSp>
      <p:sp>
        <p:nvSpPr>
          <p:cNvPr id="21" name="Rectangle 12">
            <a:extLst>
              <a:ext uri="{FF2B5EF4-FFF2-40B4-BE49-F238E27FC236}">
                <a16:creationId xmlns:a16="http://schemas.microsoft.com/office/drawing/2014/main" id="{D386FBF5-D7CD-45D1-A3EC-E1BF1C6AF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819" y="2715734"/>
            <a:ext cx="7742963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2800" u="sng" dirty="0">
                <a:latin typeface="+mn-lt"/>
                <a:ea typeface="標楷體" panose="03000509000000000000" pitchFamily="65" charset="-120"/>
              </a:rPr>
              <a:t>嘉文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正在設計一塊招牌。他沿圖一的虛線剪去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2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個三角形後，得出圖二的梯形。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(a) 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梯形的面積是多少？ </a:t>
            </a:r>
            <a:r>
              <a:rPr kumimoji="0" lang="en-US" altLang="zh-TW" sz="2400" dirty="0">
                <a:ea typeface="標楷體" panose="03000509000000000000" pitchFamily="65" charset="-120"/>
                <a:cs typeface="Times New Roman" panose="02020603050405020304" pitchFamily="18" charset="0"/>
              </a:rPr>
              <a:t>[4</a:t>
            </a:r>
            <a:r>
              <a:rPr kumimoji="0" lang="zh-TW" altLang="en-US" sz="2400" dirty="0">
                <a:ea typeface="標楷體" panose="03000509000000000000" pitchFamily="65" charset="-120"/>
                <a:cs typeface="Times New Roman" panose="02020603050405020304" pitchFamily="18" charset="0"/>
              </a:rPr>
              <a:t>分</a:t>
            </a:r>
            <a:r>
              <a:rPr kumimoji="0" lang="en-US" altLang="zh-TW" sz="2400" dirty="0">
                <a:ea typeface="標楷體" panose="03000509000000000000" pitchFamily="65" charset="-120"/>
                <a:cs typeface="Times New Roman" panose="02020603050405020304" pitchFamily="18" charset="0"/>
              </a:rPr>
              <a:t>]</a:t>
            </a:r>
            <a:r>
              <a:rPr lang="en-US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zh-CN" altLang="en-US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48601EE0-F5E6-4397-85E5-519F9BE97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358" y="2782101"/>
            <a:ext cx="949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AutoNum type="arabicPeriod" startAt="31"/>
            </a:pPr>
            <a:r>
              <a:rPr lang="zh-TW" altLang="zh-TW" sz="2800" dirty="0">
                <a:ea typeface="標楷體" panose="03000509000000000000" pitchFamily="65" charset="-120"/>
              </a:rPr>
              <a:t> </a:t>
            </a:r>
            <a:endParaRPr lang="zh-TW" altLang="en-US" sz="2800" dirty="0">
              <a:ea typeface="標楷體" panose="03000509000000000000" pitchFamily="65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942E280D-3F9C-427D-A604-4ED95ACF5CEF}"/>
              </a:ext>
            </a:extLst>
          </p:cNvPr>
          <p:cNvSpPr/>
          <p:nvPr/>
        </p:nvSpPr>
        <p:spPr bwMode="auto">
          <a:xfrm>
            <a:off x="2492905" y="692712"/>
            <a:ext cx="648000" cy="288000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6" name="Rectangle 403">
            <a:extLst>
              <a:ext uri="{FF2B5EF4-FFF2-40B4-BE49-F238E27FC236}">
                <a16:creationId xmlns:a16="http://schemas.microsoft.com/office/drawing/2014/main" id="{6F702816-61AA-44EC-B073-682E40AFA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4087" y="2377406"/>
            <a:ext cx="20406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tabLst>
                <a:tab pos="7178675" algn="l"/>
              </a:tabLst>
              <a:defRPr/>
            </a:pPr>
            <a:r>
              <a:rPr kumimoji="0" lang="en-US" altLang="zh-TW" sz="2000" dirty="0">
                <a:solidFill>
                  <a:srgbClr val="FF00FF"/>
                </a:solidFill>
                <a:latin typeface="Arial" charset="0"/>
                <a:ea typeface="標楷體" pitchFamily="65" charset="-120"/>
              </a:rPr>
              <a:t>(40</a:t>
            </a:r>
            <a:r>
              <a:rPr kumimoji="0" lang="zh-TW" altLang="en-US" sz="20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kumimoji="0" lang="en-US" altLang="zh-TW" sz="2000" dirty="0">
                <a:solidFill>
                  <a:srgbClr val="FF00FF"/>
                </a:solidFill>
                <a:latin typeface="Arial" charset="0"/>
                <a:ea typeface="標楷體" pitchFamily="65" charset="-120"/>
              </a:rPr>
              <a:t>10</a:t>
            </a:r>
            <a:r>
              <a:rPr kumimoji="0" lang="zh-TW" altLang="en-US" sz="20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kumimoji="0" lang="en-US" altLang="zh-TW" sz="2000" dirty="0">
                <a:solidFill>
                  <a:srgbClr val="FF00FF"/>
                </a:solidFill>
                <a:latin typeface="Arial" charset="0"/>
                <a:ea typeface="標楷體" pitchFamily="65" charset="-120"/>
              </a:rPr>
              <a:t>10)cm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D8DE911-4B14-4523-852D-4BC44493FCF3}"/>
              </a:ext>
            </a:extLst>
          </p:cNvPr>
          <p:cNvSpPr/>
          <p:nvPr/>
        </p:nvSpPr>
        <p:spPr bwMode="auto">
          <a:xfrm>
            <a:off x="4199459" y="1516185"/>
            <a:ext cx="576000" cy="288000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8" name="任意多边形 11">
            <a:extLst>
              <a:ext uri="{FF2B5EF4-FFF2-40B4-BE49-F238E27FC236}">
                <a16:creationId xmlns:a16="http://schemas.microsoft.com/office/drawing/2014/main" id="{E0B97638-EC63-4DF2-9833-40CBDE282100}"/>
              </a:ext>
            </a:extLst>
          </p:cNvPr>
          <p:cNvSpPr/>
          <p:nvPr/>
        </p:nvSpPr>
        <p:spPr bwMode="auto">
          <a:xfrm>
            <a:off x="1702233" y="4236139"/>
            <a:ext cx="1737360" cy="0"/>
          </a:xfrm>
          <a:custGeom>
            <a:avLst/>
            <a:gdLst>
              <a:gd name="connsiteX0" fmla="*/ 0 w 6874933"/>
              <a:gd name="connsiteY0" fmla="*/ 0 h 0"/>
              <a:gd name="connsiteX1" fmla="*/ 6874933 w 68749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74933">
                <a:moveTo>
                  <a:pt x="0" y="0"/>
                </a:moveTo>
                <a:lnTo>
                  <a:pt x="6874933" y="0"/>
                </a:lnTo>
              </a:path>
            </a:pathLst>
          </a:custGeom>
          <a:noFill/>
          <a:ln w="254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3" name="Rectangle 403">
            <a:extLst>
              <a:ext uri="{FF2B5EF4-FFF2-40B4-BE49-F238E27FC236}">
                <a16:creationId xmlns:a16="http://schemas.microsoft.com/office/drawing/2014/main" id="{D1FF40CE-F853-49BC-A501-E2DA62FD8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8626" y="5013176"/>
            <a:ext cx="11885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tabLst>
                <a:tab pos="7178675" algn="l"/>
              </a:tabLst>
              <a:defRPr/>
            </a:pPr>
            <a:r>
              <a:rPr kumimoji="0" lang="en-US" altLang="zh-TW" sz="2800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= 600</a:t>
            </a:r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id="{3999C4B3-D577-49E3-B428-C0A84D032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816" y="5027111"/>
            <a:ext cx="4567293" cy="4308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CC00FF">
                <a:alpha val="80000"/>
              </a:srgbClr>
            </a:prstShdw>
          </a:effectLst>
        </p:spPr>
        <p:txBody>
          <a:bodyPr wrap="square" anchor="ctr">
            <a:spAutoFit/>
          </a:bodyPr>
          <a:lstStyle>
            <a:lvl1pPr marL="2857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/>
            <a:r>
              <a:rPr lang="zh-CN" altLang="en-US" sz="2200" b="0" dirty="0">
                <a:solidFill>
                  <a:srgbClr val="00B050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梯形的面積 </a:t>
            </a:r>
            <a:r>
              <a:rPr lang="en-US" altLang="zh-CN" sz="2200" b="0" dirty="0">
                <a:solidFill>
                  <a:srgbClr val="00B050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= (</a:t>
            </a:r>
            <a:r>
              <a:rPr lang="zh-CN" altLang="en-US" sz="2200" b="0" dirty="0">
                <a:solidFill>
                  <a:srgbClr val="00B050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上底</a:t>
            </a:r>
            <a:r>
              <a:rPr lang="zh-TW" altLang="en-US" sz="2200" b="0" dirty="0">
                <a:solidFill>
                  <a:srgbClr val="00B050"/>
                </a:solidFill>
                <a:ea typeface="標楷體" panose="03000509000000000000" pitchFamily="65" charset="-120"/>
              </a:rPr>
              <a:t>＋</a:t>
            </a:r>
            <a:r>
              <a:rPr lang="zh-CN" altLang="en-US" sz="2200" b="0" dirty="0">
                <a:solidFill>
                  <a:srgbClr val="00B050"/>
                </a:solidFill>
                <a:ea typeface="標楷體" panose="03000509000000000000" pitchFamily="65" charset="-120"/>
              </a:rPr>
              <a:t>下</a:t>
            </a:r>
            <a:r>
              <a:rPr lang="zh-CN" altLang="en-US" sz="2200" b="0" dirty="0">
                <a:solidFill>
                  <a:srgbClr val="00B050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底</a:t>
            </a:r>
            <a:r>
              <a:rPr lang="en-US" altLang="zh-CN" sz="2200" b="0" dirty="0">
                <a:solidFill>
                  <a:srgbClr val="00B050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)×</a:t>
            </a:r>
            <a:r>
              <a:rPr lang="zh-CN" altLang="en-US" sz="2200" b="0" dirty="0">
                <a:solidFill>
                  <a:srgbClr val="00B050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高</a:t>
            </a:r>
            <a:r>
              <a:rPr lang="en-US" altLang="zh-CN" sz="2200" b="0" dirty="0">
                <a:solidFill>
                  <a:srgbClr val="00B050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÷2</a:t>
            </a:r>
            <a:endParaRPr lang="zh-TW" altLang="en-US" sz="2200" b="0" dirty="0">
              <a:solidFill>
                <a:srgbClr val="00B050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  <p:sp>
        <p:nvSpPr>
          <p:cNvPr id="40" name="Rectangle 403">
            <a:extLst>
              <a:ext uri="{FF2B5EF4-FFF2-40B4-BE49-F238E27FC236}">
                <a16:creationId xmlns:a16="http://schemas.microsoft.com/office/drawing/2014/main" id="{9F33ABEF-8FFE-40AC-8453-E71804531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8110" y="748604"/>
            <a:ext cx="8221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tabLst>
                <a:tab pos="7178675" algn="l"/>
              </a:tabLst>
              <a:defRPr/>
            </a:pPr>
            <a:r>
              <a:rPr kumimoji="0" lang="en-US" altLang="zh-TW" sz="2000" dirty="0">
                <a:solidFill>
                  <a:srgbClr val="FF00FF"/>
                </a:solidFill>
                <a:latin typeface="Arial" charset="0"/>
                <a:ea typeface="標楷體" pitchFamily="65" charset="-120"/>
              </a:rPr>
              <a:t>40cm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12F5BB8D-8C48-4DE3-BF0B-D90BFDD89E5B}"/>
              </a:ext>
            </a:extLst>
          </p:cNvPr>
          <p:cNvSpPr/>
          <p:nvPr/>
        </p:nvSpPr>
        <p:spPr bwMode="auto">
          <a:xfrm>
            <a:off x="1607652" y="2386723"/>
            <a:ext cx="648000" cy="288000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EC262B59-C9C7-447B-9DB9-88E21DC5584B}"/>
              </a:ext>
            </a:extLst>
          </p:cNvPr>
          <p:cNvSpPr/>
          <p:nvPr/>
        </p:nvSpPr>
        <p:spPr bwMode="auto">
          <a:xfrm>
            <a:off x="3467137" y="2394128"/>
            <a:ext cx="648000" cy="288000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4" name="Rectangle 403">
            <a:extLst>
              <a:ext uri="{FF2B5EF4-FFF2-40B4-BE49-F238E27FC236}">
                <a16:creationId xmlns:a16="http://schemas.microsoft.com/office/drawing/2014/main" id="{24D71DB7-99BC-47B4-810D-1A068E76F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748" y="1524786"/>
            <a:ext cx="6480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tabLst>
                <a:tab pos="7178675" algn="l"/>
              </a:tabLst>
              <a:defRPr/>
            </a:pPr>
            <a:r>
              <a:rPr kumimoji="0" lang="en-US" altLang="zh-TW" sz="2000" dirty="0">
                <a:solidFill>
                  <a:srgbClr val="FF00FF"/>
                </a:solidFill>
                <a:latin typeface="Arial" charset="0"/>
                <a:ea typeface="標楷體" pitchFamily="65" charset="-120"/>
              </a:rPr>
              <a:t>20cm</a:t>
            </a: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2C9E9EE7-53DE-42B1-9F4A-F388AFC2516B}"/>
              </a:ext>
            </a:extLst>
          </p:cNvPr>
          <p:cNvGrpSpPr/>
          <p:nvPr/>
        </p:nvGrpSpPr>
        <p:grpSpPr>
          <a:xfrm rot="5400000">
            <a:off x="5673502" y="1655829"/>
            <a:ext cx="1242102" cy="144000"/>
            <a:chOff x="2069691" y="5567444"/>
            <a:chExt cx="1242102" cy="144000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13F95B2E-D758-4B59-B00B-596FDC38A52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69691" y="5711444"/>
              <a:ext cx="1242000" cy="0"/>
            </a:xfrm>
            <a:prstGeom prst="line">
              <a:avLst/>
            </a:prstGeom>
            <a:noFill/>
            <a:ln w="19050" algn="ctr">
              <a:solidFill>
                <a:srgbClr val="FF00FF"/>
              </a:solidFill>
              <a:prstDash val="solid"/>
              <a:round/>
              <a:headEnd/>
              <a:tailEnd/>
            </a:ln>
          </p:spPr>
        </p:cxn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EA785C65-77D2-4EE8-BC93-C5771455200B}"/>
                </a:ext>
              </a:extLst>
            </p:cNvPr>
            <p:cNvSpPr/>
            <p:nvPr/>
          </p:nvSpPr>
          <p:spPr bwMode="auto">
            <a:xfrm rot="5400000">
              <a:off x="3167793" y="5567444"/>
              <a:ext cx="144000" cy="144000"/>
            </a:xfrm>
            <a:custGeom>
              <a:avLst/>
              <a:gdLst>
                <a:gd name="connsiteX0" fmla="*/ 0 w 748937"/>
                <a:gd name="connsiteY0" fmla="*/ 0 h 548640"/>
                <a:gd name="connsiteX1" fmla="*/ 0 w 748937"/>
                <a:gd name="connsiteY1" fmla="*/ 539931 h 548640"/>
                <a:gd name="connsiteX2" fmla="*/ 748937 w 748937"/>
                <a:gd name="connsiteY2" fmla="*/ 548640 h 548640"/>
                <a:gd name="connsiteX0" fmla="*/ 0 w 748937"/>
                <a:gd name="connsiteY0" fmla="*/ 0 h 540367"/>
                <a:gd name="connsiteX1" fmla="*/ 0 w 748937"/>
                <a:gd name="connsiteY1" fmla="*/ 539931 h 540367"/>
                <a:gd name="connsiteX2" fmla="*/ 748937 w 748937"/>
                <a:gd name="connsiteY2" fmla="*/ 540367 h 54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8937" h="540367">
                  <a:moveTo>
                    <a:pt x="0" y="0"/>
                  </a:moveTo>
                  <a:lnTo>
                    <a:pt x="0" y="539931"/>
                  </a:lnTo>
                  <a:lnTo>
                    <a:pt x="748937" y="540367"/>
                  </a:lnTo>
                </a:path>
              </a:pathLst>
            </a:custGeom>
            <a:noFill/>
            <a:ln w="190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2" name="Rectangle 403">
            <a:extLst>
              <a:ext uri="{FF2B5EF4-FFF2-40B4-BE49-F238E27FC236}">
                <a16:creationId xmlns:a16="http://schemas.microsoft.com/office/drawing/2014/main" id="{BF7EED96-8CD6-40CE-9EE8-51BDA66C7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9599" y="4371689"/>
            <a:ext cx="12341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tabLst>
                <a:tab pos="7178675" algn="l"/>
              </a:tabLst>
              <a:defRPr/>
            </a:pPr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[2</a:t>
            </a:r>
            <a:r>
              <a:rPr kumimoji="0" lang="zh-TW" altLang="en-US" sz="28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分</a:t>
            </a:r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]</a:t>
            </a:r>
            <a:endParaRPr kumimoji="0" lang="en-US" altLang="zh-TW" sz="2800" dirty="0">
              <a:solidFill>
                <a:srgbClr val="FF0000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53" name="Rectangle 403">
            <a:extLst>
              <a:ext uri="{FF2B5EF4-FFF2-40B4-BE49-F238E27FC236}">
                <a16:creationId xmlns:a16="http://schemas.microsoft.com/office/drawing/2014/main" id="{BC4E9190-94CF-4A55-BF7F-86AF81FDE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9599" y="4934778"/>
            <a:ext cx="12341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tabLst>
                <a:tab pos="7178675" algn="l"/>
              </a:tabLst>
              <a:defRPr/>
            </a:pPr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[2</a:t>
            </a:r>
            <a:r>
              <a:rPr kumimoji="0" lang="zh-TW" altLang="en-US" sz="28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分</a:t>
            </a:r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]</a:t>
            </a:r>
            <a:endParaRPr kumimoji="0" lang="en-US" altLang="zh-TW" sz="2800" dirty="0">
              <a:solidFill>
                <a:srgbClr val="FF0000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56" name="Rectangle 403">
            <a:extLst>
              <a:ext uri="{FF2B5EF4-FFF2-40B4-BE49-F238E27FC236}">
                <a16:creationId xmlns:a16="http://schemas.microsoft.com/office/drawing/2014/main" id="{6BE2E0E0-1481-4DA7-AD6C-6A043A4B7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680" y="4440211"/>
            <a:ext cx="42541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tabLst>
                <a:tab pos="7178675" algn="l"/>
              </a:tabLst>
              <a:defRPr/>
            </a:pPr>
            <a:r>
              <a:rPr kumimoji="0" lang="en-US" altLang="zh-TW" sz="2800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(40</a:t>
            </a:r>
            <a:r>
              <a:rPr kumimoji="0" lang="zh-TW" altLang="en-US" sz="2800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＋</a:t>
            </a:r>
            <a:r>
              <a:rPr kumimoji="0" lang="en-US" altLang="zh-TW" sz="2800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40</a:t>
            </a:r>
            <a:r>
              <a:rPr kumimoji="0"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kumimoji="0" lang="en-US" altLang="zh-TW" sz="2800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10</a:t>
            </a:r>
            <a:r>
              <a:rPr kumimoji="0"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kumimoji="0" lang="en-US" altLang="zh-TW" sz="2800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10)×20÷2</a:t>
            </a:r>
          </a:p>
        </p:txBody>
      </p:sp>
      <p:sp>
        <p:nvSpPr>
          <p:cNvPr id="58" name="Rectangle 403">
            <a:extLst>
              <a:ext uri="{FF2B5EF4-FFF2-40B4-BE49-F238E27FC236}">
                <a16:creationId xmlns:a16="http://schemas.microsoft.com/office/drawing/2014/main" id="{ED3AE43F-B22B-43FA-A673-556C02EDC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863" y="5494935"/>
            <a:ext cx="35522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tabLst>
                <a:tab pos="7178675" algn="l"/>
              </a:tabLst>
              <a:defRPr/>
            </a:pP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梯形的面積是</a:t>
            </a:r>
            <a:r>
              <a:rPr kumimoji="0" lang="en-US" altLang="zh-TW" sz="2800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600cm</a:t>
            </a:r>
            <a:r>
              <a:rPr kumimoji="0" lang="en-US" altLang="zh-CN" sz="2800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²</a:t>
            </a:r>
            <a:r>
              <a:rPr kumimoji="0" lang="zh-CN" altLang="en-US" sz="2800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。</a:t>
            </a:r>
            <a:endParaRPr kumimoji="0" lang="en-US" altLang="zh-TW" sz="2800" dirty="0">
              <a:solidFill>
                <a:srgbClr val="FF0000"/>
              </a:solidFill>
              <a:latin typeface="Arial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allAtOnce" animBg="1"/>
      <p:bldP spid="24" grpId="0" animBg="1"/>
      <p:bldP spid="24" grpId="1" animBg="1"/>
      <p:bldP spid="26" grpId="0"/>
      <p:bldP spid="26" grpId="1"/>
      <p:bldP spid="27" grpId="0" animBg="1"/>
      <p:bldP spid="27" grpId="1" animBg="1"/>
      <p:bldP spid="28" grpId="0" animBg="1"/>
      <p:bldP spid="28" grpId="1" animBg="1"/>
      <p:bldP spid="33" grpId="0"/>
      <p:bldP spid="35" grpId="0"/>
      <p:bldP spid="35" grpId="1"/>
      <p:bldP spid="40" grpId="0"/>
      <p:bldP spid="40" grpId="1"/>
      <p:bldP spid="41" grpId="0" animBg="1"/>
      <p:bldP spid="41" grpId="1" animBg="1"/>
      <p:bldP spid="42" grpId="0" animBg="1"/>
      <p:bldP spid="42" grpId="1" animBg="1"/>
      <p:bldP spid="44" grpId="0"/>
      <p:bldP spid="44" grpId="1"/>
      <p:bldP spid="52" grpId="0"/>
      <p:bldP spid="53" grpId="0"/>
      <p:bldP spid="56" grpId="0"/>
      <p:bldP spid="5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E0E7D91A-9650-4200-BC53-376ADC97B358}"/>
              </a:ext>
            </a:extLst>
          </p:cNvPr>
          <p:cNvGrpSpPr/>
          <p:nvPr/>
        </p:nvGrpSpPr>
        <p:grpSpPr>
          <a:xfrm>
            <a:off x="1283652" y="4416966"/>
            <a:ext cx="7145520" cy="1460306"/>
            <a:chOff x="1305361" y="4656709"/>
            <a:chExt cx="7145520" cy="146030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7732E5D-1FE3-42D4-91D6-4878DA5C2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7162" y="4656709"/>
              <a:ext cx="2752725" cy="1457325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623A85D-33A4-4C09-A1E0-615641523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7706" y="4783201"/>
              <a:ext cx="2543175" cy="1304925"/>
            </a:xfrm>
            <a:prstGeom prst="rect">
              <a:avLst/>
            </a:prstGeom>
          </p:spPr>
        </p:pic>
        <p:sp>
          <p:nvSpPr>
            <p:cNvPr id="17" name="文字方塊 7">
              <a:extLst>
                <a:ext uri="{FF2B5EF4-FFF2-40B4-BE49-F238E27FC236}">
                  <a16:creationId xmlns:a16="http://schemas.microsoft.com/office/drawing/2014/main" id="{19ABBCDA-D79C-4A73-9D6A-7BE10515BDA4}"/>
                </a:ext>
              </a:extLst>
            </p:cNvPr>
            <p:cNvSpPr txBox="1"/>
            <p:nvPr/>
          </p:nvSpPr>
          <p:spPr>
            <a:xfrm>
              <a:off x="1305361" y="5736333"/>
              <a:ext cx="10807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zh-CN" altLang="en-US" dirty="0">
                  <a:latin typeface="DFKai-SB" panose="03000509000000000000" pitchFamily="65" charset="-120"/>
                  <a:ea typeface="DFKai-SB" panose="03000509000000000000" pitchFamily="65" charset="-120"/>
                  <a:cs typeface="Arial" panose="020B0604020202020204" pitchFamily="34" charset="0"/>
                </a:rPr>
                <a:t>設計一</a:t>
              </a:r>
            </a:p>
          </p:txBody>
        </p:sp>
        <p:sp>
          <p:nvSpPr>
            <p:cNvPr id="18" name="文字方塊 7">
              <a:extLst>
                <a:ext uri="{FF2B5EF4-FFF2-40B4-BE49-F238E27FC236}">
                  <a16:creationId xmlns:a16="http://schemas.microsoft.com/office/drawing/2014/main" id="{260539FE-4CF8-45D5-9AD2-C8A7712BBDBF}"/>
                </a:ext>
              </a:extLst>
            </p:cNvPr>
            <p:cNvSpPr txBox="1"/>
            <p:nvPr/>
          </p:nvSpPr>
          <p:spPr>
            <a:xfrm>
              <a:off x="5543683" y="5747683"/>
              <a:ext cx="11675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zh-CN" altLang="en-US" dirty="0">
                  <a:latin typeface="DFKai-SB" panose="03000509000000000000" pitchFamily="65" charset="-120"/>
                  <a:ea typeface="DFKai-SB" panose="03000509000000000000" pitchFamily="65" charset="-120"/>
                  <a:cs typeface="Arial" panose="020B0604020202020204" pitchFamily="34" charset="0"/>
                </a:rPr>
                <a:t>設計二</a:t>
              </a: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844074FB-E05F-4A58-A683-E9D70367E021}"/>
              </a:ext>
            </a:extLst>
          </p:cNvPr>
          <p:cNvGrpSpPr/>
          <p:nvPr/>
        </p:nvGrpSpPr>
        <p:grpSpPr>
          <a:xfrm>
            <a:off x="959652" y="748651"/>
            <a:ext cx="7146256" cy="1895475"/>
            <a:chOff x="959652" y="748651"/>
            <a:chExt cx="7146256" cy="1895475"/>
          </a:xfrm>
        </p:grpSpPr>
        <p:pic>
          <p:nvPicPr>
            <p:cNvPr id="58" name="图片 57">
              <a:extLst>
                <a:ext uri="{FF2B5EF4-FFF2-40B4-BE49-F238E27FC236}">
                  <a16:creationId xmlns:a16="http://schemas.microsoft.com/office/drawing/2014/main" id="{D5C83065-FFAA-4645-8345-EE18AAE0E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90496" y="748651"/>
              <a:ext cx="3276600" cy="1895475"/>
            </a:xfrm>
            <a:prstGeom prst="rect">
              <a:avLst/>
            </a:prstGeom>
          </p:spPr>
        </p:pic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08A32573-5DB5-44FE-BFF8-B59754D43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43683" y="1048216"/>
              <a:ext cx="2562225" cy="1362075"/>
            </a:xfrm>
            <a:prstGeom prst="rect">
              <a:avLst/>
            </a:prstGeom>
          </p:spPr>
        </p:pic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1D6B700E-7B46-4B46-B2EF-4E0307C0B0C3}"/>
                </a:ext>
              </a:extLst>
            </p:cNvPr>
            <p:cNvGrpSpPr/>
            <p:nvPr/>
          </p:nvGrpSpPr>
          <p:grpSpPr>
            <a:xfrm>
              <a:off x="959652" y="1696388"/>
              <a:ext cx="5142326" cy="811551"/>
              <a:chOff x="936689" y="1815720"/>
              <a:chExt cx="5328887" cy="902246"/>
            </a:xfrm>
          </p:grpSpPr>
          <p:sp>
            <p:nvSpPr>
              <p:cNvPr id="61" name="文字方塊 7">
                <a:extLst>
                  <a:ext uri="{FF2B5EF4-FFF2-40B4-BE49-F238E27FC236}">
                    <a16:creationId xmlns:a16="http://schemas.microsoft.com/office/drawing/2014/main" id="{9FABA755-2FC2-46A2-A468-E5AE6438BE82}"/>
                  </a:ext>
                </a:extLst>
              </p:cNvPr>
              <p:cNvSpPr txBox="1"/>
              <p:nvPr/>
            </p:nvSpPr>
            <p:spPr>
              <a:xfrm>
                <a:off x="936689" y="2307359"/>
                <a:ext cx="671509" cy="410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zh-CN" altLang="en-US" dirty="0">
                    <a:latin typeface="DFKai-SB" panose="03000509000000000000" pitchFamily="65" charset="-120"/>
                    <a:ea typeface="DFKai-SB" panose="03000509000000000000" pitchFamily="65" charset="-120"/>
                    <a:cs typeface="Arial" panose="020B0604020202020204" pitchFamily="34" charset="0"/>
                  </a:rPr>
                  <a:t>圖一</a:t>
                </a:r>
              </a:p>
            </p:txBody>
          </p:sp>
          <p:sp>
            <p:nvSpPr>
              <p:cNvPr id="62" name="文字方塊 7">
                <a:extLst>
                  <a:ext uri="{FF2B5EF4-FFF2-40B4-BE49-F238E27FC236}">
                    <a16:creationId xmlns:a16="http://schemas.microsoft.com/office/drawing/2014/main" id="{A22493FC-4E0B-430E-8A3E-61574C6F4138}"/>
                  </a:ext>
                </a:extLst>
              </p:cNvPr>
              <p:cNvSpPr txBox="1"/>
              <p:nvPr/>
            </p:nvSpPr>
            <p:spPr>
              <a:xfrm>
                <a:off x="5594067" y="2237461"/>
                <a:ext cx="671509" cy="410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zh-CN" altLang="en-US" dirty="0">
                    <a:latin typeface="DFKai-SB" panose="03000509000000000000" pitchFamily="65" charset="-120"/>
                    <a:ea typeface="DFKai-SB" panose="03000509000000000000" pitchFamily="65" charset="-120"/>
                    <a:cs typeface="Arial" panose="020B0604020202020204" pitchFamily="34" charset="0"/>
                  </a:rPr>
                  <a:t>圖二</a:t>
                </a:r>
              </a:p>
            </p:txBody>
          </p:sp>
          <p:sp>
            <p:nvSpPr>
              <p:cNvPr id="63" name="箭头: 右 62">
                <a:extLst>
                  <a:ext uri="{FF2B5EF4-FFF2-40B4-BE49-F238E27FC236}">
                    <a16:creationId xmlns:a16="http://schemas.microsoft.com/office/drawing/2014/main" id="{629B0514-4D77-4C11-85F2-0F7BCB57B18F}"/>
                  </a:ext>
                </a:extLst>
              </p:cNvPr>
              <p:cNvSpPr/>
              <p:nvPr/>
            </p:nvSpPr>
            <p:spPr bwMode="auto">
              <a:xfrm>
                <a:off x="5066149" y="1815720"/>
                <a:ext cx="527918" cy="280936"/>
              </a:xfrm>
              <a:prstGeom prst="rightArrow">
                <a:avLst/>
              </a:prstGeom>
              <a:noFill/>
              <a:ln w="127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</p:grpSp>
      </p:grpSp>
      <p:sp>
        <p:nvSpPr>
          <p:cNvPr id="64" name="Rectangle 12">
            <a:extLst>
              <a:ext uri="{FF2B5EF4-FFF2-40B4-BE49-F238E27FC236}">
                <a16:creationId xmlns:a16="http://schemas.microsoft.com/office/drawing/2014/main" id="{5F78BE84-E044-4746-B04C-180EDE4EB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819" y="2708920"/>
            <a:ext cx="751591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(b)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下圖顯示</a:t>
            </a:r>
            <a:r>
              <a:rPr lang="zh-TW" altLang="en-US" sz="2800" u="sng" dirty="0">
                <a:latin typeface="+mn-lt"/>
                <a:ea typeface="標楷體" panose="03000509000000000000" pitchFamily="65" charset="-120"/>
              </a:rPr>
              <a:t>嘉文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利用圖二的梯形所設計的兩個 </a:t>
            </a:r>
            <a:endParaRPr lang="en-US" altLang="zh-TW" sz="2800" dirty="0">
              <a:latin typeface="+mn-lt"/>
              <a:ea typeface="標楷體" panose="03000509000000000000" pitchFamily="65" charset="-12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     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招牌。他認為設計一白色部分的面積和設計</a:t>
            </a:r>
            <a:endParaRPr lang="en-US" altLang="zh-TW" sz="2800" dirty="0">
              <a:latin typeface="+mn-lt"/>
              <a:ea typeface="標楷體" panose="03000509000000000000" pitchFamily="65" charset="-12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     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二白色部分的總面積相同。你同意嗎？試解</a:t>
            </a:r>
            <a:endParaRPr lang="en-US" altLang="zh-TW" sz="2800" dirty="0">
              <a:latin typeface="+mn-lt"/>
              <a:ea typeface="標楷體" panose="03000509000000000000" pitchFamily="65" charset="-12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     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釋</a:t>
            </a:r>
            <a:r>
              <a:rPr lang="zh-TW" altLang="en-US" sz="2400" dirty="0">
                <a:ea typeface="標楷體" panose="03000509000000000000" pitchFamily="65" charset="-120"/>
              </a:rPr>
              <a:t>。</a:t>
            </a:r>
            <a:r>
              <a:rPr kumimoji="0" lang="en-US" altLang="zh-TW" sz="2400" dirty="0">
                <a:ea typeface="標楷體" panose="03000509000000000000" pitchFamily="65" charset="-120"/>
                <a:cs typeface="Times New Roman" panose="02020603050405020304" pitchFamily="18" charset="0"/>
              </a:rPr>
              <a:t>[4</a:t>
            </a:r>
            <a:r>
              <a:rPr kumimoji="0" lang="zh-TW" altLang="en-US" sz="2400" dirty="0">
                <a:ea typeface="標楷體" panose="03000509000000000000" pitchFamily="65" charset="-120"/>
                <a:cs typeface="Times New Roman" panose="02020603050405020304" pitchFamily="18" charset="0"/>
              </a:rPr>
              <a:t>分</a:t>
            </a:r>
            <a:r>
              <a:rPr kumimoji="0" lang="en-US" altLang="zh-TW" sz="2400" dirty="0">
                <a:ea typeface="標楷體" panose="03000509000000000000" pitchFamily="65" charset="-120"/>
                <a:cs typeface="Times New Roman" panose="02020603050405020304" pitchFamily="18" charset="0"/>
              </a:rPr>
              <a:t>]</a:t>
            </a:r>
            <a:r>
              <a:rPr lang="en-US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zh-CN" altLang="en-US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5" name="Rectangle 5">
            <a:extLst>
              <a:ext uri="{FF2B5EF4-FFF2-40B4-BE49-F238E27FC236}">
                <a16:creationId xmlns:a16="http://schemas.microsoft.com/office/drawing/2014/main" id="{5123CEC3-0E03-4F43-B90F-8E07FC1B3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358" y="2749481"/>
            <a:ext cx="949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AutoNum type="arabicPeriod" startAt="31"/>
            </a:pPr>
            <a:r>
              <a:rPr lang="zh-TW" altLang="zh-TW" sz="2800" dirty="0">
                <a:ea typeface="標楷體" panose="03000509000000000000" pitchFamily="65" charset="-120"/>
              </a:rPr>
              <a:t> </a:t>
            </a:r>
            <a:endParaRPr lang="zh-TW" altLang="en-US" sz="2800" dirty="0">
              <a:ea typeface="標楷體" panose="03000509000000000000" pitchFamily="65" charset="-120"/>
            </a:endParaRPr>
          </a:p>
        </p:txBody>
      </p:sp>
      <p:sp>
        <p:nvSpPr>
          <p:cNvPr id="31" name="任意多边形 32">
            <a:extLst>
              <a:ext uri="{FF2B5EF4-FFF2-40B4-BE49-F238E27FC236}">
                <a16:creationId xmlns:a16="http://schemas.microsoft.com/office/drawing/2014/main" id="{C5E25EC2-C6E7-4076-8EEF-F85CE819935D}"/>
              </a:ext>
            </a:extLst>
          </p:cNvPr>
          <p:cNvSpPr/>
          <p:nvPr/>
        </p:nvSpPr>
        <p:spPr bwMode="auto">
          <a:xfrm>
            <a:off x="1705049" y="3212976"/>
            <a:ext cx="6660000" cy="0"/>
          </a:xfrm>
          <a:custGeom>
            <a:avLst/>
            <a:gdLst>
              <a:gd name="connsiteX0" fmla="*/ 0 w 6874933"/>
              <a:gd name="connsiteY0" fmla="*/ 0 h 0"/>
              <a:gd name="connsiteX1" fmla="*/ 6874933 w 68749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74933">
                <a:moveTo>
                  <a:pt x="0" y="0"/>
                </a:moveTo>
                <a:lnTo>
                  <a:pt x="6874933" y="0"/>
                </a:lnTo>
              </a:path>
            </a:pathLst>
          </a:cu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2" name="任意多边形 33">
            <a:extLst>
              <a:ext uri="{FF2B5EF4-FFF2-40B4-BE49-F238E27FC236}">
                <a16:creationId xmlns:a16="http://schemas.microsoft.com/office/drawing/2014/main" id="{C6B685C8-323A-409B-AF90-58BFF2C31090}"/>
              </a:ext>
            </a:extLst>
          </p:cNvPr>
          <p:cNvSpPr/>
          <p:nvPr/>
        </p:nvSpPr>
        <p:spPr bwMode="auto">
          <a:xfrm flipV="1">
            <a:off x="1703605" y="3616861"/>
            <a:ext cx="6624000" cy="0"/>
          </a:xfrm>
          <a:custGeom>
            <a:avLst/>
            <a:gdLst>
              <a:gd name="connsiteX0" fmla="*/ 0 w 6874933"/>
              <a:gd name="connsiteY0" fmla="*/ 0 h 0"/>
              <a:gd name="connsiteX1" fmla="*/ 6874933 w 68749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74933">
                <a:moveTo>
                  <a:pt x="0" y="0"/>
                </a:moveTo>
                <a:lnTo>
                  <a:pt x="6874933" y="0"/>
                </a:lnTo>
              </a:path>
            </a:pathLst>
          </a:cu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3" name="Rectangle 403">
            <a:extLst>
              <a:ext uri="{FF2B5EF4-FFF2-40B4-BE49-F238E27FC236}">
                <a16:creationId xmlns:a16="http://schemas.microsoft.com/office/drawing/2014/main" id="{741BC08A-8168-4375-85D3-F096728A8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760" y="4961001"/>
            <a:ext cx="7383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tabLst>
                <a:tab pos="7178675" algn="l"/>
              </a:tabLst>
              <a:defRPr/>
            </a:pPr>
            <a:r>
              <a:rPr kumimoji="0" lang="en-US" altLang="zh-TW" sz="2000" dirty="0">
                <a:solidFill>
                  <a:srgbClr val="FF00FF"/>
                </a:solidFill>
                <a:latin typeface="Arial" charset="0"/>
                <a:ea typeface="標楷體" pitchFamily="65" charset="-120"/>
              </a:rPr>
              <a:t>20cm</a:t>
            </a:r>
          </a:p>
        </p:txBody>
      </p:sp>
      <p:sp>
        <p:nvSpPr>
          <p:cNvPr id="34" name="Rectangle 403">
            <a:extLst>
              <a:ext uri="{FF2B5EF4-FFF2-40B4-BE49-F238E27FC236}">
                <a16:creationId xmlns:a16="http://schemas.microsoft.com/office/drawing/2014/main" id="{D32BD5A2-3235-41F7-A00F-E0B99985A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4656" y="4289048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tabLst>
                <a:tab pos="7178675" algn="l"/>
              </a:tabLst>
              <a:defRPr/>
            </a:pPr>
            <a:r>
              <a:rPr kumimoji="0" lang="en-US" altLang="zh-TW" sz="2000" dirty="0">
                <a:solidFill>
                  <a:srgbClr val="FF00FF"/>
                </a:solidFill>
                <a:latin typeface="Arial" charset="0"/>
                <a:ea typeface="標楷體" pitchFamily="65" charset="-120"/>
              </a:rPr>
              <a:t>40cm</a:t>
            </a:r>
          </a:p>
        </p:txBody>
      </p:sp>
      <p:sp>
        <p:nvSpPr>
          <p:cNvPr id="35" name="Rectangle 403">
            <a:extLst>
              <a:ext uri="{FF2B5EF4-FFF2-40B4-BE49-F238E27FC236}">
                <a16:creationId xmlns:a16="http://schemas.microsoft.com/office/drawing/2014/main" id="{281E619E-812C-4CA3-9058-B7C7D1DE1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071" y="4224347"/>
            <a:ext cx="8375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tabLst>
                <a:tab pos="7178675" algn="l"/>
              </a:tabLst>
              <a:defRPr/>
            </a:pPr>
            <a:r>
              <a:rPr kumimoji="0" lang="en-US" altLang="zh-TW" sz="2000" dirty="0">
                <a:solidFill>
                  <a:srgbClr val="FF00FF"/>
                </a:solidFill>
                <a:latin typeface="Arial" charset="0"/>
                <a:ea typeface="標楷體" pitchFamily="65" charset="-120"/>
              </a:rPr>
              <a:t>40cm</a:t>
            </a:r>
          </a:p>
        </p:txBody>
      </p:sp>
      <p:sp>
        <p:nvSpPr>
          <p:cNvPr id="36" name="Rectangle 403">
            <a:extLst>
              <a:ext uri="{FF2B5EF4-FFF2-40B4-BE49-F238E27FC236}">
                <a16:creationId xmlns:a16="http://schemas.microsoft.com/office/drawing/2014/main" id="{F5699F7F-8266-440A-B178-3C9DDF53C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0288" y="4964104"/>
            <a:ext cx="1551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  <a:ea typeface="標楷體" panose="03000509000000000000" pitchFamily="65" charset="-120"/>
              </a:rPr>
              <a:t>40×20÷2</a:t>
            </a:r>
          </a:p>
        </p:txBody>
      </p:sp>
      <p:sp>
        <p:nvSpPr>
          <p:cNvPr id="37" name="Rectangle 403">
            <a:extLst>
              <a:ext uri="{FF2B5EF4-FFF2-40B4-BE49-F238E27FC236}">
                <a16:creationId xmlns:a16="http://schemas.microsoft.com/office/drawing/2014/main" id="{E4E68CE0-8401-4DE0-A1EB-1997A04AC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7325" y="4102495"/>
            <a:ext cx="25392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zh-TW" altLang="en-US" sz="2400" dirty="0">
                <a:solidFill>
                  <a:srgbClr val="0000FF"/>
                </a:solidFill>
                <a:latin typeface="+mn-lt"/>
                <a:ea typeface="標楷體" panose="03000509000000000000" pitchFamily="65" charset="-120"/>
              </a:rPr>
              <a:t>每個</a:t>
            </a:r>
            <a:r>
              <a:rPr lang="zh-CN" altLang="en-US" sz="2400" dirty="0">
                <a:solidFill>
                  <a:srgbClr val="0000FF"/>
                </a:solidFill>
                <a:latin typeface="+mn-lt"/>
                <a:ea typeface="標楷體" panose="03000509000000000000" pitchFamily="65" charset="-120"/>
              </a:rPr>
              <a:t>設計的</a:t>
            </a:r>
            <a:r>
              <a:rPr lang="zh-TW" altLang="en-US" sz="2400" dirty="0">
                <a:solidFill>
                  <a:srgbClr val="0000FF"/>
                </a:solidFill>
                <a:latin typeface="+mn-lt"/>
                <a:ea typeface="標楷體" panose="03000509000000000000" pitchFamily="65" charset="-120"/>
              </a:rPr>
              <a:t>陰影部分的面積是</a:t>
            </a:r>
            <a:r>
              <a:rPr lang="zh-CN" altLang="en-US" sz="2400" dirty="0">
                <a:solidFill>
                  <a:srgbClr val="0000FF"/>
                </a:solidFill>
                <a:latin typeface="+mn-lt"/>
                <a:ea typeface="標楷體" panose="03000509000000000000" pitchFamily="65" charset="-120"/>
              </a:rPr>
              <a:t>：</a:t>
            </a:r>
            <a:endParaRPr kumimoji="0" lang="en-US" altLang="zh-TW" sz="2400" dirty="0">
              <a:solidFill>
                <a:srgbClr val="0000FF"/>
              </a:solidFill>
              <a:latin typeface="+mn-lt"/>
              <a:ea typeface="標楷體" panose="03000509000000000000" pitchFamily="65" charset="-120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1402236B-22FB-4B76-958D-FAE7EF6F202E}"/>
              </a:ext>
            </a:extLst>
          </p:cNvPr>
          <p:cNvGrpSpPr/>
          <p:nvPr/>
        </p:nvGrpSpPr>
        <p:grpSpPr>
          <a:xfrm rot="16200000">
            <a:off x="2868564" y="5169209"/>
            <a:ext cx="1260000" cy="150163"/>
            <a:chOff x="2035312" y="5567444"/>
            <a:chExt cx="1260000" cy="150163"/>
          </a:xfrm>
        </p:grpSpPr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B3EC924D-5356-47FE-8F53-5A295647B8F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5312" y="5717607"/>
              <a:ext cx="1260000" cy="0"/>
            </a:xfrm>
            <a:prstGeom prst="line">
              <a:avLst/>
            </a:prstGeom>
            <a:noFill/>
            <a:ln w="19050" algn="ctr">
              <a:solidFill>
                <a:srgbClr val="FF00FF"/>
              </a:solidFill>
              <a:prstDash val="solid"/>
              <a:round/>
              <a:headEnd/>
              <a:tailEnd/>
            </a:ln>
          </p:spPr>
        </p:cxn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C06880E4-7315-42F3-A9F5-221111FE3E61}"/>
                </a:ext>
              </a:extLst>
            </p:cNvPr>
            <p:cNvSpPr/>
            <p:nvPr/>
          </p:nvSpPr>
          <p:spPr bwMode="auto">
            <a:xfrm rot="5400000">
              <a:off x="3141402" y="5567444"/>
              <a:ext cx="144000" cy="144000"/>
            </a:xfrm>
            <a:custGeom>
              <a:avLst/>
              <a:gdLst>
                <a:gd name="connsiteX0" fmla="*/ 0 w 748937"/>
                <a:gd name="connsiteY0" fmla="*/ 0 h 548640"/>
                <a:gd name="connsiteX1" fmla="*/ 0 w 748937"/>
                <a:gd name="connsiteY1" fmla="*/ 539931 h 548640"/>
                <a:gd name="connsiteX2" fmla="*/ 748937 w 748937"/>
                <a:gd name="connsiteY2" fmla="*/ 548640 h 548640"/>
                <a:gd name="connsiteX0" fmla="*/ 0 w 748937"/>
                <a:gd name="connsiteY0" fmla="*/ 0 h 540367"/>
                <a:gd name="connsiteX1" fmla="*/ 0 w 748937"/>
                <a:gd name="connsiteY1" fmla="*/ 539931 h 540367"/>
                <a:gd name="connsiteX2" fmla="*/ 748937 w 748937"/>
                <a:gd name="connsiteY2" fmla="*/ 540367 h 54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8937" h="540367">
                  <a:moveTo>
                    <a:pt x="0" y="0"/>
                  </a:moveTo>
                  <a:lnTo>
                    <a:pt x="0" y="539931"/>
                  </a:lnTo>
                  <a:lnTo>
                    <a:pt x="748937" y="540367"/>
                  </a:lnTo>
                </a:path>
              </a:pathLst>
            </a:custGeom>
            <a:noFill/>
            <a:ln w="190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F00FFB1F-B973-4E37-8B41-39CED2F1FD04}"/>
              </a:ext>
            </a:extLst>
          </p:cNvPr>
          <p:cNvGrpSpPr/>
          <p:nvPr/>
        </p:nvGrpSpPr>
        <p:grpSpPr>
          <a:xfrm rot="16200000">
            <a:off x="6773100" y="5121428"/>
            <a:ext cx="1260000" cy="156236"/>
            <a:chOff x="1250473" y="5567444"/>
            <a:chExt cx="1260000" cy="156236"/>
          </a:xfrm>
        </p:grpSpPr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F987E808-585C-4F3E-B22C-C5B81066CCC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50473" y="5723680"/>
              <a:ext cx="1260000" cy="0"/>
            </a:xfrm>
            <a:prstGeom prst="line">
              <a:avLst/>
            </a:prstGeom>
            <a:noFill/>
            <a:ln w="19050" algn="ctr">
              <a:solidFill>
                <a:srgbClr val="FF00FF"/>
              </a:solidFill>
              <a:prstDash val="solid"/>
              <a:round/>
              <a:headEnd/>
              <a:tailEnd/>
            </a:ln>
          </p:spPr>
        </p:cxn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848D022D-5A0F-4566-95C9-15BF10C896A6}"/>
                </a:ext>
              </a:extLst>
            </p:cNvPr>
            <p:cNvSpPr/>
            <p:nvPr/>
          </p:nvSpPr>
          <p:spPr bwMode="auto">
            <a:xfrm rot="5400000">
              <a:off x="2357626" y="5567444"/>
              <a:ext cx="144000" cy="144000"/>
            </a:xfrm>
            <a:custGeom>
              <a:avLst/>
              <a:gdLst>
                <a:gd name="connsiteX0" fmla="*/ 0 w 748937"/>
                <a:gd name="connsiteY0" fmla="*/ 0 h 548640"/>
                <a:gd name="connsiteX1" fmla="*/ 0 w 748937"/>
                <a:gd name="connsiteY1" fmla="*/ 539931 h 548640"/>
                <a:gd name="connsiteX2" fmla="*/ 748937 w 748937"/>
                <a:gd name="connsiteY2" fmla="*/ 548640 h 548640"/>
                <a:gd name="connsiteX0" fmla="*/ 0 w 748937"/>
                <a:gd name="connsiteY0" fmla="*/ 0 h 540367"/>
                <a:gd name="connsiteX1" fmla="*/ 0 w 748937"/>
                <a:gd name="connsiteY1" fmla="*/ 539931 h 540367"/>
                <a:gd name="connsiteX2" fmla="*/ 748937 w 748937"/>
                <a:gd name="connsiteY2" fmla="*/ 540367 h 54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8937" h="540367">
                  <a:moveTo>
                    <a:pt x="0" y="0"/>
                  </a:moveTo>
                  <a:lnTo>
                    <a:pt x="0" y="539931"/>
                  </a:lnTo>
                  <a:lnTo>
                    <a:pt x="748937" y="540367"/>
                  </a:lnTo>
                </a:path>
              </a:pathLst>
            </a:custGeom>
            <a:noFill/>
            <a:ln w="190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矩形 43">
            <a:extLst>
              <a:ext uri="{FF2B5EF4-FFF2-40B4-BE49-F238E27FC236}">
                <a16:creationId xmlns:a16="http://schemas.microsoft.com/office/drawing/2014/main" id="{946C05EF-553B-409E-88F7-43A30ACE4EDC}"/>
              </a:ext>
            </a:extLst>
          </p:cNvPr>
          <p:cNvSpPr/>
          <p:nvPr/>
        </p:nvSpPr>
        <p:spPr bwMode="auto">
          <a:xfrm>
            <a:off x="5453979" y="748604"/>
            <a:ext cx="2651930" cy="2041146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5" name="Rectangle 403">
            <a:extLst>
              <a:ext uri="{FF2B5EF4-FFF2-40B4-BE49-F238E27FC236}">
                <a16:creationId xmlns:a16="http://schemas.microsoft.com/office/drawing/2014/main" id="{404B482E-79DE-40F0-AE51-483BF3FC2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400" y="5419125"/>
            <a:ext cx="17927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  <a:ea typeface="標楷體" panose="03000509000000000000" pitchFamily="65" charset="-120"/>
              </a:rPr>
              <a:t>= 400(</a:t>
            </a:r>
            <a:r>
              <a:rPr lang="en-US" altLang="zh-TW" sz="2400" dirty="0">
                <a:solidFill>
                  <a:srgbClr val="0000FF"/>
                </a:solidFill>
                <a:ea typeface="標楷體" panose="03000509000000000000" pitchFamily="65" charset="-120"/>
              </a:rPr>
              <a:t>cm</a:t>
            </a:r>
            <a:r>
              <a:rPr lang="en-US" altLang="zh-TW" sz="2400" baseline="30000" dirty="0">
                <a:solidFill>
                  <a:srgbClr val="0000FF"/>
                </a:solidFill>
                <a:ea typeface="標楷體" panose="03000509000000000000" pitchFamily="65" charset="-120"/>
              </a:rPr>
              <a:t>2</a:t>
            </a:r>
            <a:r>
              <a:rPr lang="en-US" altLang="zh-CN" sz="2400" dirty="0">
                <a:solidFill>
                  <a:srgbClr val="0000FF"/>
                </a:solidFill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46" name="Rectangle 403">
            <a:extLst>
              <a:ext uri="{FF2B5EF4-FFF2-40B4-BE49-F238E27FC236}">
                <a16:creationId xmlns:a16="http://schemas.microsoft.com/office/drawing/2014/main" id="{A40A3FED-E1B6-4D94-AE40-0A1CB40FF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4795" y="4926919"/>
            <a:ext cx="7746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tabLst>
                <a:tab pos="7178675" algn="l"/>
              </a:tabLst>
              <a:defRPr/>
            </a:pPr>
            <a:r>
              <a:rPr kumimoji="0" lang="en-US" altLang="zh-TW" sz="2000" dirty="0">
                <a:solidFill>
                  <a:srgbClr val="FF00FF"/>
                </a:solidFill>
                <a:latin typeface="Arial" charset="0"/>
                <a:ea typeface="標楷體" pitchFamily="65" charset="-120"/>
              </a:rPr>
              <a:t>20cm</a:t>
            </a:r>
          </a:p>
        </p:txBody>
      </p:sp>
      <p:sp>
        <p:nvSpPr>
          <p:cNvPr id="47" name="Rectangle 4">
            <a:extLst>
              <a:ext uri="{FF2B5EF4-FFF2-40B4-BE49-F238E27FC236}">
                <a16:creationId xmlns:a16="http://schemas.microsoft.com/office/drawing/2014/main" id="{CEFEA6FD-7A6B-470F-9A2B-E61F3CEDD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4951" y="5963161"/>
            <a:ext cx="4253903" cy="4308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CC00FF">
                <a:alpha val="80000"/>
              </a:srgbClr>
            </a:prstShdw>
          </a:effectLst>
        </p:spPr>
        <p:txBody>
          <a:bodyPr wrap="square" anchor="ctr">
            <a:spAutoFit/>
          </a:bodyPr>
          <a:lstStyle>
            <a:lvl1pPr marL="2857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/>
            <a:r>
              <a:rPr lang="zh-CN" altLang="en-US" sz="2200" b="0" dirty="0">
                <a:solidFill>
                  <a:srgbClr val="00B050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   三角形的面積 </a:t>
            </a:r>
            <a:r>
              <a:rPr lang="en-US" altLang="zh-CN" sz="2200" b="0" dirty="0">
                <a:solidFill>
                  <a:srgbClr val="00B050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= </a:t>
            </a:r>
            <a:r>
              <a:rPr lang="zh-CN" altLang="en-US" sz="2200" b="0" dirty="0">
                <a:solidFill>
                  <a:srgbClr val="00B050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底</a:t>
            </a:r>
            <a:r>
              <a:rPr lang="en-US" altLang="zh-CN" sz="2200" b="0" dirty="0">
                <a:solidFill>
                  <a:srgbClr val="00B050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×</a:t>
            </a:r>
            <a:r>
              <a:rPr lang="zh-CN" altLang="en-US" sz="2200" b="0" dirty="0">
                <a:solidFill>
                  <a:srgbClr val="00B050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高</a:t>
            </a:r>
            <a:r>
              <a:rPr lang="en-US" altLang="zh-CN" sz="2200" b="0" dirty="0">
                <a:solidFill>
                  <a:srgbClr val="00B050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÷2</a:t>
            </a:r>
            <a:endParaRPr lang="zh-TW" altLang="en-US" sz="2200" b="0" dirty="0">
              <a:solidFill>
                <a:srgbClr val="00B050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  <p:sp>
        <p:nvSpPr>
          <p:cNvPr id="70" name="任意多边形 33">
            <a:extLst>
              <a:ext uri="{FF2B5EF4-FFF2-40B4-BE49-F238E27FC236}">
                <a16:creationId xmlns:a16="http://schemas.microsoft.com/office/drawing/2014/main" id="{13B0F979-758F-42AC-8D51-170F28BF0F99}"/>
              </a:ext>
            </a:extLst>
          </p:cNvPr>
          <p:cNvSpPr/>
          <p:nvPr/>
        </p:nvSpPr>
        <p:spPr bwMode="auto">
          <a:xfrm flipV="1">
            <a:off x="1655683" y="4053061"/>
            <a:ext cx="3888000" cy="0"/>
          </a:xfrm>
          <a:custGeom>
            <a:avLst/>
            <a:gdLst>
              <a:gd name="connsiteX0" fmla="*/ 0 w 6874933"/>
              <a:gd name="connsiteY0" fmla="*/ 0 h 0"/>
              <a:gd name="connsiteX1" fmla="*/ 6874933 w 68749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74933">
                <a:moveTo>
                  <a:pt x="0" y="0"/>
                </a:moveTo>
                <a:lnTo>
                  <a:pt x="6874933" y="0"/>
                </a:lnTo>
              </a:path>
            </a:pathLst>
          </a:cu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71" name="Rectangle 403">
            <a:extLst>
              <a:ext uri="{FF2B5EF4-FFF2-40B4-BE49-F238E27FC236}">
                <a16:creationId xmlns:a16="http://schemas.microsoft.com/office/drawing/2014/main" id="{ADBF7AD4-5BBC-4648-BCC9-859FF5A96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4087" y="2377406"/>
            <a:ext cx="20406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tabLst>
                <a:tab pos="7178675" algn="l"/>
              </a:tabLst>
              <a:defRPr/>
            </a:pPr>
            <a:r>
              <a:rPr kumimoji="0" lang="en-US" altLang="zh-TW" sz="2000" dirty="0">
                <a:solidFill>
                  <a:srgbClr val="FF00FF"/>
                </a:solidFill>
                <a:latin typeface="Arial" charset="0"/>
                <a:ea typeface="標楷體" pitchFamily="65" charset="-120"/>
              </a:rPr>
              <a:t>(40</a:t>
            </a:r>
            <a:r>
              <a:rPr kumimoji="0" lang="zh-TW" altLang="en-US" sz="20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kumimoji="0" lang="en-US" altLang="zh-TW" sz="2000" dirty="0">
                <a:solidFill>
                  <a:srgbClr val="FF00FF"/>
                </a:solidFill>
                <a:latin typeface="Arial" charset="0"/>
                <a:ea typeface="標楷體" pitchFamily="65" charset="-120"/>
              </a:rPr>
              <a:t>10</a:t>
            </a:r>
            <a:r>
              <a:rPr kumimoji="0" lang="zh-TW" altLang="en-US" sz="20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kumimoji="0" lang="en-US" altLang="zh-TW" sz="2000" dirty="0">
                <a:solidFill>
                  <a:srgbClr val="FF00FF"/>
                </a:solidFill>
                <a:latin typeface="Arial" charset="0"/>
                <a:ea typeface="標楷體" pitchFamily="65" charset="-120"/>
              </a:rPr>
              <a:t>10)cm</a:t>
            </a:r>
          </a:p>
        </p:txBody>
      </p:sp>
      <p:sp>
        <p:nvSpPr>
          <p:cNvPr id="72" name="Rectangle 403">
            <a:extLst>
              <a:ext uri="{FF2B5EF4-FFF2-40B4-BE49-F238E27FC236}">
                <a16:creationId xmlns:a16="http://schemas.microsoft.com/office/drawing/2014/main" id="{0659C63E-4E94-43C4-8126-B08D5DCE8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8110" y="748604"/>
            <a:ext cx="8221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tabLst>
                <a:tab pos="7178675" algn="l"/>
              </a:tabLst>
              <a:defRPr/>
            </a:pPr>
            <a:r>
              <a:rPr kumimoji="0" lang="en-US" altLang="zh-TW" sz="2000" dirty="0">
                <a:solidFill>
                  <a:srgbClr val="FF00FF"/>
                </a:solidFill>
                <a:latin typeface="Arial" charset="0"/>
                <a:ea typeface="標楷體" pitchFamily="65" charset="-120"/>
              </a:rPr>
              <a:t>40cm</a:t>
            </a:r>
          </a:p>
        </p:txBody>
      </p:sp>
      <p:sp>
        <p:nvSpPr>
          <p:cNvPr id="73" name="Rectangle 403">
            <a:extLst>
              <a:ext uri="{FF2B5EF4-FFF2-40B4-BE49-F238E27FC236}">
                <a16:creationId xmlns:a16="http://schemas.microsoft.com/office/drawing/2014/main" id="{689C9E91-26F7-4A0B-86A2-7AED7A06E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748" y="1524786"/>
            <a:ext cx="6480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tabLst>
                <a:tab pos="7178675" algn="l"/>
              </a:tabLst>
              <a:defRPr/>
            </a:pPr>
            <a:r>
              <a:rPr kumimoji="0" lang="en-US" altLang="zh-TW" sz="2000" dirty="0">
                <a:solidFill>
                  <a:srgbClr val="FF00FF"/>
                </a:solidFill>
                <a:latin typeface="Arial" charset="0"/>
                <a:ea typeface="標楷體" pitchFamily="65" charset="-120"/>
              </a:rPr>
              <a:t>20cm</a:t>
            </a:r>
          </a:p>
        </p:txBody>
      </p: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DB18D933-2A49-439A-9E6C-AB6E0F0DDD7E}"/>
              </a:ext>
            </a:extLst>
          </p:cNvPr>
          <p:cNvGrpSpPr/>
          <p:nvPr/>
        </p:nvGrpSpPr>
        <p:grpSpPr>
          <a:xfrm rot="5400000">
            <a:off x="5673502" y="1655829"/>
            <a:ext cx="1242102" cy="144000"/>
            <a:chOff x="2069691" y="5567444"/>
            <a:chExt cx="1242102" cy="144000"/>
          </a:xfrm>
        </p:grpSpPr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D203B126-5628-4C81-872C-6A5BF787FE8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69691" y="5711444"/>
              <a:ext cx="1242000" cy="0"/>
            </a:xfrm>
            <a:prstGeom prst="line">
              <a:avLst/>
            </a:prstGeom>
            <a:noFill/>
            <a:ln w="19050" algn="ctr">
              <a:solidFill>
                <a:srgbClr val="FF00FF"/>
              </a:solidFill>
              <a:prstDash val="solid"/>
              <a:round/>
              <a:headEnd/>
              <a:tailEnd/>
            </a:ln>
          </p:spPr>
        </p:cxn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A3C61EAC-018A-4EA8-B1DD-29FB316ECE68}"/>
                </a:ext>
              </a:extLst>
            </p:cNvPr>
            <p:cNvSpPr/>
            <p:nvPr/>
          </p:nvSpPr>
          <p:spPr bwMode="auto">
            <a:xfrm rot="5400000">
              <a:off x="3167793" y="5567444"/>
              <a:ext cx="144000" cy="144000"/>
            </a:xfrm>
            <a:custGeom>
              <a:avLst/>
              <a:gdLst>
                <a:gd name="connsiteX0" fmla="*/ 0 w 748937"/>
                <a:gd name="connsiteY0" fmla="*/ 0 h 548640"/>
                <a:gd name="connsiteX1" fmla="*/ 0 w 748937"/>
                <a:gd name="connsiteY1" fmla="*/ 539931 h 548640"/>
                <a:gd name="connsiteX2" fmla="*/ 748937 w 748937"/>
                <a:gd name="connsiteY2" fmla="*/ 548640 h 548640"/>
                <a:gd name="connsiteX0" fmla="*/ 0 w 748937"/>
                <a:gd name="connsiteY0" fmla="*/ 0 h 540367"/>
                <a:gd name="connsiteX1" fmla="*/ 0 w 748937"/>
                <a:gd name="connsiteY1" fmla="*/ 539931 h 540367"/>
                <a:gd name="connsiteX2" fmla="*/ 748937 w 748937"/>
                <a:gd name="connsiteY2" fmla="*/ 540367 h 54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8937" h="540367">
                  <a:moveTo>
                    <a:pt x="0" y="0"/>
                  </a:moveTo>
                  <a:lnTo>
                    <a:pt x="0" y="539931"/>
                  </a:lnTo>
                  <a:lnTo>
                    <a:pt x="748937" y="540367"/>
                  </a:lnTo>
                </a:path>
              </a:pathLst>
            </a:custGeom>
            <a:noFill/>
            <a:ln w="190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  <p:bldP spid="33" grpId="0"/>
      <p:bldP spid="34" grpId="0"/>
      <p:bldP spid="35" grpId="0"/>
      <p:bldP spid="36" grpId="0"/>
      <p:bldP spid="37" grpId="0"/>
      <p:bldP spid="44" grpId="0" animBg="1"/>
      <p:bldP spid="44" grpId="1" animBg="1"/>
      <p:bldP spid="45" grpId="0"/>
      <p:bldP spid="46" grpId="0"/>
      <p:bldP spid="47" grpId="0"/>
      <p:bldP spid="70" grpId="0" animBg="1"/>
      <p:bldP spid="70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组合 81">
            <a:extLst>
              <a:ext uri="{FF2B5EF4-FFF2-40B4-BE49-F238E27FC236}">
                <a16:creationId xmlns:a16="http://schemas.microsoft.com/office/drawing/2014/main" id="{C588AAF7-FEB2-4F32-ACDE-FC17D41E8A8A}"/>
              </a:ext>
            </a:extLst>
          </p:cNvPr>
          <p:cNvGrpSpPr/>
          <p:nvPr/>
        </p:nvGrpSpPr>
        <p:grpSpPr>
          <a:xfrm>
            <a:off x="1187352" y="2555607"/>
            <a:ext cx="7145520" cy="1460306"/>
            <a:chOff x="1305361" y="4656709"/>
            <a:chExt cx="7145520" cy="1460306"/>
          </a:xfrm>
        </p:grpSpPr>
        <p:pic>
          <p:nvPicPr>
            <p:cNvPr id="83" name="图片 82">
              <a:extLst>
                <a:ext uri="{FF2B5EF4-FFF2-40B4-BE49-F238E27FC236}">
                  <a16:creationId xmlns:a16="http://schemas.microsoft.com/office/drawing/2014/main" id="{90CFC3A6-665A-42A1-B083-4A3C371E8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7162" y="4656709"/>
              <a:ext cx="2752725" cy="1457325"/>
            </a:xfrm>
            <a:prstGeom prst="rect">
              <a:avLst/>
            </a:prstGeom>
          </p:spPr>
        </p:pic>
        <p:pic>
          <p:nvPicPr>
            <p:cNvPr id="84" name="图片 83">
              <a:extLst>
                <a:ext uri="{FF2B5EF4-FFF2-40B4-BE49-F238E27FC236}">
                  <a16:creationId xmlns:a16="http://schemas.microsoft.com/office/drawing/2014/main" id="{201B34B0-3EB7-4B74-A641-22933A89C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7706" y="4783201"/>
              <a:ext cx="2543175" cy="1304925"/>
            </a:xfrm>
            <a:prstGeom prst="rect">
              <a:avLst/>
            </a:prstGeom>
          </p:spPr>
        </p:pic>
        <p:sp>
          <p:nvSpPr>
            <p:cNvPr id="85" name="文字方塊 7">
              <a:extLst>
                <a:ext uri="{FF2B5EF4-FFF2-40B4-BE49-F238E27FC236}">
                  <a16:creationId xmlns:a16="http://schemas.microsoft.com/office/drawing/2014/main" id="{1AC01AAB-C19F-4576-A793-CE9C90956DB1}"/>
                </a:ext>
              </a:extLst>
            </p:cNvPr>
            <p:cNvSpPr txBox="1"/>
            <p:nvPr/>
          </p:nvSpPr>
          <p:spPr>
            <a:xfrm>
              <a:off x="1305361" y="5736333"/>
              <a:ext cx="10807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zh-CN" altLang="en-US" dirty="0">
                  <a:latin typeface="DFKai-SB" panose="03000509000000000000" pitchFamily="65" charset="-120"/>
                  <a:ea typeface="DFKai-SB" panose="03000509000000000000" pitchFamily="65" charset="-120"/>
                  <a:cs typeface="Arial" panose="020B0604020202020204" pitchFamily="34" charset="0"/>
                </a:rPr>
                <a:t>設計一</a:t>
              </a:r>
            </a:p>
          </p:txBody>
        </p:sp>
        <p:sp>
          <p:nvSpPr>
            <p:cNvPr id="86" name="文字方塊 7">
              <a:extLst>
                <a:ext uri="{FF2B5EF4-FFF2-40B4-BE49-F238E27FC236}">
                  <a16:creationId xmlns:a16="http://schemas.microsoft.com/office/drawing/2014/main" id="{9B4C9144-CB0D-498F-B4B6-9F152DA86E44}"/>
                </a:ext>
              </a:extLst>
            </p:cNvPr>
            <p:cNvSpPr txBox="1"/>
            <p:nvPr/>
          </p:nvSpPr>
          <p:spPr>
            <a:xfrm>
              <a:off x="5543683" y="5747683"/>
              <a:ext cx="11675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zh-CN" altLang="en-US" dirty="0">
                  <a:latin typeface="DFKai-SB" panose="03000509000000000000" pitchFamily="65" charset="-120"/>
                  <a:ea typeface="DFKai-SB" panose="03000509000000000000" pitchFamily="65" charset="-120"/>
                  <a:cs typeface="Arial" panose="020B0604020202020204" pitchFamily="34" charset="0"/>
                </a:rPr>
                <a:t>設計二</a:t>
              </a:r>
            </a:p>
          </p:txBody>
        </p:sp>
      </p:grpSp>
      <p:sp>
        <p:nvSpPr>
          <p:cNvPr id="87" name="Rectangle 12">
            <a:extLst>
              <a:ext uri="{FF2B5EF4-FFF2-40B4-BE49-F238E27FC236}">
                <a16:creationId xmlns:a16="http://schemas.microsoft.com/office/drawing/2014/main" id="{9FAA7886-53E3-4F52-84E1-BDC31529D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19" y="847561"/>
            <a:ext cx="751591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(b)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下圖顯示</a:t>
            </a:r>
            <a:r>
              <a:rPr lang="zh-TW" altLang="en-US" sz="2800" u="sng" dirty="0">
                <a:latin typeface="+mn-lt"/>
                <a:ea typeface="標楷體" panose="03000509000000000000" pitchFamily="65" charset="-120"/>
              </a:rPr>
              <a:t>嘉文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利用圖二的梯形所設計的兩個 </a:t>
            </a:r>
            <a:endParaRPr lang="en-US" altLang="zh-TW" sz="2800" dirty="0">
              <a:latin typeface="+mn-lt"/>
              <a:ea typeface="標楷體" panose="03000509000000000000" pitchFamily="65" charset="-12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     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招牌。他認為設計一白色部分的面積和設計</a:t>
            </a:r>
            <a:endParaRPr lang="en-US" altLang="zh-TW" sz="2800" dirty="0">
              <a:latin typeface="+mn-lt"/>
              <a:ea typeface="標楷體" panose="03000509000000000000" pitchFamily="65" charset="-12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     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二白色部分的總面積相同。你同意嗎？試解</a:t>
            </a:r>
            <a:endParaRPr lang="en-US" altLang="zh-TW" sz="2800" dirty="0">
              <a:latin typeface="+mn-lt"/>
              <a:ea typeface="標楷體" panose="03000509000000000000" pitchFamily="65" charset="-12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     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釋</a:t>
            </a:r>
            <a:r>
              <a:rPr lang="zh-TW" altLang="en-US" sz="2400" dirty="0">
                <a:ea typeface="標楷體" panose="03000509000000000000" pitchFamily="65" charset="-120"/>
              </a:rPr>
              <a:t>。</a:t>
            </a:r>
            <a:r>
              <a:rPr kumimoji="0" lang="en-US" altLang="zh-TW" sz="2400" dirty="0">
                <a:ea typeface="標楷體" panose="03000509000000000000" pitchFamily="65" charset="-120"/>
                <a:cs typeface="Times New Roman" panose="02020603050405020304" pitchFamily="18" charset="0"/>
              </a:rPr>
              <a:t>[4</a:t>
            </a:r>
            <a:r>
              <a:rPr kumimoji="0" lang="zh-TW" altLang="en-US" sz="2400" dirty="0">
                <a:ea typeface="標楷體" panose="03000509000000000000" pitchFamily="65" charset="-120"/>
                <a:cs typeface="Times New Roman" panose="02020603050405020304" pitchFamily="18" charset="0"/>
              </a:rPr>
              <a:t>分</a:t>
            </a:r>
            <a:r>
              <a:rPr kumimoji="0" lang="en-US" altLang="zh-TW" sz="2400" dirty="0">
                <a:ea typeface="標楷體" panose="03000509000000000000" pitchFamily="65" charset="-120"/>
                <a:cs typeface="Times New Roman" panose="02020603050405020304" pitchFamily="18" charset="0"/>
              </a:rPr>
              <a:t>]</a:t>
            </a:r>
            <a:r>
              <a:rPr lang="en-US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zh-CN" altLang="en-US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8" name="Rectangle 5">
            <a:extLst>
              <a:ext uri="{FF2B5EF4-FFF2-40B4-BE49-F238E27FC236}">
                <a16:creationId xmlns:a16="http://schemas.microsoft.com/office/drawing/2014/main" id="{1C47C937-4733-46EC-8F38-80D160725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058" y="888122"/>
            <a:ext cx="949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AutoNum type="arabicPeriod" startAt="31"/>
            </a:pPr>
            <a:r>
              <a:rPr lang="zh-TW" altLang="zh-TW" sz="2800" dirty="0">
                <a:ea typeface="標楷體" panose="03000509000000000000" pitchFamily="65" charset="-120"/>
              </a:rPr>
              <a:t> </a:t>
            </a:r>
            <a:endParaRPr lang="zh-TW" altLang="en-US" sz="2800" dirty="0">
              <a:ea typeface="標楷體" panose="03000509000000000000" pitchFamily="65" charset="-120"/>
            </a:endParaRPr>
          </a:p>
        </p:txBody>
      </p:sp>
      <p:sp>
        <p:nvSpPr>
          <p:cNvPr id="89" name="Rectangle 403">
            <a:extLst>
              <a:ext uri="{FF2B5EF4-FFF2-40B4-BE49-F238E27FC236}">
                <a16:creationId xmlns:a16="http://schemas.microsoft.com/office/drawing/2014/main" id="{0B1F5A64-921D-44E5-B69B-CE6A6FAC5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2460" y="3099642"/>
            <a:ext cx="7383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tabLst>
                <a:tab pos="7178675" algn="l"/>
              </a:tabLst>
              <a:defRPr/>
            </a:pPr>
            <a:r>
              <a:rPr kumimoji="0" lang="en-US" altLang="zh-TW" sz="2000" dirty="0">
                <a:solidFill>
                  <a:srgbClr val="FF00FF"/>
                </a:solidFill>
                <a:latin typeface="Arial" charset="0"/>
                <a:ea typeface="標楷體" pitchFamily="65" charset="-120"/>
              </a:rPr>
              <a:t>20cm</a:t>
            </a:r>
          </a:p>
        </p:txBody>
      </p:sp>
      <p:sp>
        <p:nvSpPr>
          <p:cNvPr id="90" name="Rectangle 403">
            <a:extLst>
              <a:ext uri="{FF2B5EF4-FFF2-40B4-BE49-F238E27FC236}">
                <a16:creationId xmlns:a16="http://schemas.microsoft.com/office/drawing/2014/main" id="{F274831B-D8B4-455C-BE41-896EFB549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356" y="2427689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tabLst>
                <a:tab pos="7178675" algn="l"/>
              </a:tabLst>
              <a:defRPr/>
            </a:pPr>
            <a:r>
              <a:rPr kumimoji="0" lang="en-US" altLang="zh-TW" sz="2000" dirty="0">
                <a:solidFill>
                  <a:srgbClr val="FF00FF"/>
                </a:solidFill>
                <a:latin typeface="Arial" charset="0"/>
                <a:ea typeface="標楷體" pitchFamily="65" charset="-120"/>
              </a:rPr>
              <a:t>40cm</a:t>
            </a:r>
          </a:p>
        </p:txBody>
      </p:sp>
      <p:sp>
        <p:nvSpPr>
          <p:cNvPr id="91" name="Rectangle 403">
            <a:extLst>
              <a:ext uri="{FF2B5EF4-FFF2-40B4-BE49-F238E27FC236}">
                <a16:creationId xmlns:a16="http://schemas.microsoft.com/office/drawing/2014/main" id="{03052B57-2310-44E2-AF44-666D19F73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3771" y="2362988"/>
            <a:ext cx="8375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tabLst>
                <a:tab pos="7178675" algn="l"/>
              </a:tabLst>
              <a:defRPr/>
            </a:pPr>
            <a:r>
              <a:rPr kumimoji="0" lang="en-US" altLang="zh-TW" sz="2000" dirty="0">
                <a:solidFill>
                  <a:srgbClr val="FF00FF"/>
                </a:solidFill>
                <a:latin typeface="Arial" charset="0"/>
                <a:ea typeface="標楷體" pitchFamily="65" charset="-120"/>
              </a:rPr>
              <a:t>40cm</a:t>
            </a:r>
          </a:p>
        </p:txBody>
      </p:sp>
      <p:sp>
        <p:nvSpPr>
          <p:cNvPr id="92" name="Rectangle 403">
            <a:extLst>
              <a:ext uri="{FF2B5EF4-FFF2-40B4-BE49-F238E27FC236}">
                <a16:creationId xmlns:a16="http://schemas.microsoft.com/office/drawing/2014/main" id="{025E4BDC-307F-44C6-9127-99416A2F2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3988" y="3102745"/>
            <a:ext cx="1551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  <a:ea typeface="標楷體" panose="03000509000000000000" pitchFamily="65" charset="-120"/>
              </a:rPr>
              <a:t>40×20÷2</a:t>
            </a:r>
          </a:p>
        </p:txBody>
      </p:sp>
      <p:sp>
        <p:nvSpPr>
          <p:cNvPr id="93" name="Rectangle 403">
            <a:extLst>
              <a:ext uri="{FF2B5EF4-FFF2-40B4-BE49-F238E27FC236}">
                <a16:creationId xmlns:a16="http://schemas.microsoft.com/office/drawing/2014/main" id="{98E7060B-AFDE-472B-899A-8476C035D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025" y="2241136"/>
            <a:ext cx="25392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zh-TW" altLang="en-US" sz="2400" dirty="0">
                <a:solidFill>
                  <a:srgbClr val="0000FF"/>
                </a:solidFill>
                <a:latin typeface="+mn-lt"/>
                <a:ea typeface="標楷體" panose="03000509000000000000" pitchFamily="65" charset="-120"/>
              </a:rPr>
              <a:t>每個</a:t>
            </a:r>
            <a:r>
              <a:rPr lang="zh-CN" altLang="en-US" sz="2400" dirty="0">
                <a:solidFill>
                  <a:srgbClr val="0000FF"/>
                </a:solidFill>
                <a:latin typeface="+mn-lt"/>
                <a:ea typeface="標楷體" panose="03000509000000000000" pitchFamily="65" charset="-120"/>
              </a:rPr>
              <a:t>設計的</a:t>
            </a:r>
            <a:r>
              <a:rPr lang="zh-TW" altLang="en-US" sz="2400" dirty="0">
                <a:solidFill>
                  <a:srgbClr val="0000FF"/>
                </a:solidFill>
                <a:latin typeface="+mn-lt"/>
                <a:ea typeface="標楷體" panose="03000509000000000000" pitchFamily="65" charset="-120"/>
              </a:rPr>
              <a:t>陰影部分的面積是</a:t>
            </a:r>
            <a:r>
              <a:rPr lang="zh-CN" altLang="en-US" sz="2400" dirty="0">
                <a:solidFill>
                  <a:srgbClr val="0000FF"/>
                </a:solidFill>
                <a:latin typeface="+mn-lt"/>
                <a:ea typeface="標楷體" panose="03000509000000000000" pitchFamily="65" charset="-120"/>
              </a:rPr>
              <a:t>：</a:t>
            </a:r>
            <a:endParaRPr kumimoji="0" lang="en-US" altLang="zh-TW" sz="2400" dirty="0">
              <a:solidFill>
                <a:srgbClr val="0000FF"/>
              </a:solidFill>
              <a:latin typeface="+mn-lt"/>
              <a:ea typeface="標楷體" panose="03000509000000000000" pitchFamily="65" charset="-120"/>
            </a:endParaRPr>
          </a:p>
        </p:txBody>
      </p: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BD4506A8-4F11-4770-A378-4E89FA39E8EE}"/>
              </a:ext>
            </a:extLst>
          </p:cNvPr>
          <p:cNvGrpSpPr/>
          <p:nvPr/>
        </p:nvGrpSpPr>
        <p:grpSpPr>
          <a:xfrm rot="16200000">
            <a:off x="2772264" y="3307850"/>
            <a:ext cx="1260000" cy="150163"/>
            <a:chOff x="2035312" y="5567444"/>
            <a:chExt cx="1260000" cy="150163"/>
          </a:xfrm>
        </p:grpSpPr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id="{ACC6FD16-ECF2-4581-93F9-47110D72BD4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5312" y="5717607"/>
              <a:ext cx="1260000" cy="0"/>
            </a:xfrm>
            <a:prstGeom prst="line">
              <a:avLst/>
            </a:prstGeom>
            <a:noFill/>
            <a:ln w="19050" algn="ctr">
              <a:solidFill>
                <a:srgbClr val="FF00FF"/>
              </a:solidFill>
              <a:prstDash val="solid"/>
              <a:round/>
              <a:headEnd/>
              <a:tailEnd/>
            </a:ln>
          </p:spPr>
        </p:cxn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2580D525-953E-4F61-80D0-58AA20863494}"/>
                </a:ext>
              </a:extLst>
            </p:cNvPr>
            <p:cNvSpPr/>
            <p:nvPr/>
          </p:nvSpPr>
          <p:spPr bwMode="auto">
            <a:xfrm rot="5400000">
              <a:off x="3141402" y="5567444"/>
              <a:ext cx="144000" cy="144000"/>
            </a:xfrm>
            <a:custGeom>
              <a:avLst/>
              <a:gdLst>
                <a:gd name="connsiteX0" fmla="*/ 0 w 748937"/>
                <a:gd name="connsiteY0" fmla="*/ 0 h 548640"/>
                <a:gd name="connsiteX1" fmla="*/ 0 w 748937"/>
                <a:gd name="connsiteY1" fmla="*/ 539931 h 548640"/>
                <a:gd name="connsiteX2" fmla="*/ 748937 w 748937"/>
                <a:gd name="connsiteY2" fmla="*/ 548640 h 548640"/>
                <a:gd name="connsiteX0" fmla="*/ 0 w 748937"/>
                <a:gd name="connsiteY0" fmla="*/ 0 h 540367"/>
                <a:gd name="connsiteX1" fmla="*/ 0 w 748937"/>
                <a:gd name="connsiteY1" fmla="*/ 539931 h 540367"/>
                <a:gd name="connsiteX2" fmla="*/ 748937 w 748937"/>
                <a:gd name="connsiteY2" fmla="*/ 540367 h 54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8937" h="540367">
                  <a:moveTo>
                    <a:pt x="0" y="0"/>
                  </a:moveTo>
                  <a:lnTo>
                    <a:pt x="0" y="539931"/>
                  </a:lnTo>
                  <a:lnTo>
                    <a:pt x="748937" y="540367"/>
                  </a:lnTo>
                </a:path>
              </a:pathLst>
            </a:custGeom>
            <a:noFill/>
            <a:ln w="190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6515D717-EE15-4BC3-8C39-B5A6DE71DC82}"/>
              </a:ext>
            </a:extLst>
          </p:cNvPr>
          <p:cNvGrpSpPr/>
          <p:nvPr/>
        </p:nvGrpSpPr>
        <p:grpSpPr>
          <a:xfrm rot="16200000">
            <a:off x="6676800" y="3260069"/>
            <a:ext cx="1260000" cy="156236"/>
            <a:chOff x="1250473" y="5567444"/>
            <a:chExt cx="1260000" cy="156236"/>
          </a:xfrm>
        </p:grpSpPr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BCB5BBAD-07A7-4A5E-BA0C-1B9228254AA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50473" y="5723680"/>
              <a:ext cx="1260000" cy="0"/>
            </a:xfrm>
            <a:prstGeom prst="line">
              <a:avLst/>
            </a:prstGeom>
            <a:noFill/>
            <a:ln w="19050" algn="ctr">
              <a:solidFill>
                <a:srgbClr val="FF00FF"/>
              </a:solidFill>
              <a:prstDash val="solid"/>
              <a:round/>
              <a:headEnd/>
              <a:tailEnd/>
            </a:ln>
          </p:spPr>
        </p:cxn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6998A640-7FAB-48CF-886A-7E46A7676039}"/>
                </a:ext>
              </a:extLst>
            </p:cNvPr>
            <p:cNvSpPr/>
            <p:nvPr/>
          </p:nvSpPr>
          <p:spPr bwMode="auto">
            <a:xfrm rot="5400000">
              <a:off x="2357626" y="5567444"/>
              <a:ext cx="144000" cy="144000"/>
            </a:xfrm>
            <a:custGeom>
              <a:avLst/>
              <a:gdLst>
                <a:gd name="connsiteX0" fmla="*/ 0 w 748937"/>
                <a:gd name="connsiteY0" fmla="*/ 0 h 548640"/>
                <a:gd name="connsiteX1" fmla="*/ 0 w 748937"/>
                <a:gd name="connsiteY1" fmla="*/ 539931 h 548640"/>
                <a:gd name="connsiteX2" fmla="*/ 748937 w 748937"/>
                <a:gd name="connsiteY2" fmla="*/ 548640 h 548640"/>
                <a:gd name="connsiteX0" fmla="*/ 0 w 748937"/>
                <a:gd name="connsiteY0" fmla="*/ 0 h 540367"/>
                <a:gd name="connsiteX1" fmla="*/ 0 w 748937"/>
                <a:gd name="connsiteY1" fmla="*/ 539931 h 540367"/>
                <a:gd name="connsiteX2" fmla="*/ 748937 w 748937"/>
                <a:gd name="connsiteY2" fmla="*/ 540367 h 54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8937" h="540367">
                  <a:moveTo>
                    <a:pt x="0" y="0"/>
                  </a:moveTo>
                  <a:lnTo>
                    <a:pt x="0" y="539931"/>
                  </a:lnTo>
                  <a:lnTo>
                    <a:pt x="748937" y="540367"/>
                  </a:lnTo>
                </a:path>
              </a:pathLst>
            </a:custGeom>
            <a:noFill/>
            <a:ln w="190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0" name="Rectangle 403">
            <a:extLst>
              <a:ext uri="{FF2B5EF4-FFF2-40B4-BE49-F238E27FC236}">
                <a16:creationId xmlns:a16="http://schemas.microsoft.com/office/drawing/2014/main" id="{ED5D1D7F-D894-4D65-B730-B1243CF4D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2100" y="3557766"/>
            <a:ext cx="17927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  <a:ea typeface="標楷體" panose="03000509000000000000" pitchFamily="65" charset="-120"/>
              </a:rPr>
              <a:t>= 400(</a:t>
            </a:r>
            <a:r>
              <a:rPr lang="en-US" altLang="zh-TW" sz="2400" dirty="0">
                <a:solidFill>
                  <a:srgbClr val="0000FF"/>
                </a:solidFill>
                <a:ea typeface="標楷體" panose="03000509000000000000" pitchFamily="65" charset="-120"/>
              </a:rPr>
              <a:t>cm</a:t>
            </a:r>
            <a:r>
              <a:rPr lang="en-US" altLang="zh-TW" sz="2400" baseline="30000" dirty="0">
                <a:solidFill>
                  <a:srgbClr val="0000FF"/>
                </a:solidFill>
                <a:ea typeface="標楷體" panose="03000509000000000000" pitchFamily="65" charset="-120"/>
              </a:rPr>
              <a:t>2</a:t>
            </a:r>
            <a:r>
              <a:rPr lang="en-US" altLang="zh-CN" sz="2400" dirty="0">
                <a:solidFill>
                  <a:srgbClr val="0000FF"/>
                </a:solidFill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101" name="Rectangle 403">
            <a:extLst>
              <a:ext uri="{FF2B5EF4-FFF2-40B4-BE49-F238E27FC236}">
                <a16:creationId xmlns:a16="http://schemas.microsoft.com/office/drawing/2014/main" id="{044E756C-5BBA-4635-94F8-ABA5DC412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8495" y="3065560"/>
            <a:ext cx="7746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tabLst>
                <a:tab pos="7178675" algn="l"/>
              </a:tabLst>
              <a:defRPr/>
            </a:pPr>
            <a:r>
              <a:rPr kumimoji="0" lang="en-US" altLang="zh-TW" sz="2000" dirty="0">
                <a:solidFill>
                  <a:srgbClr val="FF00FF"/>
                </a:solidFill>
                <a:latin typeface="Arial" charset="0"/>
                <a:ea typeface="標楷體" pitchFamily="65" charset="-120"/>
              </a:rPr>
              <a:t>20cm</a:t>
            </a:r>
          </a:p>
        </p:txBody>
      </p:sp>
      <p:sp>
        <p:nvSpPr>
          <p:cNvPr id="51" name="Rectangle 6">
            <a:extLst>
              <a:ext uri="{FF2B5EF4-FFF2-40B4-BE49-F238E27FC236}">
                <a16:creationId xmlns:a16="http://schemas.microsoft.com/office/drawing/2014/main" id="{871D17EF-16B9-4378-A459-6D1208D79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069" y="4085969"/>
            <a:ext cx="8122489" cy="2554545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indent="1778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TW" altLang="en-US" sz="2800" dirty="0">
                <a:ea typeface="標楷體" panose="03000509000000000000" pitchFamily="65" charset="-120"/>
              </a:rPr>
              <a:t>因為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zh-TW" sz="2800" dirty="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zh-TW" sz="2800" dirty="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zh-TW" sz="2800" dirty="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TW" altLang="en-US" sz="2800" dirty="0">
                <a:ea typeface="標楷體" panose="03000509000000000000" pitchFamily="65" charset="-120"/>
              </a:rPr>
              <a:t>　　* 同意 </a:t>
            </a:r>
            <a:r>
              <a:rPr lang="en-US" altLang="zh-TW" sz="2800" dirty="0">
                <a:ea typeface="標楷體" panose="03000509000000000000" pitchFamily="65" charset="-120"/>
              </a:rPr>
              <a:t>/</a:t>
            </a:r>
            <a:r>
              <a:rPr lang="zh-TW" altLang="en-US" sz="2800" dirty="0">
                <a:ea typeface="標楷體" panose="03000509000000000000" pitchFamily="65" charset="-120"/>
              </a:rPr>
              <a:t> 不同意  </a:t>
            </a:r>
            <a:r>
              <a:rPr lang="en-US" altLang="zh-TW" sz="2800" dirty="0"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ea typeface="標楷體" panose="03000509000000000000" pitchFamily="65" charset="-120"/>
              </a:rPr>
              <a:t>*圈出答案</a:t>
            </a:r>
            <a:r>
              <a:rPr lang="en-US" altLang="zh-TW" sz="2800" dirty="0">
                <a:ea typeface="標楷體" panose="03000509000000000000" pitchFamily="65" charset="-120"/>
              </a:rPr>
              <a:t>)</a:t>
            </a:r>
            <a:endParaRPr lang="zh-TW" altLang="en-US" sz="2800" dirty="0">
              <a:ea typeface="標楷體" panose="03000509000000000000" pitchFamily="65" charset="-120"/>
            </a:endParaRPr>
          </a:p>
        </p:txBody>
      </p:sp>
      <p:sp>
        <p:nvSpPr>
          <p:cNvPr id="52" name="Rectangle 403">
            <a:extLst>
              <a:ext uri="{FF2B5EF4-FFF2-40B4-BE49-F238E27FC236}">
                <a16:creationId xmlns:a16="http://schemas.microsoft.com/office/drawing/2014/main" id="{1368C9F3-C10B-4188-9239-7F24C2FFC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644" y="4129041"/>
            <a:ext cx="48116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tabLst>
                <a:tab pos="7178675" algn="l"/>
              </a:tabLst>
              <a:defRPr/>
            </a:pPr>
            <a:r>
              <a:rPr lang="en-US" altLang="zh-CN" sz="2800" dirty="0">
                <a:solidFill>
                  <a:srgbClr val="FF0000"/>
                </a:solidFill>
                <a:ea typeface="標楷體" panose="03000509000000000000" pitchFamily="65" charset="-120"/>
              </a:rPr>
              <a:t>40×20÷2 = 400</a:t>
            </a:r>
            <a:endParaRPr lang="en-US" altLang="zh-TW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53" name="Rectangle 403">
            <a:extLst>
              <a:ext uri="{FF2B5EF4-FFF2-40B4-BE49-F238E27FC236}">
                <a16:creationId xmlns:a16="http://schemas.microsoft.com/office/drawing/2014/main" id="{82D079D4-34C3-4105-801F-1F8E58705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9850" y="4581128"/>
            <a:ext cx="6595237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每個設計的陰影部分的面積都是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400cm</a:t>
            </a:r>
            <a:r>
              <a:rPr lang="en-US" altLang="zh-CN" sz="2800" dirty="0">
                <a:solidFill>
                  <a:srgbClr val="FF0000"/>
                </a:solidFill>
                <a:ea typeface="標楷體" panose="03000509000000000000" pitchFamily="65" charset="-120"/>
              </a:rPr>
              <a:t>²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，</a:t>
            </a:r>
            <a:endParaRPr lang="en-US" altLang="zh-TW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所以設計一白色部分的面積和設計二白色</a:t>
            </a:r>
            <a:endParaRPr lang="en-US" altLang="zh-TW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部分的總面積相同。</a:t>
            </a:r>
            <a:endParaRPr lang="en-US" altLang="zh-CN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D059D6D3-84D8-4F03-9952-DCFDC8691283}"/>
              </a:ext>
            </a:extLst>
          </p:cNvPr>
          <p:cNvSpPr/>
          <p:nvPr/>
        </p:nvSpPr>
        <p:spPr bwMode="auto">
          <a:xfrm>
            <a:off x="2020460" y="6157222"/>
            <a:ext cx="792000" cy="4572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55" name="Rectangle 403">
            <a:extLst>
              <a:ext uri="{FF2B5EF4-FFF2-40B4-BE49-F238E27FC236}">
                <a16:creationId xmlns:a16="http://schemas.microsoft.com/office/drawing/2014/main" id="{0269C523-6EA1-4657-8CC7-5480BC187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548" y="5655417"/>
            <a:ext cx="31615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en-US" altLang="zh-TW" sz="2200" dirty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其他合理解釋也可接受</a:t>
            </a:r>
            <a:r>
              <a:rPr lang="en-US" altLang="zh-TW" sz="2200" dirty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)</a:t>
            </a:r>
            <a:endParaRPr kumimoji="0" lang="en-US" altLang="zh-TW" sz="2200" dirty="0">
              <a:solidFill>
                <a:srgbClr val="FF0000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56" name="Rectangle 8">
            <a:extLst>
              <a:ext uri="{FF2B5EF4-FFF2-40B4-BE49-F238E27FC236}">
                <a16:creationId xmlns:a16="http://schemas.microsoft.com/office/drawing/2014/main" id="{B5CB0A49-6276-4E15-A7BF-83F166BDF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5759" y="4072978"/>
            <a:ext cx="7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4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400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7" name="Rectangle 8">
            <a:extLst>
              <a:ext uri="{FF2B5EF4-FFF2-40B4-BE49-F238E27FC236}">
                <a16:creationId xmlns:a16="http://schemas.microsoft.com/office/drawing/2014/main" id="{17C164AD-57A8-4DB9-8F69-05E1B9DA1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7659" y="5590822"/>
            <a:ext cx="7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[1</a:t>
            </a:r>
            <a:r>
              <a:rPr kumimoji="0" lang="zh-TW" altLang="en-US" sz="24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400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8" name="Rectangle 8">
            <a:extLst>
              <a:ext uri="{FF2B5EF4-FFF2-40B4-BE49-F238E27FC236}">
                <a16:creationId xmlns:a16="http://schemas.microsoft.com/office/drawing/2014/main" id="{EFE87B14-14CE-4883-B5F2-C60E841A1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2872" y="6151432"/>
            <a:ext cx="7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[1</a:t>
            </a:r>
            <a:r>
              <a:rPr kumimoji="0" lang="zh-TW" altLang="en-US" sz="24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400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1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2" grpId="0"/>
      <p:bldP spid="93" grpId="0"/>
      <p:bldP spid="100" grpId="0"/>
      <p:bldP spid="101" grpId="0"/>
      <p:bldP spid="52" grpId="0"/>
      <p:bldP spid="54" grpId="0" animBg="1"/>
      <p:bldP spid="55" grpId="0"/>
      <p:bldP spid="56" grpId="0"/>
      <p:bldP spid="57" grpId="0"/>
      <p:bldP spid="5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D9260151-B7BD-4F48-8EDF-9DBBEE20E3C3}"/>
              </a:ext>
            </a:extLst>
          </p:cNvPr>
          <p:cNvSpPr/>
          <p:nvPr/>
        </p:nvSpPr>
        <p:spPr bwMode="auto">
          <a:xfrm>
            <a:off x="1307950" y="4597241"/>
            <a:ext cx="6525088" cy="1620000"/>
          </a:xfrm>
          <a:prstGeom prst="rect">
            <a:avLst/>
          </a:prstGeom>
          <a:solidFill>
            <a:srgbClr val="FFFBD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3532450-BCA8-4C40-BA51-08F20D0BC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160" y="1594882"/>
            <a:ext cx="2725521" cy="1453611"/>
          </a:xfrm>
          <a:prstGeom prst="rect">
            <a:avLst/>
          </a:prstGeom>
        </p:spPr>
      </p:pic>
      <p:sp>
        <p:nvSpPr>
          <p:cNvPr id="30" name="文字方塊 6">
            <a:extLst>
              <a:ext uri="{FF2B5EF4-FFF2-40B4-BE49-F238E27FC236}">
                <a16:creationId xmlns:a16="http://schemas.microsoft.com/office/drawing/2014/main" id="{14F97197-110B-4CA1-966E-E3E2899C1C6D}"/>
              </a:ext>
            </a:extLst>
          </p:cNvPr>
          <p:cNvSpPr txBox="1"/>
          <p:nvPr/>
        </p:nvSpPr>
        <p:spPr>
          <a:xfrm>
            <a:off x="1343816" y="3301292"/>
            <a:ext cx="7228684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zh-TW" altLang="en-US" sz="2800" dirty="0">
                <a:ea typeface="DFKai-SB" panose="03000509000000000000" pitchFamily="65" charset="-120"/>
                <a:cs typeface="Arial" panose="020B0604020202020204" pitchFamily="34" charset="0"/>
              </a:rPr>
              <a:t>上圖是</a:t>
            </a:r>
            <a:r>
              <a:rPr lang="zh-TW" altLang="en-US" sz="2800" u="sng" dirty="0">
                <a:ea typeface="DFKai-SB" panose="03000509000000000000" pitchFamily="65" charset="-120"/>
                <a:cs typeface="Arial" panose="020B0604020202020204" pitchFamily="34" charset="0"/>
              </a:rPr>
              <a:t>茵靜</a:t>
            </a:r>
            <a:r>
              <a:rPr lang="zh-TW" altLang="en-US" sz="2800" dirty="0">
                <a:ea typeface="DFKai-SB" panose="03000509000000000000" pitchFamily="65" charset="-120"/>
                <a:cs typeface="Arial" panose="020B0604020202020204" pitchFamily="34" charset="0"/>
              </a:rPr>
              <a:t>想買的蛋糕。每個禮物盒的體積</a:t>
            </a:r>
            <a:endParaRPr lang="en-US" altLang="zh-TW" sz="2800" dirty="0"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  <a:cs typeface="Arial" panose="020B0604020202020204" pitchFamily="34" charset="0"/>
              </a:rPr>
              <a:t>比蛋糕的大    ，每個禮物盒的體積</a:t>
            </a:r>
            <a:r>
              <a:rPr lang="zh-TW" altLang="en-US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是多少？</a:t>
            </a:r>
            <a:endParaRPr lang="en-US" altLang="zh-TW" sz="2800" dirty="0"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en-US" altLang="zh-TW" sz="2800" dirty="0">
                <a:ea typeface="DFKai-SB" panose="03000509000000000000" pitchFamily="65" charset="-120"/>
                <a:cs typeface="Arial" panose="020B0604020202020204" pitchFamily="34" charset="0"/>
              </a:rPr>
              <a:t>                                                              </a:t>
            </a:r>
            <a:r>
              <a:rPr lang="en-US" altLang="zh-TW" sz="2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[4</a:t>
            </a:r>
            <a:r>
              <a:rPr lang="zh-CN" altLang="en-US" sz="2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分</a:t>
            </a:r>
            <a:r>
              <a:rPr lang="en-US" altLang="zh-TW" sz="2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]</a:t>
            </a:r>
            <a:endParaRPr lang="zh-CN" altLang="en-US" sz="2800" dirty="0"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grpSp>
        <p:nvGrpSpPr>
          <p:cNvPr id="40" name="Group 11">
            <a:extLst>
              <a:ext uri="{FF2B5EF4-FFF2-40B4-BE49-F238E27FC236}">
                <a16:creationId xmlns:a16="http://schemas.microsoft.com/office/drawing/2014/main" id="{13F9175B-C45A-49B5-96B7-351ABDA84F6C}"/>
              </a:ext>
            </a:extLst>
          </p:cNvPr>
          <p:cNvGrpSpPr>
            <a:grpSpLocks/>
          </p:cNvGrpSpPr>
          <p:nvPr/>
        </p:nvGrpSpPr>
        <p:grpSpPr bwMode="auto">
          <a:xfrm>
            <a:off x="3029724" y="3827472"/>
            <a:ext cx="863600" cy="915987"/>
            <a:chOff x="1292" y="1706"/>
            <a:chExt cx="544" cy="577"/>
          </a:xfrm>
        </p:grpSpPr>
        <p:sp>
          <p:nvSpPr>
            <p:cNvPr id="41" name="Rectangle 8">
              <a:extLst>
                <a:ext uri="{FF2B5EF4-FFF2-40B4-BE49-F238E27FC236}">
                  <a16:creationId xmlns:a16="http://schemas.microsoft.com/office/drawing/2014/main" id="{5110BC08-7866-435D-98D5-F835AF288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1956"/>
              <a:ext cx="54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800" dirty="0">
                  <a:ea typeface="標楷體" panose="03000509000000000000" pitchFamily="65" charset="-120"/>
                  <a:cs typeface="Times New Roman" panose="02020603050405020304" pitchFamily="18" charset="0"/>
                </a:rPr>
                <a:t>4</a:t>
              </a:r>
              <a:endPara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8">
              <a:extLst>
                <a:ext uri="{FF2B5EF4-FFF2-40B4-BE49-F238E27FC236}">
                  <a16:creationId xmlns:a16="http://schemas.microsoft.com/office/drawing/2014/main" id="{639AA206-936C-4256-AC38-14BE4F2E3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1706"/>
              <a:ext cx="54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800" dirty="0">
                  <a:ea typeface="標楷體" panose="03000509000000000000" pitchFamily="65" charset="-12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3" name="Line 14">
              <a:extLst>
                <a:ext uri="{FF2B5EF4-FFF2-40B4-BE49-F238E27FC236}">
                  <a16:creationId xmlns:a16="http://schemas.microsoft.com/office/drawing/2014/main" id="{DEA286A2-EED8-4BAC-BF67-8DFC3605CB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1" y="1999"/>
              <a:ext cx="3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" name="文字方塊 7">
            <a:extLst>
              <a:ext uri="{FF2B5EF4-FFF2-40B4-BE49-F238E27FC236}">
                <a16:creationId xmlns:a16="http://schemas.microsoft.com/office/drawing/2014/main" id="{3954D799-A0EA-4B74-BE2B-147C92830243}"/>
              </a:ext>
            </a:extLst>
          </p:cNvPr>
          <p:cNvSpPr txBox="1"/>
          <p:nvPr/>
        </p:nvSpPr>
        <p:spPr>
          <a:xfrm>
            <a:off x="6905206" y="4687078"/>
            <a:ext cx="95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[2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分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]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4" name="文字方塊 8">
            <a:extLst>
              <a:ext uri="{FF2B5EF4-FFF2-40B4-BE49-F238E27FC236}">
                <a16:creationId xmlns:a16="http://schemas.microsoft.com/office/drawing/2014/main" id="{19C1DF4F-D98E-4C16-9A3F-E6D5C538A173}"/>
              </a:ext>
            </a:extLst>
          </p:cNvPr>
          <p:cNvSpPr txBox="1"/>
          <p:nvPr/>
        </p:nvSpPr>
        <p:spPr>
          <a:xfrm>
            <a:off x="1698280" y="4690774"/>
            <a:ext cx="2483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800" dirty="0">
                <a:solidFill>
                  <a:srgbClr val="FF0000"/>
                </a:solidFill>
                <a:ea typeface="標楷體" panose="03000509000000000000" pitchFamily="65" charset="-120"/>
              </a:rPr>
              <a:t>20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>
                <a:solidFill>
                  <a:srgbClr val="FF0000"/>
                </a:solidFill>
                <a:ea typeface="標楷體" panose="03000509000000000000" pitchFamily="65" charset="-120"/>
              </a:rPr>
              <a:t>18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8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5" name="文字方塊 9">
            <a:extLst>
              <a:ext uri="{FF2B5EF4-FFF2-40B4-BE49-F238E27FC236}">
                <a16:creationId xmlns:a16="http://schemas.microsoft.com/office/drawing/2014/main" id="{3952DEAD-F3DC-4E24-925D-5D0C979A34F9}"/>
              </a:ext>
            </a:extLst>
          </p:cNvPr>
          <p:cNvSpPr txBox="1"/>
          <p:nvPr/>
        </p:nvSpPr>
        <p:spPr>
          <a:xfrm>
            <a:off x="6905206" y="5178411"/>
            <a:ext cx="95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[2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分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]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6" name="文字方塊 27">
            <a:extLst>
              <a:ext uri="{FF2B5EF4-FFF2-40B4-BE49-F238E27FC236}">
                <a16:creationId xmlns:a16="http://schemas.microsoft.com/office/drawing/2014/main" id="{88FE9E32-8434-40C9-BF59-AFB1713616F2}"/>
              </a:ext>
            </a:extLst>
          </p:cNvPr>
          <p:cNvSpPr txBox="1"/>
          <p:nvPr/>
        </p:nvSpPr>
        <p:spPr>
          <a:xfrm>
            <a:off x="1431948" y="5182347"/>
            <a:ext cx="1451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800" dirty="0">
                <a:solidFill>
                  <a:srgbClr val="FF0000"/>
                </a:solidFill>
                <a:ea typeface="標楷體" panose="03000509000000000000" pitchFamily="65" charset="-120"/>
              </a:rPr>
              <a:t>= 3600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7" name="文字方塊 28">
            <a:extLst>
              <a:ext uri="{FF2B5EF4-FFF2-40B4-BE49-F238E27FC236}">
                <a16:creationId xmlns:a16="http://schemas.microsoft.com/office/drawing/2014/main" id="{190FEDA3-ECB3-4929-8C71-C9795AFE77C4}"/>
              </a:ext>
            </a:extLst>
          </p:cNvPr>
          <p:cNvSpPr txBox="1"/>
          <p:nvPr/>
        </p:nvSpPr>
        <p:spPr>
          <a:xfrm>
            <a:off x="1431949" y="5620653"/>
            <a:ext cx="5386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每個禮物盒的體積是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3600</a:t>
            </a:r>
            <a:r>
              <a:rPr lang="en-US" altLang="zh-CN" sz="2800" dirty="0">
                <a:solidFill>
                  <a:srgbClr val="FF0000"/>
                </a:solidFill>
                <a:ea typeface="標楷體" panose="03000509000000000000" pitchFamily="65" charset="-120"/>
              </a:rPr>
              <a:t>cm³</a:t>
            </a:r>
            <a:r>
              <a:rPr lang="zh-CN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。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8" name="文字方塊 2">
            <a:extLst>
              <a:ext uri="{FF2B5EF4-FFF2-40B4-BE49-F238E27FC236}">
                <a16:creationId xmlns:a16="http://schemas.microsoft.com/office/drawing/2014/main" id="{4227E381-0647-43A7-8912-49D582088AB4}"/>
              </a:ext>
            </a:extLst>
          </p:cNvPr>
          <p:cNvSpPr txBox="1"/>
          <p:nvPr/>
        </p:nvSpPr>
        <p:spPr>
          <a:xfrm>
            <a:off x="838769" y="904796"/>
            <a:ext cx="7477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u="sng" dirty="0">
                <a:ea typeface="DFKai-SB" panose="03000509000000000000" pitchFamily="65" charset="-120"/>
                <a:cs typeface="Arial" panose="020B0604020202020204" pitchFamily="34" charset="0"/>
              </a:rPr>
              <a:t>茵靜</a:t>
            </a:r>
            <a:r>
              <a:rPr lang="zh-TW" altLang="en-US" sz="2800" dirty="0">
                <a:ea typeface="DFKai-SB" panose="03000509000000000000" pitchFamily="65" charset="-120"/>
                <a:cs typeface="Arial" panose="020B0604020202020204" pitchFamily="34" charset="0"/>
              </a:rPr>
              <a:t>想購買一個蛋糕、一些禮物盒和正方形顏</a:t>
            </a:r>
            <a:endParaRPr lang="en-US" altLang="zh-TW" sz="2800" dirty="0"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2800" dirty="0">
                <a:ea typeface="DFKai-SB" panose="03000509000000000000" pitchFamily="65" charset="-120"/>
                <a:cs typeface="Arial" panose="020B0604020202020204" pitchFamily="34" charset="0"/>
              </a:rPr>
              <a:t>色紙</a:t>
            </a:r>
            <a:r>
              <a:rPr lang="zh-TW" altLang="en-US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。</a:t>
            </a:r>
            <a:endParaRPr lang="zh-CN" altLang="en-US" sz="2800" dirty="0"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956CA962-48D5-407A-A98E-F1EBA43E8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9" y="904796"/>
            <a:ext cx="1020762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06400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b="0" dirty="0">
                <a:solidFill>
                  <a:srgbClr val="000000"/>
                </a:solidFill>
                <a:ea typeface="標楷體" panose="03000509000000000000" pitchFamily="65" charset="-120"/>
              </a:rPr>
              <a:t>32</a:t>
            </a:r>
            <a:r>
              <a:rPr kumimoji="1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.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 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3D4A7B4F-0EBB-4F5C-8C15-5B3145B0C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336" y="3301292"/>
            <a:ext cx="1020762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06400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b="0" dirty="0">
                <a:solidFill>
                  <a:srgbClr val="000000"/>
                </a:solidFill>
                <a:ea typeface="標楷體" panose="03000509000000000000" pitchFamily="65" charset="-120"/>
              </a:rPr>
              <a:t>(a)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id="{8506A63E-F2D5-49A0-9418-BADA9AA75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0991" y="3048233"/>
            <a:ext cx="3814081" cy="4308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CC00FF">
                <a:alpha val="80000"/>
              </a:srgbClr>
            </a:prstShdw>
          </a:effectLst>
        </p:spPr>
        <p:txBody>
          <a:bodyPr wrap="square" anchor="ctr">
            <a:spAutoFit/>
          </a:bodyPr>
          <a:lstStyle>
            <a:lvl1pPr marL="2857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>
              <a:spcAft>
                <a:spcPts val="300"/>
              </a:spcAft>
            </a:pPr>
            <a:r>
              <a:rPr lang="zh-CN" altLang="en-US" sz="2200" b="0" dirty="0">
                <a:solidFill>
                  <a:srgbClr val="00B050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長方體的體積 </a:t>
            </a:r>
            <a:r>
              <a:rPr lang="en-US" altLang="zh-CN" sz="2200" b="0" dirty="0">
                <a:solidFill>
                  <a:srgbClr val="00B050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= </a:t>
            </a:r>
            <a:r>
              <a:rPr lang="zh-CN" altLang="en-US" sz="2200" b="0" dirty="0">
                <a:solidFill>
                  <a:srgbClr val="00B050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長</a:t>
            </a:r>
            <a:r>
              <a:rPr lang="en-US" altLang="zh-CN" sz="2200" b="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 3" panose="05040102010807070707" pitchFamily="18" charset="2"/>
              </a:rPr>
              <a:t>×</a:t>
            </a:r>
            <a:r>
              <a:rPr lang="zh-CN" altLang="en-US" sz="2200" b="0" dirty="0">
                <a:solidFill>
                  <a:srgbClr val="00B050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闊</a:t>
            </a:r>
            <a:r>
              <a:rPr lang="en-US" altLang="zh-CN" sz="2200" b="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 3" panose="05040102010807070707" pitchFamily="18" charset="2"/>
              </a:rPr>
              <a:t>×</a:t>
            </a:r>
            <a:r>
              <a:rPr lang="zh-CN" altLang="en-US" sz="2200" b="0" dirty="0">
                <a:solidFill>
                  <a:srgbClr val="00B050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高</a:t>
            </a:r>
            <a:endParaRPr lang="zh-TW" altLang="en-US" sz="2200" b="0" dirty="0">
              <a:solidFill>
                <a:srgbClr val="00B050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  <p:sp>
        <p:nvSpPr>
          <p:cNvPr id="34" name="Rectangle 4">
            <a:extLst>
              <a:ext uri="{FF2B5EF4-FFF2-40B4-BE49-F238E27FC236}">
                <a16:creationId xmlns:a16="http://schemas.microsoft.com/office/drawing/2014/main" id="{C5D40AAD-E2C3-40F4-B698-34ADB5263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1828" y="2956882"/>
            <a:ext cx="840920" cy="400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06400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0" dirty="0">
                <a:solidFill>
                  <a:srgbClr val="000000"/>
                </a:solidFill>
                <a:ea typeface="標楷體" panose="03000509000000000000" pitchFamily="65" charset="-120"/>
              </a:rPr>
              <a:t>20cm</a:t>
            </a:r>
            <a:endParaRPr kumimoji="1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標楷體" panose="03000509000000000000" pitchFamily="65" charset="-120"/>
            </a:endParaRPr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id="{6CE6151F-9DC2-4AAE-B796-56261A7A1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9232" y="2573862"/>
            <a:ext cx="984936" cy="400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06400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0" dirty="0">
                <a:solidFill>
                  <a:srgbClr val="000000"/>
                </a:solidFill>
                <a:ea typeface="標楷體" panose="03000509000000000000" pitchFamily="65" charset="-120"/>
              </a:rPr>
              <a:t>18cm</a:t>
            </a:r>
            <a:endParaRPr kumimoji="1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標楷體" panose="03000509000000000000" pitchFamily="65" charset="-120"/>
            </a:endParaRPr>
          </a:p>
        </p:txBody>
      </p:sp>
      <p:sp>
        <p:nvSpPr>
          <p:cNvPr id="36" name="Rectangle 4">
            <a:extLst>
              <a:ext uri="{FF2B5EF4-FFF2-40B4-BE49-F238E27FC236}">
                <a16:creationId xmlns:a16="http://schemas.microsoft.com/office/drawing/2014/main" id="{7464714A-3C25-4796-94A3-ED04CA198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5136" y="1816272"/>
            <a:ext cx="825055" cy="400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06400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0" dirty="0">
                <a:solidFill>
                  <a:srgbClr val="000000"/>
                </a:solidFill>
                <a:ea typeface="標楷體" panose="03000509000000000000" pitchFamily="65" charset="-120"/>
              </a:rPr>
              <a:t>8cm</a:t>
            </a:r>
            <a:endParaRPr kumimoji="1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標楷體" panose="03000509000000000000" pitchFamily="65" charset="-12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CAB4205B-4200-44E0-A9A7-55E9ACAA41F3}"/>
              </a:ext>
            </a:extLst>
          </p:cNvPr>
          <p:cNvSpPr/>
          <p:nvPr/>
        </p:nvSpPr>
        <p:spPr bwMode="auto">
          <a:xfrm>
            <a:off x="3627920" y="3017483"/>
            <a:ext cx="684000" cy="360000"/>
          </a:xfrm>
          <a:prstGeom prst="rect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10ECB5C4-6A1D-4D4E-AC42-5C19C4E303E3}"/>
              </a:ext>
            </a:extLst>
          </p:cNvPr>
          <p:cNvSpPr/>
          <p:nvPr/>
        </p:nvSpPr>
        <p:spPr bwMode="auto">
          <a:xfrm>
            <a:off x="5160247" y="2609586"/>
            <a:ext cx="684000" cy="360000"/>
          </a:xfrm>
          <a:prstGeom prst="rect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21F0CA13-5617-46F0-AF82-942EAAC6A148}"/>
              </a:ext>
            </a:extLst>
          </p:cNvPr>
          <p:cNvSpPr/>
          <p:nvPr/>
        </p:nvSpPr>
        <p:spPr bwMode="auto">
          <a:xfrm>
            <a:off x="5537425" y="1826223"/>
            <a:ext cx="576000" cy="360000"/>
          </a:xfrm>
          <a:prstGeom prst="rect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6" name="Rectangle 4">
            <a:extLst>
              <a:ext uri="{FF2B5EF4-FFF2-40B4-BE49-F238E27FC236}">
                <a16:creationId xmlns:a16="http://schemas.microsoft.com/office/drawing/2014/main" id="{6509B358-E0AC-47B0-9E5B-2844394AD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6287" y="4635704"/>
            <a:ext cx="2257697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CC00FF">
                <a:alpha val="80000"/>
              </a:srgbClr>
            </a:prstShdw>
          </a:effectLst>
        </p:spPr>
        <p:txBody>
          <a:bodyPr wrap="square" anchor="ctr">
            <a:spAutoFit/>
          </a:bodyPr>
          <a:lstStyle>
            <a:lvl1pPr marL="2857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>
              <a:spcAft>
                <a:spcPts val="300"/>
              </a:spcAft>
            </a:pPr>
            <a:r>
              <a:rPr lang="zh-TW" altLang="en-US" sz="2800" b="0" dirty="0">
                <a:solidFill>
                  <a:srgbClr val="FF00FF"/>
                </a:solidFill>
                <a:ea typeface="DFKai-SB" panose="03000509000000000000" pitchFamily="65" charset="-120"/>
                <a:cs typeface="Arial" panose="020B0604020202020204" pitchFamily="34" charset="0"/>
              </a:rPr>
              <a:t>蛋糕</a:t>
            </a:r>
            <a:r>
              <a:rPr lang="zh-CN" altLang="en-US" sz="2800" b="0" dirty="0">
                <a:solidFill>
                  <a:srgbClr val="FF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的體積</a:t>
            </a:r>
            <a:endParaRPr lang="zh-TW" altLang="en-US" sz="2800" b="0" dirty="0">
              <a:solidFill>
                <a:srgbClr val="FF00FF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  <p:sp>
        <p:nvSpPr>
          <p:cNvPr id="5" name="箭头: 左 4">
            <a:extLst>
              <a:ext uri="{FF2B5EF4-FFF2-40B4-BE49-F238E27FC236}">
                <a16:creationId xmlns:a16="http://schemas.microsoft.com/office/drawing/2014/main" id="{6B4423CC-061D-4D93-B282-0C9C9C3DF54D}"/>
              </a:ext>
            </a:extLst>
          </p:cNvPr>
          <p:cNvSpPr/>
          <p:nvPr/>
        </p:nvSpPr>
        <p:spPr bwMode="auto">
          <a:xfrm>
            <a:off x="3713373" y="4822133"/>
            <a:ext cx="680263" cy="260501"/>
          </a:xfrm>
          <a:prstGeom prst="leftArrow">
            <a:avLst/>
          </a:prstGeom>
          <a:solidFill>
            <a:srgbClr val="FFCCFF"/>
          </a:solidFill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630EF6B-F61D-451B-B146-816B6CFB2D10}"/>
              </a:ext>
            </a:extLst>
          </p:cNvPr>
          <p:cNvGrpSpPr/>
          <p:nvPr/>
        </p:nvGrpSpPr>
        <p:grpSpPr>
          <a:xfrm>
            <a:off x="3217632" y="4473801"/>
            <a:ext cx="1917723" cy="915987"/>
            <a:chOff x="6090538" y="2122104"/>
            <a:chExt cx="1917723" cy="915987"/>
          </a:xfrm>
        </p:grpSpPr>
        <p:grpSp>
          <p:nvGrpSpPr>
            <p:cNvPr id="48" name="Group 11">
              <a:extLst>
                <a:ext uri="{FF2B5EF4-FFF2-40B4-BE49-F238E27FC236}">
                  <a16:creationId xmlns:a16="http://schemas.microsoft.com/office/drawing/2014/main" id="{3D85EB46-9CC5-451E-B931-4312A36A4C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45896" y="2122104"/>
              <a:ext cx="863600" cy="915987"/>
              <a:chOff x="1292" y="1706"/>
              <a:chExt cx="544" cy="577"/>
            </a:xfrm>
          </p:grpSpPr>
          <p:sp>
            <p:nvSpPr>
              <p:cNvPr id="49" name="Rectangle 8">
                <a:extLst>
                  <a:ext uri="{FF2B5EF4-FFF2-40B4-BE49-F238E27FC236}">
                    <a16:creationId xmlns:a16="http://schemas.microsoft.com/office/drawing/2014/main" id="{83BC6FB4-1286-448A-816E-7CD78B99C9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3" y="1956"/>
                <a:ext cx="54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2800" dirty="0">
                    <a:solidFill>
                      <a:srgbClr val="FF0000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</a:rPr>
                  <a:t>4</a:t>
                </a:r>
                <a:endParaRPr lang="en-US" altLang="zh-TW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Rectangle 8">
                <a:extLst>
                  <a:ext uri="{FF2B5EF4-FFF2-40B4-BE49-F238E27FC236}">
                    <a16:creationId xmlns:a16="http://schemas.microsoft.com/office/drawing/2014/main" id="{DC68C632-4DA4-47CD-BED0-F91136C1F2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" y="1706"/>
                <a:ext cx="54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2800" dirty="0">
                    <a:solidFill>
                      <a:srgbClr val="FF0000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51" name="Line 14">
                <a:extLst>
                  <a:ext uri="{FF2B5EF4-FFF2-40B4-BE49-F238E27FC236}">
                    <a16:creationId xmlns:a16="http://schemas.microsoft.com/office/drawing/2014/main" id="{9A93B7B0-BCEF-4C06-9B29-1FBEC64EC7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01" y="1999"/>
                <a:ext cx="333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2" name="文字方塊 8">
              <a:extLst>
                <a:ext uri="{FF2B5EF4-FFF2-40B4-BE49-F238E27FC236}">
                  <a16:creationId xmlns:a16="http://schemas.microsoft.com/office/drawing/2014/main" id="{74118790-FBF8-4CC5-9F6C-0556AF25F032}"/>
                </a:ext>
              </a:extLst>
            </p:cNvPr>
            <p:cNvSpPr txBox="1"/>
            <p:nvPr/>
          </p:nvSpPr>
          <p:spPr>
            <a:xfrm>
              <a:off x="6090538" y="2325631"/>
              <a:ext cx="19177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×(</a:t>
              </a:r>
              <a:r>
                <a:rPr lang="en-US" altLang="zh-CN" sz="2800" dirty="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1</a:t>
              </a:r>
              <a:r>
                <a:rPr lang="zh-CN" altLang="en-US" sz="2800" dirty="0">
                  <a:solidFill>
                    <a:srgbClr val="FF0000"/>
                  </a:solidFill>
                  <a:ea typeface="標楷體" panose="03000509000000000000" pitchFamily="65" charset="-120"/>
                  <a:cs typeface="Arial" panose="020B0604020202020204" pitchFamily="34" charset="0"/>
                </a:rPr>
                <a:t>＋</a:t>
              </a:r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)</a:t>
              </a:r>
              <a:endParaRPr lang="zh-CN" altLang="en-US" sz="2800" dirty="0">
                <a:solidFill>
                  <a:srgbClr val="FF0000"/>
                </a:solidFill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</p:grpSp>
      <p:sp>
        <p:nvSpPr>
          <p:cNvPr id="54" name="任意多边形 32">
            <a:extLst>
              <a:ext uri="{FF2B5EF4-FFF2-40B4-BE49-F238E27FC236}">
                <a16:creationId xmlns:a16="http://schemas.microsoft.com/office/drawing/2014/main" id="{67E92F50-E5EA-46C3-AE5C-31229BE75DD0}"/>
              </a:ext>
            </a:extLst>
          </p:cNvPr>
          <p:cNvSpPr/>
          <p:nvPr/>
        </p:nvSpPr>
        <p:spPr bwMode="auto">
          <a:xfrm flipV="1">
            <a:off x="1438182" y="3802002"/>
            <a:ext cx="3661050" cy="0"/>
          </a:xfrm>
          <a:custGeom>
            <a:avLst/>
            <a:gdLst>
              <a:gd name="connsiteX0" fmla="*/ 0 w 6874933"/>
              <a:gd name="connsiteY0" fmla="*/ 0 h 0"/>
              <a:gd name="connsiteX1" fmla="*/ 6874933 w 68749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74933">
                <a:moveTo>
                  <a:pt x="0" y="0"/>
                </a:moveTo>
                <a:lnTo>
                  <a:pt x="6874933" y="0"/>
                </a:lnTo>
              </a:path>
            </a:pathLst>
          </a:cu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55" name="任意多边形 32">
            <a:extLst>
              <a:ext uri="{FF2B5EF4-FFF2-40B4-BE49-F238E27FC236}">
                <a16:creationId xmlns:a16="http://schemas.microsoft.com/office/drawing/2014/main" id="{E6DEEFCE-F6D1-428B-88A5-C90CBCC0BA8B}"/>
              </a:ext>
            </a:extLst>
          </p:cNvPr>
          <p:cNvSpPr/>
          <p:nvPr/>
        </p:nvSpPr>
        <p:spPr bwMode="auto">
          <a:xfrm flipV="1">
            <a:off x="5292080" y="3756283"/>
            <a:ext cx="2952328" cy="0"/>
          </a:xfrm>
          <a:custGeom>
            <a:avLst/>
            <a:gdLst>
              <a:gd name="connsiteX0" fmla="*/ 0 w 6874933"/>
              <a:gd name="connsiteY0" fmla="*/ 0 h 0"/>
              <a:gd name="connsiteX1" fmla="*/ 6874933 w 68749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74933">
                <a:moveTo>
                  <a:pt x="0" y="0"/>
                </a:moveTo>
                <a:lnTo>
                  <a:pt x="6874933" y="0"/>
                </a:lnTo>
              </a:path>
            </a:pathLst>
          </a:cu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56" name="任意多边形 32">
            <a:extLst>
              <a:ext uri="{FF2B5EF4-FFF2-40B4-BE49-F238E27FC236}">
                <a16:creationId xmlns:a16="http://schemas.microsoft.com/office/drawing/2014/main" id="{F4E03484-E735-4748-9B08-AEC0CEF6D32B}"/>
              </a:ext>
            </a:extLst>
          </p:cNvPr>
          <p:cNvSpPr/>
          <p:nvPr/>
        </p:nvSpPr>
        <p:spPr bwMode="auto">
          <a:xfrm flipV="1">
            <a:off x="1438182" y="4588222"/>
            <a:ext cx="2189738" cy="0"/>
          </a:xfrm>
          <a:custGeom>
            <a:avLst/>
            <a:gdLst>
              <a:gd name="connsiteX0" fmla="*/ 0 w 6874933"/>
              <a:gd name="connsiteY0" fmla="*/ 0 h 0"/>
              <a:gd name="connsiteX1" fmla="*/ 6874933 w 68749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74933">
                <a:moveTo>
                  <a:pt x="0" y="0"/>
                </a:moveTo>
                <a:lnTo>
                  <a:pt x="6874933" y="0"/>
                </a:lnTo>
              </a:path>
            </a:pathLst>
          </a:cu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  <p:bldP spid="24" grpId="0"/>
      <p:bldP spid="25" grpId="0" uiExpand="1" build="p"/>
      <p:bldP spid="26" grpId="0"/>
      <p:bldP spid="27" grpId="0"/>
      <p:bldP spid="32" grpId="0"/>
      <p:bldP spid="32" grpId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6" grpId="0"/>
      <p:bldP spid="46" grpId="1"/>
      <p:bldP spid="5" grpId="0" animBg="1"/>
      <p:bldP spid="5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11A59565-72AD-4A81-87FA-55D84157E8E5}"/>
              </a:ext>
            </a:extLst>
          </p:cNvPr>
          <p:cNvSpPr/>
          <p:nvPr/>
        </p:nvSpPr>
        <p:spPr bwMode="auto">
          <a:xfrm>
            <a:off x="2839854" y="3890530"/>
            <a:ext cx="1660137" cy="413784"/>
          </a:xfrm>
          <a:prstGeom prst="rect">
            <a:avLst/>
          </a:prstGeom>
          <a:solidFill>
            <a:srgbClr val="FFCDF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A11E95C-0C9D-4D0F-AD3B-14C42BB0E3AE}"/>
              </a:ext>
            </a:extLst>
          </p:cNvPr>
          <p:cNvSpPr/>
          <p:nvPr/>
        </p:nvSpPr>
        <p:spPr bwMode="auto">
          <a:xfrm>
            <a:off x="6779422" y="3844288"/>
            <a:ext cx="1020762" cy="413784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AB4243C-FDB2-4AD0-B023-007D6FCC0716}"/>
              </a:ext>
            </a:extLst>
          </p:cNvPr>
          <p:cNvSpPr/>
          <p:nvPr/>
        </p:nvSpPr>
        <p:spPr bwMode="auto">
          <a:xfrm>
            <a:off x="4850297" y="3876653"/>
            <a:ext cx="585799" cy="413784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5" name="文字方塊 6">
            <a:extLst>
              <a:ext uri="{FF2B5EF4-FFF2-40B4-BE49-F238E27FC236}">
                <a16:creationId xmlns:a16="http://schemas.microsoft.com/office/drawing/2014/main" id="{62153B69-F218-438A-8163-120027DE2FCA}"/>
              </a:ext>
            </a:extLst>
          </p:cNvPr>
          <p:cNvSpPr txBox="1"/>
          <p:nvPr/>
        </p:nvSpPr>
        <p:spPr>
          <a:xfrm>
            <a:off x="1343816" y="3813015"/>
            <a:ext cx="7332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u="sng" dirty="0">
                <a:ea typeface="DFKai-SB" panose="03000509000000000000" pitchFamily="65" charset="-120"/>
                <a:cs typeface="Arial" panose="020B0604020202020204" pitchFamily="34" charset="0"/>
              </a:rPr>
              <a:t>茵靜</a:t>
            </a:r>
            <a:r>
              <a:rPr lang="zh-TW" altLang="en-US" sz="2800" dirty="0">
                <a:ea typeface="DFKai-SB" panose="03000509000000000000" pitchFamily="65" charset="-120"/>
                <a:cs typeface="Arial" panose="020B0604020202020204" pitchFamily="34" charset="0"/>
              </a:rPr>
              <a:t>想買</a:t>
            </a:r>
            <a:r>
              <a:rPr lang="en-US" altLang="zh-TW" sz="2800" dirty="0">
                <a:ea typeface="DFKai-SB" panose="03000509000000000000" pitchFamily="65" charset="-120"/>
                <a:cs typeface="Arial" panose="020B0604020202020204" pitchFamily="34" charset="0"/>
              </a:rPr>
              <a:t>3</a:t>
            </a:r>
            <a:r>
              <a:rPr lang="zh-TW" altLang="en-US" sz="2800" dirty="0">
                <a:ea typeface="DFKai-SB" panose="03000509000000000000" pitchFamily="65" charset="-120"/>
                <a:cs typeface="Arial" panose="020B0604020202020204" pitchFamily="34" charset="0"/>
              </a:rPr>
              <a:t>個禮物盒和</a:t>
            </a:r>
            <a:r>
              <a:rPr lang="en-US" altLang="zh-TW" sz="2800" dirty="0">
                <a:ea typeface="DFKai-SB" panose="03000509000000000000" pitchFamily="65" charset="-120"/>
                <a:cs typeface="Arial" panose="020B0604020202020204" pitchFamily="34" charset="0"/>
              </a:rPr>
              <a:t>5</a:t>
            </a:r>
            <a:r>
              <a:rPr lang="zh-TW" altLang="en-US" sz="2800" dirty="0">
                <a:ea typeface="DFKai-SB" panose="03000509000000000000" pitchFamily="65" charset="-120"/>
                <a:cs typeface="Arial" panose="020B0604020202020204" pitchFamily="34" charset="0"/>
              </a:rPr>
              <a:t>張邊長各是</a:t>
            </a:r>
            <a:r>
              <a:rPr lang="en-US" altLang="zh-TW" sz="2800" dirty="0">
                <a:ea typeface="DFKai-SB" panose="03000509000000000000" pitchFamily="65" charset="-120"/>
                <a:cs typeface="Arial" panose="020B0604020202020204" pitchFamily="34" charset="0"/>
              </a:rPr>
              <a:t>0.65m</a:t>
            </a:r>
            <a:r>
              <a:rPr lang="zh-TW" altLang="en-US" sz="2800" dirty="0">
                <a:ea typeface="DFKai-SB" panose="03000509000000000000" pitchFamily="65" charset="-120"/>
                <a:cs typeface="Arial" panose="020B0604020202020204" pitchFamily="34" charset="0"/>
              </a:rPr>
              <a:t>的正方形顏色紙。</a:t>
            </a:r>
            <a:r>
              <a:rPr lang="zh-TW" altLang="en-US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根據上表，她須付款多少？</a:t>
            </a:r>
            <a:r>
              <a:rPr lang="en-US" altLang="zh-TW" sz="2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[4</a:t>
            </a:r>
            <a:r>
              <a:rPr lang="zh-CN" altLang="en-US" sz="2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分</a:t>
            </a:r>
            <a:r>
              <a:rPr lang="en-US" altLang="zh-TW" sz="2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]</a:t>
            </a:r>
            <a:endParaRPr lang="zh-CN" altLang="en-US" sz="2800" dirty="0"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BB55AA3-4592-4249-9018-46D8ACB89E17}"/>
              </a:ext>
            </a:extLst>
          </p:cNvPr>
          <p:cNvSpPr/>
          <p:nvPr/>
        </p:nvSpPr>
        <p:spPr bwMode="auto">
          <a:xfrm>
            <a:off x="2369349" y="2422175"/>
            <a:ext cx="978515" cy="413784"/>
          </a:xfrm>
          <a:prstGeom prst="rect">
            <a:avLst/>
          </a:prstGeom>
          <a:solidFill>
            <a:srgbClr val="FFCDF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9C2D9CC-5488-4F2C-920C-36B52EFCC563}"/>
              </a:ext>
            </a:extLst>
          </p:cNvPr>
          <p:cNvSpPr/>
          <p:nvPr/>
        </p:nvSpPr>
        <p:spPr bwMode="auto">
          <a:xfrm>
            <a:off x="5987333" y="3322485"/>
            <a:ext cx="2041051" cy="413784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graphicFrame>
        <p:nvGraphicFramePr>
          <p:cNvPr id="34" name="表格 24">
            <a:extLst>
              <a:ext uri="{FF2B5EF4-FFF2-40B4-BE49-F238E27FC236}">
                <a16:creationId xmlns:a16="http://schemas.microsoft.com/office/drawing/2014/main" id="{D67CDB7C-4921-46F7-82AA-5ECA08DF1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724696"/>
              </p:ext>
            </p:extLst>
          </p:nvPr>
        </p:nvGraphicFramePr>
        <p:xfrm>
          <a:off x="985962" y="1930511"/>
          <a:ext cx="716412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782">
                  <a:extLst>
                    <a:ext uri="{9D8B030D-6E8A-4147-A177-3AD203B41FA5}">
                      <a16:colId xmlns:a16="http://schemas.microsoft.com/office/drawing/2014/main" val="341976411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772211854"/>
                    </a:ext>
                  </a:extLst>
                </a:gridCol>
                <a:gridCol w="2380803">
                  <a:extLst>
                    <a:ext uri="{9D8B030D-6E8A-4147-A177-3AD203B41FA5}">
                      <a16:colId xmlns:a16="http://schemas.microsoft.com/office/drawing/2014/main" val="2396131974"/>
                    </a:ext>
                  </a:extLst>
                </a:gridCol>
                <a:gridCol w="1174163">
                  <a:extLst>
                    <a:ext uri="{9D8B030D-6E8A-4147-A177-3AD203B41FA5}">
                      <a16:colId xmlns:a16="http://schemas.microsoft.com/office/drawing/2014/main" val="2094966475"/>
                    </a:ext>
                  </a:extLst>
                </a:gridCol>
                <a:gridCol w="1103241">
                  <a:extLst>
                    <a:ext uri="{9D8B030D-6E8A-4147-A177-3AD203B41FA5}">
                      <a16:colId xmlns:a16="http://schemas.microsoft.com/office/drawing/2014/main" val="4257538023"/>
                    </a:ext>
                  </a:extLst>
                </a:gridCol>
              </a:tblGrid>
              <a:tr h="40865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</a:rPr>
                        <a:t>禮物盒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</a:rPr>
                        <a:t>售價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TW" altLang="en-US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</a:rPr>
                        <a:t>正方形顏色紙</a:t>
                      </a:r>
                      <a:endParaRPr lang="zh-CN" altLang="en-U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DFKai-SB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</a:rPr>
                        <a:t>售價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405134"/>
                  </a:ext>
                </a:extLst>
              </a:tr>
              <a:tr h="4086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</a:rPr>
                        <a:t>每個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</a:rPr>
                        <a:t>$45.8</a:t>
                      </a:r>
                      <a:endParaRPr lang="zh-CN" altLang="en-U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DFKai-SB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</a:rPr>
                        <a:t>每張紙的邊長不超過</a:t>
                      </a:r>
                      <a:endParaRPr lang="zh-CN" altLang="en-U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DFKai-SB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</a:rPr>
                        <a:t>0.4m</a:t>
                      </a:r>
                      <a:endParaRPr lang="zh-CN" altLang="en-U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DFKai-SB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</a:rPr>
                        <a:t>$3.2</a:t>
                      </a:r>
                      <a:endParaRPr lang="zh-CN" altLang="en-U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DFKai-SB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368847"/>
                  </a:ext>
                </a:extLst>
              </a:tr>
              <a:tr h="4086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zh-CN" altLang="en-U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DFKai-SB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zh-CN" altLang="en-U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DFKai-SB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DFKai-SB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</a:rPr>
                        <a:t>0.6m</a:t>
                      </a:r>
                      <a:endParaRPr lang="zh-CN" altLang="en-U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DFKai-SB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</a:rPr>
                        <a:t>$6.9</a:t>
                      </a:r>
                      <a:endParaRPr lang="zh-CN" altLang="en-U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DFKai-SB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655977"/>
                  </a:ext>
                </a:extLst>
              </a:tr>
              <a:tr h="4086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zh-CN" altLang="en-US" sz="24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DFKai-SB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zh-CN" altLang="en-U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DFKai-SB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zh-CN" altLang="en-U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DFKai-SB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</a:rPr>
                        <a:t>1m</a:t>
                      </a:r>
                      <a:endParaRPr lang="zh-CN" altLang="en-U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DFKai-SB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</a:rPr>
                        <a:t>$8.5</a:t>
                      </a:r>
                      <a:endParaRPr lang="zh-CN" altLang="en-U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DFKai-SB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3637351"/>
                  </a:ext>
                </a:extLst>
              </a:tr>
            </a:tbl>
          </a:graphicData>
        </a:graphic>
      </p:graphicFrame>
      <p:sp>
        <p:nvSpPr>
          <p:cNvPr id="39" name="文字方塊 2">
            <a:extLst>
              <a:ext uri="{FF2B5EF4-FFF2-40B4-BE49-F238E27FC236}">
                <a16:creationId xmlns:a16="http://schemas.microsoft.com/office/drawing/2014/main" id="{18359E79-BED2-4693-8491-E004C4ED9218}"/>
              </a:ext>
            </a:extLst>
          </p:cNvPr>
          <p:cNvSpPr txBox="1"/>
          <p:nvPr/>
        </p:nvSpPr>
        <p:spPr>
          <a:xfrm>
            <a:off x="838769" y="904796"/>
            <a:ext cx="7477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u="sng" dirty="0">
                <a:ea typeface="DFKai-SB" panose="03000509000000000000" pitchFamily="65" charset="-120"/>
                <a:cs typeface="Arial" panose="020B0604020202020204" pitchFamily="34" charset="0"/>
              </a:rPr>
              <a:t>茵靜</a:t>
            </a:r>
            <a:r>
              <a:rPr lang="zh-TW" altLang="en-US" sz="2800" dirty="0">
                <a:ea typeface="DFKai-SB" panose="03000509000000000000" pitchFamily="65" charset="-120"/>
                <a:cs typeface="Arial" panose="020B0604020202020204" pitchFamily="34" charset="0"/>
              </a:rPr>
              <a:t>想購買一個蛋糕、一些禮物盒和正方形顏</a:t>
            </a:r>
            <a:endParaRPr lang="en-US" altLang="zh-TW" sz="2800" dirty="0"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2800" dirty="0">
                <a:ea typeface="DFKai-SB" panose="03000509000000000000" pitchFamily="65" charset="-120"/>
                <a:cs typeface="Arial" panose="020B0604020202020204" pitchFamily="34" charset="0"/>
              </a:rPr>
              <a:t>色紙</a:t>
            </a:r>
            <a:r>
              <a:rPr lang="zh-TW" altLang="en-US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。</a:t>
            </a:r>
            <a:endParaRPr lang="zh-CN" altLang="en-US" sz="2800" dirty="0"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5BAFE954-BB20-4FEF-A35D-4CF11D69E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9" y="904796"/>
            <a:ext cx="1430048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06400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b="0" dirty="0">
                <a:solidFill>
                  <a:srgbClr val="000000"/>
                </a:solidFill>
                <a:ea typeface="標楷體" panose="03000509000000000000" pitchFamily="65" charset="-120"/>
              </a:rPr>
              <a:t>32</a:t>
            </a:r>
            <a:r>
              <a:rPr kumimoji="1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. 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 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27" name="文字方塊 2">
            <a:extLst>
              <a:ext uri="{FF2B5EF4-FFF2-40B4-BE49-F238E27FC236}">
                <a16:creationId xmlns:a16="http://schemas.microsoft.com/office/drawing/2014/main" id="{F8A1D1FC-7023-4D3C-B013-0A0069AE3050}"/>
              </a:ext>
            </a:extLst>
          </p:cNvPr>
          <p:cNvSpPr txBox="1"/>
          <p:nvPr/>
        </p:nvSpPr>
        <p:spPr>
          <a:xfrm>
            <a:off x="1343816" y="4692464"/>
            <a:ext cx="7084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u="sng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李</a:t>
            </a:r>
            <a:r>
              <a:rPr lang="zh-TW" altLang="en-US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太太購買了</a:t>
            </a:r>
            <a:r>
              <a:rPr lang="en-US" altLang="zh-TW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zh-TW" altLang="en-US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個坐墊和</a:t>
            </a:r>
            <a:r>
              <a:rPr lang="en-US" altLang="zh-TW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6</a:t>
            </a:r>
            <a:r>
              <a:rPr lang="zh-TW" altLang="en-US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個直徑各是</a:t>
            </a:r>
            <a:r>
              <a:rPr lang="en-US" altLang="zh-TW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10.4cm</a:t>
            </a:r>
          </a:p>
          <a:p>
            <a:r>
              <a:rPr lang="zh-TW" altLang="en-US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的盤墊。根據上表，她須付款多少？</a:t>
            </a:r>
            <a:r>
              <a:rPr lang="en-US" altLang="zh-TW" sz="2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[4</a:t>
            </a:r>
            <a:r>
              <a:rPr lang="zh-CN" altLang="en-US" sz="2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分</a:t>
            </a:r>
            <a:r>
              <a:rPr lang="en-US" altLang="zh-TW" sz="2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]</a:t>
            </a:r>
            <a:endParaRPr lang="zh-CN" altLang="en-US" sz="2800" dirty="0"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2D7D2F9F-1C62-480B-8D79-E73E555B61AC}"/>
              </a:ext>
            </a:extLst>
          </p:cNvPr>
          <p:cNvSpPr/>
          <p:nvPr/>
        </p:nvSpPr>
        <p:spPr bwMode="auto">
          <a:xfrm>
            <a:off x="1438181" y="4689320"/>
            <a:ext cx="6953343" cy="1620000"/>
          </a:xfrm>
          <a:prstGeom prst="rect">
            <a:avLst/>
          </a:prstGeom>
          <a:solidFill>
            <a:srgbClr val="FFFBD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9" name="文字方塊 4">
            <a:extLst>
              <a:ext uri="{FF2B5EF4-FFF2-40B4-BE49-F238E27FC236}">
                <a16:creationId xmlns:a16="http://schemas.microsoft.com/office/drawing/2014/main" id="{C47EBD0A-FDC0-4660-9CAE-C8BACDDBD6CA}"/>
              </a:ext>
            </a:extLst>
          </p:cNvPr>
          <p:cNvSpPr txBox="1"/>
          <p:nvPr/>
        </p:nvSpPr>
        <p:spPr>
          <a:xfrm>
            <a:off x="7473588" y="4832995"/>
            <a:ext cx="95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[2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分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]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0" name="文字方塊 5">
            <a:extLst>
              <a:ext uri="{FF2B5EF4-FFF2-40B4-BE49-F238E27FC236}">
                <a16:creationId xmlns:a16="http://schemas.microsoft.com/office/drawing/2014/main" id="{C1CD3415-F1C0-4D95-B674-014020E6D60D}"/>
              </a:ext>
            </a:extLst>
          </p:cNvPr>
          <p:cNvSpPr txBox="1"/>
          <p:nvPr/>
        </p:nvSpPr>
        <p:spPr>
          <a:xfrm>
            <a:off x="1970393" y="4766954"/>
            <a:ext cx="1539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800" dirty="0">
                <a:solidFill>
                  <a:srgbClr val="FF0000"/>
                </a:solidFill>
                <a:ea typeface="標楷體" panose="03000509000000000000" pitchFamily="65" charset="-120"/>
              </a:rPr>
              <a:t>45.8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>
                <a:solidFill>
                  <a:srgbClr val="FF0000"/>
                </a:solidFill>
                <a:ea typeface="標楷體" panose="03000509000000000000" pitchFamily="65" charset="-120"/>
              </a:rPr>
              <a:t>3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1" name="文字方塊 6">
            <a:extLst>
              <a:ext uri="{FF2B5EF4-FFF2-40B4-BE49-F238E27FC236}">
                <a16:creationId xmlns:a16="http://schemas.microsoft.com/office/drawing/2014/main" id="{254F45D2-2246-4E06-BA53-2F44EB1F6D8A}"/>
              </a:ext>
            </a:extLst>
          </p:cNvPr>
          <p:cNvSpPr txBox="1"/>
          <p:nvPr/>
        </p:nvSpPr>
        <p:spPr>
          <a:xfrm>
            <a:off x="7473588" y="5324328"/>
            <a:ext cx="95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[2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分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]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2" name="文字方塊 7">
            <a:extLst>
              <a:ext uri="{FF2B5EF4-FFF2-40B4-BE49-F238E27FC236}">
                <a16:creationId xmlns:a16="http://schemas.microsoft.com/office/drawing/2014/main" id="{8033BAFD-4526-49E0-ABB7-0F3E1AAC0EAA}"/>
              </a:ext>
            </a:extLst>
          </p:cNvPr>
          <p:cNvSpPr txBox="1"/>
          <p:nvPr/>
        </p:nvSpPr>
        <p:spPr>
          <a:xfrm>
            <a:off x="1628487" y="5236885"/>
            <a:ext cx="1881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800" dirty="0">
                <a:solidFill>
                  <a:srgbClr val="FF0000"/>
                </a:solidFill>
                <a:ea typeface="標楷體" panose="03000509000000000000" pitchFamily="65" charset="-120"/>
              </a:rPr>
              <a:t>= 179.9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3" name="文字方塊 8">
            <a:extLst>
              <a:ext uri="{FF2B5EF4-FFF2-40B4-BE49-F238E27FC236}">
                <a16:creationId xmlns:a16="http://schemas.microsoft.com/office/drawing/2014/main" id="{5FF83DAC-0722-4A0E-A26F-394563D3713B}"/>
              </a:ext>
            </a:extLst>
          </p:cNvPr>
          <p:cNvSpPr txBox="1"/>
          <p:nvPr/>
        </p:nvSpPr>
        <p:spPr>
          <a:xfrm>
            <a:off x="1562181" y="5696833"/>
            <a:ext cx="3144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800" dirty="0">
                <a:solidFill>
                  <a:srgbClr val="FF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她須付款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$</a:t>
            </a:r>
            <a:r>
              <a:rPr lang="en-US" altLang="zh-CN" sz="2800" dirty="0">
                <a:solidFill>
                  <a:srgbClr val="FF0000"/>
                </a:solidFill>
                <a:ea typeface="標楷體" panose="03000509000000000000" pitchFamily="65" charset="-120"/>
              </a:rPr>
              <a:t>179.9</a:t>
            </a:r>
            <a:r>
              <a:rPr lang="zh-CN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。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6" name="Rectangle 4">
            <a:extLst>
              <a:ext uri="{FF2B5EF4-FFF2-40B4-BE49-F238E27FC236}">
                <a16:creationId xmlns:a16="http://schemas.microsoft.com/office/drawing/2014/main" id="{475AF0E1-F92E-422A-8495-4A6AA28A4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336" y="3813015"/>
            <a:ext cx="1020762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06400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b="0" dirty="0">
                <a:solidFill>
                  <a:srgbClr val="000000"/>
                </a:solidFill>
                <a:ea typeface="標楷體" panose="03000509000000000000" pitchFamily="65" charset="-120"/>
              </a:rPr>
              <a:t>(b)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7" name="文字方塊 5">
            <a:extLst>
              <a:ext uri="{FF2B5EF4-FFF2-40B4-BE49-F238E27FC236}">
                <a16:creationId xmlns:a16="http://schemas.microsoft.com/office/drawing/2014/main" id="{A379832B-BEA8-4F86-B885-75698F5F0549}"/>
              </a:ext>
            </a:extLst>
          </p:cNvPr>
          <p:cNvSpPr txBox="1"/>
          <p:nvPr/>
        </p:nvSpPr>
        <p:spPr>
          <a:xfrm>
            <a:off x="3141812" y="4766954"/>
            <a:ext cx="1708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800" dirty="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ea typeface="標楷體" panose="03000509000000000000" pitchFamily="65" charset="-120"/>
              </a:rPr>
              <a:t>8.5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>
                <a:solidFill>
                  <a:srgbClr val="FF0000"/>
                </a:solidFill>
                <a:ea typeface="標楷體" panose="03000509000000000000" pitchFamily="65" charset="-120"/>
              </a:rPr>
              <a:t>5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8" name="Rectangle 4">
            <a:extLst>
              <a:ext uri="{FF2B5EF4-FFF2-40B4-BE49-F238E27FC236}">
                <a16:creationId xmlns:a16="http://schemas.microsoft.com/office/drawing/2014/main" id="{58D898EA-9F0E-4FC1-9872-9A2EEB508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1091" y="3667533"/>
            <a:ext cx="1372562" cy="400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2000" b="0" dirty="0">
                <a:solidFill>
                  <a:srgbClr val="00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超過</a:t>
            </a:r>
            <a:r>
              <a:rPr lang="en-US" altLang="zh-CN" sz="2000" b="0" dirty="0">
                <a:solidFill>
                  <a:srgbClr val="00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0.6m</a:t>
            </a:r>
          </a:p>
        </p:txBody>
      </p:sp>
      <p:sp>
        <p:nvSpPr>
          <p:cNvPr id="40" name="Rectangle 4">
            <a:extLst>
              <a:ext uri="{FF2B5EF4-FFF2-40B4-BE49-F238E27FC236}">
                <a16:creationId xmlns:a16="http://schemas.microsoft.com/office/drawing/2014/main" id="{726220EC-571D-4334-9FEF-3DC11114D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5303502"/>
            <a:ext cx="7240483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CC00FF">
                <a:alpha val="80000"/>
              </a:srgbClr>
            </a:prstShdw>
          </a:effectLst>
        </p:spPr>
        <p:txBody>
          <a:bodyPr wrap="square" anchor="ctr">
            <a:spAutoFit/>
          </a:bodyPr>
          <a:lstStyle>
            <a:lvl1pPr marL="2857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400" b="0" dirty="0">
                <a:solidFill>
                  <a:srgbClr val="00B050"/>
                </a:solidFill>
                <a:ea typeface="DFKai-SB" panose="03000509000000000000" pitchFamily="65" charset="-120"/>
                <a:cs typeface="Arial" panose="020B0604020202020204" pitchFamily="34" charset="0"/>
              </a:rPr>
              <a:t>  須付款</a:t>
            </a:r>
            <a:r>
              <a:rPr lang="zh-CN" altLang="en-US" sz="2400" b="0" dirty="0">
                <a:solidFill>
                  <a:srgbClr val="00B050"/>
                </a:solidFill>
                <a:ea typeface="DFKai-SB" panose="03000509000000000000" pitchFamily="65" charset="-120"/>
                <a:cs typeface="Arial" panose="020B0604020202020204" pitchFamily="34" charset="0"/>
              </a:rPr>
              <a:t>的款項 </a:t>
            </a:r>
            <a:r>
              <a:rPr lang="en-US" altLang="zh-CN" sz="2400" b="0" dirty="0">
                <a:solidFill>
                  <a:srgbClr val="00B050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=</a:t>
            </a:r>
            <a:r>
              <a:rPr lang="zh-TW" altLang="en-US" sz="2400" b="0" dirty="0">
                <a:solidFill>
                  <a:srgbClr val="00B050"/>
                </a:solidFill>
                <a:ea typeface="DFKai-SB" panose="03000509000000000000" pitchFamily="65" charset="-120"/>
                <a:cs typeface="Arial" panose="020B0604020202020204" pitchFamily="34" charset="0"/>
              </a:rPr>
              <a:t> 禮物盒</a:t>
            </a:r>
            <a:r>
              <a:rPr lang="zh-CN" altLang="en-US" sz="2400" b="0" dirty="0">
                <a:solidFill>
                  <a:srgbClr val="00B050"/>
                </a:solidFill>
                <a:ea typeface="DFKai-SB" panose="03000509000000000000" pitchFamily="65" charset="-120"/>
                <a:cs typeface="Arial" panose="020B0604020202020204" pitchFamily="34" charset="0"/>
              </a:rPr>
              <a:t>的款項</a:t>
            </a:r>
            <a:r>
              <a:rPr lang="zh-CN" altLang="en-US" sz="2400" b="0" dirty="0">
                <a:solidFill>
                  <a:srgbClr val="00B05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zh-TW" altLang="en-US" sz="2400" b="0" dirty="0">
                <a:solidFill>
                  <a:srgbClr val="00B050"/>
                </a:solidFill>
                <a:ea typeface="DFKai-SB" panose="03000509000000000000" pitchFamily="65" charset="-120"/>
                <a:cs typeface="Arial" panose="020B0604020202020204" pitchFamily="34" charset="0"/>
              </a:rPr>
              <a:t> 顏色紙</a:t>
            </a:r>
            <a:r>
              <a:rPr lang="zh-CN" altLang="en-US" sz="2400" b="0" dirty="0">
                <a:solidFill>
                  <a:srgbClr val="00B050"/>
                </a:solidFill>
                <a:ea typeface="DFKai-SB" panose="03000509000000000000" pitchFamily="65" charset="-120"/>
                <a:cs typeface="Arial" panose="020B0604020202020204" pitchFamily="34" charset="0"/>
              </a:rPr>
              <a:t>的款項</a:t>
            </a:r>
            <a:endParaRPr lang="zh-TW" altLang="en-US" sz="2400" b="0" dirty="0">
              <a:solidFill>
                <a:srgbClr val="00B050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0" grpId="0" animBg="1"/>
      <p:bldP spid="20" grpId="1" animBg="1"/>
      <p:bldP spid="23" grpId="0" animBg="1"/>
      <p:bldP spid="23" grpId="1" animBg="1"/>
      <p:bldP spid="29" grpId="0" uiExpand="1" build="p"/>
      <p:bldP spid="30" grpId="0"/>
      <p:bldP spid="31" grpId="0" uiExpand="1" build="p"/>
      <p:bldP spid="32" grpId="0"/>
      <p:bldP spid="33" grpId="0"/>
      <p:bldP spid="37" grpId="0"/>
      <p:bldP spid="38" grpId="0"/>
      <p:bldP spid="38" grpId="1"/>
      <p:bldP spid="40" grpId="0"/>
      <p:bldP spid="4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>
            <a:hlinkClick r:id="rId3" action="ppaction://hlinksldjump"/>
            <a:extLst>
              <a:ext uri="{FF2B5EF4-FFF2-40B4-BE49-F238E27FC236}">
                <a16:creationId xmlns:a16="http://schemas.microsoft.com/office/drawing/2014/main" id="{93C2EE00-736A-46C3-9EFA-E8CD66D52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663" y="920750"/>
            <a:ext cx="2036762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12291" name="AutoShape 3">
            <a:extLst>
              <a:ext uri="{FF2B5EF4-FFF2-40B4-BE49-F238E27FC236}">
                <a16:creationId xmlns:a16="http://schemas.microsoft.com/office/drawing/2014/main" id="{4DDEFB4C-DFBA-483C-B5A0-023D9DB63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363" y="920750"/>
            <a:ext cx="2062162" cy="9144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587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12292" name="WordArt 4">
            <a:extLst>
              <a:ext uri="{FF2B5EF4-FFF2-40B4-BE49-F238E27FC236}">
                <a16:creationId xmlns:a16="http://schemas.microsoft.com/office/drawing/2014/main" id="{36AEDE03-51C2-4D84-B7AF-FA71F8DD67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24063" y="1041400"/>
            <a:ext cx="179705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b="1" kern="10">
                <a:solidFill>
                  <a:srgbClr val="00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乙部考核課題</a:t>
            </a:r>
            <a:endParaRPr lang="zh-CN" altLang="en-US" sz="3600" b="1" kern="10">
              <a:solidFill>
                <a:srgbClr val="0066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293" name="Picture 35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4B9A0BF-91FF-4EDB-8130-962CE4F09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319" name="Group 127">
            <a:extLst>
              <a:ext uri="{FF2B5EF4-FFF2-40B4-BE49-F238E27FC236}">
                <a16:creationId xmlns:a16="http://schemas.microsoft.com/office/drawing/2014/main" id="{74719553-4EDB-45EB-A415-3545B5BFEF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619701"/>
              </p:ext>
            </p:extLst>
          </p:nvPr>
        </p:nvGraphicFramePr>
        <p:xfrm>
          <a:off x="604838" y="1474788"/>
          <a:ext cx="8215312" cy="3754432"/>
        </p:xfrm>
        <a:graphic>
          <a:graphicData uri="http://schemas.openxmlformats.org/drawingml/2006/table">
            <a:tbl>
              <a:tblPr/>
              <a:tblGrid>
                <a:gridCol w="1363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6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5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3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題號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學習重點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範疇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31(a)(b)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面積</a:t>
                      </a:r>
                      <a:r>
                        <a:rPr kumimoji="1" lang="zh-TW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5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zh-TW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endParaRPr kumimoji="1" lang="en-US" alt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度量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體積</a:t>
                      </a:r>
                      <a:r>
                        <a:rPr kumimoji="1" lang="zh-TW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5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下</a:t>
                      </a:r>
                      <a:r>
                        <a:rPr kumimoji="1" lang="zh-TW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endParaRPr kumimoji="1" lang="en-US" alt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32(b)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小數四則混合計算</a:t>
                      </a:r>
                      <a:r>
                        <a:rPr kumimoji="1" lang="zh-TW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6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zh-TW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endParaRPr kumimoji="1" lang="en-US" alt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3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33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(a)</a:t>
                      </a:r>
                      <a:endParaRPr kumimoji="1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小數除法</a:t>
                      </a:r>
                      <a:r>
                        <a:rPr kumimoji="1" lang="zh-TW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6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zh-TW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endParaRPr kumimoji="1" lang="en-US" alt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3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33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(b)</a:t>
                      </a:r>
                      <a:endParaRPr kumimoji="1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小</a:t>
                      </a:r>
                      <a:r>
                        <a:rPr kumimoji="1" lang="zh-TW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數四則混合計算(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6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zh-TW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endParaRPr kumimoji="1" lang="en-US" alt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3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34(a)</a:t>
                      </a:r>
                      <a:endParaRPr kumimoji="1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小數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和分數的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的互化和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大小比較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(6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上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  <a:endParaRPr kumimoji="1" lang="en-US" alt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3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34(b)</a:t>
                      </a:r>
                      <a:endParaRPr kumimoji="1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小數四則混合計算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(6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endParaRPr kumimoji="1" lang="zh-TW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3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35(a)</a:t>
                      </a:r>
                      <a:endParaRPr kumimoji="1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代數式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(5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endParaRPr kumimoji="1" lang="en-US" alt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代</a:t>
                      </a: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3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35(b)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方程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(5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下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  <a:endParaRPr kumimoji="1" lang="en-US" alt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13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6(a)(b)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折線圖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(6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上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  <a:endParaRPr kumimoji="1" lang="en-US" alt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數據處理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2349" name="WordArt 54">
            <a:hlinkClick r:id="rId3" action="ppaction://hlinksldjump"/>
            <a:extLst>
              <a:ext uri="{FF2B5EF4-FFF2-40B4-BE49-F238E27FC236}">
                <a16:creationId xmlns:a16="http://schemas.microsoft.com/office/drawing/2014/main" id="{54CF4FF4-BEBA-42EB-ACED-50E8A4733C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3763" y="1093788"/>
            <a:ext cx="633412" cy="2873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808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甲部</a:t>
            </a:r>
          </a:p>
        </p:txBody>
      </p:sp>
      <p:pic>
        <p:nvPicPr>
          <p:cNvPr id="12350" name="Picture 53" descr="學生須知">
            <a:hlinkClick r:id="rId5" action="ppaction://hlinksldjump"/>
            <a:extLst>
              <a:ext uri="{FF2B5EF4-FFF2-40B4-BE49-F238E27FC236}">
                <a16:creationId xmlns:a16="http://schemas.microsoft.com/office/drawing/2014/main" id="{EA04DE67-B36A-4C29-8EA8-431C5247B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727075"/>
            <a:ext cx="13858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DB686FCB-A8F5-498B-9A10-4B9B71529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2060575"/>
            <a:ext cx="1550987" cy="844550"/>
          </a:xfrm>
          <a:prstGeom prst="rect">
            <a:avLst/>
          </a:prstGeom>
          <a:solidFill>
            <a:srgbClr val="FFCCFF"/>
          </a:solidFill>
          <a:ln w="19050" algn="ctr">
            <a:solidFill>
              <a:srgbClr val="FBEDEB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grpSp>
        <p:nvGrpSpPr>
          <p:cNvPr id="58371" name="组合 16">
            <a:extLst>
              <a:ext uri="{FF2B5EF4-FFF2-40B4-BE49-F238E27FC236}">
                <a16:creationId xmlns:a16="http://schemas.microsoft.com/office/drawing/2014/main" id="{2F3D4613-3462-4FCA-A967-A79E3DAADB95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1181100"/>
            <a:ext cx="7129463" cy="1817688"/>
            <a:chOff x="971600" y="1181332"/>
            <a:chExt cx="7128792" cy="1817927"/>
          </a:xfrm>
        </p:grpSpPr>
        <p:pic>
          <p:nvPicPr>
            <p:cNvPr id="58379" name="图片 1">
              <a:extLst>
                <a:ext uri="{FF2B5EF4-FFF2-40B4-BE49-F238E27FC236}">
                  <a16:creationId xmlns:a16="http://schemas.microsoft.com/office/drawing/2014/main" id="{2AF395C5-BB76-414C-AE15-D8982D223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971600" y="1181332"/>
              <a:ext cx="4248472" cy="519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0" name="图片 5">
              <a:extLst>
                <a:ext uri="{FF2B5EF4-FFF2-40B4-BE49-F238E27FC236}">
                  <a16:creationId xmlns:a16="http://schemas.microsoft.com/office/drawing/2014/main" id="{EF846550-FA0B-4826-978B-27D43F2471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1185549"/>
              <a:ext cx="1851223" cy="519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8381" name="组合 14">
              <a:extLst>
                <a:ext uri="{FF2B5EF4-FFF2-40B4-BE49-F238E27FC236}">
                  <a16:creationId xmlns:a16="http://schemas.microsoft.com/office/drawing/2014/main" id="{7DE1B3D9-6C0E-4712-A2CB-9164C6DC61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3648" y="1914525"/>
              <a:ext cx="2530342" cy="1082427"/>
              <a:chOff x="1403648" y="1914525"/>
              <a:chExt cx="2025352" cy="866403"/>
            </a:xfrm>
          </p:grpSpPr>
          <p:sp>
            <p:nvSpPr>
              <p:cNvPr id="58387" name="平行四边形 7">
                <a:extLst>
                  <a:ext uri="{FF2B5EF4-FFF2-40B4-BE49-F238E27FC236}">
                    <a16:creationId xmlns:a16="http://schemas.microsoft.com/office/drawing/2014/main" id="{E15CBF98-E3D6-4321-92B5-6B4955EC6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3648" y="1916832"/>
                <a:ext cx="1944216" cy="864096"/>
              </a:xfrm>
              <a:prstGeom prst="parallelogram">
                <a:avLst>
                  <a:gd name="adj" fmla="val 25000"/>
                </a:avLst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zh-TW" altLang="en-US"/>
              </a:p>
            </p:txBody>
          </p:sp>
          <p:sp>
            <p:nvSpPr>
              <p:cNvPr id="36" name="任意多边形: 形状 35">
                <a:extLst>
                  <a:ext uri="{FF2B5EF4-FFF2-40B4-BE49-F238E27FC236}">
                    <a16:creationId xmlns:a16="http://schemas.microsoft.com/office/drawing/2014/main" id="{D9186BE1-9C6C-4FC6-90FF-DD43E6F7A08E}"/>
                  </a:ext>
                </a:extLst>
              </p:cNvPr>
              <p:cNvSpPr/>
              <p:nvPr/>
            </p:nvSpPr>
            <p:spPr bwMode="auto">
              <a:xfrm>
                <a:off x="3180926" y="1914788"/>
                <a:ext cx="247758" cy="676089"/>
              </a:xfrm>
              <a:custGeom>
                <a:avLst/>
                <a:gdLst>
                  <a:gd name="connsiteX0" fmla="*/ 161925 w 247650"/>
                  <a:gd name="connsiteY0" fmla="*/ 0 h 676275"/>
                  <a:gd name="connsiteX1" fmla="*/ 0 w 247650"/>
                  <a:gd name="connsiteY1" fmla="*/ 676275 h 676275"/>
                  <a:gd name="connsiteX2" fmla="*/ 247650 w 247650"/>
                  <a:gd name="connsiteY2" fmla="*/ 676275 h 676275"/>
                  <a:gd name="connsiteX3" fmla="*/ 161925 w 247650"/>
                  <a:gd name="connsiteY3" fmla="*/ 0 h 67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650" h="676275">
                    <a:moveTo>
                      <a:pt x="161925" y="0"/>
                    </a:moveTo>
                    <a:lnTo>
                      <a:pt x="0" y="676275"/>
                    </a:lnTo>
                    <a:lnTo>
                      <a:pt x="247650" y="6762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zh-TW" altLang="en-US">
                  <a:latin typeface="Arial" charset="0"/>
                </a:endParaRPr>
              </a:p>
            </p:txBody>
          </p:sp>
        </p:grpSp>
        <p:sp>
          <p:nvSpPr>
            <p:cNvPr id="58382" name="文本框 15">
              <a:extLst>
                <a:ext uri="{FF2B5EF4-FFF2-40B4-BE49-F238E27FC236}">
                  <a16:creationId xmlns:a16="http://schemas.microsoft.com/office/drawing/2014/main" id="{B45AE2A8-B106-47E2-93EB-CB590BC363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4638" y="1988840"/>
              <a:ext cx="208823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zh-TW" altLang="en-US" sz="2600" dirty="0">
                  <a:ea typeface="標楷體" panose="03000509000000000000" pitchFamily="65" charset="-120"/>
                  <a:cs typeface="Times New Roman" panose="02020603050405020304" pitchFamily="18" charset="0"/>
                </a:rPr>
                <a:t>半打羽毛球</a:t>
              </a:r>
              <a:endParaRPr kumimoji="0" lang="en-US" altLang="zh-TW" sz="2600" dirty="0"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zh-TW" altLang="en-US" sz="2800" dirty="0">
                  <a:ea typeface="標楷體" panose="03000509000000000000" pitchFamily="65" charset="-120"/>
                  <a:cs typeface="Times New Roman" panose="02020603050405020304" pitchFamily="18" charset="0"/>
                </a:rPr>
                <a:t>   </a:t>
              </a:r>
              <a:r>
                <a:rPr lang="en-US" altLang="zh-TW" sz="2600" dirty="0">
                  <a:ea typeface="標楷體" panose="03000509000000000000" pitchFamily="65" charset="-120"/>
                  <a:cs typeface="Times New Roman" panose="02020603050405020304" pitchFamily="18" charset="0"/>
                </a:rPr>
                <a:t>$55.2</a:t>
              </a:r>
              <a:endParaRPr kumimoji="0" lang="zh-TW" altLang="en-US" sz="2600" dirty="0"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58383" name="组合 45">
              <a:extLst>
                <a:ext uri="{FF2B5EF4-FFF2-40B4-BE49-F238E27FC236}">
                  <a16:creationId xmlns:a16="http://schemas.microsoft.com/office/drawing/2014/main" id="{0ECB10B1-385A-4FAE-8EF3-687CDD9BCB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70050" y="1916832"/>
              <a:ext cx="2530342" cy="1082427"/>
              <a:chOff x="1403648" y="1914525"/>
              <a:chExt cx="2025352" cy="866403"/>
            </a:xfrm>
          </p:grpSpPr>
          <p:sp>
            <p:nvSpPr>
              <p:cNvPr id="58385" name="平行四边形 46">
                <a:extLst>
                  <a:ext uri="{FF2B5EF4-FFF2-40B4-BE49-F238E27FC236}">
                    <a16:creationId xmlns:a16="http://schemas.microsoft.com/office/drawing/2014/main" id="{A4B9D2CF-BEB8-46BF-B4BF-F5EB21AD6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3648" y="1916832"/>
                <a:ext cx="1944216" cy="864096"/>
              </a:xfrm>
              <a:prstGeom prst="parallelogram">
                <a:avLst>
                  <a:gd name="adj" fmla="val 25000"/>
                </a:avLst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zh-TW" altLang="en-US"/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B337AAC7-4388-4C77-9B28-EADB5BF05EF6}"/>
                  </a:ext>
                </a:extLst>
              </p:cNvPr>
              <p:cNvSpPr/>
              <p:nvPr/>
            </p:nvSpPr>
            <p:spPr bwMode="auto">
              <a:xfrm>
                <a:off x="3181241" y="1914213"/>
                <a:ext cx="247759" cy="676089"/>
              </a:xfrm>
              <a:custGeom>
                <a:avLst/>
                <a:gdLst>
                  <a:gd name="connsiteX0" fmla="*/ 161925 w 247650"/>
                  <a:gd name="connsiteY0" fmla="*/ 0 h 676275"/>
                  <a:gd name="connsiteX1" fmla="*/ 0 w 247650"/>
                  <a:gd name="connsiteY1" fmla="*/ 676275 h 676275"/>
                  <a:gd name="connsiteX2" fmla="*/ 247650 w 247650"/>
                  <a:gd name="connsiteY2" fmla="*/ 676275 h 676275"/>
                  <a:gd name="connsiteX3" fmla="*/ 161925 w 247650"/>
                  <a:gd name="connsiteY3" fmla="*/ 0 h 67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650" h="676275">
                    <a:moveTo>
                      <a:pt x="161925" y="0"/>
                    </a:moveTo>
                    <a:lnTo>
                      <a:pt x="0" y="676275"/>
                    </a:lnTo>
                    <a:lnTo>
                      <a:pt x="247650" y="6762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zh-TW" altLang="en-US">
                  <a:latin typeface="Arial" charset="0"/>
                </a:endParaRPr>
              </a:p>
            </p:txBody>
          </p:sp>
        </p:grpSp>
        <p:sp>
          <p:nvSpPr>
            <p:cNvPr id="58384" name="文本框 48">
              <a:extLst>
                <a:ext uri="{FF2B5EF4-FFF2-40B4-BE49-F238E27FC236}">
                  <a16:creationId xmlns:a16="http://schemas.microsoft.com/office/drawing/2014/main" id="{EA86F62C-37D5-43F3-A00A-64F141FC3C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2822" y="1991147"/>
              <a:ext cx="1759538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zh-TW" altLang="en-US" sz="2600" dirty="0">
                  <a:ea typeface="標楷體" panose="03000509000000000000" pitchFamily="65" charset="-120"/>
                  <a:cs typeface="Times New Roman" panose="02020603050405020304" pitchFamily="18" charset="0"/>
                </a:rPr>
                <a:t>三個網球</a:t>
              </a:r>
              <a:endParaRPr kumimoji="0" lang="en-US" altLang="zh-TW" sz="2600" dirty="0"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zh-TW" altLang="en-US" sz="2800" dirty="0">
                  <a:ea typeface="標楷體" panose="03000509000000000000" pitchFamily="65" charset="-120"/>
                  <a:cs typeface="Times New Roman" panose="02020603050405020304" pitchFamily="18" charset="0"/>
                </a:rPr>
                <a:t>  </a:t>
              </a:r>
              <a:r>
                <a:rPr lang="en-US" altLang="zh-TW" sz="2600" dirty="0">
                  <a:ea typeface="標楷體" panose="03000509000000000000" pitchFamily="65" charset="-120"/>
                  <a:cs typeface="Times New Roman" panose="02020603050405020304" pitchFamily="18" charset="0"/>
                </a:rPr>
                <a:t>$46.2</a:t>
              </a:r>
              <a:endParaRPr kumimoji="0" lang="zh-TW" altLang="en-US" sz="2600" dirty="0"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58372" name="Text Box 5">
            <a:extLst>
              <a:ext uri="{FF2B5EF4-FFF2-40B4-BE49-F238E27FC236}">
                <a16:creationId xmlns:a16="http://schemas.microsoft.com/office/drawing/2014/main" id="{4BD15FA6-C2C6-453F-BEFB-DE37F3DE3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3213100"/>
            <a:ext cx="82645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1813" indent="-531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33. (a) </a:t>
            </a:r>
            <a:r>
              <a: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根據上圖，一個網球的平均售價是多少？</a:t>
            </a:r>
            <a:endParaRPr kumimoji="0"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Aft>
                <a:spcPct val="30000"/>
              </a:spcAft>
            </a:pPr>
            <a:r>
              <a:rPr kumimoji="0"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            (</a:t>
            </a:r>
            <a:r>
              <a: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只須寫出答案</a:t>
            </a:r>
            <a:r>
              <a:rPr kumimoji="0"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)                                [2</a:t>
            </a:r>
            <a:r>
              <a: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分</a:t>
            </a:r>
            <a:r>
              <a:rPr kumimoji="0"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]</a:t>
            </a: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6DB8D109-4DE5-4CB8-BC68-B62C4DEE308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90875" y="3678238"/>
            <a:ext cx="3167063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58ED3087-23F5-4054-94C3-DEDF5F313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4248150"/>
            <a:ext cx="3817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一個網球的平均售價</a:t>
            </a:r>
            <a:r>
              <a:rPr kumimoji="0"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5ABAB245-F357-4BB0-B272-054535895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4845050"/>
            <a:ext cx="3384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46.2</a:t>
            </a:r>
            <a:r>
              <a:rPr kumimoji="0" lang="en-US" altLang="zh-TW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÷</a:t>
            </a:r>
            <a:r>
              <a:rPr kumimoji="0"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=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$</a:t>
            </a:r>
            <a:r>
              <a:rPr kumimoji="0"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15.4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1" name="文本框 56">
            <a:extLst>
              <a:ext uri="{FF2B5EF4-FFF2-40B4-BE49-F238E27FC236}">
                <a16:creationId xmlns:a16="http://schemas.microsoft.com/office/drawing/2014/main" id="{187D666B-6F07-4F09-BEB6-FFC38F906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335463"/>
            <a:ext cx="6840538" cy="523875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一個網球的平均售價是</a:t>
            </a:r>
            <a:r>
              <a:rPr kumimoji="0"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$ </a:t>
            </a:r>
            <a:r>
              <a:rPr kumimoji="0" lang="en-US" altLang="zh-TW" sz="2800" u="sng">
                <a:ea typeface="標楷體" panose="03000509000000000000" pitchFamily="65" charset="-120"/>
                <a:cs typeface="Times New Roman" panose="02020603050405020304" pitchFamily="18" charset="0"/>
              </a:rPr>
              <a:t>               </a:t>
            </a:r>
            <a:r>
              <a: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2" name="Rectangle 7">
            <a:extLst>
              <a:ext uri="{FF2B5EF4-FFF2-40B4-BE49-F238E27FC236}">
                <a16:creationId xmlns:a16="http://schemas.microsoft.com/office/drawing/2014/main" id="{609D4CFD-98A6-4CD6-9CB7-6D25F368B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0225" y="4327525"/>
            <a:ext cx="885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15.4</a:t>
            </a:r>
            <a:endParaRPr kumimoji="0" lang="en-US" altLang="zh-TW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3" name="Rectangle 8">
            <a:extLst>
              <a:ext uri="{FF2B5EF4-FFF2-40B4-BE49-F238E27FC236}">
                <a16:creationId xmlns:a16="http://schemas.microsoft.com/office/drawing/2014/main" id="{3799443F-90D2-45C8-A308-7CFB28A1C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6775" y="4321175"/>
            <a:ext cx="884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39" grpId="0"/>
      <p:bldP spid="39" grpId="1"/>
      <p:bldP spid="40" grpId="0"/>
      <p:bldP spid="40" grpId="1"/>
      <p:bldP spid="41" grpId="0" animBg="1"/>
      <p:bldP spid="42" grpId="0"/>
      <p:bldP spid="4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E47E67A3-F31B-4139-A3A1-24E06D859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2060575"/>
            <a:ext cx="1550987" cy="84455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587EC286-059A-4D94-826C-39BDC38F0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38" y="2051050"/>
            <a:ext cx="1736725" cy="844550"/>
          </a:xfrm>
          <a:prstGeom prst="rect">
            <a:avLst/>
          </a:prstGeom>
          <a:solidFill>
            <a:srgbClr val="92D050"/>
          </a:solidFill>
          <a:ln w="19050" algn="ctr">
            <a:solidFill>
              <a:srgbClr val="FBEDEB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60420" name="Text Box 5">
            <a:extLst>
              <a:ext uri="{FF2B5EF4-FFF2-40B4-BE49-F238E27FC236}">
                <a16:creationId xmlns:a16="http://schemas.microsoft.com/office/drawing/2014/main" id="{1AAA0C08-9A79-465A-972F-55B6C1700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3213100"/>
            <a:ext cx="82645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1813" indent="-531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33. (b) </a:t>
            </a:r>
            <a:r>
              <a: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姊姊購買一打羽毛球和</a:t>
            </a:r>
            <a:r>
              <a:rPr kumimoji="0"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個網球，她應付款  </a:t>
            </a:r>
            <a:endParaRPr kumimoji="0"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kumimoji="0"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           </a:t>
            </a:r>
            <a:r>
              <a: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多少？                                                 </a:t>
            </a:r>
            <a:r>
              <a:rPr kumimoji="0"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[4</a:t>
            </a:r>
            <a:r>
              <a: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分</a:t>
            </a:r>
            <a:r>
              <a:rPr kumimoji="0"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86B9E1E-7404-43E3-BD3B-324BF3183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4237038"/>
            <a:ext cx="3384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她應付款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C4C4E3B3-AF08-438B-9D56-A628A5AAE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4770438"/>
            <a:ext cx="165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kumimoji="0"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46.2</a:t>
            </a:r>
            <a:r>
              <a:rPr kumimoji="0" lang="en-US" altLang="zh-TW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kumimoji="0"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2EFC4CF9-1754-457A-9505-F3E8802622AD}"/>
              </a:ext>
            </a:extLst>
          </p:cNvPr>
          <p:cNvCxnSpPr>
            <a:cxnSpLocks/>
          </p:cNvCxnSpPr>
          <p:nvPr/>
        </p:nvCxnSpPr>
        <p:spPr bwMode="auto">
          <a:xfrm>
            <a:off x="2843213" y="3695700"/>
            <a:ext cx="1728787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C37D0D1B-D21A-4243-91CC-E6489B3ECA37}"/>
              </a:ext>
            </a:extLst>
          </p:cNvPr>
          <p:cNvCxnSpPr>
            <a:cxnSpLocks/>
          </p:cNvCxnSpPr>
          <p:nvPr/>
        </p:nvCxnSpPr>
        <p:spPr bwMode="auto">
          <a:xfrm>
            <a:off x="4930775" y="3673475"/>
            <a:ext cx="135255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EEE59155-1981-45EE-8110-5234405AB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713" y="4770438"/>
            <a:ext cx="1341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55.2</a:t>
            </a:r>
            <a:r>
              <a:rPr kumimoji="0" lang="en-US" altLang="zh-TW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kumimoji="0"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B0D4788-E765-4410-ABFA-F91312EA8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5294313"/>
            <a:ext cx="1863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$</a:t>
            </a:r>
            <a:r>
              <a:rPr kumimoji="0"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202.8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60427" name="组合 16">
            <a:extLst>
              <a:ext uri="{FF2B5EF4-FFF2-40B4-BE49-F238E27FC236}">
                <a16:creationId xmlns:a16="http://schemas.microsoft.com/office/drawing/2014/main" id="{15896C44-E443-42C4-A048-CBA7D66BEFC4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1181100"/>
            <a:ext cx="7129463" cy="1824038"/>
            <a:chOff x="971600" y="1181332"/>
            <a:chExt cx="7128792" cy="1824171"/>
          </a:xfrm>
        </p:grpSpPr>
        <p:pic>
          <p:nvPicPr>
            <p:cNvPr id="60431" name="图片 1">
              <a:extLst>
                <a:ext uri="{FF2B5EF4-FFF2-40B4-BE49-F238E27FC236}">
                  <a16:creationId xmlns:a16="http://schemas.microsoft.com/office/drawing/2014/main" id="{76EDD7CB-57B7-4850-BD5A-6849A71FF4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971600" y="1181332"/>
              <a:ext cx="4248472" cy="519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32" name="图片 5">
              <a:extLst>
                <a:ext uri="{FF2B5EF4-FFF2-40B4-BE49-F238E27FC236}">
                  <a16:creationId xmlns:a16="http://schemas.microsoft.com/office/drawing/2014/main" id="{3CE29DBB-7C78-4E2B-9E35-F2911E8304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1185549"/>
              <a:ext cx="1851223" cy="519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433" name="组合 14">
              <a:extLst>
                <a:ext uri="{FF2B5EF4-FFF2-40B4-BE49-F238E27FC236}">
                  <a16:creationId xmlns:a16="http://schemas.microsoft.com/office/drawing/2014/main" id="{22852D5E-AA29-4170-A183-72D11125EC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3648" y="1914525"/>
              <a:ext cx="2530342" cy="1082427"/>
              <a:chOff x="1403648" y="1914525"/>
              <a:chExt cx="2025352" cy="866403"/>
            </a:xfrm>
          </p:grpSpPr>
          <p:sp>
            <p:nvSpPr>
              <p:cNvPr id="60439" name="平行四边形 7">
                <a:extLst>
                  <a:ext uri="{FF2B5EF4-FFF2-40B4-BE49-F238E27FC236}">
                    <a16:creationId xmlns:a16="http://schemas.microsoft.com/office/drawing/2014/main" id="{56EB76BE-F071-4523-8E99-218CF6DB3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3648" y="1916832"/>
                <a:ext cx="1944216" cy="864096"/>
              </a:xfrm>
              <a:prstGeom prst="parallelogram">
                <a:avLst>
                  <a:gd name="adj" fmla="val 25000"/>
                </a:avLst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zh-TW" altLang="en-US"/>
              </a:p>
            </p:txBody>
          </p:sp>
          <p:sp>
            <p:nvSpPr>
              <p:cNvPr id="45" name="任意多边形: 形状 44">
                <a:extLst>
                  <a:ext uri="{FF2B5EF4-FFF2-40B4-BE49-F238E27FC236}">
                    <a16:creationId xmlns:a16="http://schemas.microsoft.com/office/drawing/2014/main" id="{B8388B67-2351-4A51-B4A1-0E50A6CE56FF}"/>
                  </a:ext>
                </a:extLst>
              </p:cNvPr>
              <p:cNvSpPr/>
              <p:nvPr/>
            </p:nvSpPr>
            <p:spPr bwMode="auto">
              <a:xfrm>
                <a:off x="3180926" y="1914753"/>
                <a:ext cx="247758" cy="676049"/>
              </a:xfrm>
              <a:custGeom>
                <a:avLst/>
                <a:gdLst>
                  <a:gd name="connsiteX0" fmla="*/ 161925 w 247650"/>
                  <a:gd name="connsiteY0" fmla="*/ 0 h 676275"/>
                  <a:gd name="connsiteX1" fmla="*/ 0 w 247650"/>
                  <a:gd name="connsiteY1" fmla="*/ 676275 h 676275"/>
                  <a:gd name="connsiteX2" fmla="*/ 247650 w 247650"/>
                  <a:gd name="connsiteY2" fmla="*/ 676275 h 676275"/>
                  <a:gd name="connsiteX3" fmla="*/ 161925 w 247650"/>
                  <a:gd name="connsiteY3" fmla="*/ 0 h 67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650" h="676275">
                    <a:moveTo>
                      <a:pt x="161925" y="0"/>
                    </a:moveTo>
                    <a:lnTo>
                      <a:pt x="0" y="676275"/>
                    </a:lnTo>
                    <a:lnTo>
                      <a:pt x="247650" y="6762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zh-TW" altLang="en-US">
                  <a:latin typeface="Arial" charset="0"/>
                </a:endParaRPr>
              </a:p>
            </p:txBody>
          </p:sp>
        </p:grpSp>
        <p:sp>
          <p:nvSpPr>
            <p:cNvPr id="60434" name="文本框 15">
              <a:extLst>
                <a:ext uri="{FF2B5EF4-FFF2-40B4-BE49-F238E27FC236}">
                  <a16:creationId xmlns:a16="http://schemas.microsoft.com/office/drawing/2014/main" id="{B1308E6D-DE5E-47F6-9597-D2F419F54D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4638" y="1988840"/>
              <a:ext cx="208823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zh-TW" altLang="en-US" sz="2600">
                  <a:ea typeface="標楷體" panose="03000509000000000000" pitchFamily="65" charset="-120"/>
                  <a:cs typeface="Times New Roman" panose="02020603050405020304" pitchFamily="18" charset="0"/>
                </a:rPr>
                <a:t>半打羽毛球</a:t>
              </a:r>
              <a:endParaRPr kumimoji="0" lang="en-US" altLang="zh-TW" sz="2600"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zh-TW" altLang="en-US" sz="2800">
                  <a:ea typeface="標楷體" panose="03000509000000000000" pitchFamily="65" charset="-120"/>
                  <a:cs typeface="Times New Roman" panose="02020603050405020304" pitchFamily="18" charset="0"/>
                </a:rPr>
                <a:t>   </a:t>
              </a:r>
              <a:r>
                <a:rPr lang="en-US" altLang="zh-TW" sz="2600">
                  <a:ea typeface="標楷體" panose="03000509000000000000" pitchFamily="65" charset="-120"/>
                  <a:cs typeface="Times New Roman" panose="02020603050405020304" pitchFamily="18" charset="0"/>
                </a:rPr>
                <a:t>$55.20</a:t>
              </a:r>
              <a:endParaRPr kumimoji="0" lang="zh-TW" altLang="en-US" sz="2600"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60435" name="组合 45">
              <a:extLst>
                <a:ext uri="{FF2B5EF4-FFF2-40B4-BE49-F238E27FC236}">
                  <a16:creationId xmlns:a16="http://schemas.microsoft.com/office/drawing/2014/main" id="{6BA71F06-F414-4FF6-9FA1-EDC02FB760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70050" y="1916832"/>
              <a:ext cx="2530342" cy="1082427"/>
              <a:chOff x="1403648" y="1914525"/>
              <a:chExt cx="2025352" cy="866403"/>
            </a:xfrm>
          </p:grpSpPr>
          <p:sp>
            <p:nvSpPr>
              <p:cNvPr id="60437" name="平行四边形 46">
                <a:extLst>
                  <a:ext uri="{FF2B5EF4-FFF2-40B4-BE49-F238E27FC236}">
                    <a16:creationId xmlns:a16="http://schemas.microsoft.com/office/drawing/2014/main" id="{0B8B7C11-16AC-4D40-8E3B-1DAB21CCC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3648" y="1916832"/>
                <a:ext cx="1944216" cy="864096"/>
              </a:xfrm>
              <a:prstGeom prst="parallelogram">
                <a:avLst>
                  <a:gd name="adj" fmla="val 25000"/>
                </a:avLst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zh-TW" altLang="en-US"/>
              </a:p>
            </p:txBody>
          </p:sp>
          <p:sp>
            <p:nvSpPr>
              <p:cNvPr id="43" name="任意多边形: 形状 42">
                <a:extLst>
                  <a:ext uri="{FF2B5EF4-FFF2-40B4-BE49-F238E27FC236}">
                    <a16:creationId xmlns:a16="http://schemas.microsoft.com/office/drawing/2014/main" id="{7693B4E3-5E79-4E6E-8BC1-3E152C33AC0B}"/>
                  </a:ext>
                </a:extLst>
              </p:cNvPr>
              <p:cNvSpPr/>
              <p:nvPr/>
            </p:nvSpPr>
            <p:spPr bwMode="auto">
              <a:xfrm>
                <a:off x="3181241" y="1914178"/>
                <a:ext cx="247759" cy="676049"/>
              </a:xfrm>
              <a:custGeom>
                <a:avLst/>
                <a:gdLst>
                  <a:gd name="connsiteX0" fmla="*/ 161925 w 247650"/>
                  <a:gd name="connsiteY0" fmla="*/ 0 h 676275"/>
                  <a:gd name="connsiteX1" fmla="*/ 0 w 247650"/>
                  <a:gd name="connsiteY1" fmla="*/ 676275 h 676275"/>
                  <a:gd name="connsiteX2" fmla="*/ 247650 w 247650"/>
                  <a:gd name="connsiteY2" fmla="*/ 676275 h 676275"/>
                  <a:gd name="connsiteX3" fmla="*/ 161925 w 247650"/>
                  <a:gd name="connsiteY3" fmla="*/ 0 h 67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650" h="676275">
                    <a:moveTo>
                      <a:pt x="161925" y="0"/>
                    </a:moveTo>
                    <a:lnTo>
                      <a:pt x="0" y="676275"/>
                    </a:lnTo>
                    <a:lnTo>
                      <a:pt x="247650" y="6762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zh-TW" altLang="en-US">
                  <a:latin typeface="Arial" charset="0"/>
                </a:endParaRPr>
              </a:p>
            </p:txBody>
          </p:sp>
        </p:grpSp>
        <p:sp>
          <p:nvSpPr>
            <p:cNvPr id="60436" name="文本框 48">
              <a:extLst>
                <a:ext uri="{FF2B5EF4-FFF2-40B4-BE49-F238E27FC236}">
                  <a16:creationId xmlns:a16="http://schemas.microsoft.com/office/drawing/2014/main" id="{29C3059C-2CA2-4A9C-B01C-149F41EA34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8098" y="2051396"/>
              <a:ext cx="1759538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zh-TW" altLang="en-US" sz="2600">
                  <a:ea typeface="標楷體" panose="03000509000000000000" pitchFamily="65" charset="-120"/>
                  <a:cs typeface="Times New Roman" panose="02020603050405020304" pitchFamily="18" charset="0"/>
                </a:rPr>
                <a:t>三個網球</a:t>
              </a:r>
              <a:endParaRPr kumimoji="0" lang="en-US" altLang="zh-TW" sz="2600"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zh-TW" altLang="en-US" sz="2800">
                  <a:ea typeface="標楷體" panose="03000509000000000000" pitchFamily="65" charset="-120"/>
                  <a:cs typeface="Times New Roman" panose="02020603050405020304" pitchFamily="18" charset="0"/>
                </a:rPr>
                <a:t>  </a:t>
              </a:r>
              <a:r>
                <a:rPr lang="en-US" altLang="zh-TW" sz="2600">
                  <a:ea typeface="標楷體" panose="03000509000000000000" pitchFamily="65" charset="-120"/>
                  <a:cs typeface="Times New Roman" panose="02020603050405020304" pitchFamily="18" charset="0"/>
                </a:rPr>
                <a:t>$46.20</a:t>
              </a:r>
              <a:endParaRPr kumimoji="0" lang="zh-TW" altLang="en-US" sz="2600"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3F60A6CE-AF96-4A7D-AB3E-121FA5110DEB}"/>
              </a:ext>
            </a:extLst>
          </p:cNvPr>
          <p:cNvGrpSpPr>
            <a:grpSpLocks/>
          </p:cNvGrpSpPr>
          <p:nvPr/>
        </p:nvGrpSpPr>
        <p:grpSpPr bwMode="auto">
          <a:xfrm>
            <a:off x="1303338" y="4381500"/>
            <a:ext cx="7024687" cy="1692275"/>
            <a:chOff x="1303338" y="4381500"/>
            <a:chExt cx="7025613" cy="1694118"/>
          </a:xfrm>
        </p:grpSpPr>
        <p:sp>
          <p:nvSpPr>
            <p:cNvPr id="60429" name="文本框 56">
              <a:extLst>
                <a:ext uri="{FF2B5EF4-FFF2-40B4-BE49-F238E27FC236}">
                  <a16:creationId xmlns:a16="http://schemas.microsoft.com/office/drawing/2014/main" id="{E5C4D219-3F01-4111-A2EC-903E3D8568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3338" y="4381500"/>
              <a:ext cx="6797675" cy="1694118"/>
            </a:xfrm>
            <a:prstGeom prst="rect">
              <a:avLst/>
            </a:prstGeom>
            <a:solidFill>
              <a:srgbClr val="FFF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Aft>
                  <a:spcPts val="1200"/>
                </a:spcAft>
              </a:pPr>
              <a:r>
                <a:rPr kumimoji="0" lang="en-US" altLang="zh-TW" sz="280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    55.2</a:t>
              </a:r>
              <a:r>
                <a:rPr kumimoji="0" lang="en-US" altLang="zh-TW" sz="280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  <a:sym typeface="Symbol" panose="05050102010706020507" pitchFamily="18" charset="2"/>
                </a:rPr>
                <a:t></a:t>
              </a:r>
              <a:r>
                <a:rPr kumimoji="0" lang="en-US" altLang="zh-TW" sz="280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2</a:t>
              </a:r>
              <a:r>
                <a:rPr kumimoji="0" lang="zh-TW" altLang="en-US" sz="280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＋</a:t>
              </a:r>
              <a:r>
                <a:rPr kumimoji="0" lang="en-US" altLang="zh-TW" sz="280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46.2</a:t>
              </a:r>
              <a:r>
                <a:rPr kumimoji="0" lang="en-US" altLang="zh-TW" sz="280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  <a:sym typeface="Symbol" panose="05050102010706020507" pitchFamily="18" charset="2"/>
                </a:rPr>
                <a:t></a:t>
              </a:r>
              <a:r>
                <a:rPr kumimoji="0" lang="en-US" altLang="zh-TW" sz="280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2</a:t>
              </a:r>
              <a:endParaRPr lang="zh-TW" altLang="en-US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>
                <a:spcAft>
                  <a:spcPts val="1200"/>
                </a:spcAft>
              </a:pPr>
              <a:r>
                <a:rPr lang="en-US" altLang="zh-TW" sz="280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 = </a:t>
              </a:r>
              <a:r>
                <a:rPr kumimoji="0" lang="en-US" altLang="zh-TW" sz="280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202.8                                              [2</a:t>
              </a:r>
              <a:r>
                <a:rPr kumimoji="0" lang="zh-TW" altLang="en-US" sz="280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分</a:t>
              </a:r>
              <a:r>
                <a:rPr kumimoji="0" lang="en-US" altLang="zh-TW" sz="280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]</a:t>
              </a:r>
            </a:p>
            <a:p>
              <a:pPr>
                <a:spcAft>
                  <a:spcPts val="1200"/>
                </a:spcAft>
              </a:pPr>
              <a:r>
                <a:rPr kumimoji="0" lang="zh-TW" altLang="en-US" sz="280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她應付款</a:t>
              </a:r>
              <a:r>
                <a:rPr lang="en-US" altLang="zh-TW" sz="280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$</a:t>
              </a:r>
              <a:r>
                <a:rPr kumimoji="0" lang="en-US" altLang="zh-TW" sz="280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202.8</a:t>
              </a:r>
              <a:r>
                <a:rPr kumimoji="0" lang="zh-CN" altLang="en-US" sz="280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。</a:t>
              </a:r>
              <a:endPara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60430" name="Rectangle 8">
              <a:extLst>
                <a:ext uri="{FF2B5EF4-FFF2-40B4-BE49-F238E27FC236}">
                  <a16:creationId xmlns:a16="http://schemas.microsoft.com/office/drawing/2014/main" id="{2CD7DD6C-2343-4332-A874-2A2E539F7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5776" y="4399650"/>
              <a:ext cx="1273175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TW" sz="2800">
                  <a:solidFill>
                    <a:srgbClr val="FF0000"/>
                  </a:solidFill>
                  <a:ea typeface="標楷體" panose="03000509000000000000" pitchFamily="65" charset="-120"/>
                </a:rPr>
                <a:t> [2</a:t>
              </a:r>
              <a:r>
                <a:rPr kumimoji="0" lang="zh-TW" altLang="en-US" sz="2800">
                  <a:solidFill>
                    <a:srgbClr val="FF0000"/>
                  </a:solidFill>
                  <a:ea typeface="標楷體" panose="03000509000000000000" pitchFamily="65" charset="-120"/>
                </a:rPr>
                <a:t>分</a:t>
              </a:r>
              <a:r>
                <a:rPr kumimoji="0" lang="en-US" altLang="zh-TW" sz="2800">
                  <a:solidFill>
                    <a:srgbClr val="FF0000"/>
                  </a:solidFill>
                  <a:ea typeface="標楷體" panose="03000509000000000000" pitchFamily="65" charset="-120"/>
                </a:rPr>
                <a:t>]</a:t>
              </a:r>
              <a:endParaRPr kumimoji="0" lang="en-US" altLang="en-US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29" grpId="0"/>
      <p:bldP spid="29" grpId="1"/>
      <p:bldP spid="30" grpId="0"/>
      <p:bldP spid="30" grpId="1"/>
      <p:bldP spid="33" grpId="0"/>
      <p:bldP spid="33" grpId="1"/>
      <p:bldP spid="34" grpId="0"/>
      <p:bldP spid="34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5">
            <a:extLst>
              <a:ext uri="{FF2B5EF4-FFF2-40B4-BE49-F238E27FC236}">
                <a16:creationId xmlns:a16="http://schemas.microsoft.com/office/drawing/2014/main" id="{40535C18-7D29-4839-8D97-BECDB2161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836613"/>
            <a:ext cx="848042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1813" indent="-531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34. </a:t>
            </a:r>
            <a:r>
              <a: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下表列出三款牌子堅果的重量</a:t>
            </a:r>
            <a:r>
              <a:rPr kumimoji="0" lang="zh-CN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en-US" altLang="zh-CN" sz="28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endParaRPr kumimoji="0"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endParaRPr kumimoji="0"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endParaRPr kumimoji="0"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endParaRPr kumimoji="0"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endParaRPr kumimoji="0"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endParaRPr kumimoji="0"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kumimoji="0"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     (a) </a:t>
            </a:r>
            <a:r>
              <a: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根據上表，透過小數分數的互化，試解釋哪一</a:t>
            </a:r>
            <a:endParaRPr kumimoji="0"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kumimoji="0"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          </a:t>
            </a:r>
            <a:r>
              <a: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款牌子的堅果最輕？                                 </a:t>
            </a:r>
            <a:r>
              <a:rPr kumimoji="0"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[4</a:t>
            </a:r>
            <a:r>
              <a: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分</a:t>
            </a:r>
            <a:r>
              <a:rPr kumimoji="0"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739B7C6C-D8E1-4580-ABD4-A35C2B09D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3879850"/>
            <a:ext cx="8632825" cy="2447925"/>
          </a:xfrm>
          <a:prstGeom prst="rect">
            <a:avLst/>
          </a:prstGeom>
          <a:solidFill>
            <a:srgbClr val="FFFBD5"/>
          </a:solidFill>
          <a:ln>
            <a:noFill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因為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endParaRPr lang="en-US" altLang="zh-TW" sz="28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CN" altLang="en-US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牌子</a:t>
            </a: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* </a:t>
            </a:r>
            <a:r>
              <a:rPr lang="en-US" altLang="zh-CN" sz="2800" kern="100" dirty="0">
                <a:latin typeface="+mj-lt"/>
                <a:ea typeface="標楷體" panose="03000509000000000000" pitchFamily="65" charset="-120"/>
              </a:rPr>
              <a:t>M </a:t>
            </a:r>
            <a:r>
              <a:rPr lang="zh-TW" altLang="en-US" sz="2800" kern="100" dirty="0">
                <a:latin typeface="+mj-lt"/>
                <a:ea typeface="標楷體" panose="03000509000000000000" pitchFamily="65" charset="-120"/>
              </a:rPr>
              <a:t> </a:t>
            </a:r>
            <a:r>
              <a:rPr lang="en-US" altLang="zh-TW" sz="2800" kern="100" dirty="0">
                <a:latin typeface="+mj-lt"/>
                <a:ea typeface="標楷體" panose="03000509000000000000" pitchFamily="65" charset="-120"/>
              </a:rPr>
              <a:t>/</a:t>
            </a:r>
            <a:r>
              <a:rPr lang="zh-TW" altLang="en-US" sz="2800" kern="100" dirty="0">
                <a:latin typeface="+mj-lt"/>
                <a:ea typeface="標楷體" panose="03000509000000000000" pitchFamily="65" charset="-120"/>
              </a:rPr>
              <a:t>  </a:t>
            </a:r>
            <a:r>
              <a:rPr lang="en-US" altLang="zh-CN" sz="2800" kern="100" dirty="0">
                <a:latin typeface="+mj-lt"/>
                <a:ea typeface="標楷體" panose="03000509000000000000" pitchFamily="65" charset="-120"/>
              </a:rPr>
              <a:t>N  /  L  </a:t>
            </a:r>
            <a:r>
              <a:rPr lang="en-US" altLang="zh-TW" sz="2800" dirty="0">
                <a:ea typeface="標楷體" panose="03000509000000000000" pitchFamily="65" charset="-120"/>
              </a:rPr>
              <a:t>(</a:t>
            </a:r>
            <a:r>
              <a:rPr lang="zh-TW" altLang="en-US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*圈出答案</a:t>
            </a:r>
            <a:r>
              <a:rPr lang="en-US" altLang="zh-TW" sz="2800" dirty="0">
                <a:ea typeface="標楷體" panose="03000509000000000000" pitchFamily="65" charset="-120"/>
              </a:rPr>
              <a:t>)</a:t>
            </a:r>
            <a:endParaRPr lang="zh-TW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30AE09C-1633-41F3-95D8-5A23E4A92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638" y="2265363"/>
            <a:ext cx="26225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24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將分數化為小數，再比較大小。</a:t>
            </a:r>
            <a:endParaRPr lang="zh-TW" altLang="en-US" sz="24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37" name="Group 39">
            <a:extLst>
              <a:ext uri="{FF2B5EF4-FFF2-40B4-BE49-F238E27FC236}">
                <a16:creationId xmlns:a16="http://schemas.microsoft.com/office/drawing/2014/main" id="{AE18924C-C269-4CAC-B2DE-F721BCD9BABE}"/>
              </a:ext>
            </a:extLst>
          </p:cNvPr>
          <p:cNvGraphicFramePr>
            <a:graphicFrameLocks noGrp="1"/>
          </p:cNvGraphicFramePr>
          <p:nvPr/>
        </p:nvGraphicFramePr>
        <p:xfrm>
          <a:off x="2487613" y="1477963"/>
          <a:ext cx="3813175" cy="2260601"/>
        </p:xfrm>
        <a:graphic>
          <a:graphicData uri="http://schemas.openxmlformats.org/drawingml/2006/table">
            <a:tbl>
              <a:tblPr/>
              <a:tblGrid>
                <a:gridCol w="1383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9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3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牌子</a:t>
                      </a:r>
                      <a:endParaRPr kumimoji="1" lang="zh-TW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1459" marR="91459" marT="45658" marB="4565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重量</a:t>
                      </a:r>
                      <a:r>
                        <a:rPr kumimoji="1" lang="en-US" alt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(</a:t>
                      </a:r>
                      <a:r>
                        <a:rPr kumimoji="1" lang="zh-CN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每包</a:t>
                      </a:r>
                      <a:r>
                        <a:rPr kumimoji="1" lang="en-US" alt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)</a:t>
                      </a:r>
                      <a:endParaRPr kumimoji="1" lang="en-US" altLang="zh-TW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1459" marR="91459" marT="45658" marB="456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34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M</a:t>
                      </a:r>
                      <a:endParaRPr kumimoji="1" lang="en-US" altLang="zh-TW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1459" marR="91459" marT="45658" marB="4565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    </a:t>
                      </a:r>
                      <a:r>
                        <a:rPr kumimoji="1" lang="en-US" alt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kg</a:t>
                      </a:r>
                      <a:endParaRPr kumimoji="1" lang="en-US" altLang="zh-TW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1459" marR="91459" marT="45658" marB="456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3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N</a:t>
                      </a:r>
                      <a:endParaRPr kumimoji="1" lang="en-US" altLang="zh-TW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1459" marR="91459" marT="45658" marB="4565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1.65</a:t>
                      </a:r>
                      <a:r>
                        <a:rPr kumimoji="1" lang="en-US" alt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kg</a:t>
                      </a:r>
                      <a:endParaRPr kumimoji="1" lang="en-US" altLang="zh-TW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1459" marR="91459" marT="45658" marB="456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6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L</a:t>
                      </a:r>
                      <a:endParaRPr kumimoji="1" lang="en-US" altLang="zh-TW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1459" marR="91459" marT="45658" marB="4565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     kg</a:t>
                      </a:r>
                      <a:endParaRPr kumimoji="1" lang="en-US" altLang="zh-TW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1459" marR="91459" marT="45658" marB="456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2486" name="Group 9">
            <a:extLst>
              <a:ext uri="{FF2B5EF4-FFF2-40B4-BE49-F238E27FC236}">
                <a16:creationId xmlns:a16="http://schemas.microsoft.com/office/drawing/2014/main" id="{77B90CA6-3953-42EA-96C3-1B7786C6AB23}"/>
              </a:ext>
            </a:extLst>
          </p:cNvPr>
          <p:cNvGrpSpPr>
            <a:grpSpLocks/>
          </p:cNvGrpSpPr>
          <p:nvPr/>
        </p:nvGrpSpPr>
        <p:grpSpPr bwMode="auto">
          <a:xfrm>
            <a:off x="4559300" y="1882775"/>
            <a:ext cx="863600" cy="798513"/>
            <a:chOff x="1292" y="1738"/>
            <a:chExt cx="544" cy="503"/>
          </a:xfrm>
        </p:grpSpPr>
        <p:sp>
          <p:nvSpPr>
            <p:cNvPr id="62508" name="Rectangle 8">
              <a:extLst>
                <a:ext uri="{FF2B5EF4-FFF2-40B4-BE49-F238E27FC236}">
                  <a16:creationId xmlns:a16="http://schemas.microsoft.com/office/drawing/2014/main" id="{4B611429-4ED2-4046-A25A-367059E32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1940"/>
              <a:ext cx="54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500">
                  <a:ea typeface="標楷體" panose="03000509000000000000" pitchFamily="65" charset="-120"/>
                  <a:cs typeface="Times New Roman" panose="02020603050405020304" pitchFamily="18" charset="0"/>
                </a:rPr>
                <a:t>8</a:t>
              </a:r>
              <a:endParaRPr lang="en-US" altLang="zh-TW" sz="25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62509" name="Rectangle 8">
              <a:extLst>
                <a:ext uri="{FF2B5EF4-FFF2-40B4-BE49-F238E27FC236}">
                  <a16:creationId xmlns:a16="http://schemas.microsoft.com/office/drawing/2014/main" id="{BA538FAA-E354-4B9B-9C1C-489DABB1E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1738"/>
              <a:ext cx="54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500">
                  <a:ea typeface="標楷體" panose="03000509000000000000" pitchFamily="65" charset="-120"/>
                  <a:cs typeface="Times New Roman" panose="02020603050405020304" pitchFamily="18" charset="0"/>
                </a:rPr>
                <a:t>5</a:t>
              </a:r>
              <a:endParaRPr lang="en-US" altLang="zh-TW" sz="25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62510" name="Line 12">
              <a:extLst>
                <a:ext uri="{FF2B5EF4-FFF2-40B4-BE49-F238E27FC236}">
                  <a16:creationId xmlns:a16="http://schemas.microsoft.com/office/drawing/2014/main" id="{2D91D111-9C45-4F63-9C59-CE6BBD855B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52" y="1999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2487" name="Group 9">
            <a:extLst>
              <a:ext uri="{FF2B5EF4-FFF2-40B4-BE49-F238E27FC236}">
                <a16:creationId xmlns:a16="http://schemas.microsoft.com/office/drawing/2014/main" id="{616D3F40-AA70-4298-9E1E-28DE674223B8}"/>
              </a:ext>
            </a:extLst>
          </p:cNvPr>
          <p:cNvGrpSpPr>
            <a:grpSpLocks/>
          </p:cNvGrpSpPr>
          <p:nvPr/>
        </p:nvGrpSpPr>
        <p:grpSpPr bwMode="auto">
          <a:xfrm>
            <a:off x="4487863" y="2997200"/>
            <a:ext cx="863600" cy="798513"/>
            <a:chOff x="1292" y="1738"/>
            <a:chExt cx="544" cy="503"/>
          </a:xfrm>
        </p:grpSpPr>
        <p:sp>
          <p:nvSpPr>
            <p:cNvPr id="62505" name="Rectangle 8">
              <a:extLst>
                <a:ext uri="{FF2B5EF4-FFF2-40B4-BE49-F238E27FC236}">
                  <a16:creationId xmlns:a16="http://schemas.microsoft.com/office/drawing/2014/main" id="{DD4F7F71-4682-4EF1-9D18-1EC72F8AA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1940"/>
              <a:ext cx="54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500">
                  <a:ea typeface="標楷體" panose="03000509000000000000" pitchFamily="65" charset="-120"/>
                  <a:cs typeface="Times New Roman" panose="02020603050405020304" pitchFamily="18" charset="0"/>
                </a:rPr>
                <a:t>5</a:t>
              </a:r>
              <a:endParaRPr lang="en-US" altLang="zh-TW" sz="25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62506" name="Rectangle 8">
              <a:extLst>
                <a:ext uri="{FF2B5EF4-FFF2-40B4-BE49-F238E27FC236}">
                  <a16:creationId xmlns:a16="http://schemas.microsoft.com/office/drawing/2014/main" id="{D0F1592B-A9D5-45FA-9549-459EC1BF3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1738"/>
              <a:ext cx="54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500">
                  <a:ea typeface="標楷體" panose="03000509000000000000" pitchFamily="65" charset="-120"/>
                  <a:cs typeface="Times New Roman" panose="02020603050405020304" pitchFamily="18" charset="0"/>
                </a:rPr>
                <a:t>8</a:t>
              </a:r>
              <a:endParaRPr lang="en-US" altLang="zh-TW" sz="25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62507" name="Line 12">
              <a:extLst>
                <a:ext uri="{FF2B5EF4-FFF2-40B4-BE49-F238E27FC236}">
                  <a16:creationId xmlns:a16="http://schemas.microsoft.com/office/drawing/2014/main" id="{8F378DA9-49C7-44DC-A4DC-A51981B3A1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52" y="1999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" name="Rectangle 8">
            <a:extLst>
              <a:ext uri="{FF2B5EF4-FFF2-40B4-BE49-F238E27FC236}">
                <a16:creationId xmlns:a16="http://schemas.microsoft.com/office/drawing/2014/main" id="{DC989DF7-BFF5-4422-BBAB-1F825E4EC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3038" y="4710113"/>
            <a:ext cx="1273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 [1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0C7746FF-F371-43A2-802F-DBC627C78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563" y="5800725"/>
            <a:ext cx="1273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 [1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D15BEC09-89E0-4B0E-B361-6D09582C1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3038" y="3989388"/>
            <a:ext cx="1273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 [1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174B99EC-63C2-4D00-936E-546909882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925" y="5848350"/>
            <a:ext cx="481013" cy="42703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DDF49E4B-7157-4685-B61A-46F1ED60E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3038" y="5300663"/>
            <a:ext cx="1273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 [1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8" name="文本框 30">
            <a:extLst>
              <a:ext uri="{FF2B5EF4-FFF2-40B4-BE49-F238E27FC236}">
                <a16:creationId xmlns:a16="http://schemas.microsoft.com/office/drawing/2014/main" id="{34476F65-01DC-407B-B50E-7382E0F60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50" y="4014788"/>
            <a:ext cx="2600846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      </a:t>
            </a:r>
            <a:r>
              <a:rPr lang="en-US" altLang="zh-CN" sz="2800" dirty="0">
                <a:solidFill>
                  <a:srgbClr val="FF0000"/>
                </a:solidFill>
                <a:ea typeface="標楷體" panose="03000509000000000000" pitchFamily="65" charset="-120"/>
              </a:rPr>
              <a:t>= 1.625</a:t>
            </a:r>
            <a:r>
              <a:rPr lang="zh-CN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，</a:t>
            </a:r>
            <a:endParaRPr lang="en-US" altLang="zh-TW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9" name="文本框 30">
            <a:extLst>
              <a:ext uri="{FF2B5EF4-FFF2-40B4-BE49-F238E27FC236}">
                <a16:creationId xmlns:a16="http://schemas.microsoft.com/office/drawing/2014/main" id="{455EEB48-C99E-4A75-A151-30D3724EC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8" y="4702175"/>
            <a:ext cx="21272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       = 1.6</a:t>
            </a:r>
            <a:r>
              <a:rPr lang="zh-CN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，</a:t>
            </a:r>
            <a:endParaRPr lang="en-US" altLang="zh-TW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0" name="文本框 30">
            <a:extLst>
              <a:ext uri="{FF2B5EF4-FFF2-40B4-BE49-F238E27FC236}">
                <a16:creationId xmlns:a16="http://schemas.microsoft.com/office/drawing/2014/main" id="{8ACA902A-E6F3-474B-9402-FA2CD8E354C8}"/>
              </a:ext>
            </a:extLst>
          </p:cNvPr>
          <p:cNvSpPr txBox="1"/>
          <p:nvPr/>
        </p:nvSpPr>
        <p:spPr>
          <a:xfrm>
            <a:off x="1055688" y="5300663"/>
            <a:ext cx="3190875" cy="468312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altLang="zh-HK" sz="2800" dirty="0">
                <a:solidFill>
                  <a:srgbClr val="FF0000"/>
                </a:solidFill>
              </a:rPr>
              <a:t>1.6 &lt; 1.625 &lt; 1.65</a:t>
            </a:r>
            <a:endParaRPr lang="zh-HK" altLang="en-US" sz="2800" dirty="0">
              <a:solidFill>
                <a:srgbClr val="FF0000"/>
              </a:solidFill>
              <a:latin typeface="+mj-lt"/>
              <a:ea typeface="標楷體" panose="03000509000000000000" pitchFamily="65" charset="-120"/>
            </a:endParaRPr>
          </a:p>
        </p:txBody>
      </p:sp>
      <p:grpSp>
        <p:nvGrpSpPr>
          <p:cNvPr id="62497" name="Group 9">
            <a:extLst>
              <a:ext uri="{FF2B5EF4-FFF2-40B4-BE49-F238E27FC236}">
                <a16:creationId xmlns:a16="http://schemas.microsoft.com/office/drawing/2014/main" id="{686DEA58-49F7-407D-AD4E-49D015BA4806}"/>
              </a:ext>
            </a:extLst>
          </p:cNvPr>
          <p:cNvGrpSpPr>
            <a:grpSpLocks/>
          </p:cNvGrpSpPr>
          <p:nvPr/>
        </p:nvGrpSpPr>
        <p:grpSpPr bwMode="auto">
          <a:xfrm>
            <a:off x="1187624" y="3833019"/>
            <a:ext cx="863600" cy="915988"/>
            <a:chOff x="1292" y="1706"/>
            <a:chExt cx="544" cy="577"/>
          </a:xfrm>
        </p:grpSpPr>
        <p:sp>
          <p:nvSpPr>
            <p:cNvPr id="62502" name="Rectangle 8">
              <a:extLst>
                <a:ext uri="{FF2B5EF4-FFF2-40B4-BE49-F238E27FC236}">
                  <a16:creationId xmlns:a16="http://schemas.microsoft.com/office/drawing/2014/main" id="{6D02B2C3-C5AA-4201-907C-E0DF553A4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1956"/>
              <a:ext cx="54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800" dirty="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8</a:t>
              </a:r>
              <a:endPara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62503" name="Rectangle 8">
              <a:extLst>
                <a:ext uri="{FF2B5EF4-FFF2-40B4-BE49-F238E27FC236}">
                  <a16:creationId xmlns:a16="http://schemas.microsoft.com/office/drawing/2014/main" id="{A7144F2F-A487-4BAC-86ED-3D585B5F3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1706"/>
              <a:ext cx="54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80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5</a:t>
              </a:r>
              <a:endParaRPr lang="en-US" altLang="zh-TW" sz="28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62504" name="Line 12">
              <a:extLst>
                <a:ext uri="{FF2B5EF4-FFF2-40B4-BE49-F238E27FC236}">
                  <a16:creationId xmlns:a16="http://schemas.microsoft.com/office/drawing/2014/main" id="{FB88518E-4B0F-4279-9173-DD017715A5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16" y="1992"/>
              <a:ext cx="29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2498" name="Group 9">
            <a:extLst>
              <a:ext uri="{FF2B5EF4-FFF2-40B4-BE49-F238E27FC236}">
                <a16:creationId xmlns:a16="http://schemas.microsoft.com/office/drawing/2014/main" id="{64AC703C-3601-4C6F-8D4E-B0C281EDF44C}"/>
              </a:ext>
            </a:extLst>
          </p:cNvPr>
          <p:cNvGrpSpPr>
            <a:grpSpLocks/>
          </p:cNvGrpSpPr>
          <p:nvPr/>
        </p:nvGrpSpPr>
        <p:grpSpPr bwMode="auto">
          <a:xfrm>
            <a:off x="1109662" y="4529174"/>
            <a:ext cx="863600" cy="915988"/>
            <a:chOff x="1292" y="1706"/>
            <a:chExt cx="544" cy="577"/>
          </a:xfrm>
        </p:grpSpPr>
        <p:sp>
          <p:nvSpPr>
            <p:cNvPr id="62499" name="Rectangle 8">
              <a:extLst>
                <a:ext uri="{FF2B5EF4-FFF2-40B4-BE49-F238E27FC236}">
                  <a16:creationId xmlns:a16="http://schemas.microsoft.com/office/drawing/2014/main" id="{EF4187FA-09E5-4350-BC65-A60633142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1956"/>
              <a:ext cx="54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800" dirty="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5</a:t>
              </a:r>
              <a:endPara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62500" name="Rectangle 8">
              <a:extLst>
                <a:ext uri="{FF2B5EF4-FFF2-40B4-BE49-F238E27FC236}">
                  <a16:creationId xmlns:a16="http://schemas.microsoft.com/office/drawing/2014/main" id="{8979E93F-E40F-401F-889A-2B826EE36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1706"/>
              <a:ext cx="54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80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8</a:t>
              </a:r>
              <a:endParaRPr lang="en-US" altLang="zh-TW" sz="28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62501" name="Line 12">
              <a:extLst>
                <a:ext uri="{FF2B5EF4-FFF2-40B4-BE49-F238E27FC236}">
                  <a16:creationId xmlns:a16="http://schemas.microsoft.com/office/drawing/2014/main" id="{6A568A28-E3DD-44F3-9E15-CBC959C089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16" y="1992"/>
              <a:ext cx="29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" name="文本框 30">
            <a:extLst>
              <a:ext uri="{FF2B5EF4-FFF2-40B4-BE49-F238E27FC236}">
                <a16:creationId xmlns:a16="http://schemas.microsoft.com/office/drawing/2014/main" id="{88E1C1B0-1092-4E07-9789-1838EE893AE8}"/>
              </a:ext>
            </a:extLst>
          </p:cNvPr>
          <p:cNvSpPr txBox="1"/>
          <p:nvPr/>
        </p:nvSpPr>
        <p:spPr>
          <a:xfrm>
            <a:off x="4125913" y="5365750"/>
            <a:ext cx="3105150" cy="468313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altLang="zh-HK" sz="2000" dirty="0">
                <a:solidFill>
                  <a:srgbClr val="FF0000"/>
                </a:solidFill>
              </a:rPr>
              <a:t>(</a:t>
            </a:r>
            <a:r>
              <a:rPr lang="zh-CN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其他合理解釋也可接受</a:t>
            </a:r>
            <a:r>
              <a:rPr lang="en-US" altLang="zh-HK" sz="2000" dirty="0">
                <a:solidFill>
                  <a:srgbClr val="FF0000"/>
                </a:solidFill>
              </a:rPr>
              <a:t>)</a:t>
            </a:r>
            <a:endParaRPr lang="zh-HK" altLang="en-US" sz="2000" dirty="0">
              <a:solidFill>
                <a:srgbClr val="FF0000"/>
              </a:solidFill>
              <a:latin typeface="+mj-lt"/>
              <a:ea typeface="標楷體" panose="03000509000000000000" pitchFamily="65" charset="-12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9724A2B-9383-481A-8D6D-B0C90A69E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872" y="3963988"/>
            <a:ext cx="4182666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牌子</a:t>
            </a:r>
            <a:r>
              <a:rPr lang="en-US" altLang="zh-CN" sz="2800" dirty="0">
                <a:solidFill>
                  <a:srgbClr val="FF0000"/>
                </a:solidFill>
                <a:ea typeface="標楷體" panose="03000509000000000000" pitchFamily="65" charset="-120"/>
              </a:rPr>
              <a:t>M</a:t>
            </a:r>
            <a:r>
              <a:rPr lang="zh-CN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堅果重</a:t>
            </a:r>
            <a:r>
              <a:rPr lang="en-US" altLang="zh-CN" sz="2800" dirty="0">
                <a:solidFill>
                  <a:srgbClr val="FF0000"/>
                </a:solidFill>
                <a:ea typeface="標楷體" panose="03000509000000000000" pitchFamily="65" charset="-120"/>
              </a:rPr>
              <a:t>1.625kg</a:t>
            </a:r>
            <a:r>
              <a:rPr lang="zh-CN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。</a:t>
            </a:r>
            <a:endParaRPr lang="en-US" altLang="zh-TW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2" name="文本框 30">
            <a:extLst>
              <a:ext uri="{FF2B5EF4-FFF2-40B4-BE49-F238E27FC236}">
                <a16:creationId xmlns:a16="http://schemas.microsoft.com/office/drawing/2014/main" id="{B2ED0501-A2A9-42C7-9EF2-22E34E748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1291" y="4661141"/>
            <a:ext cx="3604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牌子</a:t>
            </a:r>
            <a:r>
              <a:rPr lang="en-US" altLang="zh-CN" sz="2800" dirty="0">
                <a:solidFill>
                  <a:srgbClr val="FF0000"/>
                </a:solidFill>
                <a:ea typeface="標楷體" panose="03000509000000000000" pitchFamily="65" charset="-120"/>
              </a:rPr>
              <a:t>L</a:t>
            </a:r>
            <a:r>
              <a:rPr lang="zh-CN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堅果重</a:t>
            </a:r>
            <a:r>
              <a:rPr lang="en-US" altLang="zh-CN" sz="2800" dirty="0">
                <a:solidFill>
                  <a:srgbClr val="FF0000"/>
                </a:solidFill>
                <a:ea typeface="標楷體" panose="03000509000000000000" pitchFamily="65" charset="-120"/>
              </a:rPr>
              <a:t>1.6kg</a:t>
            </a:r>
            <a:r>
              <a:rPr lang="zh-CN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。</a:t>
            </a:r>
            <a:endParaRPr lang="en-US" altLang="zh-TW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 animBg="1"/>
      <p:bldP spid="21" grpId="0"/>
      <p:bldP spid="21" grpId="1"/>
      <p:bldP spid="23" grpId="0"/>
      <p:bldP spid="24" grpId="0"/>
      <p:bldP spid="25" grpId="0"/>
      <p:bldP spid="26" grpId="0" animBg="1"/>
      <p:bldP spid="27" grpId="0"/>
      <p:bldP spid="28" grpId="0"/>
      <p:bldP spid="29" grpId="0"/>
      <p:bldP spid="30" grpId="0"/>
      <p:bldP spid="41" grpId="0"/>
      <p:bldP spid="31" grpId="0"/>
      <p:bldP spid="3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id="{8C5BEA54-CC34-40CA-A1D4-869B738E9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7400" y="2732088"/>
            <a:ext cx="1008063" cy="373062"/>
          </a:xfrm>
          <a:prstGeom prst="rect">
            <a:avLst/>
          </a:prstGeom>
          <a:solidFill>
            <a:srgbClr val="FF97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63491" name="Text Box 5">
            <a:extLst>
              <a:ext uri="{FF2B5EF4-FFF2-40B4-BE49-F238E27FC236}">
                <a16:creationId xmlns:a16="http://schemas.microsoft.com/office/drawing/2014/main" id="{10839719-6A15-4B83-AF6D-B10EB83AE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836613"/>
            <a:ext cx="8841233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1813" indent="-531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34. </a:t>
            </a:r>
            <a:r>
              <a:rPr kumimoji="0"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下表列出三款牌子堅果的重量</a:t>
            </a:r>
            <a:r>
              <a:rPr kumimoji="0" lang="zh-CN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en-US" altLang="zh-CN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endParaRPr kumimoji="0"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endParaRPr kumimoji="0"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endParaRPr kumimoji="0"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endParaRPr kumimoji="0"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endParaRPr kumimoji="0"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Aft>
                <a:spcPts val="1200"/>
              </a:spcAft>
            </a:pPr>
            <a:endParaRPr kumimoji="0"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kumimoji="0"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    (b) </a:t>
            </a:r>
            <a:r>
              <a:rPr kumimoji="0"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在生日會中，</a:t>
            </a:r>
            <a:r>
              <a:rPr kumimoji="0"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kumimoji="0"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名小童共吃了</a:t>
            </a:r>
            <a:r>
              <a:rPr kumimoji="0"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kumimoji="0"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包牌子</a:t>
            </a:r>
            <a:r>
              <a:rPr kumimoji="0"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N</a:t>
            </a:r>
            <a:r>
              <a:rPr kumimoji="0"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的堅果。   </a:t>
            </a:r>
            <a:endParaRPr kumimoji="0"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kumimoji="0"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         </a:t>
            </a:r>
            <a:r>
              <a:rPr kumimoji="0"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平均每人吃了堅果多少克？</a:t>
            </a:r>
            <a:r>
              <a:rPr kumimoji="0"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只須寫出答案</a:t>
            </a:r>
            <a:r>
              <a:rPr kumimoji="0"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kumimoji="0"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[2</a:t>
            </a:r>
            <a:r>
              <a:rPr kumimoji="0"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分</a:t>
            </a:r>
            <a:r>
              <a:rPr kumimoji="0"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]</a:t>
            </a:r>
          </a:p>
        </p:txBody>
      </p:sp>
      <p:graphicFrame>
        <p:nvGraphicFramePr>
          <p:cNvPr id="5" name="Group 39">
            <a:extLst>
              <a:ext uri="{FF2B5EF4-FFF2-40B4-BE49-F238E27FC236}">
                <a16:creationId xmlns:a16="http://schemas.microsoft.com/office/drawing/2014/main" id="{7CE37B4F-C320-47FF-825A-675A53989BA6}"/>
              </a:ext>
            </a:extLst>
          </p:cNvPr>
          <p:cNvGraphicFramePr>
            <a:graphicFrameLocks noGrp="1"/>
          </p:cNvGraphicFramePr>
          <p:nvPr/>
        </p:nvGraphicFramePr>
        <p:xfrm>
          <a:off x="2487613" y="1539875"/>
          <a:ext cx="3813175" cy="2260601"/>
        </p:xfrm>
        <a:graphic>
          <a:graphicData uri="http://schemas.openxmlformats.org/drawingml/2006/table">
            <a:tbl>
              <a:tblPr/>
              <a:tblGrid>
                <a:gridCol w="1383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9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3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牌子</a:t>
                      </a:r>
                      <a:endParaRPr kumimoji="1" lang="zh-TW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1459" marR="91459" marT="45658" marB="4565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重量</a:t>
                      </a:r>
                      <a:r>
                        <a:rPr kumimoji="1" lang="en-US" alt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(</a:t>
                      </a:r>
                      <a:r>
                        <a:rPr kumimoji="1" lang="zh-CN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每包</a:t>
                      </a:r>
                      <a:r>
                        <a:rPr kumimoji="1" lang="en-US" alt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)</a:t>
                      </a:r>
                      <a:endParaRPr kumimoji="1" lang="en-US" altLang="zh-TW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1459" marR="91459" marT="45658" marB="456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34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M</a:t>
                      </a:r>
                      <a:endParaRPr kumimoji="1" lang="en-US" altLang="zh-TW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1459" marR="91459" marT="45658" marB="4565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    </a:t>
                      </a:r>
                      <a:r>
                        <a:rPr kumimoji="1" lang="en-US" alt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kg</a:t>
                      </a:r>
                      <a:endParaRPr kumimoji="1" lang="en-US" altLang="zh-TW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1459" marR="91459" marT="45658" marB="456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3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N</a:t>
                      </a:r>
                      <a:endParaRPr kumimoji="1" lang="en-US" altLang="zh-TW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1459" marR="91459" marT="45658" marB="4565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1.65</a:t>
                      </a:r>
                      <a:r>
                        <a:rPr kumimoji="1" lang="en-US" alt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kg</a:t>
                      </a:r>
                      <a:endParaRPr kumimoji="1" lang="en-US" altLang="zh-TW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1459" marR="91459" marT="45658" marB="456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6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L</a:t>
                      </a:r>
                      <a:endParaRPr kumimoji="1" lang="en-US" altLang="zh-TW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1459" marR="91459" marT="45658" marB="4565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     kg</a:t>
                      </a:r>
                      <a:endParaRPr kumimoji="1" lang="en-US" altLang="zh-TW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1459" marR="91459" marT="45658" marB="456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3509" name="Group 9">
            <a:extLst>
              <a:ext uri="{FF2B5EF4-FFF2-40B4-BE49-F238E27FC236}">
                <a16:creationId xmlns:a16="http://schemas.microsoft.com/office/drawing/2014/main" id="{8FE872ED-1B80-482A-A28A-8E3A6219F5C3}"/>
              </a:ext>
            </a:extLst>
          </p:cNvPr>
          <p:cNvGrpSpPr>
            <a:grpSpLocks/>
          </p:cNvGrpSpPr>
          <p:nvPr/>
        </p:nvGrpSpPr>
        <p:grpSpPr bwMode="auto">
          <a:xfrm>
            <a:off x="4559300" y="1944688"/>
            <a:ext cx="863600" cy="798512"/>
            <a:chOff x="1292" y="1738"/>
            <a:chExt cx="544" cy="503"/>
          </a:xfrm>
        </p:grpSpPr>
        <p:sp>
          <p:nvSpPr>
            <p:cNvPr id="63525" name="Rectangle 8">
              <a:extLst>
                <a:ext uri="{FF2B5EF4-FFF2-40B4-BE49-F238E27FC236}">
                  <a16:creationId xmlns:a16="http://schemas.microsoft.com/office/drawing/2014/main" id="{5E866E7D-B333-42AB-9A8B-79E69FA7E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1940"/>
              <a:ext cx="54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500">
                  <a:ea typeface="標楷體" panose="03000509000000000000" pitchFamily="65" charset="-120"/>
                  <a:cs typeface="Times New Roman" panose="02020603050405020304" pitchFamily="18" charset="0"/>
                </a:rPr>
                <a:t>8</a:t>
              </a:r>
              <a:endParaRPr lang="en-US" altLang="zh-TW" sz="25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63526" name="Rectangle 8">
              <a:extLst>
                <a:ext uri="{FF2B5EF4-FFF2-40B4-BE49-F238E27FC236}">
                  <a16:creationId xmlns:a16="http://schemas.microsoft.com/office/drawing/2014/main" id="{53FEB6C7-E4BF-48FF-BA08-7790C6B84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1738"/>
              <a:ext cx="54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500">
                  <a:ea typeface="標楷體" panose="03000509000000000000" pitchFamily="65" charset="-120"/>
                  <a:cs typeface="Times New Roman" panose="02020603050405020304" pitchFamily="18" charset="0"/>
                </a:rPr>
                <a:t>5</a:t>
              </a:r>
              <a:endParaRPr lang="en-US" altLang="zh-TW" sz="25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63527" name="Line 12">
              <a:extLst>
                <a:ext uri="{FF2B5EF4-FFF2-40B4-BE49-F238E27FC236}">
                  <a16:creationId xmlns:a16="http://schemas.microsoft.com/office/drawing/2014/main" id="{C414EFB1-8716-4F03-AC8B-8713F61FDC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52" y="1999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3510" name="Group 9">
            <a:extLst>
              <a:ext uri="{FF2B5EF4-FFF2-40B4-BE49-F238E27FC236}">
                <a16:creationId xmlns:a16="http://schemas.microsoft.com/office/drawing/2014/main" id="{7CF50198-5EE9-446D-80A3-1F110F2A8C88}"/>
              </a:ext>
            </a:extLst>
          </p:cNvPr>
          <p:cNvGrpSpPr>
            <a:grpSpLocks/>
          </p:cNvGrpSpPr>
          <p:nvPr/>
        </p:nvGrpSpPr>
        <p:grpSpPr bwMode="auto">
          <a:xfrm>
            <a:off x="4487863" y="3059113"/>
            <a:ext cx="863600" cy="798512"/>
            <a:chOff x="1292" y="1738"/>
            <a:chExt cx="544" cy="503"/>
          </a:xfrm>
        </p:grpSpPr>
        <p:sp>
          <p:nvSpPr>
            <p:cNvPr id="63522" name="Rectangle 8">
              <a:extLst>
                <a:ext uri="{FF2B5EF4-FFF2-40B4-BE49-F238E27FC236}">
                  <a16:creationId xmlns:a16="http://schemas.microsoft.com/office/drawing/2014/main" id="{0411E7BA-275A-43E2-9E89-09E44399C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1940"/>
              <a:ext cx="54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500">
                  <a:ea typeface="標楷體" panose="03000509000000000000" pitchFamily="65" charset="-120"/>
                  <a:cs typeface="Times New Roman" panose="02020603050405020304" pitchFamily="18" charset="0"/>
                </a:rPr>
                <a:t>5</a:t>
              </a:r>
              <a:endParaRPr lang="en-US" altLang="zh-TW" sz="25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63523" name="Rectangle 8">
              <a:extLst>
                <a:ext uri="{FF2B5EF4-FFF2-40B4-BE49-F238E27FC236}">
                  <a16:creationId xmlns:a16="http://schemas.microsoft.com/office/drawing/2014/main" id="{05149DE3-120B-4428-824F-E265E25EF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1738"/>
              <a:ext cx="54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500">
                  <a:ea typeface="標楷體" panose="03000509000000000000" pitchFamily="65" charset="-120"/>
                  <a:cs typeface="Times New Roman" panose="02020603050405020304" pitchFamily="18" charset="0"/>
                </a:rPr>
                <a:t>8</a:t>
              </a:r>
              <a:endParaRPr lang="en-US" altLang="zh-TW" sz="25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63524" name="Line 12">
              <a:extLst>
                <a:ext uri="{FF2B5EF4-FFF2-40B4-BE49-F238E27FC236}">
                  <a16:creationId xmlns:a16="http://schemas.microsoft.com/office/drawing/2014/main" id="{62228C66-3EC6-45FC-B1DD-F1B85C4698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52" y="1999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80B0C72D-9285-4E25-B117-E7E6EADA5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138" y="5700713"/>
            <a:ext cx="3514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平均每人吃了堅果</a:t>
            </a:r>
            <a:r>
              <a:rPr kumimoji="0"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5DA2A19-3F27-470C-98A7-9E277B4F1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138" y="5710238"/>
            <a:ext cx="2295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1000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×1.65×4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3513" name="文本框 56">
            <a:extLst>
              <a:ext uri="{FF2B5EF4-FFF2-40B4-BE49-F238E27FC236}">
                <a16:creationId xmlns:a16="http://schemas.microsoft.com/office/drawing/2014/main" id="{C3E1CC0E-C379-48C4-9674-F8C1ABE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5100638"/>
            <a:ext cx="7415213" cy="523875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平均每人吃了</a:t>
            </a:r>
            <a:r>
              <a:rPr kumimoji="0" lang="zh-TW" altLang="en-US" sz="2800" u="sng">
                <a:ea typeface="標楷體" panose="03000509000000000000" pitchFamily="65" charset="-120"/>
                <a:cs typeface="Times New Roman" panose="02020603050405020304" pitchFamily="18" charset="0"/>
              </a:rPr>
              <a:t>              </a:t>
            </a:r>
            <a:r>
              <a:rPr kumimoji="0"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g</a:t>
            </a:r>
            <a:r>
              <a: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堅果。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4" name="Rectangle 7">
            <a:extLst>
              <a:ext uri="{FF2B5EF4-FFF2-40B4-BE49-F238E27FC236}">
                <a16:creationId xmlns:a16="http://schemas.microsoft.com/office/drawing/2014/main" id="{3E85EB4B-7527-46FB-BF2D-13FCE0624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363" y="5094288"/>
            <a:ext cx="7858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825</a:t>
            </a:r>
            <a:endParaRPr kumimoji="0" lang="en-US" altLang="zh-TW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1AF6AD03-C277-4901-BA71-09FA63A22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2713" y="5086350"/>
            <a:ext cx="884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6A150D3B-6464-4FDD-87C5-08732D0C0DBC}"/>
              </a:ext>
            </a:extLst>
          </p:cNvPr>
          <p:cNvCxnSpPr>
            <a:cxnSpLocks/>
          </p:cNvCxnSpPr>
          <p:nvPr/>
        </p:nvCxnSpPr>
        <p:spPr bwMode="auto">
          <a:xfrm>
            <a:off x="5724525" y="4462463"/>
            <a:ext cx="161925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8556C37B-A943-4380-861C-93605F72B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425" y="3513138"/>
            <a:ext cx="1333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1.65×4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B4872F24-F818-489B-8E7F-68331300BB06}"/>
              </a:ext>
            </a:extLst>
          </p:cNvPr>
          <p:cNvCxnSpPr>
            <a:cxnSpLocks/>
          </p:cNvCxnSpPr>
          <p:nvPr/>
        </p:nvCxnSpPr>
        <p:spPr bwMode="auto">
          <a:xfrm>
            <a:off x="3411538" y="4454525"/>
            <a:ext cx="1296987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矩形 40">
            <a:extLst>
              <a:ext uri="{FF2B5EF4-FFF2-40B4-BE49-F238E27FC236}">
                <a16:creationId xmlns:a16="http://schemas.microsoft.com/office/drawing/2014/main" id="{57911ECB-D142-4E0C-91A6-FA2083E20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300" y="5148262"/>
            <a:ext cx="288925" cy="468313"/>
          </a:xfrm>
          <a:prstGeom prst="rect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27C33A9C-469C-4431-AA6B-FCADCFF95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588" y="5710238"/>
            <a:ext cx="579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÷</a:t>
            </a:r>
            <a:r>
              <a:rPr kumimoji="0"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1CCAB28A-8C47-4C8B-B6DD-6595A8FB5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8963" y="5697538"/>
            <a:ext cx="1582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 825(g)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1" grpId="0"/>
      <p:bldP spid="31" grpId="1"/>
      <p:bldP spid="32" grpId="0"/>
      <p:bldP spid="32" grpId="1"/>
      <p:bldP spid="34" grpId="0"/>
      <p:bldP spid="35" grpId="0"/>
      <p:bldP spid="38" grpId="0"/>
      <p:bldP spid="38" grpId="1"/>
      <p:bldP spid="41" grpId="0" animBg="1"/>
      <p:bldP spid="41" grpId="1" animBg="1"/>
      <p:bldP spid="42" grpId="0"/>
      <p:bldP spid="42" grpId="1"/>
      <p:bldP spid="43" grpId="0"/>
      <p:bldP spid="43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>
            <a:extLst>
              <a:ext uri="{FF2B5EF4-FFF2-40B4-BE49-F238E27FC236}">
                <a16:creationId xmlns:a16="http://schemas.microsoft.com/office/drawing/2014/main" id="{B0C1E542-18D8-461F-B9FF-479BBE4DF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908050"/>
            <a:ext cx="80994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ea typeface="標楷體" panose="03000509000000000000" pitchFamily="65" charset="-120"/>
              </a:rPr>
              <a:t>35. </a:t>
            </a:r>
            <a:r>
              <a:rPr lang="zh-TW" altLang="en-US" sz="2800" dirty="0">
                <a:ea typeface="標楷體" panose="03000509000000000000" pitchFamily="65" charset="-120"/>
              </a:rPr>
              <a:t>上午共</a:t>
            </a:r>
            <a:r>
              <a:rPr lang="zh-CN" altLang="en-US" sz="2800" dirty="0">
                <a:ea typeface="標楷體" panose="03000509000000000000" pitchFamily="65" charset="-120"/>
              </a:rPr>
              <a:t>有</a:t>
            </a:r>
            <a:r>
              <a:rPr lang="zh-TW" altLang="en-US" sz="2800" dirty="0">
                <a:ea typeface="標楷體" panose="03000509000000000000" pitchFamily="65" charset="-120"/>
              </a:rPr>
              <a:t>一班大型觀光船和</a:t>
            </a:r>
            <a:r>
              <a:rPr lang="en-US" altLang="zh-TW" sz="2800" i="1" dirty="0">
                <a:ea typeface="標楷體" panose="03000509000000000000" pitchFamily="65" charset="-120"/>
              </a:rPr>
              <a:t>y</a:t>
            </a:r>
            <a:r>
              <a:rPr lang="zh-TW" altLang="en-US" sz="2800" dirty="0">
                <a:ea typeface="標楷體" panose="03000509000000000000" pitchFamily="65" charset="-120"/>
              </a:rPr>
              <a:t>班小型觀光船</a:t>
            </a:r>
            <a:r>
              <a:rPr lang="zh-CN" altLang="en-US" sz="2800" dirty="0">
                <a:ea typeface="標楷體" panose="03000509000000000000" pitchFamily="65" charset="-120"/>
              </a:rPr>
              <a:t>從公</a:t>
            </a:r>
            <a:endParaRPr lang="en-US" altLang="zh-CN" sz="2800" dirty="0">
              <a:ea typeface="標楷體" panose="03000509000000000000" pitchFamily="65" charset="-120"/>
            </a:endParaRPr>
          </a:p>
          <a:p>
            <a:pPr eaLnBrk="1" hangingPunct="1"/>
            <a:r>
              <a:rPr lang="zh-CN" altLang="en-US" sz="2800" dirty="0">
                <a:ea typeface="標楷體" panose="03000509000000000000" pitchFamily="65" charset="-120"/>
              </a:rPr>
              <a:t>      園開出</a:t>
            </a:r>
            <a:r>
              <a:rPr lang="zh-TW" altLang="en-US" sz="2800" dirty="0">
                <a:ea typeface="標楷體" panose="03000509000000000000" pitchFamily="65" charset="-120"/>
              </a:rPr>
              <a:t>。</a:t>
            </a:r>
            <a:endParaRPr lang="zh-TW" altLang="en-US" dirty="0"/>
          </a:p>
        </p:txBody>
      </p:sp>
      <p:sp>
        <p:nvSpPr>
          <p:cNvPr id="64515" name="Rectangle 51">
            <a:extLst>
              <a:ext uri="{FF2B5EF4-FFF2-40B4-BE49-F238E27FC236}">
                <a16:creationId xmlns:a16="http://schemas.microsoft.com/office/drawing/2014/main" id="{F8C3AED3-7810-485A-9757-3B2F69999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50" y="3501157"/>
            <a:ext cx="75057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>
                <a:ea typeface="標楷體" panose="03000509000000000000" pitchFamily="65" charset="-120"/>
              </a:rPr>
              <a:t>(a)</a:t>
            </a:r>
            <a:r>
              <a:rPr lang="en-US" altLang="zh-TW" sz="2800">
                <a:ea typeface="標楷體" panose="03000509000000000000" pitchFamily="65" charset="-120"/>
              </a:rPr>
              <a:t> </a:t>
            </a:r>
            <a:r>
              <a:rPr lang="zh-TW" altLang="zh-CN" sz="2800">
                <a:ea typeface="標楷體" panose="03000509000000000000" pitchFamily="65" charset="-120"/>
              </a:rPr>
              <a:t>根據上表，上午最多有多少人乘坐觀光船？</a:t>
            </a:r>
            <a:endParaRPr lang="zh-TW" altLang="en-US" sz="2800">
              <a:ea typeface="標楷體" panose="03000509000000000000" pitchFamily="65" charset="-120"/>
            </a:endParaRPr>
          </a:p>
          <a:p>
            <a:r>
              <a:rPr lang="zh-TW" altLang="zh-TW" sz="2800">
                <a:ea typeface="標楷體" panose="03000509000000000000" pitchFamily="65" charset="-120"/>
              </a:rPr>
              <a:t>     (</a:t>
            </a:r>
            <a:r>
              <a:rPr lang="zh-TW" altLang="zh-CN" sz="2800">
                <a:ea typeface="標楷體" panose="03000509000000000000" pitchFamily="65" charset="-120"/>
              </a:rPr>
              <a:t>只須寫出答案，答案以 </a:t>
            </a:r>
            <a:r>
              <a:rPr lang="zh-TW" altLang="zh-CN" sz="2800" i="1">
                <a:ea typeface="標楷體" panose="03000509000000000000" pitchFamily="65" charset="-120"/>
              </a:rPr>
              <a:t>y</a:t>
            </a:r>
            <a:r>
              <a:rPr lang="zh-TW" altLang="zh-CN" sz="2800">
                <a:ea typeface="標楷體" panose="03000509000000000000" pitchFamily="65" charset="-120"/>
              </a:rPr>
              <a:t>表示</a:t>
            </a:r>
            <a:r>
              <a:rPr lang="zh-TW" altLang="zh-TW" sz="2800">
                <a:ea typeface="標楷體" panose="03000509000000000000" pitchFamily="65" charset="-120"/>
              </a:rPr>
              <a:t>)           </a:t>
            </a:r>
            <a:r>
              <a:rPr lang="en-US" altLang="zh-CN" sz="2800">
                <a:ea typeface="標楷體" panose="03000509000000000000" pitchFamily="65" charset="-120"/>
              </a:rPr>
              <a:t> [2</a:t>
            </a:r>
            <a:r>
              <a:rPr lang="zh-CN" altLang="en-US" sz="2800">
                <a:ea typeface="標楷體" panose="03000509000000000000" pitchFamily="65" charset="-120"/>
              </a:rPr>
              <a:t>分</a:t>
            </a:r>
            <a:r>
              <a:rPr lang="en-US" altLang="zh-CN" sz="2800">
                <a:ea typeface="標楷體" panose="03000509000000000000" pitchFamily="65" charset="-120"/>
              </a:rPr>
              <a:t>]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F82593AE-F53C-4C43-90E7-64174CAD3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638" y="4680670"/>
            <a:ext cx="7258050" cy="519112"/>
          </a:xfrm>
          <a:prstGeom prst="rect">
            <a:avLst/>
          </a:prstGeom>
          <a:solidFill>
            <a:srgbClr val="FFFBD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6213" eaLnBrk="1" hangingPunct="1">
              <a:defRPr/>
            </a:pP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上午最多有</a:t>
            </a:r>
            <a:r>
              <a:rPr lang="en-US" altLang="zh-TW" sz="2800" dirty="0">
                <a:latin typeface="+mn-lt"/>
                <a:ea typeface="標楷體" pitchFamily="65" charset="-120"/>
              </a:rPr>
              <a:t>(</a:t>
            </a:r>
            <a:r>
              <a:rPr lang="en-US" altLang="zh-CN" sz="2800" u="sng" dirty="0">
                <a:latin typeface="Arial" charset="0"/>
                <a:ea typeface="SimSun" pitchFamily="2" charset="-122"/>
              </a:rPr>
              <a:t>          </a:t>
            </a:r>
            <a:r>
              <a:rPr lang="en-US" altLang="zh-TW" sz="2800" u="sng" dirty="0">
                <a:latin typeface="Arial" charset="0"/>
              </a:rPr>
              <a:t>    </a:t>
            </a:r>
            <a:r>
              <a:rPr lang="en-US" altLang="zh-CN" sz="2800" u="sng" dirty="0">
                <a:latin typeface="Arial" charset="0"/>
                <a:ea typeface="SimSun" pitchFamily="2" charset="-122"/>
              </a:rPr>
              <a:t>   </a:t>
            </a:r>
            <a:r>
              <a:rPr lang="en-US" altLang="zh-TW" sz="2800" dirty="0">
                <a:latin typeface="Arial" charset="0"/>
                <a:ea typeface="標楷體" pitchFamily="65" charset="-120"/>
              </a:rPr>
              <a:t>)</a:t>
            </a:r>
            <a:r>
              <a:rPr lang="zh-TW" altLang="en-US" sz="2800" dirty="0">
                <a:latin typeface="Arial" charset="0"/>
                <a:ea typeface="標楷體" pitchFamily="65" charset="-120"/>
              </a:rPr>
              <a:t>人乘坐觀光船。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 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5E6F6430-29DC-46EC-A0F3-988A6F709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488" y="4653682"/>
            <a:ext cx="1312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6</a:t>
            </a:r>
            <a:r>
              <a:rPr kumimoji="0" lang="en-US" altLang="zh-TW" sz="2800" i="1">
                <a:solidFill>
                  <a:srgbClr val="FF0000"/>
                </a:solidFill>
                <a:ea typeface="標楷體" panose="03000509000000000000" pitchFamily="65" charset="-120"/>
              </a:rPr>
              <a:t>y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＋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25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35C70C47-B1F0-4198-BC01-7224DB856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0013" y="4645745"/>
            <a:ext cx="8842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156698" name="Group 26">
            <a:extLst>
              <a:ext uri="{FF2B5EF4-FFF2-40B4-BE49-F238E27FC236}">
                <a16:creationId xmlns:a16="http://schemas.microsoft.com/office/drawing/2014/main" id="{814B94D7-B5BD-4993-8752-ABA331E97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203194"/>
              </p:ext>
            </p:extLst>
          </p:nvPr>
        </p:nvGraphicFramePr>
        <p:xfrm>
          <a:off x="1536700" y="1916832"/>
          <a:ext cx="5640388" cy="1443038"/>
        </p:xfrm>
        <a:graphic>
          <a:graphicData uri="http://schemas.openxmlformats.org/drawingml/2006/table">
            <a:tbl>
              <a:tblPr/>
              <a:tblGrid>
                <a:gridCol w="274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4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觀光船種類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最多可載客</a:t>
                      </a:r>
                      <a:r>
                        <a:rPr kumimoji="1" lang="en-US" altLang="zh-TW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1" lang="zh-TW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人</a:t>
                      </a:r>
                      <a:r>
                        <a:rPr kumimoji="1" lang="en-US" altLang="zh-TW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小型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6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大型</a:t>
                      </a:r>
                      <a:endParaRPr kumimoji="1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</a:endParaRP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25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DE9B69FD-0239-4394-936A-5F5958E6698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39528" y="1393198"/>
            <a:ext cx="2465387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直接连接符 53">
            <a:extLst>
              <a:ext uri="{FF2B5EF4-FFF2-40B4-BE49-F238E27FC236}">
                <a16:creationId xmlns:a16="http://schemas.microsoft.com/office/drawing/2014/main" id="{56E213FD-7351-4D5B-9EAB-7DCFC81482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75832" y="1393198"/>
            <a:ext cx="2376488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直接连接符 53">
            <a:extLst>
              <a:ext uri="{FF2B5EF4-FFF2-40B4-BE49-F238E27FC236}">
                <a16:creationId xmlns:a16="http://schemas.microsoft.com/office/drawing/2014/main" id="{F2487788-D1CD-476F-977D-5AAA58E13F8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57825" y="2793132"/>
            <a:ext cx="530225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直接连接符 53">
            <a:extLst>
              <a:ext uri="{FF2B5EF4-FFF2-40B4-BE49-F238E27FC236}">
                <a16:creationId xmlns:a16="http://schemas.microsoft.com/office/drawing/2014/main" id="{2B591E1A-4AB6-46B2-8AAB-52858F783C9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70525" y="3258270"/>
            <a:ext cx="530225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5">
            <a:extLst>
              <a:ext uri="{FF2B5EF4-FFF2-40B4-BE49-F238E27FC236}">
                <a16:creationId xmlns:a16="http://schemas.microsoft.com/office/drawing/2014/main" id="{5B0B225F-163C-4187-86C1-1AC19224B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3488" y="4518745"/>
            <a:ext cx="5473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小型觀光船上午最多載客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en-US" altLang="zh-TW" sz="2800" i="1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y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zh-TW" altLang="en-US"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D853F765-95D3-4633-8433-440131FBD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3488" y="4941020"/>
            <a:ext cx="5329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大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型觀光船上午最多載客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25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zh-TW" altLang="en-US"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13" grpId="0"/>
      <p:bldP spid="12" grpId="0" build="allAtOnce"/>
      <p:bldP spid="14" grpId="0" build="allAtOnce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724" name="Group 28">
            <a:extLst>
              <a:ext uri="{FF2B5EF4-FFF2-40B4-BE49-F238E27FC236}">
                <a16:creationId xmlns:a16="http://schemas.microsoft.com/office/drawing/2014/main" id="{A85D12F1-AFBA-4387-8535-79C5E6CA9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847369"/>
              </p:ext>
            </p:extLst>
          </p:nvPr>
        </p:nvGraphicFramePr>
        <p:xfrm>
          <a:off x="1536700" y="1916832"/>
          <a:ext cx="5640388" cy="1443038"/>
        </p:xfrm>
        <a:graphic>
          <a:graphicData uri="http://schemas.openxmlformats.org/drawingml/2006/table">
            <a:tbl>
              <a:tblPr/>
              <a:tblGrid>
                <a:gridCol w="274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4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觀光船種類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最多可載客</a:t>
                      </a: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1" lang="zh-TW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人</a:t>
                      </a: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小型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6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大型</a:t>
                      </a:r>
                      <a:endParaRPr kumimoji="1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</a:endParaRP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25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5552" name="Text Box 5">
            <a:extLst>
              <a:ext uri="{FF2B5EF4-FFF2-40B4-BE49-F238E27FC236}">
                <a16:creationId xmlns:a16="http://schemas.microsoft.com/office/drawing/2014/main" id="{24F791CC-C810-4B0B-AD0B-A0438134B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908050"/>
            <a:ext cx="85950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ea typeface="標楷體" panose="03000509000000000000" pitchFamily="65" charset="-120"/>
              </a:rPr>
              <a:t>35. </a:t>
            </a:r>
            <a:r>
              <a:rPr lang="zh-TW" altLang="en-US" sz="2800" dirty="0">
                <a:ea typeface="標楷體" panose="03000509000000000000" pitchFamily="65" charset="-120"/>
              </a:rPr>
              <a:t>上午共</a:t>
            </a:r>
            <a:r>
              <a:rPr lang="zh-CN" altLang="en-US" sz="2800" dirty="0">
                <a:ea typeface="標楷體" panose="03000509000000000000" pitchFamily="65" charset="-120"/>
              </a:rPr>
              <a:t>有</a:t>
            </a:r>
            <a:r>
              <a:rPr lang="zh-TW" altLang="en-US" sz="2800" dirty="0">
                <a:ea typeface="標楷體" panose="03000509000000000000" pitchFamily="65" charset="-120"/>
              </a:rPr>
              <a:t>一班大型觀光船和</a:t>
            </a:r>
            <a:r>
              <a:rPr lang="en-US" altLang="zh-TW" sz="2800" i="1" dirty="0">
                <a:ea typeface="標楷體" panose="03000509000000000000" pitchFamily="65" charset="-120"/>
              </a:rPr>
              <a:t>y</a:t>
            </a:r>
            <a:r>
              <a:rPr lang="zh-TW" altLang="en-US" sz="2800" dirty="0">
                <a:ea typeface="標楷體" panose="03000509000000000000" pitchFamily="65" charset="-120"/>
              </a:rPr>
              <a:t>班小型觀光船</a:t>
            </a:r>
            <a:r>
              <a:rPr lang="zh-CN" altLang="en-US" sz="2800" dirty="0">
                <a:ea typeface="標楷體" panose="03000509000000000000" pitchFamily="65" charset="-120"/>
              </a:rPr>
              <a:t>從公</a:t>
            </a:r>
            <a:endParaRPr lang="en-US" altLang="zh-CN" sz="2800" dirty="0">
              <a:ea typeface="標楷體" panose="03000509000000000000" pitchFamily="65" charset="-120"/>
            </a:endParaRPr>
          </a:p>
          <a:p>
            <a:pPr eaLnBrk="1" hangingPunct="1"/>
            <a:r>
              <a:rPr lang="zh-CN" altLang="en-US" sz="2800" dirty="0">
                <a:ea typeface="標楷體" panose="03000509000000000000" pitchFamily="65" charset="-120"/>
              </a:rPr>
              <a:t>      園開出</a:t>
            </a:r>
            <a:r>
              <a:rPr lang="zh-TW" altLang="en-US" sz="2800" dirty="0">
                <a:ea typeface="標楷體" panose="03000509000000000000" pitchFamily="65" charset="-120"/>
              </a:rPr>
              <a:t>。</a:t>
            </a:r>
            <a:endParaRPr lang="zh-TW" altLang="en-US" dirty="0"/>
          </a:p>
        </p:txBody>
      </p:sp>
      <p:sp>
        <p:nvSpPr>
          <p:cNvPr id="65553" name="Rectangle 51">
            <a:extLst>
              <a:ext uri="{FF2B5EF4-FFF2-40B4-BE49-F238E27FC236}">
                <a16:creationId xmlns:a16="http://schemas.microsoft.com/office/drawing/2014/main" id="{40D8E865-5B8C-4909-B299-5A2DBCF54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50" y="3508747"/>
            <a:ext cx="81453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 dirty="0">
                <a:ea typeface="標楷體" panose="03000509000000000000" pitchFamily="65" charset="-120"/>
              </a:rPr>
              <a:t>(</a:t>
            </a:r>
            <a:r>
              <a:rPr lang="en-US" altLang="zh-TW" sz="2800" dirty="0">
                <a:ea typeface="標楷體" panose="03000509000000000000" pitchFamily="65" charset="-120"/>
              </a:rPr>
              <a:t>b</a:t>
            </a:r>
            <a:r>
              <a:rPr lang="en-US" altLang="zh-CN" sz="2800" dirty="0">
                <a:ea typeface="標楷體" panose="03000509000000000000" pitchFamily="65" charset="-120"/>
              </a:rPr>
              <a:t>)</a:t>
            </a:r>
            <a:r>
              <a:rPr lang="en-US" altLang="zh-TW" sz="2800" dirty="0"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ea typeface="標楷體" panose="03000509000000000000" pitchFamily="65" charset="-120"/>
              </a:rPr>
              <a:t>上午有</a:t>
            </a:r>
            <a:r>
              <a:rPr lang="en-US" altLang="zh-TW" sz="2800" dirty="0">
                <a:ea typeface="標楷體" panose="03000509000000000000" pitchFamily="65" charset="-120"/>
              </a:rPr>
              <a:t>169</a:t>
            </a:r>
            <a:r>
              <a:rPr lang="zh-TW" altLang="en-US" sz="2800" dirty="0">
                <a:ea typeface="標楷體" panose="03000509000000000000" pitchFamily="65" charset="-120"/>
              </a:rPr>
              <a:t>人乘坐觀光船，而所有觀光船都沒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r>
              <a:rPr lang="en-US" altLang="zh-TW" sz="2800" dirty="0">
                <a:ea typeface="標楷體" panose="03000509000000000000" pitchFamily="65" charset="-120"/>
              </a:rPr>
              <a:t>      </a:t>
            </a:r>
            <a:r>
              <a:rPr lang="zh-TW" altLang="en-US" sz="2800" dirty="0">
                <a:ea typeface="標楷體" panose="03000509000000000000" pitchFamily="65" charset="-120"/>
              </a:rPr>
              <a:t>有餘下座位，上午開出</a:t>
            </a:r>
            <a:r>
              <a:rPr lang="zh-CN" altLang="en-US" sz="2800" dirty="0">
                <a:ea typeface="標楷體" panose="03000509000000000000" pitchFamily="65" charset="-120"/>
              </a:rPr>
              <a:t>的</a:t>
            </a:r>
            <a:r>
              <a:rPr lang="zh-TW" altLang="en-US" sz="2800" dirty="0">
                <a:ea typeface="標楷體" panose="03000509000000000000" pitchFamily="65" charset="-120"/>
              </a:rPr>
              <a:t>小型觀光船</a:t>
            </a:r>
            <a:r>
              <a:rPr lang="zh-CN" altLang="en-US" sz="2800" dirty="0">
                <a:ea typeface="標楷體" panose="03000509000000000000" pitchFamily="65" charset="-120"/>
              </a:rPr>
              <a:t>有</a:t>
            </a:r>
            <a:r>
              <a:rPr lang="zh-TW" altLang="en-US" sz="2800" dirty="0">
                <a:ea typeface="標楷體" panose="03000509000000000000" pitchFamily="65" charset="-120"/>
              </a:rPr>
              <a:t>多少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r>
              <a:rPr lang="zh-TW" altLang="en-US" sz="2800" dirty="0">
                <a:ea typeface="標楷體" panose="03000509000000000000" pitchFamily="65" charset="-120"/>
              </a:rPr>
              <a:t>       班？</a:t>
            </a:r>
            <a:r>
              <a:rPr lang="en-US" altLang="zh-TW" sz="2800" dirty="0"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ea typeface="標楷體" panose="03000509000000000000" pitchFamily="65" charset="-120"/>
              </a:rPr>
              <a:t>須用方程列式計算，並展示步驟</a:t>
            </a:r>
            <a:r>
              <a:rPr lang="en-US" altLang="zh-TW" sz="2800" dirty="0">
                <a:ea typeface="標楷體" panose="03000509000000000000" pitchFamily="65" charset="-120"/>
              </a:rPr>
              <a:t>)</a:t>
            </a: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[</a:t>
            </a:r>
            <a:r>
              <a:rPr lang="en-US" altLang="zh-TW" sz="2800" dirty="0">
                <a:ea typeface="標楷體" panose="03000509000000000000" pitchFamily="65" charset="-120"/>
              </a:rPr>
              <a:t>4</a:t>
            </a:r>
            <a:r>
              <a:rPr lang="zh-CN" altLang="en-US" sz="2800" dirty="0">
                <a:ea typeface="標楷體" panose="03000509000000000000" pitchFamily="65" charset="-120"/>
              </a:rPr>
              <a:t>分</a:t>
            </a:r>
            <a:r>
              <a:rPr lang="en-US" altLang="zh-CN" sz="2800" dirty="0">
                <a:ea typeface="標楷體" panose="03000509000000000000" pitchFamily="65" charset="-120"/>
              </a:rPr>
              <a:t>]</a:t>
            </a:r>
          </a:p>
        </p:txBody>
      </p:sp>
      <p:cxnSp>
        <p:nvCxnSpPr>
          <p:cNvPr id="3" name="直接连接符 53">
            <a:extLst>
              <a:ext uri="{FF2B5EF4-FFF2-40B4-BE49-F238E27FC236}">
                <a16:creationId xmlns:a16="http://schemas.microsoft.com/office/drawing/2014/main" id="{A8C81C09-D3EF-46E9-981B-47CD175229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4075" y="3972645"/>
            <a:ext cx="3167063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3961" name="Rectangle 9">
            <a:extLst>
              <a:ext uri="{FF2B5EF4-FFF2-40B4-BE49-F238E27FC236}">
                <a16:creationId xmlns:a16="http://schemas.microsoft.com/office/drawing/2014/main" id="{5B16D51F-074C-4CBB-86D8-55D0D3F17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4950545"/>
            <a:ext cx="6911975" cy="1544637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800" dirty="0">
                <a:solidFill>
                  <a:srgbClr val="FF0000"/>
                </a:solidFill>
              </a:rPr>
              <a:t>  6</a:t>
            </a:r>
            <a:r>
              <a:rPr lang="en-US" altLang="zh-TW" sz="2800" i="1" dirty="0">
                <a:solidFill>
                  <a:srgbClr val="FF0000"/>
                </a:solidFill>
              </a:rPr>
              <a:t>y</a:t>
            </a:r>
            <a:r>
              <a:rPr lang="zh-CN" altLang="en-US" sz="2800" dirty="0">
                <a:solidFill>
                  <a:srgbClr val="FF0000"/>
                </a:solidFill>
              </a:rPr>
              <a:t>＋</a:t>
            </a:r>
            <a:r>
              <a:rPr lang="en-US" altLang="zh-TW" sz="2800" dirty="0">
                <a:solidFill>
                  <a:srgbClr val="FF0000"/>
                </a:solidFill>
              </a:rPr>
              <a:t>25</a:t>
            </a:r>
            <a:r>
              <a:rPr lang="zh-TW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</a:rPr>
              <a:t>= 169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            </a:t>
            </a:r>
            <a:endParaRPr lang="en-US" altLang="zh-TW" sz="28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</a:pP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          </a:t>
            </a:r>
            <a:r>
              <a:rPr lang="en-US" altLang="zh-TW" sz="2800" i="1" dirty="0">
                <a:solidFill>
                  <a:srgbClr val="FF0000"/>
                </a:solidFill>
                <a:cs typeface="Arial" panose="020B0604020202020204" pitchFamily="34" charset="0"/>
              </a:rPr>
              <a:t>y </a:t>
            </a:r>
            <a:r>
              <a:rPr lang="en-US" altLang="zh-TW" sz="2800" i="1" dirty="0">
                <a:solidFill>
                  <a:srgbClr val="FF0000"/>
                </a:solidFill>
              </a:rPr>
              <a:t>=</a:t>
            </a:r>
            <a:r>
              <a:rPr lang="en-US" altLang="zh-TW" sz="2800" dirty="0">
                <a:solidFill>
                  <a:srgbClr val="FF0000"/>
                </a:solidFill>
              </a:rPr>
              <a:t> 24</a:t>
            </a:r>
            <a:endParaRPr lang="en-US" altLang="zh-TW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</a:pP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 上午開出</a:t>
            </a:r>
            <a:r>
              <a:rPr lang="zh-CN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的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小型觀光船</a:t>
            </a:r>
            <a:r>
              <a:rPr lang="zh-CN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有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24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班。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85646025-2D51-4295-BE88-D686BCD63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2513" y="5456957"/>
            <a:ext cx="1273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 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D88B37F9-C4AD-4E70-82EB-7DCD7C13F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2513" y="4894982"/>
            <a:ext cx="1273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 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35177726-9A91-4F8C-A590-12A2F4624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5228357"/>
            <a:ext cx="5473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觀光船上午共載客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(6</a:t>
            </a:r>
            <a:r>
              <a:rPr lang="en-US" altLang="zh-TW" sz="2800" i="1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y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25)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39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53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53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3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61" grpId="0" build="allAtOnce" animBg="1"/>
      <p:bldP spid="13" grpId="0"/>
      <p:bldP spid="4" grpId="0"/>
      <p:bldP spid="9" grpId="0" build="allAtOnce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95473628-D710-4E0B-868B-608F0D880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0175" y="5354097"/>
            <a:ext cx="6927850" cy="1031051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62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indent="0" eaLnBrk="1" hangingPunct="1">
              <a:spcAft>
                <a:spcPts val="600"/>
              </a:spcAft>
            </a:pPr>
            <a:r>
              <a:rPr lang="en-US" altLang="zh-CN" sz="2800" u="sng" dirty="0">
                <a:ea typeface="宋体" panose="02010600030101010101" pitchFamily="2" charset="-122"/>
              </a:rPr>
              <a:t>                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月的最高水位和最低水</a:t>
            </a:r>
            <a:r>
              <a:rPr lang="zh-CN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位相差最</a:t>
            </a:r>
            <a:endParaRPr lang="en-US" altLang="zh-CN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indent="0" eaLnBrk="1" hangingPunct="1"/>
            <a:r>
              <a:rPr lang="zh-CN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大，相差</a:t>
            </a:r>
            <a:r>
              <a:rPr lang="zh-TW" altLang="en-US" sz="2800" u="sng" dirty="0">
                <a:ea typeface="標楷體" panose="03000509000000000000" pitchFamily="65" charset="-120"/>
                <a:cs typeface="Times New Roman" panose="02020603050405020304" pitchFamily="18" charset="0"/>
              </a:rPr>
              <a:t>                 </a:t>
            </a:r>
            <a:r>
              <a:rPr lang="en-US" altLang="zh-CN" sz="2800" dirty="0">
                <a:ea typeface="標楷體" panose="03000509000000000000" pitchFamily="65" charset="-120"/>
              </a:rPr>
              <a:t>cm</a:t>
            </a:r>
            <a:r>
              <a:rPr lang="zh-CN" altLang="en-US" sz="2800" dirty="0">
                <a:ea typeface="標楷體" panose="03000509000000000000" pitchFamily="65" charset="-120"/>
              </a:rPr>
              <a:t>。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</a:t>
            </a:r>
          </a:p>
        </p:txBody>
      </p:sp>
      <p:sp>
        <p:nvSpPr>
          <p:cNvPr id="66564" name="Text Box 5">
            <a:extLst>
              <a:ext uri="{FF2B5EF4-FFF2-40B4-BE49-F238E27FC236}">
                <a16:creationId xmlns:a16="http://schemas.microsoft.com/office/drawing/2014/main" id="{235986F9-714B-4030-AE74-1734BDAE7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427066"/>
            <a:ext cx="76438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(a)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哪個月的最高水位和最低水</a:t>
            </a:r>
            <a:r>
              <a:rPr lang="zh-CN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位相差最大？相</a:t>
            </a:r>
            <a:endParaRPr lang="en-US" altLang="zh-CN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zh-CN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差多少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r>
              <a:rPr lang="en-US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(</a:t>
            </a:r>
            <a:r>
              <a:rPr lang="zh-CN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只須寫出答案</a:t>
            </a:r>
            <a:r>
              <a:rPr lang="en-US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)                       [2</a:t>
            </a:r>
            <a:r>
              <a:rPr lang="zh-CN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分</a:t>
            </a:r>
            <a:r>
              <a:rPr lang="en-US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]</a:t>
            </a:r>
            <a:endParaRPr lang="zh-TW" altLang="en-US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73455" name="Line 47">
            <a:extLst>
              <a:ext uri="{FF2B5EF4-FFF2-40B4-BE49-F238E27FC236}">
                <a16:creationId xmlns:a16="http://schemas.microsoft.com/office/drawing/2014/main" id="{526CF768-2246-4A9A-BE88-FCAB5C60F0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5445" y="4921642"/>
            <a:ext cx="6049094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3467" name="Text Box 59">
            <a:extLst>
              <a:ext uri="{FF2B5EF4-FFF2-40B4-BE49-F238E27FC236}">
                <a16:creationId xmlns:a16="http://schemas.microsoft.com/office/drawing/2014/main" id="{4C90EA84-681F-4284-963E-189A021C2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2488" y="3093137"/>
            <a:ext cx="935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000" dirty="0">
                <a:solidFill>
                  <a:srgbClr val="FF00FF"/>
                </a:solidFill>
                <a:ea typeface="標楷體" panose="03000509000000000000" pitchFamily="65" charset="-120"/>
              </a:rPr>
              <a:t>70</a:t>
            </a:r>
          </a:p>
        </p:txBody>
      </p:sp>
      <p:sp>
        <p:nvSpPr>
          <p:cNvPr id="273468" name="Text Box 60">
            <a:extLst>
              <a:ext uri="{FF2B5EF4-FFF2-40B4-BE49-F238E27FC236}">
                <a16:creationId xmlns:a16="http://schemas.microsoft.com/office/drawing/2014/main" id="{CD063913-920D-4124-9749-9A0C8CCD9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4216" y="3297788"/>
            <a:ext cx="22264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rgbClr val="0000FF"/>
                </a:solidFill>
                <a:ea typeface="標楷體" panose="03000509000000000000" pitchFamily="65" charset="-120"/>
              </a:rPr>
              <a:t>距離越大，水位相差越大。</a:t>
            </a:r>
            <a:endParaRPr lang="en-US" altLang="zh-TW" sz="2400" dirty="0">
              <a:solidFill>
                <a:srgbClr val="0000FF"/>
              </a:solidFill>
              <a:ea typeface="標楷體" panose="03000509000000000000" pitchFamily="65" charset="-120"/>
            </a:endParaRPr>
          </a:p>
        </p:txBody>
      </p:sp>
      <p:sp>
        <p:nvSpPr>
          <p:cNvPr id="273469" name="Text Box 61">
            <a:extLst>
              <a:ext uri="{FF2B5EF4-FFF2-40B4-BE49-F238E27FC236}">
                <a16:creationId xmlns:a16="http://schemas.microsoft.com/office/drawing/2014/main" id="{F0E79963-93C5-40E0-9A43-66E982D6F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2593" y="1080219"/>
            <a:ext cx="935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000" dirty="0">
                <a:solidFill>
                  <a:srgbClr val="FF00FF"/>
                </a:solidFill>
                <a:ea typeface="標楷體" panose="03000509000000000000" pitchFamily="65" charset="-120"/>
              </a:rPr>
              <a:t>180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D5411BDF-F545-4808-90FF-33DD53C1E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0182" y="5301208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CN" altLang="en-US" sz="28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五</a:t>
            </a:r>
            <a:endParaRPr kumimoji="0" lang="zh-TW" altLang="en-US" sz="2800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8D78B1D5-3A54-40E3-96F1-7C5E41C65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5096" y="5842076"/>
            <a:ext cx="1273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 [2</a:t>
            </a:r>
            <a:r>
              <a:rPr kumimoji="0"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6573" name="Text Box 5">
            <a:extLst>
              <a:ext uri="{FF2B5EF4-FFF2-40B4-BE49-F238E27FC236}">
                <a16:creationId xmlns:a16="http://schemas.microsoft.com/office/drawing/2014/main" id="{8A967CE1-CB04-4DCA-AB71-7E2BDBE99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4420716"/>
            <a:ext cx="11112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36. </a:t>
            </a:r>
            <a:endParaRPr lang="zh-TW" altLang="en-US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343C2B3E-ED92-4259-85E0-6DD764E855FC}"/>
              </a:ext>
            </a:extLst>
          </p:cNvPr>
          <p:cNvGrpSpPr/>
          <p:nvPr/>
        </p:nvGrpSpPr>
        <p:grpSpPr>
          <a:xfrm>
            <a:off x="1458060" y="597064"/>
            <a:ext cx="6971712" cy="3912056"/>
            <a:chOff x="1458060" y="476672"/>
            <a:chExt cx="6971712" cy="3912056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F3AB537-3DF5-4FE8-9919-8BCE866BF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41156" y="973898"/>
              <a:ext cx="4526305" cy="3104390"/>
            </a:xfrm>
            <a:prstGeom prst="rect">
              <a:avLst/>
            </a:prstGeom>
          </p:spPr>
        </p:pic>
        <p:sp>
          <p:nvSpPr>
            <p:cNvPr id="118" name="文字方塊 6">
              <a:extLst>
                <a:ext uri="{FF2B5EF4-FFF2-40B4-BE49-F238E27FC236}">
                  <a16:creationId xmlns:a16="http://schemas.microsoft.com/office/drawing/2014/main" id="{A278F903-D1BB-4901-912C-AE13EA7043C1}"/>
                </a:ext>
              </a:extLst>
            </p:cNvPr>
            <p:cNvSpPr txBox="1"/>
            <p:nvPr/>
          </p:nvSpPr>
          <p:spPr>
            <a:xfrm>
              <a:off x="2987824" y="476672"/>
              <a:ext cx="36412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zh-CN" altLang="en-US" sz="2400" u="sng" dirty="0">
                  <a:latin typeface="DFKai-SB" panose="03000509000000000000" pitchFamily="65" charset="-120"/>
                  <a:ea typeface="DFKai-SB" panose="03000509000000000000" pitchFamily="65" charset="-120"/>
                </a:rPr>
                <a:t>某水塘一月至六月的水位</a:t>
              </a:r>
            </a:p>
          </p:txBody>
        </p:sp>
        <p:sp>
          <p:nvSpPr>
            <p:cNvPr id="119" name="文字方塊 7">
              <a:extLst>
                <a:ext uri="{FF2B5EF4-FFF2-40B4-BE49-F238E27FC236}">
                  <a16:creationId xmlns:a16="http://schemas.microsoft.com/office/drawing/2014/main" id="{AC0BB4C0-C073-455B-9C51-8CF3A2AC3663}"/>
                </a:ext>
              </a:extLst>
            </p:cNvPr>
            <p:cNvSpPr txBox="1"/>
            <p:nvPr/>
          </p:nvSpPr>
          <p:spPr>
            <a:xfrm>
              <a:off x="2665063" y="3865508"/>
              <a:ext cx="53296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300"/>
                </a:spcAft>
              </a:pPr>
              <a:r>
                <a:rPr lang="zh-CN" altLang="en-US" b="0" i="0" strike="noStrike" baseline="0" dirty="0">
                  <a:latin typeface="DFKai-SB" panose="03000509000000000000" pitchFamily="65" charset="-120"/>
                  <a:ea typeface="DFKai-SB" panose="03000509000000000000" pitchFamily="65" charset="-120"/>
                </a:rPr>
                <a:t>一月  二月  三月</a:t>
              </a:r>
              <a:r>
                <a:rPr lang="zh-CN" altLang="en-US" sz="1400" b="0" i="0" strike="noStrike" baseline="0" dirty="0">
                  <a:latin typeface="DFKai-SB" panose="03000509000000000000" pitchFamily="65" charset="-120"/>
                  <a:ea typeface="DFKai-SB" panose="03000509000000000000" pitchFamily="65" charset="-120"/>
                </a:rPr>
                <a:t> </a:t>
              </a:r>
              <a:r>
                <a:rPr lang="zh-CN" altLang="en-US" sz="1200" b="0" i="0" strike="noStrike" baseline="0" dirty="0">
                  <a:latin typeface="DFKai-SB" panose="03000509000000000000" pitchFamily="65" charset="-120"/>
                  <a:ea typeface="DFKai-SB" panose="03000509000000000000" pitchFamily="65" charset="-120"/>
                </a:rPr>
                <a:t> </a:t>
              </a:r>
              <a:r>
                <a:rPr lang="zh-CN" altLang="en-US" b="0" i="0" strike="noStrike" baseline="0" dirty="0">
                  <a:latin typeface="DFKai-SB" panose="03000509000000000000" pitchFamily="65" charset="-120"/>
                  <a:ea typeface="DFKai-SB" panose="03000509000000000000" pitchFamily="65" charset="-120"/>
                </a:rPr>
                <a:t>四月 五月  六月  月份</a:t>
              </a:r>
              <a:endParaRPr lang="zh-CN" altLang="en-US" sz="2800" dirty="0"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120" name="文字方塊 8">
              <a:extLst>
                <a:ext uri="{FF2B5EF4-FFF2-40B4-BE49-F238E27FC236}">
                  <a16:creationId xmlns:a16="http://schemas.microsoft.com/office/drawing/2014/main" id="{636277E7-C82D-486C-B411-307FF3CF36D3}"/>
                </a:ext>
              </a:extLst>
            </p:cNvPr>
            <p:cNvSpPr txBox="1"/>
            <p:nvPr/>
          </p:nvSpPr>
          <p:spPr>
            <a:xfrm>
              <a:off x="1681365" y="922421"/>
              <a:ext cx="757634" cy="3285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800"/>
                </a:lnSpc>
                <a:spcAft>
                  <a:spcPts val="100"/>
                </a:spcAft>
              </a:pPr>
              <a:r>
                <a:rPr lang="en-US" altLang="zh-CN" dirty="0"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200</a:t>
              </a:r>
            </a:p>
            <a:p>
              <a:pPr algn="r">
                <a:lnSpc>
                  <a:spcPts val="1800"/>
                </a:lnSpc>
                <a:spcAft>
                  <a:spcPts val="100"/>
                </a:spcAft>
              </a:pPr>
              <a:endParaRPr lang="en-US" altLang="zh-CN" dirty="0">
                <a:ea typeface="DFKai-SB" panose="03000509000000000000" pitchFamily="65" charset="-120"/>
                <a:cs typeface="Arial" panose="020B0604020202020204" pitchFamily="34" charset="0"/>
              </a:endParaRPr>
            </a:p>
            <a:p>
              <a:pPr algn="r">
                <a:lnSpc>
                  <a:spcPts val="1800"/>
                </a:lnSpc>
                <a:spcAft>
                  <a:spcPts val="100"/>
                </a:spcAft>
              </a:pPr>
              <a:endParaRPr lang="en-US" altLang="zh-CN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endParaRPr>
            </a:p>
            <a:p>
              <a:pPr algn="r">
                <a:lnSpc>
                  <a:spcPts val="1800"/>
                </a:lnSpc>
                <a:spcAft>
                  <a:spcPts val="100"/>
                </a:spcAft>
              </a:pPr>
              <a:r>
                <a:rPr lang="en-US" altLang="zh-CN" dirty="0"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150</a:t>
              </a:r>
            </a:p>
            <a:p>
              <a:pPr algn="r">
                <a:lnSpc>
                  <a:spcPts val="1800"/>
                </a:lnSpc>
                <a:spcAft>
                  <a:spcPts val="100"/>
                </a:spcAft>
              </a:pPr>
              <a:endParaRPr lang="en-US" altLang="zh-CN" dirty="0">
                <a:ea typeface="DFKai-SB" panose="03000509000000000000" pitchFamily="65" charset="-120"/>
                <a:cs typeface="Arial" panose="020B0604020202020204" pitchFamily="34" charset="0"/>
              </a:endParaRPr>
            </a:p>
            <a:p>
              <a:pPr algn="r">
                <a:lnSpc>
                  <a:spcPts val="1800"/>
                </a:lnSpc>
                <a:spcAft>
                  <a:spcPts val="100"/>
                </a:spcAft>
              </a:pPr>
              <a:endParaRPr lang="en-US" altLang="zh-CN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endParaRPr>
            </a:p>
            <a:p>
              <a:pPr algn="r">
                <a:lnSpc>
                  <a:spcPts val="1900"/>
                </a:lnSpc>
                <a:spcAft>
                  <a:spcPts val="100"/>
                </a:spcAft>
              </a:pPr>
              <a:r>
                <a:rPr lang="en-US" altLang="zh-CN" dirty="0"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100</a:t>
              </a:r>
            </a:p>
            <a:p>
              <a:pPr algn="r">
                <a:lnSpc>
                  <a:spcPts val="1900"/>
                </a:lnSpc>
                <a:spcAft>
                  <a:spcPts val="100"/>
                </a:spcAft>
              </a:pPr>
              <a:endParaRPr lang="en-US" altLang="zh-CN" dirty="0">
                <a:ea typeface="DFKai-SB" panose="03000509000000000000" pitchFamily="65" charset="-120"/>
                <a:cs typeface="Arial" panose="020B0604020202020204" pitchFamily="34" charset="0"/>
              </a:endParaRPr>
            </a:p>
            <a:p>
              <a:pPr algn="r">
                <a:lnSpc>
                  <a:spcPts val="1900"/>
                </a:lnSpc>
                <a:spcAft>
                  <a:spcPts val="100"/>
                </a:spcAft>
              </a:pPr>
              <a:endParaRPr lang="en-US" altLang="zh-CN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endParaRPr>
            </a:p>
            <a:p>
              <a:pPr algn="r">
                <a:lnSpc>
                  <a:spcPts val="1800"/>
                </a:lnSpc>
                <a:spcAft>
                  <a:spcPts val="100"/>
                </a:spcAft>
              </a:pPr>
              <a:r>
                <a:rPr lang="en-US" altLang="zh-CN" dirty="0"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50</a:t>
              </a:r>
            </a:p>
            <a:p>
              <a:pPr algn="r">
                <a:lnSpc>
                  <a:spcPts val="1800"/>
                </a:lnSpc>
                <a:spcAft>
                  <a:spcPts val="100"/>
                </a:spcAft>
              </a:pPr>
              <a:endParaRPr lang="en-US" altLang="zh-CN" dirty="0">
                <a:ea typeface="DFKai-SB" panose="03000509000000000000" pitchFamily="65" charset="-120"/>
                <a:cs typeface="Arial" panose="020B0604020202020204" pitchFamily="34" charset="0"/>
              </a:endParaRPr>
            </a:p>
            <a:p>
              <a:pPr algn="r">
                <a:lnSpc>
                  <a:spcPts val="1800"/>
                </a:lnSpc>
                <a:spcAft>
                  <a:spcPts val="100"/>
                </a:spcAft>
              </a:pPr>
              <a:endParaRPr lang="en-US" altLang="zh-CN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endParaRPr>
            </a:p>
            <a:p>
              <a:pPr algn="r">
                <a:lnSpc>
                  <a:spcPts val="1800"/>
                </a:lnSpc>
                <a:spcAft>
                  <a:spcPts val="100"/>
                </a:spcAft>
              </a:pPr>
              <a:r>
                <a:rPr lang="en-US" altLang="zh-CN" dirty="0"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0</a:t>
              </a:r>
              <a:endParaRPr lang="zh-CN" altLang="en-US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121" name="文字方塊 9">
              <a:extLst>
                <a:ext uri="{FF2B5EF4-FFF2-40B4-BE49-F238E27FC236}">
                  <a16:creationId xmlns:a16="http://schemas.microsoft.com/office/drawing/2014/main" id="{AA541AA2-6772-46DF-81F0-F9E636D4C73C}"/>
                </a:ext>
              </a:extLst>
            </p:cNvPr>
            <p:cNvSpPr txBox="1"/>
            <p:nvPr/>
          </p:nvSpPr>
          <p:spPr>
            <a:xfrm>
              <a:off x="1458060" y="1884140"/>
              <a:ext cx="461665" cy="136207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zh-CN" altLang="en-US" dirty="0"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水位</a:t>
              </a:r>
              <a:r>
                <a:rPr lang="en-US" altLang="zh-CN" dirty="0"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(</a:t>
              </a:r>
              <a:r>
                <a:rPr lang="zh-CN" altLang="en-US" dirty="0">
                  <a:ea typeface="DFKai-SB" panose="03000509000000000000" pitchFamily="65" charset="-120"/>
                  <a:cs typeface="Arial" panose="020B0604020202020204" pitchFamily="34" charset="0"/>
                </a:rPr>
                <a:t>厘米</a:t>
              </a:r>
              <a:r>
                <a:rPr lang="en-US" altLang="zh-CN" dirty="0"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)</a:t>
              </a:r>
              <a:endParaRPr lang="zh-CN" altLang="en-US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231BF4CA-D351-46BC-8257-C35C95955D94}"/>
                </a:ext>
              </a:extLst>
            </p:cNvPr>
            <p:cNvGrpSpPr/>
            <p:nvPr/>
          </p:nvGrpSpPr>
          <p:grpSpPr>
            <a:xfrm>
              <a:off x="6929655" y="1068448"/>
              <a:ext cx="1500117" cy="419587"/>
              <a:chOff x="6929655" y="1068448"/>
              <a:chExt cx="1500117" cy="419587"/>
            </a:xfrm>
          </p:grpSpPr>
          <p:grpSp>
            <p:nvGrpSpPr>
              <p:cNvPr id="123" name="群組 22">
                <a:extLst>
                  <a:ext uri="{FF2B5EF4-FFF2-40B4-BE49-F238E27FC236}">
                    <a16:creationId xmlns:a16="http://schemas.microsoft.com/office/drawing/2014/main" id="{1CB2928E-05C3-4CFF-8CEE-F558533DED9C}"/>
                  </a:ext>
                </a:extLst>
              </p:cNvPr>
              <p:cNvGrpSpPr/>
              <p:nvPr/>
            </p:nvGrpSpPr>
            <p:grpSpPr>
              <a:xfrm>
                <a:off x="7216448" y="1068448"/>
                <a:ext cx="533400" cy="108000"/>
                <a:chOff x="6724650" y="2297869"/>
                <a:chExt cx="533400" cy="108000"/>
              </a:xfrm>
            </p:grpSpPr>
            <p:cxnSp>
              <p:nvCxnSpPr>
                <p:cNvPr id="152" name="直線接點 15">
                  <a:extLst>
                    <a:ext uri="{FF2B5EF4-FFF2-40B4-BE49-F238E27FC236}">
                      <a16:creationId xmlns:a16="http://schemas.microsoft.com/office/drawing/2014/main" id="{E183CE42-CCA8-4942-B770-542C4D5D2FD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6724650" y="2351869"/>
                  <a:ext cx="533400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</p:cxnSp>
            <p:grpSp>
              <p:nvGrpSpPr>
                <p:cNvPr id="153" name="群組 21">
                  <a:extLst>
                    <a:ext uri="{FF2B5EF4-FFF2-40B4-BE49-F238E27FC236}">
                      <a16:creationId xmlns:a16="http://schemas.microsoft.com/office/drawing/2014/main" id="{19A54563-77BA-41D6-9848-C426412E3BE5}"/>
                    </a:ext>
                  </a:extLst>
                </p:cNvPr>
                <p:cNvGrpSpPr/>
                <p:nvPr/>
              </p:nvGrpSpPr>
              <p:grpSpPr>
                <a:xfrm rot="2700000">
                  <a:off x="6937350" y="2297869"/>
                  <a:ext cx="108000" cy="108000"/>
                  <a:chOff x="7633469" y="1543050"/>
                  <a:chExt cx="108000" cy="108000"/>
                </a:xfrm>
              </p:grpSpPr>
              <p:cxnSp>
                <p:nvCxnSpPr>
                  <p:cNvPr id="154" name="直線接點 18">
                    <a:extLst>
                      <a:ext uri="{FF2B5EF4-FFF2-40B4-BE49-F238E27FC236}">
                        <a16:creationId xmlns:a16="http://schemas.microsoft.com/office/drawing/2014/main" id="{888771D3-C3ED-44D3-8E42-5CDD406079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7633469" y="1597050"/>
                    <a:ext cx="108000" cy="0"/>
                  </a:xfrm>
                  <a:prstGeom prst="line">
                    <a:avLst/>
                  </a:prstGeom>
                  <a:noFill/>
                  <a:ln w="12700" algn="ctr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</p:cxnSp>
              <p:cxnSp>
                <p:nvCxnSpPr>
                  <p:cNvPr id="155" name="直線接點 20">
                    <a:extLst>
                      <a:ext uri="{FF2B5EF4-FFF2-40B4-BE49-F238E27FC236}">
                        <a16:creationId xmlns:a16="http://schemas.microsoft.com/office/drawing/2014/main" id="{26000DE0-7359-4B25-852E-DF00427E33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7687469" y="1543050"/>
                    <a:ext cx="0" cy="108000"/>
                  </a:xfrm>
                  <a:prstGeom prst="line">
                    <a:avLst/>
                  </a:prstGeom>
                  <a:noFill/>
                  <a:ln w="12700" algn="ctr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</p:cxnSp>
            </p:grpSp>
          </p:grpSp>
          <p:sp>
            <p:nvSpPr>
              <p:cNvPr id="124" name="文字方塊 23">
                <a:extLst>
                  <a:ext uri="{FF2B5EF4-FFF2-40B4-BE49-F238E27FC236}">
                    <a16:creationId xmlns:a16="http://schemas.microsoft.com/office/drawing/2014/main" id="{3553A5FE-9C83-479F-84E2-ED8066789F65}"/>
                  </a:ext>
                </a:extLst>
              </p:cNvPr>
              <p:cNvSpPr txBox="1"/>
              <p:nvPr/>
            </p:nvSpPr>
            <p:spPr>
              <a:xfrm>
                <a:off x="6929655" y="1118703"/>
                <a:ext cx="15001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zh-CN" altLang="en-US" dirty="0">
                    <a:latin typeface="DFKai-SB" panose="03000509000000000000" pitchFamily="65" charset="-120"/>
                    <a:ea typeface="DFKai-SB" panose="03000509000000000000" pitchFamily="65" charset="-120"/>
                  </a:rPr>
                  <a:t>最高水位</a:t>
                </a: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CDE17613-69F1-4FD1-8447-1E5410964C8C}"/>
                </a:ext>
              </a:extLst>
            </p:cNvPr>
            <p:cNvGrpSpPr/>
            <p:nvPr/>
          </p:nvGrpSpPr>
          <p:grpSpPr>
            <a:xfrm>
              <a:off x="6967028" y="1735430"/>
              <a:ext cx="1241686" cy="420718"/>
              <a:chOff x="6984435" y="1945304"/>
              <a:chExt cx="1241686" cy="420718"/>
            </a:xfrm>
          </p:grpSpPr>
          <p:grpSp>
            <p:nvGrpSpPr>
              <p:cNvPr id="122" name="群組 13">
                <a:extLst>
                  <a:ext uri="{FF2B5EF4-FFF2-40B4-BE49-F238E27FC236}">
                    <a16:creationId xmlns:a16="http://schemas.microsoft.com/office/drawing/2014/main" id="{400E3103-C3E4-431D-A4E0-F63154CA33C4}"/>
                  </a:ext>
                </a:extLst>
              </p:cNvPr>
              <p:cNvGrpSpPr/>
              <p:nvPr/>
            </p:nvGrpSpPr>
            <p:grpSpPr>
              <a:xfrm>
                <a:off x="7269162" y="1945304"/>
                <a:ext cx="533400" cy="72000"/>
                <a:chOff x="6724650" y="1953553"/>
                <a:chExt cx="533400" cy="72000"/>
              </a:xfrm>
            </p:grpSpPr>
            <p:cxnSp>
              <p:nvCxnSpPr>
                <p:cNvPr id="156" name="直線接點 11">
                  <a:extLst>
                    <a:ext uri="{FF2B5EF4-FFF2-40B4-BE49-F238E27FC236}">
                      <a16:creationId xmlns:a16="http://schemas.microsoft.com/office/drawing/2014/main" id="{6BBA850C-7FEA-48E1-87AB-5DB741C3F44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6724650" y="1989553"/>
                  <a:ext cx="533400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</p:cxnSp>
            <p:sp>
              <p:nvSpPr>
                <p:cNvPr id="157" name="橢圓 12">
                  <a:extLst>
                    <a:ext uri="{FF2B5EF4-FFF2-40B4-BE49-F238E27FC236}">
                      <a16:creationId xmlns:a16="http://schemas.microsoft.com/office/drawing/2014/main" id="{87C0CEBE-C04B-4DAC-807D-979B279DE79E}"/>
                    </a:ext>
                  </a:extLst>
                </p:cNvPr>
                <p:cNvSpPr/>
                <p:nvPr/>
              </p:nvSpPr>
              <p:spPr bwMode="auto">
                <a:xfrm>
                  <a:off x="6955350" y="1953553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新細明體" pitchFamily="18" charset="-120"/>
                  </a:endParaRPr>
                </a:p>
              </p:txBody>
            </p:sp>
          </p:grpSp>
          <p:sp>
            <p:nvSpPr>
              <p:cNvPr id="125" name="文字方塊 24">
                <a:extLst>
                  <a:ext uri="{FF2B5EF4-FFF2-40B4-BE49-F238E27FC236}">
                    <a16:creationId xmlns:a16="http://schemas.microsoft.com/office/drawing/2014/main" id="{84F8B742-F916-49C2-9159-673702406DED}"/>
                  </a:ext>
                </a:extLst>
              </p:cNvPr>
              <p:cNvSpPr txBox="1"/>
              <p:nvPr/>
            </p:nvSpPr>
            <p:spPr>
              <a:xfrm>
                <a:off x="6984435" y="1996690"/>
                <a:ext cx="12416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zh-CN" altLang="en-US" dirty="0">
                    <a:latin typeface="DFKai-SB" panose="03000509000000000000" pitchFamily="65" charset="-120"/>
                    <a:ea typeface="DFKai-SB" panose="03000509000000000000" pitchFamily="65" charset="-120"/>
                  </a:rPr>
                  <a:t>最低水位</a:t>
                </a:r>
              </a:p>
            </p:txBody>
          </p:sp>
        </p:grpSp>
      </p:grpSp>
      <p:sp>
        <p:nvSpPr>
          <p:cNvPr id="161" name="Rectangle 7">
            <a:extLst>
              <a:ext uri="{FF2B5EF4-FFF2-40B4-BE49-F238E27FC236}">
                <a16:creationId xmlns:a16="http://schemas.microsoft.com/office/drawing/2014/main" id="{0F9D584B-08D8-4E69-B2A1-52E7E356D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872" y="5869622"/>
            <a:ext cx="1080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CN" sz="28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110</a:t>
            </a:r>
            <a:endParaRPr kumimoji="0" lang="zh-TW" altLang="en-US" sz="2800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62" name="Line 47">
            <a:extLst>
              <a:ext uri="{FF2B5EF4-FFF2-40B4-BE49-F238E27FC236}">
                <a16:creationId xmlns:a16="http://schemas.microsoft.com/office/drawing/2014/main" id="{2BE341E2-6C7B-42C4-8EB2-A8AE63AB862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502000" y="2271185"/>
            <a:ext cx="1044000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" name="Line 47">
            <a:extLst>
              <a:ext uri="{FF2B5EF4-FFF2-40B4-BE49-F238E27FC236}">
                <a16:creationId xmlns:a16="http://schemas.microsoft.com/office/drawing/2014/main" id="{7782E0A6-9881-4C0D-BCB1-400BB3310D1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348000" y="1601208"/>
            <a:ext cx="612000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" name="Line 47">
            <a:extLst>
              <a:ext uri="{FF2B5EF4-FFF2-40B4-BE49-F238E27FC236}">
                <a16:creationId xmlns:a16="http://schemas.microsoft.com/office/drawing/2014/main" id="{76BAD7C9-29F5-48EA-AADE-9FE79B3A80D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68000" y="2127184"/>
            <a:ext cx="468000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5" name="Line 47">
            <a:extLst>
              <a:ext uri="{FF2B5EF4-FFF2-40B4-BE49-F238E27FC236}">
                <a16:creationId xmlns:a16="http://schemas.microsoft.com/office/drawing/2014/main" id="{DEEF5889-8554-4FFC-B6E2-C1DA42C8113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698000" y="2269822"/>
            <a:ext cx="468000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6" name="Line 47">
            <a:extLst>
              <a:ext uri="{FF2B5EF4-FFF2-40B4-BE49-F238E27FC236}">
                <a16:creationId xmlns:a16="http://schemas.microsoft.com/office/drawing/2014/main" id="{6C5547D5-600C-40BF-B9DA-093447090F5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744800" y="2269822"/>
            <a:ext cx="1638000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" name="Line 47">
            <a:extLst>
              <a:ext uri="{FF2B5EF4-FFF2-40B4-BE49-F238E27FC236}">
                <a16:creationId xmlns:a16="http://schemas.microsoft.com/office/drawing/2014/main" id="{F934D575-5CB0-4375-A056-A709645AE88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608800" y="2802392"/>
            <a:ext cx="1188000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8" name="Text Box 60">
            <a:extLst>
              <a:ext uri="{FF2B5EF4-FFF2-40B4-BE49-F238E27FC236}">
                <a16:creationId xmlns:a16="http://schemas.microsoft.com/office/drawing/2014/main" id="{8B0C747D-DE1E-44C8-99A9-B93A26D45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0227" y="3508460"/>
            <a:ext cx="1779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0000FF"/>
                </a:solidFill>
                <a:ea typeface="標楷體" panose="03000509000000000000" pitchFamily="65" charset="-120"/>
              </a:rPr>
              <a:t>180 </a:t>
            </a:r>
            <a:r>
              <a:rPr lang="zh-CN" altLang="en-US" sz="2400" dirty="0">
                <a:solidFill>
                  <a:srgbClr val="0000FF"/>
                </a:solidFill>
                <a:ea typeface="標楷體" panose="03000509000000000000" pitchFamily="65" charset="-120"/>
              </a:rPr>
              <a:t>－ </a:t>
            </a:r>
            <a:r>
              <a:rPr lang="en-US" altLang="zh-CN" sz="2400" dirty="0">
                <a:solidFill>
                  <a:srgbClr val="0000FF"/>
                </a:solidFill>
                <a:ea typeface="標楷體" panose="03000509000000000000" pitchFamily="65" charset="-120"/>
              </a:rPr>
              <a:t>70</a:t>
            </a:r>
            <a:endParaRPr lang="en-US" altLang="zh-TW" sz="2400" dirty="0">
              <a:solidFill>
                <a:srgbClr val="0000FF"/>
              </a:solidFill>
              <a:ea typeface="標楷體" panose="03000509000000000000" pitchFamily="65" charset="-120"/>
            </a:endParaRPr>
          </a:p>
        </p:txBody>
      </p:sp>
      <p:sp>
        <p:nvSpPr>
          <p:cNvPr id="169" name="Text Box 60">
            <a:extLst>
              <a:ext uri="{FF2B5EF4-FFF2-40B4-BE49-F238E27FC236}">
                <a16:creationId xmlns:a16="http://schemas.microsoft.com/office/drawing/2014/main" id="{0FC32A97-9212-4680-B153-C48007CEF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8" y="3511600"/>
            <a:ext cx="10665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0000FF"/>
                </a:solidFill>
                <a:ea typeface="標楷體" panose="03000509000000000000" pitchFamily="65" charset="-120"/>
              </a:rPr>
              <a:t>= 110</a:t>
            </a:r>
            <a:endParaRPr lang="en-US" altLang="zh-TW" sz="2400" dirty="0">
              <a:solidFill>
                <a:srgbClr val="0000FF"/>
              </a:solidFill>
              <a:ea typeface="標楷體" panose="03000509000000000000" pitchFamily="65" charset="-120"/>
            </a:endParaRPr>
          </a:p>
        </p:txBody>
      </p:sp>
      <p:sp>
        <p:nvSpPr>
          <p:cNvPr id="171" name="矩形 170">
            <a:extLst>
              <a:ext uri="{FF2B5EF4-FFF2-40B4-BE49-F238E27FC236}">
                <a16:creationId xmlns:a16="http://schemas.microsoft.com/office/drawing/2014/main" id="{B171A2F1-9005-4F14-8370-D2763222F7ED}"/>
              </a:ext>
            </a:extLst>
          </p:cNvPr>
          <p:cNvSpPr/>
          <p:nvPr/>
        </p:nvSpPr>
        <p:spPr bwMode="auto">
          <a:xfrm>
            <a:off x="5238112" y="4189255"/>
            <a:ext cx="684000" cy="275446"/>
          </a:xfrm>
          <a:prstGeom prst="rect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72" name="Text Box 60">
            <a:extLst>
              <a:ext uri="{FF2B5EF4-FFF2-40B4-BE49-F238E27FC236}">
                <a16:creationId xmlns:a16="http://schemas.microsoft.com/office/drawing/2014/main" id="{E630D170-D849-4450-8DB3-6E97CA6F6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1621" y="3500556"/>
            <a:ext cx="12955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rgbClr val="0000FF"/>
                </a:solidFill>
                <a:ea typeface="標楷體" panose="03000509000000000000" pitchFamily="65" charset="-120"/>
              </a:rPr>
              <a:t>相差：</a:t>
            </a:r>
            <a:endParaRPr lang="en-US" altLang="zh-TW" sz="2400" dirty="0">
              <a:solidFill>
                <a:srgbClr val="0000FF"/>
              </a:solidFill>
              <a:ea typeface="標楷體" panose="03000509000000000000" pitchFamily="65" charset="-120"/>
            </a:endParaRPr>
          </a:p>
        </p:txBody>
      </p:sp>
      <p:sp>
        <p:nvSpPr>
          <p:cNvPr id="40" name="Text Box 60">
            <a:extLst>
              <a:ext uri="{FF2B5EF4-FFF2-40B4-BE49-F238E27FC236}">
                <a16:creationId xmlns:a16="http://schemas.microsoft.com/office/drawing/2014/main" id="{59593729-5937-4595-AE15-8C65D0F64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242" y="1036142"/>
            <a:ext cx="9295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FF00FF"/>
                </a:solidFill>
                <a:ea typeface="標楷體" panose="03000509000000000000" pitchFamily="65" charset="-120"/>
              </a:rPr>
              <a:t>180</a:t>
            </a:r>
            <a:endParaRPr lang="en-US" altLang="zh-TW" sz="2400" dirty="0">
              <a:solidFill>
                <a:srgbClr val="FF00FF"/>
              </a:solidFill>
              <a:ea typeface="標楷體" panose="03000509000000000000" pitchFamily="65" charset="-120"/>
            </a:endParaRPr>
          </a:p>
        </p:txBody>
      </p:sp>
      <p:sp>
        <p:nvSpPr>
          <p:cNvPr id="41" name="Text Box 60">
            <a:extLst>
              <a:ext uri="{FF2B5EF4-FFF2-40B4-BE49-F238E27FC236}">
                <a16:creationId xmlns:a16="http://schemas.microsoft.com/office/drawing/2014/main" id="{7E079CBC-1D55-4E34-B5FA-5565C6BB3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451" y="3068323"/>
            <a:ext cx="714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FF00FF"/>
                </a:solidFill>
                <a:ea typeface="標楷體" panose="03000509000000000000" pitchFamily="65" charset="-120"/>
              </a:rPr>
              <a:t>70</a:t>
            </a:r>
            <a:endParaRPr lang="en-US" altLang="zh-TW" sz="2400" dirty="0">
              <a:solidFill>
                <a:srgbClr val="FF00FF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3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3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73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73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3467" grpId="0"/>
      <p:bldP spid="273467" grpId="2"/>
      <p:bldP spid="273468" grpId="0"/>
      <p:bldP spid="273468" grpId="1"/>
      <p:bldP spid="273469" grpId="0"/>
      <p:bldP spid="273469" grpId="1"/>
      <p:bldP spid="12" grpId="0"/>
      <p:bldP spid="13" grpId="0"/>
      <p:bldP spid="161" grpId="0"/>
      <p:bldP spid="168" grpId="0"/>
      <p:bldP spid="168" grpId="1"/>
      <p:bldP spid="169" grpId="0"/>
      <p:bldP spid="169" grpId="1"/>
      <p:bldP spid="171" grpId="0" animBg="1"/>
      <p:bldP spid="171" grpId="1" animBg="1"/>
      <p:bldP spid="172" grpId="0"/>
      <p:bldP spid="172" grpId="1"/>
      <p:bldP spid="40" grpId="0"/>
      <p:bldP spid="40" grpId="1"/>
      <p:bldP spid="41" grpId="0"/>
      <p:bldP spid="41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id="{81711C55-EC07-4E81-91EF-462BF0909349}"/>
              </a:ext>
            </a:extLst>
          </p:cNvPr>
          <p:cNvSpPr/>
          <p:nvPr/>
        </p:nvSpPr>
        <p:spPr bwMode="auto">
          <a:xfrm>
            <a:off x="5734580" y="4466013"/>
            <a:ext cx="1080000" cy="360000"/>
          </a:xfrm>
          <a:prstGeom prst="rect">
            <a:avLst/>
          </a:prstGeom>
          <a:solidFill>
            <a:srgbClr val="92D05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050D93A-1684-4C56-A989-3D8F30DA1D16}"/>
              </a:ext>
            </a:extLst>
          </p:cNvPr>
          <p:cNvGrpSpPr/>
          <p:nvPr/>
        </p:nvGrpSpPr>
        <p:grpSpPr>
          <a:xfrm>
            <a:off x="1458060" y="620688"/>
            <a:ext cx="6971712" cy="3840048"/>
            <a:chOff x="1458060" y="548680"/>
            <a:chExt cx="6971712" cy="3840048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E632E2FE-6613-480E-843E-B62A1CFF9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41156" y="973898"/>
              <a:ext cx="4526305" cy="3104390"/>
            </a:xfrm>
            <a:prstGeom prst="rect">
              <a:avLst/>
            </a:prstGeom>
          </p:spPr>
        </p:pic>
        <p:sp>
          <p:nvSpPr>
            <p:cNvPr id="18" name="文字方塊 6">
              <a:extLst>
                <a:ext uri="{FF2B5EF4-FFF2-40B4-BE49-F238E27FC236}">
                  <a16:creationId xmlns:a16="http://schemas.microsoft.com/office/drawing/2014/main" id="{98ADA015-FF4A-43EC-A2FD-A0A151F49CCC}"/>
                </a:ext>
              </a:extLst>
            </p:cNvPr>
            <p:cNvSpPr txBox="1"/>
            <p:nvPr/>
          </p:nvSpPr>
          <p:spPr>
            <a:xfrm>
              <a:off x="2915816" y="548680"/>
              <a:ext cx="3807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zh-CN" altLang="en-US" sz="2400" u="sng" dirty="0">
                  <a:latin typeface="DFKai-SB" panose="03000509000000000000" pitchFamily="65" charset="-120"/>
                  <a:ea typeface="DFKai-SB" panose="03000509000000000000" pitchFamily="65" charset="-120"/>
                </a:rPr>
                <a:t>某水塘一月至六月的水位</a:t>
              </a:r>
            </a:p>
          </p:txBody>
        </p:sp>
        <p:sp>
          <p:nvSpPr>
            <p:cNvPr id="19" name="文字方塊 7">
              <a:extLst>
                <a:ext uri="{FF2B5EF4-FFF2-40B4-BE49-F238E27FC236}">
                  <a16:creationId xmlns:a16="http://schemas.microsoft.com/office/drawing/2014/main" id="{98ABB74A-246C-4A36-BE09-124DC6D14B93}"/>
                </a:ext>
              </a:extLst>
            </p:cNvPr>
            <p:cNvSpPr txBox="1"/>
            <p:nvPr/>
          </p:nvSpPr>
          <p:spPr>
            <a:xfrm>
              <a:off x="2665063" y="3865508"/>
              <a:ext cx="53296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300"/>
                </a:spcAft>
              </a:pPr>
              <a:r>
                <a:rPr lang="zh-CN" altLang="en-US" b="0" i="0" strike="noStrike" baseline="0" dirty="0">
                  <a:latin typeface="DFKai-SB" panose="03000509000000000000" pitchFamily="65" charset="-120"/>
                  <a:ea typeface="DFKai-SB" panose="03000509000000000000" pitchFamily="65" charset="-120"/>
                </a:rPr>
                <a:t>一月  二月  三月</a:t>
              </a:r>
              <a:r>
                <a:rPr lang="zh-CN" altLang="en-US" sz="1400" b="0" i="0" strike="noStrike" baseline="0" dirty="0">
                  <a:latin typeface="DFKai-SB" panose="03000509000000000000" pitchFamily="65" charset="-120"/>
                  <a:ea typeface="DFKai-SB" panose="03000509000000000000" pitchFamily="65" charset="-120"/>
                </a:rPr>
                <a:t> </a:t>
              </a:r>
              <a:r>
                <a:rPr lang="zh-CN" altLang="en-US" sz="1200" b="0" i="0" strike="noStrike" baseline="0" dirty="0">
                  <a:latin typeface="DFKai-SB" panose="03000509000000000000" pitchFamily="65" charset="-120"/>
                  <a:ea typeface="DFKai-SB" panose="03000509000000000000" pitchFamily="65" charset="-120"/>
                </a:rPr>
                <a:t> </a:t>
              </a:r>
              <a:r>
                <a:rPr lang="zh-CN" altLang="en-US" b="0" i="0" strike="noStrike" baseline="0" dirty="0">
                  <a:latin typeface="DFKai-SB" panose="03000509000000000000" pitchFamily="65" charset="-120"/>
                  <a:ea typeface="DFKai-SB" panose="03000509000000000000" pitchFamily="65" charset="-120"/>
                </a:rPr>
                <a:t>四月 五月  六月  月份</a:t>
              </a:r>
              <a:endParaRPr lang="zh-CN" altLang="en-US" sz="2800" dirty="0"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20" name="文字方塊 8">
              <a:extLst>
                <a:ext uri="{FF2B5EF4-FFF2-40B4-BE49-F238E27FC236}">
                  <a16:creationId xmlns:a16="http://schemas.microsoft.com/office/drawing/2014/main" id="{BE31EC9B-2284-419C-99E5-BAC4EDCECA9E}"/>
                </a:ext>
              </a:extLst>
            </p:cNvPr>
            <p:cNvSpPr txBox="1"/>
            <p:nvPr/>
          </p:nvSpPr>
          <p:spPr>
            <a:xfrm>
              <a:off x="1681365" y="922421"/>
              <a:ext cx="757634" cy="3285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800"/>
                </a:lnSpc>
                <a:spcAft>
                  <a:spcPts val="100"/>
                </a:spcAft>
              </a:pPr>
              <a:r>
                <a:rPr lang="en-US" altLang="zh-CN" dirty="0"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200</a:t>
              </a:r>
            </a:p>
            <a:p>
              <a:pPr algn="r">
                <a:lnSpc>
                  <a:spcPts val="1800"/>
                </a:lnSpc>
                <a:spcAft>
                  <a:spcPts val="100"/>
                </a:spcAft>
              </a:pPr>
              <a:endParaRPr lang="en-US" altLang="zh-CN" dirty="0">
                <a:ea typeface="DFKai-SB" panose="03000509000000000000" pitchFamily="65" charset="-120"/>
                <a:cs typeface="Arial" panose="020B0604020202020204" pitchFamily="34" charset="0"/>
              </a:endParaRPr>
            </a:p>
            <a:p>
              <a:pPr algn="r">
                <a:lnSpc>
                  <a:spcPts val="1800"/>
                </a:lnSpc>
                <a:spcAft>
                  <a:spcPts val="100"/>
                </a:spcAft>
              </a:pPr>
              <a:endParaRPr lang="en-US" altLang="zh-CN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endParaRPr>
            </a:p>
            <a:p>
              <a:pPr algn="r">
                <a:lnSpc>
                  <a:spcPts val="1800"/>
                </a:lnSpc>
                <a:spcAft>
                  <a:spcPts val="100"/>
                </a:spcAft>
              </a:pPr>
              <a:r>
                <a:rPr lang="en-US" altLang="zh-CN" dirty="0"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150</a:t>
              </a:r>
            </a:p>
            <a:p>
              <a:pPr algn="r">
                <a:lnSpc>
                  <a:spcPts val="1800"/>
                </a:lnSpc>
                <a:spcAft>
                  <a:spcPts val="100"/>
                </a:spcAft>
              </a:pPr>
              <a:endParaRPr lang="en-US" altLang="zh-CN" dirty="0">
                <a:ea typeface="DFKai-SB" panose="03000509000000000000" pitchFamily="65" charset="-120"/>
                <a:cs typeface="Arial" panose="020B0604020202020204" pitchFamily="34" charset="0"/>
              </a:endParaRPr>
            </a:p>
            <a:p>
              <a:pPr algn="r">
                <a:lnSpc>
                  <a:spcPts val="1800"/>
                </a:lnSpc>
                <a:spcAft>
                  <a:spcPts val="100"/>
                </a:spcAft>
              </a:pPr>
              <a:endParaRPr lang="en-US" altLang="zh-CN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endParaRPr>
            </a:p>
            <a:p>
              <a:pPr algn="r">
                <a:lnSpc>
                  <a:spcPts val="1900"/>
                </a:lnSpc>
                <a:spcAft>
                  <a:spcPts val="100"/>
                </a:spcAft>
              </a:pPr>
              <a:r>
                <a:rPr lang="en-US" altLang="zh-CN" dirty="0"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100</a:t>
              </a:r>
            </a:p>
            <a:p>
              <a:pPr algn="r">
                <a:lnSpc>
                  <a:spcPts val="1900"/>
                </a:lnSpc>
                <a:spcAft>
                  <a:spcPts val="100"/>
                </a:spcAft>
              </a:pPr>
              <a:endParaRPr lang="en-US" altLang="zh-CN" dirty="0">
                <a:ea typeface="DFKai-SB" panose="03000509000000000000" pitchFamily="65" charset="-120"/>
                <a:cs typeface="Arial" panose="020B0604020202020204" pitchFamily="34" charset="0"/>
              </a:endParaRPr>
            </a:p>
            <a:p>
              <a:pPr algn="r">
                <a:lnSpc>
                  <a:spcPts val="1900"/>
                </a:lnSpc>
                <a:spcAft>
                  <a:spcPts val="100"/>
                </a:spcAft>
              </a:pPr>
              <a:endParaRPr lang="en-US" altLang="zh-CN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endParaRPr>
            </a:p>
            <a:p>
              <a:pPr algn="r">
                <a:lnSpc>
                  <a:spcPts val="1800"/>
                </a:lnSpc>
                <a:spcAft>
                  <a:spcPts val="100"/>
                </a:spcAft>
              </a:pPr>
              <a:r>
                <a:rPr lang="en-US" altLang="zh-CN" dirty="0"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50</a:t>
              </a:r>
            </a:p>
            <a:p>
              <a:pPr algn="r">
                <a:lnSpc>
                  <a:spcPts val="1800"/>
                </a:lnSpc>
                <a:spcAft>
                  <a:spcPts val="100"/>
                </a:spcAft>
              </a:pPr>
              <a:endParaRPr lang="en-US" altLang="zh-CN" dirty="0">
                <a:ea typeface="DFKai-SB" panose="03000509000000000000" pitchFamily="65" charset="-120"/>
                <a:cs typeface="Arial" panose="020B0604020202020204" pitchFamily="34" charset="0"/>
              </a:endParaRPr>
            </a:p>
            <a:p>
              <a:pPr algn="r">
                <a:lnSpc>
                  <a:spcPts val="1800"/>
                </a:lnSpc>
                <a:spcAft>
                  <a:spcPts val="100"/>
                </a:spcAft>
              </a:pPr>
              <a:endParaRPr lang="en-US" altLang="zh-CN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endParaRPr>
            </a:p>
            <a:p>
              <a:pPr algn="r">
                <a:lnSpc>
                  <a:spcPts val="1800"/>
                </a:lnSpc>
                <a:spcAft>
                  <a:spcPts val="100"/>
                </a:spcAft>
              </a:pPr>
              <a:r>
                <a:rPr lang="en-US" altLang="zh-CN" dirty="0"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0</a:t>
              </a:r>
              <a:endParaRPr lang="zh-CN" altLang="en-US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21" name="文字方塊 9">
              <a:extLst>
                <a:ext uri="{FF2B5EF4-FFF2-40B4-BE49-F238E27FC236}">
                  <a16:creationId xmlns:a16="http://schemas.microsoft.com/office/drawing/2014/main" id="{C284FEB0-CB49-46F7-B92B-31E05703727C}"/>
                </a:ext>
              </a:extLst>
            </p:cNvPr>
            <p:cNvSpPr txBox="1"/>
            <p:nvPr/>
          </p:nvSpPr>
          <p:spPr>
            <a:xfrm>
              <a:off x="1458060" y="1884140"/>
              <a:ext cx="461665" cy="136207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zh-CN" altLang="en-US" dirty="0"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水位</a:t>
              </a:r>
              <a:r>
                <a:rPr lang="en-US" altLang="zh-CN" dirty="0"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(</a:t>
              </a:r>
              <a:r>
                <a:rPr lang="zh-CN" altLang="en-US" dirty="0">
                  <a:ea typeface="DFKai-SB" panose="03000509000000000000" pitchFamily="65" charset="-120"/>
                  <a:cs typeface="Arial" panose="020B0604020202020204" pitchFamily="34" charset="0"/>
                </a:rPr>
                <a:t>厘米</a:t>
              </a:r>
              <a:r>
                <a:rPr lang="en-US" altLang="zh-CN" dirty="0"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)</a:t>
              </a:r>
              <a:endParaRPr lang="zh-CN" altLang="en-US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F596A758-B327-48DF-B84C-03A2046CFB5C}"/>
                </a:ext>
              </a:extLst>
            </p:cNvPr>
            <p:cNvGrpSpPr/>
            <p:nvPr/>
          </p:nvGrpSpPr>
          <p:grpSpPr>
            <a:xfrm>
              <a:off x="6929655" y="1068448"/>
              <a:ext cx="1500117" cy="419587"/>
              <a:chOff x="6929655" y="1068448"/>
              <a:chExt cx="1500117" cy="419587"/>
            </a:xfrm>
          </p:grpSpPr>
          <p:grpSp>
            <p:nvGrpSpPr>
              <p:cNvPr id="28" name="群組 22">
                <a:extLst>
                  <a:ext uri="{FF2B5EF4-FFF2-40B4-BE49-F238E27FC236}">
                    <a16:creationId xmlns:a16="http://schemas.microsoft.com/office/drawing/2014/main" id="{782F3562-C772-46C2-8637-C7D2FC81AD27}"/>
                  </a:ext>
                </a:extLst>
              </p:cNvPr>
              <p:cNvGrpSpPr/>
              <p:nvPr/>
            </p:nvGrpSpPr>
            <p:grpSpPr>
              <a:xfrm>
                <a:off x="7216448" y="1068448"/>
                <a:ext cx="533400" cy="108000"/>
                <a:chOff x="6724650" y="2297869"/>
                <a:chExt cx="533400" cy="108000"/>
              </a:xfrm>
            </p:grpSpPr>
            <p:cxnSp>
              <p:nvCxnSpPr>
                <p:cNvPr id="30" name="直線接點 15">
                  <a:extLst>
                    <a:ext uri="{FF2B5EF4-FFF2-40B4-BE49-F238E27FC236}">
                      <a16:creationId xmlns:a16="http://schemas.microsoft.com/office/drawing/2014/main" id="{707F0C0C-5640-4C4A-BCB8-CA43740F078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6724650" y="2351869"/>
                  <a:ext cx="533400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</p:cxnSp>
            <p:grpSp>
              <p:nvGrpSpPr>
                <p:cNvPr id="31" name="群組 21">
                  <a:extLst>
                    <a:ext uri="{FF2B5EF4-FFF2-40B4-BE49-F238E27FC236}">
                      <a16:creationId xmlns:a16="http://schemas.microsoft.com/office/drawing/2014/main" id="{9911DBEC-8124-41AF-BA6E-4AF9F6EFC4E8}"/>
                    </a:ext>
                  </a:extLst>
                </p:cNvPr>
                <p:cNvGrpSpPr/>
                <p:nvPr/>
              </p:nvGrpSpPr>
              <p:grpSpPr>
                <a:xfrm rot="2700000">
                  <a:off x="6937350" y="2297869"/>
                  <a:ext cx="108000" cy="108000"/>
                  <a:chOff x="7633469" y="1543050"/>
                  <a:chExt cx="108000" cy="108000"/>
                </a:xfrm>
              </p:grpSpPr>
              <p:cxnSp>
                <p:nvCxnSpPr>
                  <p:cNvPr id="32" name="直線接點 18">
                    <a:extLst>
                      <a:ext uri="{FF2B5EF4-FFF2-40B4-BE49-F238E27FC236}">
                        <a16:creationId xmlns:a16="http://schemas.microsoft.com/office/drawing/2014/main" id="{C9AAAFFC-DAA1-40F6-A143-2EC7BD2652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7633469" y="1597050"/>
                    <a:ext cx="108000" cy="0"/>
                  </a:xfrm>
                  <a:prstGeom prst="line">
                    <a:avLst/>
                  </a:prstGeom>
                  <a:noFill/>
                  <a:ln w="12700" algn="ctr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</p:cxnSp>
              <p:cxnSp>
                <p:nvCxnSpPr>
                  <p:cNvPr id="33" name="直線接點 20">
                    <a:extLst>
                      <a:ext uri="{FF2B5EF4-FFF2-40B4-BE49-F238E27FC236}">
                        <a16:creationId xmlns:a16="http://schemas.microsoft.com/office/drawing/2014/main" id="{094F3165-4158-42BC-A46A-E01D540AC9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7687469" y="1543050"/>
                    <a:ext cx="0" cy="108000"/>
                  </a:xfrm>
                  <a:prstGeom prst="line">
                    <a:avLst/>
                  </a:prstGeom>
                  <a:noFill/>
                  <a:ln w="12700" algn="ctr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</p:cxnSp>
            </p:grpSp>
          </p:grpSp>
          <p:sp>
            <p:nvSpPr>
              <p:cNvPr id="29" name="文字方塊 23">
                <a:extLst>
                  <a:ext uri="{FF2B5EF4-FFF2-40B4-BE49-F238E27FC236}">
                    <a16:creationId xmlns:a16="http://schemas.microsoft.com/office/drawing/2014/main" id="{19FFBFC8-992A-4AE8-AC4A-81CD1FDB537C}"/>
                  </a:ext>
                </a:extLst>
              </p:cNvPr>
              <p:cNvSpPr txBox="1"/>
              <p:nvPr/>
            </p:nvSpPr>
            <p:spPr>
              <a:xfrm>
                <a:off x="6929655" y="1118703"/>
                <a:ext cx="15001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zh-CN" altLang="en-US" dirty="0">
                    <a:latin typeface="DFKai-SB" panose="03000509000000000000" pitchFamily="65" charset="-120"/>
                    <a:ea typeface="DFKai-SB" panose="03000509000000000000" pitchFamily="65" charset="-120"/>
                  </a:rPr>
                  <a:t>最高水位</a:t>
                </a:r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DE8264F5-A9C0-45F1-ADF9-4326EE8AF596}"/>
                </a:ext>
              </a:extLst>
            </p:cNvPr>
            <p:cNvGrpSpPr/>
            <p:nvPr/>
          </p:nvGrpSpPr>
          <p:grpSpPr>
            <a:xfrm>
              <a:off x="6967028" y="1735430"/>
              <a:ext cx="1241686" cy="420718"/>
              <a:chOff x="6984435" y="1945304"/>
              <a:chExt cx="1241686" cy="420718"/>
            </a:xfrm>
          </p:grpSpPr>
          <p:grpSp>
            <p:nvGrpSpPr>
              <p:cNvPr id="24" name="群組 13">
                <a:extLst>
                  <a:ext uri="{FF2B5EF4-FFF2-40B4-BE49-F238E27FC236}">
                    <a16:creationId xmlns:a16="http://schemas.microsoft.com/office/drawing/2014/main" id="{5BDDE229-CA7A-44E1-AF37-220DC3B92E88}"/>
                  </a:ext>
                </a:extLst>
              </p:cNvPr>
              <p:cNvGrpSpPr/>
              <p:nvPr/>
            </p:nvGrpSpPr>
            <p:grpSpPr>
              <a:xfrm>
                <a:off x="7269162" y="1945304"/>
                <a:ext cx="533400" cy="72000"/>
                <a:chOff x="6724650" y="1953553"/>
                <a:chExt cx="533400" cy="72000"/>
              </a:xfrm>
            </p:grpSpPr>
            <p:cxnSp>
              <p:nvCxnSpPr>
                <p:cNvPr id="26" name="直線接點 11">
                  <a:extLst>
                    <a:ext uri="{FF2B5EF4-FFF2-40B4-BE49-F238E27FC236}">
                      <a16:creationId xmlns:a16="http://schemas.microsoft.com/office/drawing/2014/main" id="{698A5615-84EA-421A-8042-BCA84D48522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6724650" y="1989553"/>
                  <a:ext cx="533400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</p:cxnSp>
            <p:sp>
              <p:nvSpPr>
                <p:cNvPr id="27" name="橢圓 12">
                  <a:extLst>
                    <a:ext uri="{FF2B5EF4-FFF2-40B4-BE49-F238E27FC236}">
                      <a16:creationId xmlns:a16="http://schemas.microsoft.com/office/drawing/2014/main" id="{187A19CF-841E-4719-B61C-2883955C3CDB}"/>
                    </a:ext>
                  </a:extLst>
                </p:cNvPr>
                <p:cNvSpPr/>
                <p:nvPr/>
              </p:nvSpPr>
              <p:spPr bwMode="auto">
                <a:xfrm>
                  <a:off x="6955350" y="1953553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新細明體" pitchFamily="18" charset="-120"/>
                  </a:endParaRPr>
                </a:p>
              </p:txBody>
            </p:sp>
          </p:grpSp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06326517-062F-4EC7-8F5E-24B3F3AAE3F7}"/>
                  </a:ext>
                </a:extLst>
              </p:cNvPr>
              <p:cNvSpPr txBox="1"/>
              <p:nvPr/>
            </p:nvSpPr>
            <p:spPr>
              <a:xfrm>
                <a:off x="6984435" y="1996690"/>
                <a:ext cx="12416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zh-CN" altLang="en-US" dirty="0">
                    <a:latin typeface="DFKai-SB" panose="03000509000000000000" pitchFamily="65" charset="-120"/>
                    <a:ea typeface="DFKai-SB" panose="03000509000000000000" pitchFamily="65" charset="-120"/>
                  </a:rPr>
                  <a:t>最低水位</a:t>
                </a:r>
              </a:p>
            </p:txBody>
          </p:sp>
        </p:grpSp>
      </p:grpSp>
      <p:sp>
        <p:nvSpPr>
          <p:cNvPr id="67587" name="Text Box 5">
            <a:extLst>
              <a:ext uri="{FF2B5EF4-FFF2-40B4-BE49-F238E27FC236}">
                <a16:creationId xmlns:a16="http://schemas.microsoft.com/office/drawing/2014/main" id="{86281756-50E1-4B42-9EEB-701BB49C1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7" y="4364545"/>
            <a:ext cx="83010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(b) </a:t>
            </a:r>
            <a:r>
              <a:rPr lang="zh-CN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由三月至六月，最低水位的平均值是多少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r>
              <a:rPr lang="en-US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[</a:t>
            </a: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CN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分</a:t>
            </a:r>
            <a:r>
              <a:rPr lang="en-US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]</a:t>
            </a:r>
            <a:endParaRPr lang="zh-TW" altLang="en-US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74471" name="Line 39">
            <a:extLst>
              <a:ext uri="{FF2B5EF4-FFF2-40B4-BE49-F238E27FC236}">
                <a16:creationId xmlns:a16="http://schemas.microsoft.com/office/drawing/2014/main" id="{E9EE0E34-9E8F-453E-91A4-5B00976675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7478" y="4865936"/>
            <a:ext cx="352839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3E42B928-D32F-4B71-9A7B-B8DD6F031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4364545"/>
            <a:ext cx="11112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36. </a:t>
            </a:r>
            <a:endParaRPr lang="zh-TW" altLang="en-US" sz="28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7592" name="Text Box 45">
            <a:extLst>
              <a:ext uri="{FF2B5EF4-FFF2-40B4-BE49-F238E27FC236}">
                <a16:creationId xmlns:a16="http://schemas.microsoft.com/office/drawing/2014/main" id="{CBC4B2F9-1B48-4A60-B93A-82C7570F2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2912" y="2424309"/>
            <a:ext cx="65800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000" dirty="0">
                <a:solidFill>
                  <a:srgbClr val="0000FF"/>
                </a:solidFill>
                <a:ea typeface="標楷體" panose="03000509000000000000" pitchFamily="65" charset="-120"/>
              </a:rPr>
              <a:t>110</a:t>
            </a:r>
          </a:p>
        </p:txBody>
      </p:sp>
      <p:sp>
        <p:nvSpPr>
          <p:cNvPr id="67593" name="Text Box 59">
            <a:extLst>
              <a:ext uri="{FF2B5EF4-FFF2-40B4-BE49-F238E27FC236}">
                <a16:creationId xmlns:a16="http://schemas.microsoft.com/office/drawing/2014/main" id="{5C7D6268-DE6B-446D-861B-267AF28C0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8401" y="2257730"/>
            <a:ext cx="780106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000" dirty="0">
                <a:solidFill>
                  <a:srgbClr val="0000FF"/>
                </a:solidFill>
                <a:ea typeface="標楷體" panose="03000509000000000000" pitchFamily="65" charset="-120"/>
              </a:rPr>
              <a:t>120</a:t>
            </a:r>
          </a:p>
        </p:txBody>
      </p:sp>
      <p:sp>
        <p:nvSpPr>
          <p:cNvPr id="67594" name="Text Box 60">
            <a:extLst>
              <a:ext uri="{FF2B5EF4-FFF2-40B4-BE49-F238E27FC236}">
                <a16:creationId xmlns:a16="http://schemas.microsoft.com/office/drawing/2014/main" id="{DEF1CC9D-6691-4BF3-866F-DB0A1BFEB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3044" y="3318884"/>
            <a:ext cx="697331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000" dirty="0">
                <a:solidFill>
                  <a:srgbClr val="0000FF"/>
                </a:solidFill>
                <a:ea typeface="標楷體" panose="03000509000000000000" pitchFamily="65" charset="-120"/>
              </a:rPr>
              <a:t>50</a:t>
            </a:r>
          </a:p>
        </p:txBody>
      </p:sp>
      <p:sp>
        <p:nvSpPr>
          <p:cNvPr id="67595" name="Text Box 61">
            <a:extLst>
              <a:ext uri="{FF2B5EF4-FFF2-40B4-BE49-F238E27FC236}">
                <a16:creationId xmlns:a16="http://schemas.microsoft.com/office/drawing/2014/main" id="{47B6F4BA-FC24-4129-878F-AC5F9B36B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1403" y="2996455"/>
            <a:ext cx="65800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000" dirty="0">
                <a:solidFill>
                  <a:srgbClr val="0000FF"/>
                </a:solidFill>
                <a:ea typeface="標楷體" panose="03000509000000000000" pitchFamily="65" charset="-120"/>
              </a:rPr>
              <a:t>70</a:t>
            </a:r>
          </a:p>
        </p:txBody>
      </p:sp>
      <p:sp>
        <p:nvSpPr>
          <p:cNvPr id="13" name="文字方塊 11">
            <a:extLst>
              <a:ext uri="{FF2B5EF4-FFF2-40B4-BE49-F238E27FC236}">
                <a16:creationId xmlns:a16="http://schemas.microsoft.com/office/drawing/2014/main" id="{1E3904C1-4D1F-4AFE-B310-1BAFF3881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481" y="4865936"/>
            <a:ext cx="6813432" cy="1557338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</a:rPr>
              <a:t>  (120</a:t>
            </a:r>
            <a:r>
              <a:rPr lang="zh-TW" altLang="en-US" sz="2800" dirty="0">
                <a:solidFill>
                  <a:srgbClr val="FF0000"/>
                </a:solidFill>
              </a:rPr>
              <a:t>＋</a:t>
            </a:r>
            <a:r>
              <a:rPr lang="en-US" altLang="zh-TW" sz="2800" dirty="0">
                <a:solidFill>
                  <a:srgbClr val="FF0000"/>
                </a:solidFill>
              </a:rPr>
              <a:t>110</a:t>
            </a:r>
            <a:r>
              <a:rPr lang="zh-TW" altLang="en-US" sz="2800" dirty="0">
                <a:solidFill>
                  <a:srgbClr val="FF0000"/>
                </a:solidFill>
              </a:rPr>
              <a:t>＋</a:t>
            </a:r>
            <a:r>
              <a:rPr lang="en-US" altLang="zh-TW" sz="2800" dirty="0">
                <a:solidFill>
                  <a:srgbClr val="FF0000"/>
                </a:solidFill>
              </a:rPr>
              <a:t>70</a:t>
            </a:r>
            <a:r>
              <a:rPr lang="zh-TW" altLang="en-US" sz="2800" dirty="0">
                <a:solidFill>
                  <a:srgbClr val="FF0000"/>
                </a:solidFill>
              </a:rPr>
              <a:t>＋</a:t>
            </a:r>
            <a:r>
              <a:rPr lang="en-US" altLang="zh-TW" sz="2800" dirty="0">
                <a:solidFill>
                  <a:srgbClr val="FF0000"/>
                </a:solidFill>
              </a:rPr>
              <a:t>50)÷4   </a:t>
            </a:r>
            <a:endParaRPr lang="en-US" altLang="zh-TW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</a:pP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87.5</a:t>
            </a:r>
          </a:p>
          <a:p>
            <a:pPr eaLnBrk="1" hangingPunct="1">
              <a:spcAft>
                <a:spcPct val="20000"/>
              </a:spcAft>
            </a:pPr>
            <a:r>
              <a:rPr lang="zh-CN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最低水位的平均值是</a:t>
            </a:r>
            <a:r>
              <a:rPr lang="en-US" altLang="zh-CN" sz="2800" dirty="0">
                <a:solidFill>
                  <a:srgbClr val="FF0000"/>
                </a:solidFill>
                <a:ea typeface="標楷體" panose="03000509000000000000" pitchFamily="65" charset="-120"/>
              </a:rPr>
              <a:t>87.5cm</a:t>
            </a:r>
            <a:r>
              <a:rPr lang="zh-CN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。</a:t>
            </a:r>
            <a:endParaRPr lang="zh-TW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F175EFC6-0932-4D22-9144-E2AC50DCC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7710" y="5385048"/>
            <a:ext cx="1262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 [2</a:t>
            </a:r>
            <a:r>
              <a:rPr kumimoji="0"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600375DA-3919-4725-8575-7CC945797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4124" y="4795681"/>
            <a:ext cx="1262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 [2</a:t>
            </a:r>
            <a:r>
              <a:rPr kumimoji="0"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AF4267CA-75EA-4160-B551-9D33E2A34791}"/>
              </a:ext>
            </a:extLst>
          </p:cNvPr>
          <p:cNvSpPr/>
          <p:nvPr/>
        </p:nvSpPr>
        <p:spPr bwMode="auto">
          <a:xfrm>
            <a:off x="4139951" y="4140871"/>
            <a:ext cx="2308961" cy="275446"/>
          </a:xfrm>
          <a:prstGeom prst="rect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AABE0F4-5DF0-4629-9C90-AD67FECC3F53}"/>
              </a:ext>
            </a:extLst>
          </p:cNvPr>
          <p:cNvSpPr/>
          <p:nvPr/>
        </p:nvSpPr>
        <p:spPr bwMode="auto">
          <a:xfrm>
            <a:off x="6967028" y="1763480"/>
            <a:ext cx="1027669" cy="437758"/>
          </a:xfrm>
          <a:prstGeom prst="rect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027CD218-6CAF-465A-9085-42D2AF237E58}"/>
              </a:ext>
            </a:extLst>
          </p:cNvPr>
          <p:cNvSpPr/>
          <p:nvPr/>
        </p:nvSpPr>
        <p:spPr bwMode="auto">
          <a:xfrm>
            <a:off x="4297082" y="2289279"/>
            <a:ext cx="1894542" cy="1063811"/>
          </a:xfrm>
          <a:custGeom>
            <a:avLst/>
            <a:gdLst>
              <a:gd name="connsiteX0" fmla="*/ 0 w 1894542"/>
              <a:gd name="connsiteY0" fmla="*/ 0 h 1063811"/>
              <a:gd name="connsiteX1" fmla="*/ 633506 w 1894542"/>
              <a:gd name="connsiteY1" fmla="*/ 155388 h 1063811"/>
              <a:gd name="connsiteX2" fmla="*/ 1267012 w 1894542"/>
              <a:gd name="connsiteY2" fmla="*/ 770964 h 1063811"/>
              <a:gd name="connsiteX3" fmla="*/ 1894542 w 1894542"/>
              <a:gd name="connsiteY3" fmla="*/ 1063811 h 106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4542" h="1063811">
                <a:moveTo>
                  <a:pt x="0" y="0"/>
                </a:moveTo>
                <a:lnTo>
                  <a:pt x="633506" y="155388"/>
                </a:lnTo>
                <a:lnTo>
                  <a:pt x="1267012" y="770964"/>
                </a:lnTo>
                <a:lnTo>
                  <a:pt x="1894542" y="1063811"/>
                </a:lnTo>
              </a:path>
            </a:pathLst>
          </a:cu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4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67592" grpId="0"/>
      <p:bldP spid="67592" grpId="1"/>
      <p:bldP spid="67593" grpId="0"/>
      <p:bldP spid="67593" grpId="1"/>
      <p:bldP spid="67594" grpId="0"/>
      <p:bldP spid="67594" grpId="1"/>
      <p:bldP spid="67595" grpId="0"/>
      <p:bldP spid="67595" grpId="1"/>
      <p:bldP spid="13" grpId="0" animBg="1"/>
      <p:bldP spid="14" grpId="0"/>
      <p:bldP spid="15" grpId="0"/>
      <p:bldP spid="34" grpId="0" animBg="1"/>
      <p:bldP spid="34" grpId="1" animBg="1"/>
      <p:bldP spid="35" grpId="0" animBg="1"/>
      <p:bldP spid="35" grpId="1" animBg="1"/>
      <p:bldP spid="3" grpId="0" animBg="1"/>
      <p:bldP spid="3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WordArt 4">
            <a:extLst>
              <a:ext uri="{FF2B5EF4-FFF2-40B4-BE49-F238E27FC236}">
                <a16:creationId xmlns:a16="http://schemas.microsoft.com/office/drawing/2014/main" id="{DB2418AB-DCC7-411A-9622-0540FFF303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2743200"/>
            <a:ext cx="3657600" cy="1228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9600" kern="10">
                <a:solidFill>
                  <a:srgbClr val="FF6D70"/>
                </a:solidFill>
                <a:effectLst>
                  <a:prstShdw prst="shdw17" dist="17961" dir="2700000">
                    <a:srgbClr val="994143"/>
                  </a:prst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全卷完</a:t>
            </a:r>
          </a:p>
        </p:txBody>
      </p:sp>
      <p:pic>
        <p:nvPicPr>
          <p:cNvPr id="69635" name="Picture 5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B5C09CB-B980-4485-ACF0-2C193AF0E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9A221E5-09C3-9CF1-CADB-F3EBAB277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752" y="3661905"/>
            <a:ext cx="216024" cy="3952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3" name="矩形 6">
            <a:extLst>
              <a:ext uri="{FF2B5EF4-FFF2-40B4-BE49-F238E27FC236}">
                <a16:creationId xmlns:a16="http://schemas.microsoft.com/office/drawing/2014/main" id="{86F8B636-97BB-5B74-B5D1-EB23B95BB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324" y="4312444"/>
            <a:ext cx="216024" cy="3952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FEB62D7A-771C-DFFF-3AAA-6670B9A25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176" y="3097284"/>
            <a:ext cx="216024" cy="3952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5" name="矩形 6">
            <a:extLst>
              <a:ext uri="{FF2B5EF4-FFF2-40B4-BE49-F238E27FC236}">
                <a16:creationId xmlns:a16="http://schemas.microsoft.com/office/drawing/2014/main" id="{BE59FE33-9D17-4EAC-5E55-1FC6D5BBC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5888" y="2470987"/>
            <a:ext cx="216024" cy="3952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310D02-B5D6-42BC-8E16-B6993B793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0" y="3094038"/>
            <a:ext cx="452438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14339" name="Text Box 5">
            <a:extLst>
              <a:ext uri="{FF2B5EF4-FFF2-40B4-BE49-F238E27FC236}">
                <a16:creationId xmlns:a16="http://schemas.microsoft.com/office/drawing/2014/main" id="{148B7EC1-8E58-4976-AFBE-BD6C453B3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7560071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4500" indent="-4445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1. 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遊樂園上月的入場人數取近似值至萬位後為三十六萬。以下哪一項可能是遊樂園上月的實際入場人數？</a:t>
            </a:r>
            <a:endParaRPr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A. 354 780</a:t>
            </a:r>
            <a:endParaRPr lang="zh-TW" altLang="en-US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B. 363 824</a:t>
            </a:r>
            <a:endParaRPr lang="zh-TW" altLang="en-US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400" dirty="0"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zh-TW" altLang="en-US" sz="2400" dirty="0"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C. 365 046</a:t>
            </a:r>
            <a:endParaRPr lang="zh-TW" altLang="en-US" sz="10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TW" altLang="en-US" sz="2400" dirty="0"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en-US" altLang="zh-TW" sz="240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D. 3 640 548</a:t>
            </a:r>
            <a:endParaRPr lang="zh-TW" altLang="en-US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5DE987-6456-4322-8B9F-17A0C98A5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3001963"/>
            <a:ext cx="930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892D764-C1D1-410B-AFB2-FB9D9CADD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1916113"/>
            <a:ext cx="3675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三十六萬即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360 000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。</a:t>
            </a:r>
            <a:endParaRPr lang="zh-CN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4BADA38-6773-4724-AD48-3EFF18E33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2447925"/>
            <a:ext cx="55800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將各選項取近似值至萬位後比較。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A891C87-7B84-49D8-81E7-C664B2419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974975"/>
            <a:ext cx="331628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     </a:t>
            </a:r>
            <a:r>
              <a:rPr lang="zh-TW" altLang="en-US" sz="2800" u="sng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取近似值至萬位</a:t>
            </a:r>
          </a:p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A.       350 000</a:t>
            </a:r>
          </a:p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B.       360 000</a:t>
            </a:r>
          </a:p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C.       370 000</a:t>
            </a:r>
          </a:p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D.     3 640 000</a:t>
            </a:r>
            <a:endParaRPr lang="zh-CN" altLang="en-US" sz="2800">
              <a:solidFill>
                <a:srgbClr val="003399"/>
              </a:solidFill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93242B8-FAED-46B4-8B77-FF9D3E3EC8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99992" y="1377950"/>
            <a:ext cx="252095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52D100B1-E837-4270-97D1-79E20566E70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84250" y="1811338"/>
            <a:ext cx="1439863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8">
            <a:extLst>
              <a:ext uri="{FF2B5EF4-FFF2-40B4-BE49-F238E27FC236}">
                <a16:creationId xmlns:a16="http://schemas.microsoft.com/office/drawing/2014/main" id="{7D74A473-C93E-4A94-9235-0D20097FA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913" y="3740150"/>
            <a:ext cx="7191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CN" sz="4400" b="1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altLang="zh-TW" sz="4400" b="1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27" grpId="0" animBg="1"/>
      <p:bldP spid="28" grpId="0"/>
      <p:bldP spid="21" grpId="0"/>
      <p:bldP spid="21" grpId="1"/>
      <p:bldP spid="22" grpId="0"/>
      <p:bldP spid="22" grpId="1"/>
      <p:bldP spid="23" grpId="0" build="allAtOnce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31A21BBF-CB7D-4461-A355-58F08CEC6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" y="3395663"/>
            <a:ext cx="503238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15363" name="Text Box 5">
            <a:extLst>
              <a:ext uri="{FF2B5EF4-FFF2-40B4-BE49-F238E27FC236}">
                <a16:creationId xmlns:a16="http://schemas.microsoft.com/office/drawing/2014/main" id="{8F97CD83-F5ED-4D80-8A15-C6084D628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76438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2. 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如果</a:t>
            </a:r>
            <a:r>
              <a:rPr lang="en-US" altLang="zh-TW" sz="2800" i="1">
                <a:ea typeface="標楷體" panose="03000509000000000000" pitchFamily="65" charset="-120"/>
                <a:cs typeface="Times New Roman" panose="02020603050405020304" pitchFamily="18" charset="0"/>
              </a:rPr>
              <a:t>P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可被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整除，</a:t>
            </a:r>
            <a:r>
              <a:rPr lang="en-US" altLang="zh-TW" sz="2800" i="1"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可被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整除，以下哪項</a:t>
            </a:r>
          </a:p>
          <a:p>
            <a:pPr eaLnBrk="1" hangingPunct="1"/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en-US" sz="2800" b="1" u="sng">
                <a:ea typeface="標楷體" panose="03000509000000000000" pitchFamily="65" charset="-120"/>
                <a:cs typeface="Times New Roman" panose="02020603050405020304" pitchFamily="18" charset="0"/>
              </a:rPr>
              <a:t>必定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能被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整除？</a:t>
            </a:r>
          </a:p>
        </p:txBody>
      </p:sp>
      <p:sp>
        <p:nvSpPr>
          <p:cNvPr id="15364" name="Text Box 117">
            <a:extLst>
              <a:ext uri="{FF2B5EF4-FFF2-40B4-BE49-F238E27FC236}">
                <a16:creationId xmlns:a16="http://schemas.microsoft.com/office/drawing/2014/main" id="{5D62806C-5EB8-477D-A453-A9346761E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5" y="2719388"/>
            <a:ext cx="671512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TW" altLang="en-US" sz="2800" dirty="0"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ea typeface="標楷體" panose="03000509000000000000" pitchFamily="65" charset="-120"/>
              </a:rPr>
              <a:t>A. </a:t>
            </a:r>
            <a:r>
              <a:rPr lang="zh-TW" altLang="en-US" sz="2800" dirty="0">
                <a:ea typeface="標楷體" panose="03000509000000000000" pitchFamily="65" charset="-120"/>
              </a:rPr>
              <a:t>只有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II</a:t>
            </a:r>
            <a:r>
              <a:rPr lang="zh-TW" altLang="en-US" sz="2800" dirty="0">
                <a:ea typeface="標楷體" panose="03000509000000000000" pitchFamily="65" charset="-120"/>
              </a:rPr>
              <a:t>　    </a:t>
            </a:r>
            <a:r>
              <a:rPr lang="en-US" altLang="zh-TW" sz="2800" dirty="0">
                <a:ea typeface="標楷體" panose="03000509000000000000" pitchFamily="65" charset="-120"/>
              </a:rPr>
              <a:t>                     B. </a:t>
            </a:r>
            <a:r>
              <a:rPr lang="zh-TW" altLang="en-US" sz="2800" dirty="0">
                <a:ea typeface="標楷體" panose="03000509000000000000" pitchFamily="65" charset="-120"/>
              </a:rPr>
              <a:t>只有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I</a:t>
            </a:r>
            <a:r>
              <a:rPr lang="zh-TW" altLang="en-US" sz="2800" dirty="0">
                <a:ea typeface="標楷體" panose="03000509000000000000" pitchFamily="65" charset="-120"/>
              </a:rPr>
              <a:t>及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II</a:t>
            </a:r>
            <a:r>
              <a:rPr lang="zh-TW" altLang="en-US" sz="2800" dirty="0">
                <a:ea typeface="標楷體" panose="03000509000000000000" pitchFamily="65" charset="-120"/>
              </a:rPr>
              <a:t>　　　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 dirty="0"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sz="2800" dirty="0">
                <a:sym typeface="Wingdings" panose="05000000000000000000" pitchFamily="2" charset="2"/>
              </a:rPr>
              <a:t>C. </a:t>
            </a:r>
            <a:r>
              <a:rPr lang="zh-TW" altLang="en-US" sz="2800" dirty="0">
                <a:ea typeface="標楷體" panose="03000509000000000000" pitchFamily="65" charset="-120"/>
              </a:rPr>
              <a:t>只有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I</a:t>
            </a:r>
            <a:r>
              <a:rPr lang="zh-TW" altLang="en-US" sz="2800" dirty="0">
                <a:ea typeface="標楷體" panose="03000509000000000000" pitchFamily="65" charset="-120"/>
              </a:rPr>
              <a:t>及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III</a:t>
            </a:r>
            <a:r>
              <a:rPr lang="zh-TW" altLang="en-US" sz="2800" dirty="0">
                <a:ea typeface="標楷體" panose="03000509000000000000" pitchFamily="65" charset="-120"/>
              </a:rPr>
              <a:t>　  　             </a:t>
            </a:r>
            <a:r>
              <a:rPr lang="en-US" altLang="zh-TW" sz="2800" dirty="0">
                <a:ea typeface="標楷體" panose="03000509000000000000" pitchFamily="65" charset="-120"/>
              </a:rPr>
              <a:t>D. 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I</a:t>
            </a:r>
            <a:r>
              <a:rPr lang="zh-TW" altLang="en-US" sz="2800" dirty="0"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II</a:t>
            </a:r>
            <a:r>
              <a:rPr lang="zh-TW" altLang="en-US" sz="2800" dirty="0">
                <a:ea typeface="標楷體" panose="03000509000000000000" pitchFamily="65" charset="-120"/>
              </a:rPr>
              <a:t>及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III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43AEF0-4348-41B2-BC3D-4FEDB2967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150" y="3319463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5C58093E-0487-41D9-A8F8-2D1392F17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088" y="3838575"/>
            <a:ext cx="662463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假設</a:t>
            </a:r>
            <a:r>
              <a:rPr lang="en-US" altLang="zh-TW" sz="2800" i="1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P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= 2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2800" i="1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= 5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zh-TW" sz="280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. </a:t>
            </a:r>
            <a:r>
              <a:rPr lang="en-US" altLang="zh-TW" sz="2800" i="1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P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×</a:t>
            </a:r>
            <a:r>
              <a:rPr lang="en-US" altLang="zh-TW" sz="2800" i="1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= 2×5 = 10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，可以被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整除。</a:t>
            </a:r>
            <a:r>
              <a:rPr lang="zh-TW" altLang="en-US" sz="2800">
                <a:solidFill>
                  <a:srgbClr val="0066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zh-TW" sz="280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II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. 8</a:t>
            </a:r>
            <a:r>
              <a:rPr lang="en-US" altLang="zh-TW" sz="2800" i="1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P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= 8×2 = 16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800" u="sng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不可以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被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整除。</a:t>
            </a:r>
          </a:p>
          <a:p>
            <a:pPr eaLnBrk="1" hangingPunct="1">
              <a:spcAft>
                <a:spcPts val="600"/>
              </a:spcAft>
            </a:pPr>
            <a:r>
              <a:rPr lang="en-US" altLang="zh-TW" sz="280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III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lang="en-US" altLang="zh-TW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en-US" altLang="zh-TW" sz="2800" i="1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Q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 4×5 = 20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，可以被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整除。</a:t>
            </a:r>
          </a:p>
        </p:txBody>
      </p:sp>
      <p:sp>
        <p:nvSpPr>
          <p:cNvPr id="15367" name="Text Box 117">
            <a:extLst>
              <a:ext uri="{FF2B5EF4-FFF2-40B4-BE49-F238E27FC236}">
                <a16:creationId xmlns:a16="http://schemas.microsoft.com/office/drawing/2014/main" id="{567B4774-4FE1-4F19-91E2-B9F0CC73A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8" y="2000250"/>
            <a:ext cx="71612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TW" altLang="en-US" sz="28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</a:rPr>
              <a:t>I</a:t>
            </a:r>
            <a:r>
              <a:rPr lang="en-US" altLang="zh-TW" sz="2800">
                <a:ea typeface="標楷體" panose="03000509000000000000" pitchFamily="65" charset="-120"/>
              </a:rPr>
              <a:t>. </a:t>
            </a:r>
            <a:r>
              <a:rPr lang="en-US" altLang="zh-TW" sz="2800" i="1">
                <a:ea typeface="標楷體" panose="03000509000000000000" pitchFamily="65" charset="-120"/>
                <a:cs typeface="Times New Roman" panose="02020603050405020304" pitchFamily="18" charset="0"/>
              </a:rPr>
              <a:t>P</a:t>
            </a:r>
            <a:r>
              <a:rPr lang="en-US" altLang="zh-TW" sz="2800">
                <a:ea typeface="標楷體" panose="03000509000000000000" pitchFamily="65" charset="-120"/>
              </a:rPr>
              <a:t>×</a:t>
            </a:r>
            <a:r>
              <a:rPr lang="en-US" altLang="zh-TW" sz="2800" i="1">
                <a:ea typeface="標楷體" panose="03000509000000000000" pitchFamily="65" charset="-120"/>
              </a:rPr>
              <a:t>Q</a:t>
            </a:r>
            <a:r>
              <a:rPr lang="en-US" altLang="zh-TW" sz="2800">
                <a:ea typeface="標楷體" panose="03000509000000000000" pitchFamily="65" charset="-120"/>
              </a:rPr>
              <a:t>		</a:t>
            </a: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</a:rPr>
              <a:t>II</a:t>
            </a:r>
            <a:r>
              <a:rPr lang="en-US" altLang="zh-TW" sz="2800">
                <a:ea typeface="標楷體" panose="03000509000000000000" pitchFamily="65" charset="-120"/>
              </a:rPr>
              <a:t>. 8</a:t>
            </a:r>
            <a:r>
              <a:rPr lang="en-US" altLang="zh-TW" sz="2800" i="1">
                <a:ea typeface="標楷體" panose="03000509000000000000" pitchFamily="65" charset="-120"/>
              </a:rPr>
              <a:t>P</a:t>
            </a:r>
            <a:r>
              <a:rPr lang="en-US" altLang="zh-TW" sz="2800">
                <a:ea typeface="標楷體" panose="03000509000000000000" pitchFamily="65" charset="-120"/>
              </a:rPr>
              <a:t>			</a:t>
            </a: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</a:rPr>
              <a:t>III</a:t>
            </a:r>
            <a:r>
              <a:rPr lang="en-US" altLang="zh-TW" sz="2800">
                <a:ea typeface="標楷體" panose="03000509000000000000" pitchFamily="65" charset="-120"/>
              </a:rPr>
              <a:t>. 4</a:t>
            </a:r>
            <a:r>
              <a:rPr lang="en-US" altLang="zh-TW" sz="2800" i="1">
                <a:ea typeface="標楷體" panose="03000509000000000000" pitchFamily="65" charset="-120"/>
              </a:rPr>
              <a:t>Q</a:t>
            </a:r>
            <a:r>
              <a:rPr lang="zh-TW" altLang="en-US" sz="2800">
                <a:ea typeface="標楷體" panose="03000509000000000000" pitchFamily="65" charset="-120"/>
              </a:rPr>
              <a:t>　　　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2B71D5-CBCB-4EFD-9745-95899D1C4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2565400"/>
            <a:ext cx="720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4400">
                <a:solidFill>
                  <a:srgbClr val="003399"/>
                </a:solidFill>
                <a:sym typeface="Wingdings" panose="05000000000000000000" pitchFamily="2" charset="2"/>
              </a:rPr>
              <a:t></a:t>
            </a:r>
            <a:endParaRPr lang="en-US" altLang="zh-TW">
              <a:solidFill>
                <a:srgbClr val="00339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65ACCD-02BB-436F-B91D-38CB2C982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225" y="2565400"/>
            <a:ext cx="7191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4400">
                <a:solidFill>
                  <a:srgbClr val="003399"/>
                </a:solidFill>
                <a:sym typeface="Wingdings" panose="05000000000000000000" pitchFamily="2" charset="2"/>
              </a:rPr>
              <a:t></a:t>
            </a:r>
            <a:endParaRPr lang="en-US" altLang="zh-TW">
              <a:solidFill>
                <a:srgbClr val="00339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461125-4ADD-425E-8A26-8FBEB9340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225" y="3190875"/>
            <a:ext cx="7191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4400">
                <a:solidFill>
                  <a:srgbClr val="003399"/>
                </a:solidFill>
                <a:sym typeface="Wingdings" panose="05000000000000000000" pitchFamily="2" charset="2"/>
              </a:rPr>
              <a:t></a:t>
            </a:r>
            <a:endParaRPr lang="en-US" altLang="zh-TW">
              <a:solidFill>
                <a:srgbClr val="003399"/>
              </a:solidFill>
            </a:endParaRPr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8C4EAF15-88A8-4C42-B81F-DF4D80E311A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60525" y="1400175"/>
            <a:ext cx="4135438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2" grpId="0" build="allAtOnce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9B11308-04F7-49C3-8455-7C3518D35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388" y="4338638"/>
            <a:ext cx="503237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085131-A08E-4BE3-BD4E-CFC673BBE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263" y="4235450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6388" name="Text Box 5">
            <a:extLst>
              <a:ext uri="{FF2B5EF4-FFF2-40B4-BE49-F238E27FC236}">
                <a16:creationId xmlns:a16="http://schemas.microsoft.com/office/drawing/2014/main" id="{EF38F2F7-14E5-4AA4-A7D6-542A845AE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81359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3. </a:t>
            </a:r>
            <a:r>
              <a:rPr lang="zh-TW" altLang="en-US" sz="2800" u="sng">
                <a:ea typeface="標楷體" panose="03000509000000000000" pitchFamily="65" charset="-120"/>
                <a:cs typeface="Times New Roman" panose="02020603050405020304" pitchFamily="18" charset="0"/>
              </a:rPr>
              <a:t>惠珊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今年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15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歲。表弟</a:t>
            </a:r>
            <a:r>
              <a:rPr lang="zh-TW" altLang="en-US" sz="2800" u="sng">
                <a:ea typeface="標楷體" panose="03000509000000000000" pitchFamily="65" charset="-120"/>
                <a:cs typeface="Times New Roman" panose="02020603050405020304" pitchFamily="18" charset="0"/>
              </a:rPr>
              <a:t>家明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的年齡是</a:t>
            </a:r>
            <a:r>
              <a:rPr lang="zh-TW" altLang="en-US" sz="2800" u="sng">
                <a:ea typeface="標楷體" panose="03000509000000000000" pitchFamily="65" charset="-120"/>
                <a:cs typeface="Times New Roman" panose="02020603050405020304" pitchFamily="18" charset="0"/>
              </a:rPr>
              <a:t>惠珊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的因數。</a:t>
            </a:r>
          </a:p>
          <a:p>
            <a:pPr eaLnBrk="1" hangingPunct="1"/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    已知</a:t>
            </a:r>
            <a:r>
              <a:rPr lang="zh-TW" altLang="en-US" sz="2800" u="sng">
                <a:ea typeface="標楷體" panose="03000509000000000000" pitchFamily="65" charset="-120"/>
                <a:cs typeface="Times New Roman" panose="02020603050405020304" pitchFamily="18" charset="0"/>
              </a:rPr>
              <a:t>惠珊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zh-TW" altLang="en-US" sz="2800" u="sng">
                <a:ea typeface="標楷體" panose="03000509000000000000" pitchFamily="65" charset="-120"/>
                <a:cs typeface="Times New Roman" panose="02020603050405020304" pitchFamily="18" charset="0"/>
              </a:rPr>
              <a:t>家明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不是同年出生的，列出</a:t>
            </a:r>
            <a:r>
              <a:rPr lang="zh-TW" altLang="en-US" sz="2800" u="sng">
                <a:ea typeface="標楷體" panose="03000509000000000000" pitchFamily="65" charset="-120"/>
                <a:cs typeface="Times New Roman" panose="02020603050405020304" pitchFamily="18" charset="0"/>
              </a:rPr>
              <a:t>家明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所</a:t>
            </a:r>
          </a:p>
          <a:p>
            <a:pPr eaLnBrk="1" hangingPunct="1"/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    有可能的年齡。</a:t>
            </a:r>
          </a:p>
        </p:txBody>
      </p:sp>
      <p:sp>
        <p:nvSpPr>
          <p:cNvPr id="16389" name="Text Box 117">
            <a:extLst>
              <a:ext uri="{FF2B5EF4-FFF2-40B4-BE49-F238E27FC236}">
                <a16:creationId xmlns:a16="http://schemas.microsoft.com/office/drawing/2014/main" id="{3BB6DD5F-FAC6-40EF-AB99-C8868BDB9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5" y="2460625"/>
            <a:ext cx="3186113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A. 1</a:t>
            </a:r>
            <a:r>
              <a:rPr lang="zh-TW" altLang="en-US" sz="2800">
                <a:ea typeface="標楷體" panose="03000509000000000000" pitchFamily="65" charset="-120"/>
              </a:rPr>
              <a:t>、</a:t>
            </a:r>
            <a:r>
              <a:rPr lang="en-US" altLang="zh-TW" sz="2800">
                <a:ea typeface="標楷體" panose="03000509000000000000" pitchFamily="65" charset="-120"/>
              </a:rPr>
              <a:t>5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 B. 1</a:t>
            </a:r>
            <a:r>
              <a:rPr lang="zh-TW" altLang="en-US" sz="2800">
                <a:ea typeface="標楷體" panose="03000509000000000000" pitchFamily="65" charset="-120"/>
              </a:rPr>
              <a:t>、</a:t>
            </a:r>
            <a:r>
              <a:rPr lang="en-US" altLang="zh-TW" sz="2800">
                <a:ea typeface="標楷體" panose="03000509000000000000" pitchFamily="65" charset="-120"/>
              </a:rPr>
              <a:t>15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400"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sz="2800">
                <a:sym typeface="Wingdings" panose="05000000000000000000" pitchFamily="2" charset="2"/>
              </a:rPr>
              <a:t>C. </a:t>
            </a:r>
            <a:r>
              <a:rPr lang="en-US" altLang="zh-TW" sz="2800">
                <a:ea typeface="標楷體" panose="03000509000000000000" pitchFamily="65" charset="-120"/>
                <a:sym typeface="Wingdings" panose="05000000000000000000" pitchFamily="2" charset="2"/>
              </a:rPr>
              <a:t>3</a:t>
            </a:r>
            <a:r>
              <a:rPr lang="zh-TW" altLang="en-US" sz="2800">
                <a:ea typeface="標楷體" panose="03000509000000000000" pitchFamily="65" charset="-120"/>
                <a:sym typeface="Wingdings" panose="05000000000000000000" pitchFamily="2" charset="2"/>
              </a:rPr>
              <a:t>、</a:t>
            </a:r>
            <a:r>
              <a:rPr lang="en-US" altLang="zh-TW" sz="2800">
                <a:ea typeface="標楷體" panose="03000509000000000000" pitchFamily="65" charset="-120"/>
                <a:sym typeface="Wingdings" panose="05000000000000000000" pitchFamily="2" charset="2"/>
              </a:rPr>
              <a:t>5</a:t>
            </a:r>
            <a:r>
              <a:rPr lang="zh-TW" altLang="en-US" sz="2800">
                <a:ea typeface="標楷體" panose="03000509000000000000" pitchFamily="65" charset="-120"/>
              </a:rPr>
              <a:t>　　　　　  </a:t>
            </a:r>
            <a:r>
              <a:rPr lang="zh-TW" altLang="en-US" sz="1000">
                <a:ea typeface="標楷體" panose="03000509000000000000" pitchFamily="65" charset="-120"/>
              </a:rPr>
              <a:t>  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4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D. 1</a:t>
            </a:r>
            <a:r>
              <a:rPr lang="zh-TW" altLang="en-US" sz="2800">
                <a:ea typeface="標楷體" panose="03000509000000000000" pitchFamily="65" charset="-120"/>
              </a:rPr>
              <a:t>、</a:t>
            </a:r>
            <a:r>
              <a:rPr lang="en-US" altLang="zh-TW" sz="2800">
                <a:ea typeface="標楷體" panose="03000509000000000000" pitchFamily="65" charset="-120"/>
              </a:rPr>
              <a:t>3</a:t>
            </a:r>
            <a:r>
              <a:rPr lang="zh-TW" altLang="en-US" sz="2800">
                <a:ea typeface="標楷體" panose="03000509000000000000" pitchFamily="65" charset="-120"/>
              </a:rPr>
              <a:t>、</a:t>
            </a:r>
            <a:r>
              <a:rPr lang="en-US" altLang="zh-TW" sz="2800">
                <a:ea typeface="標楷體" panose="03000509000000000000" pitchFamily="65" charset="-120"/>
              </a:rPr>
              <a:t>5</a:t>
            </a: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93E994D8-A6F1-460D-B12A-21958FBD8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550" y="2687638"/>
            <a:ext cx="4681538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15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的因數是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15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pPr eaLnBrk="1" hangingPunct="1">
              <a:spcAft>
                <a:spcPts val="600"/>
              </a:spcAft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所以</a:t>
            </a:r>
            <a:r>
              <a:rPr lang="zh-TW" altLang="en-US" sz="2800" u="sng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家明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所有可能的年齡是</a:t>
            </a:r>
          </a:p>
          <a:p>
            <a:pPr eaLnBrk="1" hangingPunct="1">
              <a:spcAft>
                <a:spcPts val="6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55F8E0-DA5E-4D57-BD54-93EE724C389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996113" y="2809875"/>
            <a:ext cx="433387" cy="287338"/>
          </a:xfrm>
          <a:prstGeom prst="line">
            <a:avLst/>
          </a:prstGeom>
          <a:noFill/>
          <a:ln w="38100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0010" name="Line 26">
            <a:extLst>
              <a:ext uri="{FF2B5EF4-FFF2-40B4-BE49-F238E27FC236}">
                <a16:creationId xmlns:a16="http://schemas.microsoft.com/office/drawing/2014/main" id="{67E6B24B-8A76-48F9-9286-DBBF7583BF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14500" y="1844675"/>
            <a:ext cx="4225925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Line 26">
            <a:extLst>
              <a:ext uri="{FF2B5EF4-FFF2-40B4-BE49-F238E27FC236}">
                <a16:creationId xmlns:a16="http://schemas.microsoft.com/office/drawing/2014/main" id="{73055293-328F-4BA9-BD7E-BB4D95FEE9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1388" y="1412875"/>
            <a:ext cx="73025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70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3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2B79F276-7AEB-4F47-8D6B-7139B4F1B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248275"/>
            <a:ext cx="503237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18435" name="Text Box 117">
            <a:extLst>
              <a:ext uri="{FF2B5EF4-FFF2-40B4-BE49-F238E27FC236}">
                <a16:creationId xmlns:a16="http://schemas.microsoft.com/office/drawing/2014/main" id="{81A455F7-3046-4513-8E97-F078271F6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588" y="4589463"/>
            <a:ext cx="671512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A. $34.8</a:t>
            </a:r>
            <a:r>
              <a:rPr lang="zh-TW" altLang="en-US" sz="2800">
                <a:ea typeface="標楷體" panose="03000509000000000000" pitchFamily="65" charset="-120"/>
              </a:rPr>
              <a:t>　　                    </a:t>
            </a:r>
            <a:r>
              <a:rPr lang="en-US" altLang="zh-TW" sz="2800">
                <a:ea typeface="標楷體" panose="03000509000000000000" pitchFamily="65" charset="-120"/>
              </a:rPr>
              <a:t>B. $30.8</a:t>
            </a:r>
            <a:r>
              <a:rPr lang="zh-TW" altLang="en-US" sz="2800">
                <a:ea typeface="標楷體" panose="03000509000000000000" pitchFamily="65" charset="-120"/>
              </a:rPr>
              <a:t>　　　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sym typeface="Wingdings" panose="05000000000000000000" pitchFamily="2" charset="2"/>
              </a:rPr>
              <a:t>C. $</a:t>
            </a:r>
            <a:r>
              <a:rPr lang="en-US" altLang="zh-TW" sz="2800">
                <a:ea typeface="標楷體" panose="03000509000000000000" pitchFamily="65" charset="-120"/>
              </a:rPr>
              <a:t>18.3      </a:t>
            </a:r>
            <a:r>
              <a:rPr lang="zh-TW" altLang="en-US" sz="2800">
                <a:ea typeface="標楷體" panose="03000509000000000000" pitchFamily="65" charset="-120"/>
              </a:rPr>
              <a:t>　　　　   　</a:t>
            </a:r>
            <a:r>
              <a:rPr lang="en-US" altLang="zh-TW" sz="2800">
                <a:ea typeface="標楷體" panose="03000509000000000000" pitchFamily="65" charset="-120"/>
              </a:rPr>
              <a:t>D. $15.3</a:t>
            </a:r>
            <a:endParaRPr lang="zh-TW" altLang="en-US" sz="2800">
              <a:ea typeface="標楷體" panose="03000509000000000000" pitchFamily="65" charset="-120"/>
            </a:endParaRPr>
          </a:p>
        </p:txBody>
      </p:sp>
      <p:sp>
        <p:nvSpPr>
          <p:cNvPr id="18436" name="Text Box 5">
            <a:extLst>
              <a:ext uri="{FF2B5EF4-FFF2-40B4-BE49-F238E27FC236}">
                <a16:creationId xmlns:a16="http://schemas.microsoft.com/office/drawing/2014/main" id="{68923883-1E50-4EC2-B8EA-A2BC5AE12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908050"/>
            <a:ext cx="820896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indent="-4445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4. 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以下是玩具店裏一些玩具的價格：</a:t>
            </a:r>
          </a:p>
          <a:p>
            <a:pPr eaLnBrk="1" hangingPunct="1"/>
            <a:endParaRPr lang="zh-TW" altLang="en-US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endParaRPr lang="zh-TW" altLang="en-US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endParaRPr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zh-TW" altLang="zh-HK" sz="2800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張</a:t>
            </a:r>
            <a:r>
              <a:rPr lang="zh-TW" altLang="zh-HK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太太買了</a:t>
            </a:r>
            <a:r>
              <a:rPr lang="en-US" altLang="zh-HK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zh-HK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個玩具熊和</a:t>
            </a:r>
            <a:r>
              <a:rPr lang="en-US" altLang="zh-HK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HK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個玩具狗，並以一張</a:t>
            </a:r>
            <a:endParaRPr lang="en-US" altLang="zh-HK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HK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    $500</a:t>
            </a:r>
            <a:r>
              <a:rPr lang="zh-TW" altLang="zh-HK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紙幣付款。收銀員告訴她玩具狗正以特價發售，因此找回</a:t>
            </a:r>
            <a:r>
              <a:rPr lang="en-US" altLang="zh-HK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$104.8</a:t>
            </a:r>
            <a:r>
              <a:rPr lang="zh-TW" altLang="zh-HK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給她。玩具狗的售價比原價便宜了多少？</a:t>
            </a:r>
            <a:endParaRPr lang="zh-TW" altLang="zh-HK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D6FF57-088C-4D77-9770-8FE6F2C1A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300" y="5154613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graphicFrame>
        <p:nvGraphicFramePr>
          <p:cNvPr id="12342" name="Group 54">
            <a:extLst>
              <a:ext uri="{FF2B5EF4-FFF2-40B4-BE49-F238E27FC236}">
                <a16:creationId xmlns:a16="http://schemas.microsoft.com/office/drawing/2014/main" id="{6B42684E-8923-4AB3-8965-7B33A2186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372438"/>
              </p:ext>
            </p:extLst>
          </p:nvPr>
        </p:nvGraphicFramePr>
        <p:xfrm>
          <a:off x="1068388" y="1500188"/>
          <a:ext cx="6735762" cy="1057276"/>
        </p:xfrm>
        <a:graphic>
          <a:graphicData uri="http://schemas.openxmlformats.org/drawingml/2006/table">
            <a:tbl>
              <a:tblPr/>
              <a:tblGrid>
                <a:gridCol w="1684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4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玩具熊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玩具狗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玩具熊貓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價格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$68.1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$70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$52.8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0010" name="Line 26">
            <a:extLst>
              <a:ext uri="{FF2B5EF4-FFF2-40B4-BE49-F238E27FC236}">
                <a16:creationId xmlns:a16="http://schemas.microsoft.com/office/drawing/2014/main" id="{EA6409BB-D1A8-4121-9B36-F57F23C1DA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0588" y="3090863"/>
            <a:ext cx="4176712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Line 26">
            <a:extLst>
              <a:ext uri="{FF2B5EF4-FFF2-40B4-BE49-F238E27FC236}">
                <a16:creationId xmlns:a16="http://schemas.microsoft.com/office/drawing/2014/main" id="{EFD7027A-2399-4F47-B161-167BD4C733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1952" y="2473325"/>
            <a:ext cx="9720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Line 26">
            <a:extLst>
              <a:ext uri="{FF2B5EF4-FFF2-40B4-BE49-F238E27FC236}">
                <a16:creationId xmlns:a16="http://schemas.microsoft.com/office/drawing/2014/main" id="{8458A1ED-418F-48D3-B1F1-0FC3946F5B7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4275" y="2471738"/>
            <a:ext cx="657225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Line 26">
            <a:extLst>
              <a:ext uri="{FF2B5EF4-FFF2-40B4-BE49-F238E27FC236}">
                <a16:creationId xmlns:a16="http://schemas.microsoft.com/office/drawing/2014/main" id="{7216D395-2AA1-43E2-A5DD-D479A9202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5588" y="3933825"/>
            <a:ext cx="1776412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Line 26">
            <a:extLst>
              <a:ext uri="{FF2B5EF4-FFF2-40B4-BE49-F238E27FC236}">
                <a16:creationId xmlns:a16="http://schemas.microsoft.com/office/drawing/2014/main" id="{24E87DF0-78BF-46F3-B164-089BA8F3CC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2988" y="3500438"/>
            <a:ext cx="1439862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D9A5A76-FB51-43EF-800E-9AF65EA770A9}"/>
              </a:ext>
            </a:extLst>
          </p:cNvPr>
          <p:cNvSpPr txBox="1"/>
          <p:nvPr/>
        </p:nvSpPr>
        <p:spPr>
          <a:xfrm>
            <a:off x="935038" y="4359275"/>
            <a:ext cx="7535862" cy="2014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3000"/>
              </a:lnSpc>
              <a:spcAft>
                <a:spcPts val="0"/>
              </a:spcAft>
              <a:defRPr/>
            </a:pPr>
            <a:r>
              <a:rPr lang="zh-TW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付款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(500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－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104.8)</a:t>
            </a:r>
            <a:r>
              <a:rPr lang="zh-TW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sz="2800" dirty="0">
                <a:solidFill>
                  <a:srgbClr val="00339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28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  <a:spcAft>
                <a:spcPts val="0"/>
              </a:spcAft>
              <a:defRPr/>
            </a:pPr>
            <a:r>
              <a:rPr lang="zh-TW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玩具狗的售價是</a:t>
            </a:r>
            <a:r>
              <a:rPr lang="en-US" altLang="zh-TW" sz="280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(500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－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104.8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－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68.1×5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sz="2800" dirty="0">
                <a:solidFill>
                  <a:srgbClr val="00339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28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  <a:spcAft>
                <a:spcPts val="0"/>
              </a:spcAft>
              <a:defRPr/>
            </a:pPr>
            <a:r>
              <a:rPr lang="zh-TW" altLang="en-US" sz="2800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比原價</a:t>
            </a:r>
            <a:r>
              <a:rPr lang="zh-TW" altLang="zh-HK" sz="2800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便宜了</a:t>
            </a:r>
            <a:endParaRPr lang="en-US" altLang="zh-TW" sz="2800" kern="100" dirty="0">
              <a:solidFill>
                <a:srgbClr val="003399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  <a:spcAft>
                <a:spcPts val="0"/>
              </a:spcAft>
              <a:defRPr/>
            </a:pPr>
            <a:r>
              <a:rPr lang="en-US" altLang="zh-TW" sz="280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  70</a:t>
            </a:r>
            <a:r>
              <a:rPr lang="zh-TW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(500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－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68.1×5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－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104.8)</a:t>
            </a:r>
          </a:p>
          <a:p>
            <a:pPr>
              <a:lnSpc>
                <a:spcPts val="3000"/>
              </a:lnSpc>
              <a:spcAft>
                <a:spcPts val="0"/>
              </a:spcAft>
              <a:defRPr/>
            </a:pP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=$15.3</a:t>
            </a:r>
          </a:p>
        </p:txBody>
      </p:sp>
      <p:pic>
        <p:nvPicPr>
          <p:cNvPr id="18461" name="图片 2">
            <a:extLst>
              <a:ext uri="{FF2B5EF4-FFF2-40B4-BE49-F238E27FC236}">
                <a16:creationId xmlns:a16="http://schemas.microsoft.com/office/drawing/2014/main" id="{6078BA90-26F0-4726-84AD-38F681156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319213"/>
            <a:ext cx="5746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0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435" grpId="0"/>
      <p:bldP spid="18435" grpId="1"/>
      <p:bldP spid="28" grpId="0"/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97F9BE36-A75B-45D8-B5A0-CF278DA54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472" y="1875729"/>
            <a:ext cx="6997657" cy="396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66CD1-0159-481D-8FD4-5CD4DCF5A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3508374"/>
            <a:ext cx="504000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0484" name="Text Box 117">
            <a:extLst>
              <a:ext uri="{FF2B5EF4-FFF2-40B4-BE49-F238E27FC236}">
                <a16:creationId xmlns:a16="http://schemas.microsoft.com/office/drawing/2014/main" id="{849983A3-9ED9-49A1-B1CE-FCFE6BD84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4" y="2842617"/>
            <a:ext cx="7396683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TW" altLang="en-US" sz="2800" dirty="0"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ea typeface="標楷體" panose="03000509000000000000" pitchFamily="65" charset="-120"/>
              </a:rPr>
              <a:t>A. </a:t>
            </a:r>
            <a:r>
              <a:rPr lang="en-US" altLang="zh-CN" sz="2800" dirty="0">
                <a:ea typeface="標楷體" panose="03000509000000000000" pitchFamily="65" charset="-120"/>
              </a:rPr>
              <a:t>33</a:t>
            </a:r>
            <a:r>
              <a:rPr lang="zh-CN" altLang="en-US" sz="2800" dirty="0">
                <a:ea typeface="標楷體" panose="03000509000000000000" pitchFamily="65" charset="-120"/>
              </a:rPr>
              <a:t>分鐘                      </a:t>
            </a:r>
            <a:r>
              <a:rPr lang="en-US" altLang="zh-TW" sz="2800" dirty="0">
                <a:ea typeface="標楷體" panose="03000509000000000000" pitchFamily="65" charset="-120"/>
              </a:rPr>
              <a:t> B. </a:t>
            </a:r>
            <a:r>
              <a:rPr lang="en-US" altLang="zh-CN" sz="2800" dirty="0">
                <a:ea typeface="標楷體" panose="03000509000000000000" pitchFamily="65" charset="-120"/>
              </a:rPr>
              <a:t>13</a:t>
            </a:r>
            <a:r>
              <a:rPr lang="zh-CN" altLang="en-US" sz="2800" dirty="0">
                <a:ea typeface="標楷體" panose="03000509000000000000" pitchFamily="65" charset="-120"/>
              </a:rPr>
              <a:t>分鐘</a:t>
            </a:r>
            <a:endParaRPr lang="zh-TW" altLang="en-US" sz="2800" dirty="0">
              <a:ea typeface="標楷體" panose="03000509000000000000" pitchFamily="65" charset="-120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 dirty="0">
                <a:ea typeface="標楷體" panose="03000509000000000000" pitchFamily="65" charset="-120"/>
              </a:rPr>
              <a:t> C. 12</a:t>
            </a:r>
            <a:r>
              <a:rPr lang="zh-CN" altLang="en-US" sz="2800" dirty="0">
                <a:ea typeface="標楷體" panose="03000509000000000000" pitchFamily="65" charset="-120"/>
              </a:rPr>
              <a:t>分鐘</a:t>
            </a:r>
            <a:r>
              <a:rPr lang="zh-TW" altLang="en-US" sz="2800" dirty="0">
                <a:ea typeface="標楷體" panose="03000509000000000000" pitchFamily="65" charset="-120"/>
              </a:rPr>
              <a:t>　                   </a:t>
            </a:r>
            <a:r>
              <a:rPr lang="en-US" altLang="zh-TW" sz="2800" dirty="0">
                <a:ea typeface="標楷體" panose="03000509000000000000" pitchFamily="65" charset="-120"/>
              </a:rPr>
              <a:t>D. 11</a:t>
            </a:r>
            <a:r>
              <a:rPr lang="zh-CN" altLang="en-US" sz="2800" dirty="0">
                <a:ea typeface="標楷體" panose="03000509000000000000" pitchFamily="65" charset="-120"/>
              </a:rPr>
              <a:t>分鐘</a:t>
            </a:r>
            <a:endParaRPr lang="zh-TW" altLang="en-US" sz="2800" dirty="0">
              <a:ea typeface="標楷體" panose="03000509000000000000" pitchFamily="65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351550E-4C00-4AED-9ADB-08736F78E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710" y="980728"/>
            <a:ext cx="6997658" cy="396000"/>
          </a:xfrm>
          <a:prstGeom prst="rect">
            <a:avLst/>
          </a:prstGeom>
          <a:solidFill>
            <a:srgbClr val="FFC1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DA51382-642A-44C8-9F21-73705E056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8364" y="1418196"/>
            <a:ext cx="3786003" cy="396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A56AEFD-E129-493A-90DB-A9C87A579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472" y="1434489"/>
            <a:ext cx="2899768" cy="396000"/>
          </a:xfrm>
          <a:prstGeom prst="rect">
            <a:avLst/>
          </a:prstGeom>
          <a:solidFill>
            <a:srgbClr val="FFC1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0483" name="Text Box 5">
            <a:extLst>
              <a:ext uri="{FF2B5EF4-FFF2-40B4-BE49-F238E27FC236}">
                <a16:creationId xmlns:a16="http://schemas.microsoft.com/office/drawing/2014/main" id="{5395595B-E2DB-4655-BBD9-B7A5E691C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908050"/>
            <a:ext cx="777609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5.</a:t>
            </a:r>
            <a:r>
              <a:rPr lang="zh-TW" altLang="en-US" sz="2800" dirty="0">
                <a:ea typeface="標楷體" panose="03000509000000000000" pitchFamily="65" charset="-120"/>
              </a:rPr>
              <a:t>工廠有</a:t>
            </a:r>
            <a:r>
              <a:rPr lang="en-US" altLang="zh-TW" sz="2800" dirty="0">
                <a:ea typeface="標楷體" panose="03000509000000000000" pitchFamily="65" charset="-120"/>
              </a:rPr>
              <a:t>840</a:t>
            </a:r>
            <a:r>
              <a:rPr lang="zh-TW" altLang="en-US" sz="2800" dirty="0">
                <a:ea typeface="標楷體" panose="03000509000000000000" pitchFamily="65" charset="-120"/>
              </a:rPr>
              <a:t>瓶汽水。機器用了</a:t>
            </a:r>
            <a:r>
              <a:rPr lang="en-US" altLang="zh-TW" sz="2800" dirty="0">
                <a:ea typeface="標楷體" panose="03000509000000000000" pitchFamily="65" charset="-120"/>
              </a:rPr>
              <a:t>20</a:t>
            </a:r>
            <a:r>
              <a:rPr lang="zh-TW" altLang="en-US" sz="2800" dirty="0">
                <a:ea typeface="標楷體" panose="03000509000000000000" pitchFamily="65" charset="-120"/>
              </a:rPr>
              <a:t>分鐘在每瓶汽水上印上生產日期。工廠有</a:t>
            </a:r>
            <a:r>
              <a:rPr lang="en-US" altLang="zh-TW" sz="2800" dirty="0">
                <a:ea typeface="標楷體" panose="03000509000000000000" pitchFamily="65" charset="-120"/>
              </a:rPr>
              <a:t>504</a:t>
            </a:r>
            <a:r>
              <a:rPr lang="zh-TW" altLang="en-US" sz="2800" dirty="0">
                <a:ea typeface="標楷體" panose="03000509000000000000" pitchFamily="65" charset="-120"/>
              </a:rPr>
              <a:t>瓶果汁。如果</a:t>
            </a:r>
          </a:p>
          <a:p>
            <a:r>
              <a:rPr lang="zh-TW" altLang="en-US" sz="2800" dirty="0">
                <a:ea typeface="標楷體" panose="03000509000000000000" pitchFamily="65" charset="-120"/>
              </a:rPr>
              <a:t>    機</a:t>
            </a:r>
            <a:r>
              <a:rPr lang="zh-CN" altLang="en-US" sz="2800" dirty="0">
                <a:ea typeface="標楷體" panose="03000509000000000000" pitchFamily="65" charset="-120"/>
              </a:rPr>
              <a:t>器以相同的速度在每瓶果汁上印</a:t>
            </a:r>
            <a:r>
              <a:rPr lang="zh-TW" altLang="en-US" sz="2800" dirty="0">
                <a:ea typeface="標楷體" panose="03000509000000000000" pitchFamily="65" charset="-120"/>
              </a:rPr>
              <a:t>生產日期，要用多少分鐘</a:t>
            </a:r>
            <a:r>
              <a:rPr lang="zh-TW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　　　　　　　　　　　　　　　　　　　　　　　　　　　　　　　　　　　　　　　　　　　　</a:t>
            </a:r>
            <a:endParaRPr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C6EA71-FF3A-4D3F-92D4-FF7E1AA29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4843" y="3429000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3" name="文本框 20">
            <a:extLst>
              <a:ext uri="{FF2B5EF4-FFF2-40B4-BE49-F238E27FC236}">
                <a16:creationId xmlns:a16="http://schemas.microsoft.com/office/drawing/2014/main" id="{BCC07896-3AF2-4A7F-B723-8A3DF8FEB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793" y="5118953"/>
            <a:ext cx="21717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None/>
            </a:pPr>
            <a:r>
              <a:rPr lang="zh-TW" altLang="en-US" sz="24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每</a:t>
            </a:r>
            <a:r>
              <a:rPr lang="zh-CN" altLang="en-US" sz="24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分鐘</a:t>
            </a:r>
            <a:r>
              <a:rPr lang="zh-TW" altLang="en-US" sz="2400" dirty="0">
                <a:solidFill>
                  <a:srgbClr val="003399"/>
                </a:solidFill>
                <a:ea typeface="標楷體" panose="03000509000000000000" pitchFamily="65" charset="-120"/>
              </a:rPr>
              <a:t>印上生產日期</a:t>
            </a:r>
            <a:r>
              <a:rPr lang="zh-CN" altLang="en-US" sz="2400" dirty="0">
                <a:solidFill>
                  <a:srgbClr val="003399"/>
                </a:solidFill>
                <a:ea typeface="標楷體" panose="03000509000000000000" pitchFamily="65" charset="-120"/>
              </a:rPr>
              <a:t>的瓶</a:t>
            </a:r>
            <a:r>
              <a:rPr lang="zh-CN" altLang="en-US" sz="24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數</a:t>
            </a:r>
            <a:endParaRPr lang="zh-TW" altLang="en-US" sz="2400" dirty="0">
              <a:solidFill>
                <a:srgbClr val="003399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14" name="文本框 6">
            <a:extLst>
              <a:ext uri="{FF2B5EF4-FFF2-40B4-BE49-F238E27FC236}">
                <a16:creationId xmlns:a16="http://schemas.microsoft.com/office/drawing/2014/main" id="{3384657E-9824-480F-85DD-1D41F875C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5356" y="4096914"/>
            <a:ext cx="13884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None/>
            </a:pPr>
            <a:r>
              <a:rPr lang="en-US" altLang="zh-CN" sz="2800" dirty="0">
                <a:solidFill>
                  <a:srgbClr val="003399"/>
                </a:solidFill>
                <a:latin typeface="+mj-lt"/>
              </a:rPr>
              <a:t>840÷20</a:t>
            </a: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7E1A8FBD-2217-41EE-96DD-4DBC5ACD0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056" y="4096914"/>
            <a:ext cx="22640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None/>
            </a:pPr>
            <a:r>
              <a:rPr lang="en-US" altLang="zh-CN" sz="2800" dirty="0">
                <a:solidFill>
                  <a:srgbClr val="003399"/>
                </a:solidFill>
                <a:latin typeface="+mj-lt"/>
              </a:rPr>
              <a:t>504÷42 = 12</a:t>
            </a:r>
            <a:endParaRPr lang="zh-CN" altLang="en-US" sz="2800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16" name="右箭头 55">
            <a:extLst>
              <a:ext uri="{FF2B5EF4-FFF2-40B4-BE49-F238E27FC236}">
                <a16:creationId xmlns:a16="http://schemas.microsoft.com/office/drawing/2014/main" id="{AAF64BA2-9DB9-4338-BF0B-759031EDEDD7}"/>
              </a:ext>
            </a:extLst>
          </p:cNvPr>
          <p:cNvSpPr/>
          <p:nvPr/>
        </p:nvSpPr>
        <p:spPr bwMode="auto">
          <a:xfrm rot="16200000">
            <a:off x="2857646" y="4865562"/>
            <a:ext cx="288032" cy="193971"/>
          </a:xfrm>
          <a:prstGeom prst="rightArrow">
            <a:avLst/>
          </a:prstGeom>
          <a:solidFill>
            <a:srgbClr val="92D050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7" name="左大括号 16">
            <a:extLst>
              <a:ext uri="{FF2B5EF4-FFF2-40B4-BE49-F238E27FC236}">
                <a16:creationId xmlns:a16="http://schemas.microsoft.com/office/drawing/2014/main" id="{C6981C99-D2D6-402E-9D1C-4368E4EA8CFC}"/>
              </a:ext>
            </a:extLst>
          </p:cNvPr>
          <p:cNvSpPr/>
          <p:nvPr/>
        </p:nvSpPr>
        <p:spPr bwMode="auto">
          <a:xfrm rot="16200000">
            <a:off x="2890487" y="4127204"/>
            <a:ext cx="222350" cy="1044781"/>
          </a:xfrm>
          <a:prstGeom prst="leftBrace">
            <a:avLst>
              <a:gd name="adj1" fmla="val 47508"/>
              <a:gd name="adj2" fmla="val 50000"/>
            </a:avLst>
          </a:prstGeom>
          <a:noFill/>
          <a:ln w="12700" algn="ctr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6">
            <a:extLst>
              <a:ext uri="{FF2B5EF4-FFF2-40B4-BE49-F238E27FC236}">
                <a16:creationId xmlns:a16="http://schemas.microsoft.com/office/drawing/2014/main" id="{6B63A061-D456-4981-89FD-E716131BF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731" y="4084975"/>
            <a:ext cx="9472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None/>
            </a:pPr>
            <a:r>
              <a:rPr lang="en-US" altLang="zh-CN" sz="2800" dirty="0">
                <a:solidFill>
                  <a:srgbClr val="003399"/>
                </a:solidFill>
                <a:latin typeface="+mj-lt"/>
              </a:rPr>
              <a:t>= 42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8" grpId="0" animBg="1"/>
      <p:bldP spid="10" grpId="0" animBg="1"/>
      <p:bldP spid="10" grpId="1" animBg="1"/>
      <p:bldP spid="11" grpId="0" animBg="1"/>
      <p:bldP spid="11" grpId="1" animBg="1"/>
      <p:bldP spid="19" grpId="0" animBg="1"/>
      <p:bldP spid="19" grpId="1" animBg="1"/>
      <p:bldP spid="9" grpId="0"/>
      <p:bldP spid="13" grpId="0"/>
      <p:bldP spid="13" grpId="1"/>
      <p:bldP spid="14" grpId="0"/>
      <p:bldP spid="14" grpId="1"/>
      <p:bldP spid="15" grpId="0"/>
      <p:bldP spid="15" grpId="1"/>
      <p:bldP spid="16" grpId="0" animBg="1"/>
      <p:bldP spid="16" grpId="1" animBg="1"/>
      <p:bldP spid="17" grpId="0" animBg="1"/>
      <p:bldP spid="17" grpId="1" animBg="1"/>
      <p:bldP spid="18" grpId="0"/>
      <p:bldP spid="18" grpId="1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9050" cap="flat" cmpd="sng" algn="ctr">
          <a:solidFill>
            <a:srgbClr val="0033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預設簡報設計">
  <a:themeElements>
    <a:clrScheme name="2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2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預設簡報設計">
  <a:themeElements>
    <a:clrScheme name="3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3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12052</TotalTime>
  <Words>4510</Words>
  <Application>Microsoft Office PowerPoint</Application>
  <PresentationFormat>如螢幕大小 (4:3)</PresentationFormat>
  <Paragraphs>887</Paragraphs>
  <Slides>48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48</vt:i4>
      </vt:variant>
    </vt:vector>
  </HeadingPairs>
  <TitlesOfParts>
    <vt:vector size="64" baseType="lpstr">
      <vt:lpstr>微软雅黑</vt:lpstr>
      <vt:lpstr>宋体</vt:lpstr>
      <vt:lpstr>新細明體</vt:lpstr>
      <vt:lpstr>標楷體</vt:lpstr>
      <vt:lpstr>標楷體</vt:lpstr>
      <vt:lpstr>Arial</vt:lpstr>
      <vt:lpstr>Calibri</vt:lpstr>
      <vt:lpstr>Symbol</vt:lpstr>
      <vt:lpstr>Times New Roman</vt:lpstr>
      <vt:lpstr>Wingdings</vt:lpstr>
      <vt:lpstr>Wingdings 2</vt:lpstr>
      <vt:lpstr>Wingdings 3</vt:lpstr>
      <vt:lpstr>預設簡報設計</vt:lpstr>
      <vt:lpstr>2_預設簡報設計</vt:lpstr>
      <vt:lpstr>1_預設簡報設計</vt:lpstr>
      <vt:lpstr>3_預設簡報設計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seventeen chan</dc:creator>
  <cp:lastModifiedBy>Nancy Zhang</cp:lastModifiedBy>
  <cp:revision>1074</cp:revision>
  <dcterms:modified xsi:type="dcterms:W3CDTF">2024-04-12T07:43:48Z</dcterms:modified>
</cp:coreProperties>
</file>