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51"/>
  </p:notesMasterIdLst>
  <p:sldIdLst>
    <p:sldId id="325" r:id="rId3"/>
    <p:sldId id="312" r:id="rId4"/>
    <p:sldId id="338" r:id="rId5"/>
    <p:sldId id="339" r:id="rId6"/>
    <p:sldId id="340" r:id="rId7"/>
    <p:sldId id="404" r:id="rId8"/>
    <p:sldId id="343" r:id="rId9"/>
    <p:sldId id="344" r:id="rId10"/>
    <p:sldId id="405" r:id="rId11"/>
    <p:sldId id="406" r:id="rId12"/>
    <p:sldId id="407" r:id="rId13"/>
    <p:sldId id="347" r:id="rId14"/>
    <p:sldId id="348" r:id="rId15"/>
    <p:sldId id="350" r:id="rId16"/>
    <p:sldId id="398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436" r:id="rId27"/>
    <p:sldId id="361" r:id="rId28"/>
    <p:sldId id="409" r:id="rId29"/>
    <p:sldId id="364" r:id="rId30"/>
    <p:sldId id="365" r:id="rId31"/>
    <p:sldId id="380" r:id="rId32"/>
    <p:sldId id="381" r:id="rId33"/>
    <p:sldId id="382" r:id="rId34"/>
    <p:sldId id="383" r:id="rId35"/>
    <p:sldId id="384" r:id="rId36"/>
    <p:sldId id="416" r:id="rId37"/>
    <p:sldId id="417" r:id="rId38"/>
    <p:sldId id="422" r:id="rId39"/>
    <p:sldId id="431" r:id="rId40"/>
    <p:sldId id="437" r:id="rId41"/>
    <p:sldId id="389" r:id="rId42"/>
    <p:sldId id="401" r:id="rId43"/>
    <p:sldId id="402" r:id="rId44"/>
    <p:sldId id="433" r:id="rId45"/>
    <p:sldId id="438" r:id="rId46"/>
    <p:sldId id="395" r:id="rId47"/>
    <p:sldId id="396" r:id="rId48"/>
    <p:sldId id="397" r:id="rId49"/>
    <p:sldId id="310" r:id="rId5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Wong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3399"/>
    <a:srgbClr val="1D4AA5"/>
    <a:srgbClr val="FF5050"/>
    <a:srgbClr val="0000FF"/>
    <a:srgbClr val="C0E399"/>
    <a:srgbClr val="FFCCFF"/>
    <a:srgbClr val="FE418D"/>
    <a:srgbClr val="D8EEC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2" autoAdjust="0"/>
    <p:restoredTop sz="77778" autoAdjust="0"/>
  </p:normalViewPr>
  <p:slideViewPr>
    <p:cSldViewPr>
      <p:cViewPr varScale="1">
        <p:scale>
          <a:sx n="110" d="100"/>
          <a:sy n="110" d="100"/>
        </p:scale>
        <p:origin x="636" y="108"/>
      </p:cViewPr>
      <p:guideLst>
        <p:guide orient="horz" pos="2568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7D725BA-4F19-4CD9-B9E4-EACAFB9B3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4ADAF5-9A02-45F3-9D89-161781DFCD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5AD5EAB-5711-4C80-9FEC-44A5E7BDDC70}" type="datetimeFigureOut">
              <a:rPr lang="zh-TW" altLang="en-US"/>
              <a:pPr>
                <a:defRPr/>
              </a:pPr>
              <a:t>2024/4/15</a:t>
            </a:fld>
            <a:endParaRPr lang="zh-TW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08E89B38-84D7-46E0-8B9A-01F9CCBF3E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4C743B5B-5E89-4705-93CE-3122F7C3D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zh-TW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654301-2FDE-4252-A51B-59AF1980FF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6CB2EA-E7A9-447E-A047-4671C76EE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0EFFCA2-270C-4D64-86E5-8DDD9639F5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F55CCEC-7979-4D10-BDE1-E30B4A8F64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3A6DB78-EBEE-478A-A414-135DC5E53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>
            <a:extLst>
              <a:ext uri="{FF2B5EF4-FFF2-40B4-BE49-F238E27FC236}">
                <a16:creationId xmlns:a16="http://schemas.microsoft.com/office/drawing/2014/main" id="{68D860F2-4646-4F56-8855-9126252281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>
            <a:extLst>
              <a:ext uri="{FF2B5EF4-FFF2-40B4-BE49-F238E27FC236}">
                <a16:creationId xmlns:a16="http://schemas.microsoft.com/office/drawing/2014/main" id="{FFF93A0B-45A3-4F09-9D94-E6E2734188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9156" name="灯片编号占位符 3">
            <a:extLst>
              <a:ext uri="{FF2B5EF4-FFF2-40B4-BE49-F238E27FC236}">
                <a16:creationId xmlns:a16="http://schemas.microsoft.com/office/drawing/2014/main" id="{9DB85145-9B0E-4223-8993-A5F240EB2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fld id="{7B404DAB-3CBD-4679-A0DF-39BE07AA0522}" type="slidenum">
              <a:rPr lang="zh-TW" altLang="en-US" sz="1200" smtClean="0">
                <a:ea typeface="新細明體" panose="02020500000000000000" pitchFamily="18" charset="-120"/>
              </a:rPr>
              <a:pPr/>
              <a:t>39</a:t>
            </a:fld>
            <a:endParaRPr lang="zh-TW" altLang="en-US" sz="120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154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0BFEA33-2EE3-45C0-B74F-A1C18D799C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C6A8797-132F-4B4F-AECC-3475D1A035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4B5EB70-5D62-490B-8532-83DA86478E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B5AEC80-A391-41B7-BF21-D9B974075F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z="80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2D281F0-635F-41CA-AD0A-9FDE09A005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805BAED-2B52-4753-B57B-79FCE0B587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z="80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39B0D0F-9306-4FD6-A6F5-BC947CC2A1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2E64355-7C1B-4BA3-9FCB-A5CC04BEAA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9517572-6B91-4437-B1E6-994EFF2CE5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880A7DF-9533-4230-83FE-861F372E20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D488AA9-6F12-468E-9596-D9994F10F3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6B9C0DA-E303-469E-BA3B-53794BDA0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E5BE1E95-A911-4299-BDF7-A24C62738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4824B117-6AE2-4D91-B05D-A10AEEE045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A75D5C32-52C0-4B73-8A7D-E9AC5C42B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fld id="{D46A725F-8AD4-43C6-B3A6-9F85DAA644EF}" type="slidenum">
              <a:rPr lang="zh-TW" altLang="en-US" sz="1200" smtClean="0">
                <a:ea typeface="新細明體" panose="02020500000000000000" pitchFamily="18" charset="-120"/>
              </a:rPr>
              <a:pPr/>
              <a:t>37</a:t>
            </a:fld>
            <a:endParaRPr lang="zh-TW" altLang="en-US" sz="12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>
            <a:extLst>
              <a:ext uri="{FF2B5EF4-FFF2-40B4-BE49-F238E27FC236}">
                <a16:creationId xmlns:a16="http://schemas.microsoft.com/office/drawing/2014/main" id="{68D860F2-4646-4F56-8855-9126252281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>
            <a:extLst>
              <a:ext uri="{FF2B5EF4-FFF2-40B4-BE49-F238E27FC236}">
                <a16:creationId xmlns:a16="http://schemas.microsoft.com/office/drawing/2014/main" id="{FFF93A0B-45A3-4F09-9D94-E6E2734188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9156" name="灯片编号占位符 3">
            <a:extLst>
              <a:ext uri="{FF2B5EF4-FFF2-40B4-BE49-F238E27FC236}">
                <a16:creationId xmlns:a16="http://schemas.microsoft.com/office/drawing/2014/main" id="{9DB85145-9B0E-4223-8993-A5F240EB2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fld id="{7B404DAB-3CBD-4679-A0DF-39BE07AA0522}" type="slidenum">
              <a:rPr lang="zh-TW" altLang="en-US" sz="1200" smtClean="0">
                <a:ea typeface="新細明體" panose="02020500000000000000" pitchFamily="18" charset="-120"/>
              </a:rPr>
              <a:pPr/>
              <a:t>38</a:t>
            </a:fld>
            <a:endParaRPr lang="zh-TW" altLang="en-US" sz="12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3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01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23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223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59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857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499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45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565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596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21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240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98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58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842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76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232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1472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07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58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5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09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441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907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27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28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85C830-FAB7-46D3-AC84-6DCB22E631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30466D2-E3A2-4FFB-ADD9-68B8F554F2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2F19418-FF48-4A2C-9E6D-7BAD65A012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9ADBB69-A5C4-42B8-ABF3-CC07AF930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44E96B5-B348-4FAC-A0E0-B0CA3B93074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B1DBB2A-2311-4A69-8B11-76A8848B475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239000" y="222250"/>
            <a:ext cx="1293813" cy="614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D216EBB-E155-40C5-8B24-F98EB382C72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239000" y="222250"/>
            <a:ext cx="1293813" cy="6143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試卷</a:t>
            </a:r>
            <a:r>
              <a:rPr lang="en-US" altLang="zh-TW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3</a:t>
            </a:r>
          </a:p>
        </p:txBody>
      </p:sp>
      <p:pic>
        <p:nvPicPr>
          <p:cNvPr id="2051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DAD8710-382C-4222-993A-606C5217A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41275"/>
            <a:ext cx="368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7C71135-C498-41BC-8620-63D2B02DFE4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7950" y="115888"/>
            <a:ext cx="38163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長河中一入學前數學科模擬試卷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26" Type="http://schemas.openxmlformats.org/officeDocument/2006/relationships/slide" Target="slide27.xml"/><Relationship Id="rId39" Type="http://schemas.openxmlformats.org/officeDocument/2006/relationships/slide" Target="slide2.xml"/><Relationship Id="rId3" Type="http://schemas.openxmlformats.org/officeDocument/2006/relationships/slide" Target="slide5.xml"/><Relationship Id="rId21" Type="http://schemas.openxmlformats.org/officeDocument/2006/relationships/slide" Target="slide21.xml"/><Relationship Id="rId34" Type="http://schemas.openxmlformats.org/officeDocument/2006/relationships/slide" Target="slide37.xml"/><Relationship Id="rId42" Type="http://schemas.openxmlformats.org/officeDocument/2006/relationships/image" Target="../media/image7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46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41" Type="http://schemas.openxmlformats.org/officeDocument/2006/relationships/slide" Target="slide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35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32" Type="http://schemas.openxmlformats.org/officeDocument/2006/relationships/slide" Target="slide33.xml"/><Relationship Id="rId37" Type="http://schemas.openxmlformats.org/officeDocument/2006/relationships/slide" Target="slide45.xml"/><Relationship Id="rId40" Type="http://schemas.openxmlformats.org/officeDocument/2006/relationships/image" Target="../media/image6.png"/><Relationship Id="rId5" Type="http://schemas.openxmlformats.org/officeDocument/2006/relationships/slide" Target="slide15.xml"/><Relationship Id="rId15" Type="http://schemas.openxmlformats.org/officeDocument/2006/relationships/slide" Target="slide14.xml"/><Relationship Id="rId23" Type="http://schemas.openxmlformats.org/officeDocument/2006/relationships/slide" Target="slide23.xml"/><Relationship Id="rId28" Type="http://schemas.openxmlformats.org/officeDocument/2006/relationships/slide" Target="slide29.xml"/><Relationship Id="rId36" Type="http://schemas.openxmlformats.org/officeDocument/2006/relationships/slide" Target="slide43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31" Type="http://schemas.openxmlformats.org/officeDocument/2006/relationships/slide" Target="slide32.xml"/><Relationship Id="rId4" Type="http://schemas.openxmlformats.org/officeDocument/2006/relationships/slide" Target="slide25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40.xml"/><Relationship Id="rId4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Oval 2" descr="icon">
            <a:hlinkClick r:id="rId3" action="ppaction://hlinksldjump"/>
            <a:extLst>
              <a:ext uri="{FF2B5EF4-FFF2-40B4-BE49-F238E27FC236}">
                <a16:creationId xmlns:a16="http://schemas.microsoft.com/office/drawing/2014/main" id="{6B2BA7CD-BFF2-47F6-8EAE-3F3C71A951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117763" name="Oval 3" descr="icon">
            <a:hlinkClick r:id="rId4" action="ppaction://hlinksldjump"/>
            <a:extLst>
              <a:ext uri="{FF2B5EF4-FFF2-40B4-BE49-F238E27FC236}">
                <a16:creationId xmlns:a16="http://schemas.microsoft.com/office/drawing/2014/main" id="{3EAA6868-902E-4EBD-A2CC-2C5A2B4FBD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407193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</a:t>
            </a:r>
          </a:p>
        </p:txBody>
      </p:sp>
      <p:sp>
        <p:nvSpPr>
          <p:cNvPr id="117764" name="Oval 4" descr="icon">
            <a:hlinkClick r:id="rId5" action="ppaction://hlinksldjump"/>
            <a:extLst>
              <a:ext uri="{FF2B5EF4-FFF2-40B4-BE49-F238E27FC236}">
                <a16:creationId xmlns:a16="http://schemas.microsoft.com/office/drawing/2014/main" id="{94484602-CA50-4DF8-AA39-DDB69FFB52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</a:p>
        </p:txBody>
      </p:sp>
      <p:sp>
        <p:nvSpPr>
          <p:cNvPr id="117765" name="Oval 5" descr="icon">
            <a:hlinkClick r:id="rId6" action="ppaction://hlinksldjump"/>
            <a:extLst>
              <a:ext uri="{FF2B5EF4-FFF2-40B4-BE49-F238E27FC236}">
                <a16:creationId xmlns:a16="http://schemas.microsoft.com/office/drawing/2014/main" id="{4F6AC463-2408-491F-ADAE-2EF899F96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5067300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31</a:t>
            </a:r>
          </a:p>
        </p:txBody>
      </p:sp>
      <p:sp>
        <p:nvSpPr>
          <p:cNvPr id="117766" name="Oval 6" descr="icon">
            <a:hlinkClick r:id="rId7" action="ppaction://hlinksldjump"/>
            <a:extLst>
              <a:ext uri="{FF2B5EF4-FFF2-40B4-BE49-F238E27FC236}">
                <a16:creationId xmlns:a16="http://schemas.microsoft.com/office/drawing/2014/main" id="{8FFF6AD3-28BE-445C-86AB-3DC1B6D2E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117767" name="Oval 7" descr="icon">
            <a:hlinkClick r:id="rId8" action="ppaction://hlinksldjump"/>
            <a:extLst>
              <a:ext uri="{FF2B5EF4-FFF2-40B4-BE49-F238E27FC236}">
                <a16:creationId xmlns:a16="http://schemas.microsoft.com/office/drawing/2014/main" id="{3812A4B9-72FD-433E-AECB-6E69237F65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117768" name="Oval 8" descr="icon">
            <a:hlinkClick r:id="rId9" action="ppaction://hlinksldjump"/>
            <a:extLst>
              <a:ext uri="{FF2B5EF4-FFF2-40B4-BE49-F238E27FC236}">
                <a16:creationId xmlns:a16="http://schemas.microsoft.com/office/drawing/2014/main" id="{97D01E49-DFCF-41EF-8DAC-0B47D8235B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117769" name="Oval 9" descr="icon">
            <a:hlinkClick r:id="rId10" action="ppaction://hlinksldjump"/>
            <a:extLst>
              <a:ext uri="{FF2B5EF4-FFF2-40B4-BE49-F238E27FC236}">
                <a16:creationId xmlns:a16="http://schemas.microsoft.com/office/drawing/2014/main" id="{7F3CE3E3-BD81-4188-A53A-647B2289A9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17770" name="Oval 10" descr="icon">
            <a:hlinkClick r:id="rId11" action="ppaction://hlinksldjump"/>
            <a:extLst>
              <a:ext uri="{FF2B5EF4-FFF2-40B4-BE49-F238E27FC236}">
                <a16:creationId xmlns:a16="http://schemas.microsoft.com/office/drawing/2014/main" id="{44900BAB-1DD7-4B73-A592-09D0C2098D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117771" name="Oval 11" descr="icon">
            <a:hlinkClick r:id="rId12" action="ppaction://hlinksldjump"/>
            <a:extLst>
              <a:ext uri="{FF2B5EF4-FFF2-40B4-BE49-F238E27FC236}">
                <a16:creationId xmlns:a16="http://schemas.microsoft.com/office/drawing/2014/main" id="{E203F31F-D4E3-4C20-AF97-4333D72E2F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117772" name="Oval 12" descr="icon">
            <a:hlinkClick r:id="rId13" action="ppaction://hlinksldjump"/>
            <a:extLst>
              <a:ext uri="{FF2B5EF4-FFF2-40B4-BE49-F238E27FC236}">
                <a16:creationId xmlns:a16="http://schemas.microsoft.com/office/drawing/2014/main" id="{90F5FEAA-3919-46D5-8565-43D3EED677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</p:txBody>
      </p:sp>
      <p:sp>
        <p:nvSpPr>
          <p:cNvPr id="117773" name="Oval 13" descr="icon">
            <a:hlinkClick r:id="rId14" action="ppaction://hlinksldjump"/>
            <a:extLst>
              <a:ext uri="{FF2B5EF4-FFF2-40B4-BE49-F238E27FC236}">
                <a16:creationId xmlns:a16="http://schemas.microsoft.com/office/drawing/2014/main" id="{4C0CADDB-FB47-4D4B-8826-96A1DD3C93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b="1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</a:p>
        </p:txBody>
      </p:sp>
      <p:sp>
        <p:nvSpPr>
          <p:cNvPr id="117774" name="Oval 14" descr="icon">
            <a:hlinkClick r:id="rId15" action="ppaction://hlinksldjump"/>
            <a:extLst>
              <a:ext uri="{FF2B5EF4-FFF2-40B4-BE49-F238E27FC236}">
                <a16:creationId xmlns:a16="http://schemas.microsoft.com/office/drawing/2014/main" id="{2B948AFC-66E9-4261-933D-89F1757560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</a:p>
        </p:txBody>
      </p:sp>
      <p:sp>
        <p:nvSpPr>
          <p:cNvPr id="117775" name="Oval 15" descr="icon">
            <a:hlinkClick r:id="rId16" action="ppaction://hlinksldjump"/>
            <a:extLst>
              <a:ext uri="{FF2B5EF4-FFF2-40B4-BE49-F238E27FC236}">
                <a16:creationId xmlns:a16="http://schemas.microsoft.com/office/drawing/2014/main" id="{E815E600-C0A4-48D3-ADDD-161ADBB91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</a:p>
        </p:txBody>
      </p:sp>
      <p:sp>
        <p:nvSpPr>
          <p:cNvPr id="117776" name="Oval 16" descr="icon">
            <a:hlinkClick r:id="rId17" action="ppaction://hlinksldjump"/>
            <a:extLst>
              <a:ext uri="{FF2B5EF4-FFF2-40B4-BE49-F238E27FC236}">
                <a16:creationId xmlns:a16="http://schemas.microsoft.com/office/drawing/2014/main" id="{5AEC228A-9FEF-46D9-852A-D7428F6B61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</a:p>
        </p:txBody>
      </p:sp>
      <p:sp>
        <p:nvSpPr>
          <p:cNvPr id="117777" name="Oval 17" descr="icon">
            <a:hlinkClick r:id="rId18" action="ppaction://hlinksldjump"/>
            <a:extLst>
              <a:ext uri="{FF2B5EF4-FFF2-40B4-BE49-F238E27FC236}">
                <a16:creationId xmlns:a16="http://schemas.microsoft.com/office/drawing/2014/main" id="{961CEA5E-A7B3-4261-A67C-954F43054A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</a:p>
        </p:txBody>
      </p:sp>
      <p:sp>
        <p:nvSpPr>
          <p:cNvPr id="117778" name="Oval 18" descr="icon">
            <a:hlinkClick r:id="rId19" action="ppaction://hlinksldjump"/>
            <a:extLst>
              <a:ext uri="{FF2B5EF4-FFF2-40B4-BE49-F238E27FC236}">
                <a16:creationId xmlns:a16="http://schemas.microsoft.com/office/drawing/2014/main" id="{488D7113-A8E3-4322-AD9B-BC9277B82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</a:p>
        </p:txBody>
      </p:sp>
      <p:sp>
        <p:nvSpPr>
          <p:cNvPr id="117779" name="Oval 19" descr="icon">
            <a:hlinkClick r:id="rId20" action="ppaction://hlinksldjump"/>
            <a:extLst>
              <a:ext uri="{FF2B5EF4-FFF2-40B4-BE49-F238E27FC236}">
                <a16:creationId xmlns:a16="http://schemas.microsoft.com/office/drawing/2014/main" id="{F4603624-8D6F-4C86-90E0-2C3C9F7EE6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</a:t>
            </a:r>
          </a:p>
        </p:txBody>
      </p:sp>
      <p:sp>
        <p:nvSpPr>
          <p:cNvPr id="117780" name="Oval 20" descr="icon">
            <a:hlinkClick r:id="rId21" action="ppaction://hlinksldjump"/>
            <a:extLst>
              <a:ext uri="{FF2B5EF4-FFF2-40B4-BE49-F238E27FC236}">
                <a16:creationId xmlns:a16="http://schemas.microsoft.com/office/drawing/2014/main" id="{944CEE07-147E-48A2-8997-46CFB4B36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</a:t>
            </a:r>
          </a:p>
        </p:txBody>
      </p:sp>
      <p:sp>
        <p:nvSpPr>
          <p:cNvPr id="117781" name="Oval 21" descr="icon">
            <a:hlinkClick r:id="rId22" action="ppaction://hlinksldjump"/>
            <a:extLst>
              <a:ext uri="{FF2B5EF4-FFF2-40B4-BE49-F238E27FC236}">
                <a16:creationId xmlns:a16="http://schemas.microsoft.com/office/drawing/2014/main" id="{7089D644-05E1-4AF6-B90B-5E435E1523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</a:t>
            </a:r>
          </a:p>
        </p:txBody>
      </p:sp>
      <p:sp>
        <p:nvSpPr>
          <p:cNvPr id="117782" name="Oval 22" descr="icon">
            <a:hlinkClick r:id="rId23" action="ppaction://hlinksldjump"/>
            <a:extLst>
              <a:ext uri="{FF2B5EF4-FFF2-40B4-BE49-F238E27FC236}">
                <a16:creationId xmlns:a16="http://schemas.microsoft.com/office/drawing/2014/main" id="{C90DD312-7C59-4F4F-B23B-6CAF34FF07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</a:t>
            </a:r>
          </a:p>
        </p:txBody>
      </p:sp>
      <p:sp>
        <p:nvSpPr>
          <p:cNvPr id="117783" name="Oval 23" descr="icon">
            <a:hlinkClick r:id="rId24" action="ppaction://hlinksldjump"/>
            <a:extLst>
              <a:ext uri="{FF2B5EF4-FFF2-40B4-BE49-F238E27FC236}">
                <a16:creationId xmlns:a16="http://schemas.microsoft.com/office/drawing/2014/main" id="{4F345CC2-9DE3-44C6-B345-F10BFE6383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</a:t>
            </a:r>
          </a:p>
        </p:txBody>
      </p:sp>
      <p:sp>
        <p:nvSpPr>
          <p:cNvPr id="117784" name="Oval 24" descr="icon">
            <a:hlinkClick r:id="rId25" action="ppaction://hlinksldjump"/>
            <a:extLst>
              <a:ext uri="{FF2B5EF4-FFF2-40B4-BE49-F238E27FC236}">
                <a16:creationId xmlns:a16="http://schemas.microsoft.com/office/drawing/2014/main" id="{379E4284-AD68-459B-B129-F9168CC1B7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</a:t>
            </a:r>
          </a:p>
        </p:txBody>
      </p:sp>
      <p:sp>
        <p:nvSpPr>
          <p:cNvPr id="117785" name="Oval 25" descr="icon">
            <a:hlinkClick r:id="rId26" action="ppaction://hlinksldjump"/>
            <a:extLst>
              <a:ext uri="{FF2B5EF4-FFF2-40B4-BE49-F238E27FC236}">
                <a16:creationId xmlns:a16="http://schemas.microsoft.com/office/drawing/2014/main" id="{024A01BF-D09F-4D36-8C58-832F5CE08D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</a:t>
            </a:r>
          </a:p>
        </p:txBody>
      </p:sp>
      <p:sp>
        <p:nvSpPr>
          <p:cNvPr id="117786" name="Oval 26" descr="icon">
            <a:hlinkClick r:id="rId27" action="ppaction://hlinksldjump"/>
            <a:extLst>
              <a:ext uri="{FF2B5EF4-FFF2-40B4-BE49-F238E27FC236}">
                <a16:creationId xmlns:a16="http://schemas.microsoft.com/office/drawing/2014/main" id="{33661630-8F2E-4F0D-8726-475A07466E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24</a:t>
            </a:r>
          </a:p>
        </p:txBody>
      </p:sp>
      <p:sp>
        <p:nvSpPr>
          <p:cNvPr id="117787" name="Oval 27" descr="icon">
            <a:hlinkClick r:id="rId28" action="ppaction://hlinksldjump"/>
            <a:extLst>
              <a:ext uri="{FF2B5EF4-FFF2-40B4-BE49-F238E27FC236}">
                <a16:creationId xmlns:a16="http://schemas.microsoft.com/office/drawing/2014/main" id="{CBFD0766-963C-461B-8010-84FD36421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</a:t>
            </a:r>
          </a:p>
        </p:txBody>
      </p:sp>
      <p:sp>
        <p:nvSpPr>
          <p:cNvPr id="117788" name="Oval 28" descr="icon">
            <a:hlinkClick r:id="rId29" action="ppaction://hlinksldjump"/>
            <a:extLst>
              <a:ext uri="{FF2B5EF4-FFF2-40B4-BE49-F238E27FC236}">
                <a16:creationId xmlns:a16="http://schemas.microsoft.com/office/drawing/2014/main" id="{147A2E5E-6660-42B0-AE8E-D78ADE984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</a:t>
            </a:r>
          </a:p>
        </p:txBody>
      </p:sp>
      <p:sp>
        <p:nvSpPr>
          <p:cNvPr id="117789" name="Oval 29" descr="icon">
            <a:hlinkClick r:id="rId30" action="ppaction://hlinksldjump"/>
            <a:extLst>
              <a:ext uri="{FF2B5EF4-FFF2-40B4-BE49-F238E27FC236}">
                <a16:creationId xmlns:a16="http://schemas.microsoft.com/office/drawing/2014/main" id="{E106AF25-D4C0-40C5-BFAE-C1FE71666A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</a:t>
            </a:r>
          </a:p>
        </p:txBody>
      </p:sp>
      <p:sp>
        <p:nvSpPr>
          <p:cNvPr id="117790" name="Oval 30" descr="icon">
            <a:hlinkClick r:id="rId31" action="ppaction://hlinksldjump"/>
            <a:extLst>
              <a:ext uri="{FF2B5EF4-FFF2-40B4-BE49-F238E27FC236}">
                <a16:creationId xmlns:a16="http://schemas.microsoft.com/office/drawing/2014/main" id="{69FA15E9-BD99-4B0B-BB6C-2AE993278E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28</a:t>
            </a:r>
          </a:p>
        </p:txBody>
      </p:sp>
      <p:sp>
        <p:nvSpPr>
          <p:cNvPr id="117791" name="Oval 31" descr="icon">
            <a:hlinkClick r:id="rId32" action="ppaction://hlinksldjump"/>
            <a:extLst>
              <a:ext uri="{FF2B5EF4-FFF2-40B4-BE49-F238E27FC236}">
                <a16:creationId xmlns:a16="http://schemas.microsoft.com/office/drawing/2014/main" id="{AAAF14DB-6BB3-4855-AACE-962DF3DAF5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29</a:t>
            </a:r>
          </a:p>
        </p:txBody>
      </p:sp>
      <p:sp>
        <p:nvSpPr>
          <p:cNvPr id="117792" name="Oval 32" descr="icon">
            <a:hlinkClick r:id="rId33" action="ppaction://hlinksldjump"/>
            <a:extLst>
              <a:ext uri="{FF2B5EF4-FFF2-40B4-BE49-F238E27FC236}">
                <a16:creationId xmlns:a16="http://schemas.microsoft.com/office/drawing/2014/main" id="{064FC030-FBBB-4B2D-9BC0-561A8696F0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</a:p>
        </p:txBody>
      </p:sp>
      <p:sp>
        <p:nvSpPr>
          <p:cNvPr id="117793" name="Oval 33" descr="icon">
            <a:hlinkClick r:id="rId34" action="ppaction://hlinksldjump"/>
            <a:extLst>
              <a:ext uri="{FF2B5EF4-FFF2-40B4-BE49-F238E27FC236}">
                <a16:creationId xmlns:a16="http://schemas.microsoft.com/office/drawing/2014/main" id="{77699834-9C57-4AF9-BA0E-CAAAA15A19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32</a:t>
            </a:r>
          </a:p>
        </p:txBody>
      </p:sp>
      <p:sp>
        <p:nvSpPr>
          <p:cNvPr id="117794" name="Oval 34" descr="icon">
            <a:hlinkClick r:id="rId35" action="ppaction://hlinksldjump"/>
            <a:extLst>
              <a:ext uri="{FF2B5EF4-FFF2-40B4-BE49-F238E27FC236}">
                <a16:creationId xmlns:a16="http://schemas.microsoft.com/office/drawing/2014/main" id="{40F42BA8-E81B-4FEE-890E-EFC3018E6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</a:t>
            </a:r>
          </a:p>
        </p:txBody>
      </p:sp>
      <p:sp>
        <p:nvSpPr>
          <p:cNvPr id="117795" name="Oval 35" descr="icon">
            <a:hlinkClick r:id="rId36" action="ppaction://hlinksldjump"/>
            <a:extLst>
              <a:ext uri="{FF2B5EF4-FFF2-40B4-BE49-F238E27FC236}">
                <a16:creationId xmlns:a16="http://schemas.microsoft.com/office/drawing/2014/main" id="{7E76895E-7E9E-4639-985F-81F9A5F5E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</a:t>
            </a:r>
          </a:p>
        </p:txBody>
      </p:sp>
      <p:sp>
        <p:nvSpPr>
          <p:cNvPr id="117796" name="Oval 36" descr="icon">
            <a:hlinkClick r:id="rId37" action="ppaction://hlinksldjump"/>
            <a:extLst>
              <a:ext uri="{FF2B5EF4-FFF2-40B4-BE49-F238E27FC236}">
                <a16:creationId xmlns:a16="http://schemas.microsoft.com/office/drawing/2014/main" id="{0A78761F-684C-48FD-B934-147530A95F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35</a:t>
            </a:r>
          </a:p>
        </p:txBody>
      </p:sp>
      <p:sp>
        <p:nvSpPr>
          <p:cNvPr id="117797" name="Oval 37" descr="icon">
            <a:hlinkClick r:id="rId38" action="ppaction://hlinksldjump"/>
            <a:extLst>
              <a:ext uri="{FF2B5EF4-FFF2-40B4-BE49-F238E27FC236}">
                <a16:creationId xmlns:a16="http://schemas.microsoft.com/office/drawing/2014/main" id="{1099AE01-4460-4F51-B4DF-0A13D80431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ABA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  <a:headEnd/>
            <a:tailEnd/>
          </a:ln>
          <a:effectLst>
            <a:prstShdw prst="shdw17" dist="17961" dir="2700000">
              <a:srgbClr val="FFABA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36</a:t>
            </a:r>
          </a:p>
        </p:txBody>
      </p:sp>
      <p:pic>
        <p:nvPicPr>
          <p:cNvPr id="4134" name="Picture 52" descr="學生須知">
            <a:hlinkClick r:id="rId39" action="ppaction://hlinksldjump"/>
            <a:extLst>
              <a:ext uri="{FF2B5EF4-FFF2-40B4-BE49-F238E27FC236}">
                <a16:creationId xmlns:a16="http://schemas.microsoft.com/office/drawing/2014/main" id="{B1D7A47C-7045-446D-A4C8-DDE3F1B3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30492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53" descr="考核課題">
            <a:hlinkClick r:id="rId41" action="ppaction://hlinksldjump"/>
            <a:extLst>
              <a:ext uri="{FF2B5EF4-FFF2-40B4-BE49-F238E27FC236}">
                <a16:creationId xmlns:a16="http://schemas.microsoft.com/office/drawing/2014/main" id="{25C1118A-6F8D-4E15-B4A4-84FC7DCC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304925"/>
            <a:ext cx="1385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55" descr="btnMathMainTop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9E6D34B-1F50-46DE-A248-9CD222D172A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78563"/>
            <a:ext cx="1439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305CBC3-955A-42FE-A46A-1C407C953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567055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7A8AB972-44A6-40D7-967D-CBD64873C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3284538"/>
            <a:ext cx="2801937" cy="2849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20000"/>
              </a:spcBef>
              <a:buFontTx/>
              <a:buAutoNum type="alphaUcPeriod"/>
              <a:defRPr/>
            </a:pPr>
            <a:r>
              <a:rPr lang="en-US" altLang="zh-CN" dirty="0">
                <a:latin typeface="Times New Roman" panose="02020603050405020304" pitchFamily="18" charset="0"/>
              </a:rPr>
              <a:t>    </a:t>
            </a:r>
            <a:r>
              <a:rPr lang="en-US" altLang="zh-TW" dirty="0">
                <a:latin typeface="Times New Roman" panose="02020603050405020304" pitchFamily="18" charset="0"/>
              </a:rPr>
              <a:t>%</a:t>
            </a:r>
            <a:r>
              <a:rPr lang="en-US" altLang="zh-CN" dirty="0">
                <a:latin typeface="Times New Roman" panose="02020603050405020304" pitchFamily="18" charset="0"/>
              </a:rPr>
              <a:t>           </a:t>
            </a:r>
          </a:p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dirty="0"/>
              <a:t>B.</a:t>
            </a:r>
            <a:r>
              <a:rPr lang="en-US" altLang="zh-TW" dirty="0">
                <a:latin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</a:rPr>
              <a:t>     </a:t>
            </a:r>
            <a:r>
              <a:rPr lang="en-US" altLang="zh-TW" dirty="0">
                <a:latin typeface="Times New Roman" panose="02020603050405020304" pitchFamily="18" charset="0"/>
              </a:rPr>
              <a:t>%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dirty="0"/>
              <a:t>C. 50%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dirty="0"/>
              <a:t>D. 60%</a:t>
            </a:r>
            <a:endParaRPr lang="en-US" altLang="zh-TW" dirty="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42144D4-C6AD-41CB-8A97-3BECDD4F6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2393950"/>
            <a:ext cx="8748712" cy="1106488"/>
          </a:xfrm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6. </a:t>
            </a:r>
            <a:r>
              <a:rPr lang="zh-TW" altLang="zh-HK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上圖由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HK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個大小相同的正方形組成，陰影部分佔全圖</a:t>
            </a:r>
            <a:endParaRPr lang="en-US" altLang="zh-TW" sz="2800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HK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的百分之幾</a:t>
            </a:r>
            <a:r>
              <a:rPr lang="en-US" altLang="zh-HK" sz="28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0F8F4A-85B6-47F8-A8CF-5CE620827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55737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17414" name="图片 6">
            <a:extLst>
              <a:ext uri="{FF2B5EF4-FFF2-40B4-BE49-F238E27FC236}">
                <a16:creationId xmlns:a16="http://schemas.microsoft.com/office/drawing/2014/main" id="{32CCBFF5-263C-41DF-B601-6FBD2A80C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0711" r="4169" b="13257"/>
          <a:stretch>
            <a:fillRect/>
          </a:stretch>
        </p:blipFill>
        <p:spPr bwMode="auto">
          <a:xfrm>
            <a:off x="1268413" y="839788"/>
            <a:ext cx="69850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5" name="Group 7">
            <a:extLst>
              <a:ext uri="{FF2B5EF4-FFF2-40B4-BE49-F238E27FC236}">
                <a16:creationId xmlns:a16="http://schemas.microsoft.com/office/drawing/2014/main" id="{9448070F-0C98-4BB4-9508-E5B06A76471D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3294063"/>
            <a:ext cx="590550" cy="852487"/>
            <a:chOff x="2726" y="1913"/>
            <a:chExt cx="372" cy="537"/>
          </a:xfrm>
        </p:grpSpPr>
        <p:sp>
          <p:nvSpPr>
            <p:cNvPr id="17449" name="Text Box 8">
              <a:extLst>
                <a:ext uri="{FF2B5EF4-FFF2-40B4-BE49-F238E27FC236}">
                  <a16:creationId xmlns:a16="http://schemas.microsoft.com/office/drawing/2014/main" id="{C49E6E4E-6C45-48EC-87FD-54CB0C940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" y="1913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/>
                <a:t>1</a:t>
              </a:r>
            </a:p>
          </p:txBody>
        </p:sp>
        <p:sp>
          <p:nvSpPr>
            <p:cNvPr id="17450" name="Text Box 9">
              <a:extLst>
                <a:ext uri="{FF2B5EF4-FFF2-40B4-BE49-F238E27FC236}">
                  <a16:creationId xmlns:a16="http://schemas.microsoft.com/office/drawing/2014/main" id="{D62A4677-E354-40A3-B85F-89F752BD8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5" y="2120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/>
                <a:t>2</a:t>
              </a:r>
            </a:p>
          </p:txBody>
        </p:sp>
        <p:sp>
          <p:nvSpPr>
            <p:cNvPr id="17451" name="Line 10">
              <a:extLst>
                <a:ext uri="{FF2B5EF4-FFF2-40B4-BE49-F238E27FC236}">
                  <a16:creationId xmlns:a16="http://schemas.microsoft.com/office/drawing/2014/main" id="{DCA62B70-C34C-47AF-A95D-B5B84AF4D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181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52" name="Text Box 11">
              <a:extLst>
                <a:ext uri="{FF2B5EF4-FFF2-40B4-BE49-F238E27FC236}">
                  <a16:creationId xmlns:a16="http://schemas.microsoft.com/office/drawing/2014/main" id="{B239437C-AEA5-4539-9DD7-291F49250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" y="2003"/>
              <a:ext cx="1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zh-TW">
                <a:solidFill>
                  <a:srgbClr val="003399"/>
                </a:solidFill>
              </a:endParaRPr>
            </a:p>
          </p:txBody>
        </p:sp>
      </p:grpSp>
      <p:grpSp>
        <p:nvGrpSpPr>
          <p:cNvPr id="17416" name="Group 7">
            <a:extLst>
              <a:ext uri="{FF2B5EF4-FFF2-40B4-BE49-F238E27FC236}">
                <a16:creationId xmlns:a16="http://schemas.microsoft.com/office/drawing/2014/main" id="{C468D0D6-BC3B-485E-901B-26D3E04EED3D}"/>
              </a:ext>
            </a:extLst>
          </p:cNvPr>
          <p:cNvGrpSpPr>
            <a:grpSpLocks/>
          </p:cNvGrpSpPr>
          <p:nvPr/>
        </p:nvGrpSpPr>
        <p:grpSpPr bwMode="auto">
          <a:xfrm>
            <a:off x="1184275" y="4057650"/>
            <a:ext cx="590550" cy="852488"/>
            <a:chOff x="2726" y="1913"/>
            <a:chExt cx="372" cy="537"/>
          </a:xfrm>
        </p:grpSpPr>
        <p:sp>
          <p:nvSpPr>
            <p:cNvPr id="17445" name="Text Box 8">
              <a:extLst>
                <a:ext uri="{FF2B5EF4-FFF2-40B4-BE49-F238E27FC236}">
                  <a16:creationId xmlns:a16="http://schemas.microsoft.com/office/drawing/2014/main" id="{961A55FC-6E31-44A0-BAD1-8408FA25E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0" y="1913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/>
                <a:t>3</a:t>
              </a:r>
            </a:p>
          </p:txBody>
        </p:sp>
        <p:sp>
          <p:nvSpPr>
            <p:cNvPr id="17446" name="Text Box 9">
              <a:extLst>
                <a:ext uri="{FF2B5EF4-FFF2-40B4-BE49-F238E27FC236}">
                  <a16:creationId xmlns:a16="http://schemas.microsoft.com/office/drawing/2014/main" id="{9B87A34D-C4F2-4A2B-A66A-A0D258F99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5" y="2120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/>
                <a:t>5</a:t>
              </a:r>
            </a:p>
          </p:txBody>
        </p:sp>
        <p:sp>
          <p:nvSpPr>
            <p:cNvPr id="17447" name="Line 10">
              <a:extLst>
                <a:ext uri="{FF2B5EF4-FFF2-40B4-BE49-F238E27FC236}">
                  <a16:creationId xmlns:a16="http://schemas.microsoft.com/office/drawing/2014/main" id="{3A775BA1-D637-41A9-941A-3B146DFA7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181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448" name="Text Box 11">
              <a:extLst>
                <a:ext uri="{FF2B5EF4-FFF2-40B4-BE49-F238E27FC236}">
                  <a16:creationId xmlns:a16="http://schemas.microsoft.com/office/drawing/2014/main" id="{C4A8DBDF-2125-48C2-8B3F-0FEF8E54E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" y="2003"/>
              <a:ext cx="1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zh-TW">
                <a:solidFill>
                  <a:srgbClr val="003399"/>
                </a:solidFill>
              </a:endParaRPr>
            </a:p>
          </p:txBody>
        </p:sp>
      </p:grpSp>
      <p:sp>
        <p:nvSpPr>
          <p:cNvPr id="18" name="任意多边形 17">
            <a:extLst>
              <a:ext uri="{FF2B5EF4-FFF2-40B4-BE49-F238E27FC236}">
                <a16:creationId xmlns:a16="http://schemas.microsoft.com/office/drawing/2014/main" id="{935F644D-4EBA-4051-9906-BF0817FA2178}"/>
              </a:ext>
            </a:extLst>
          </p:cNvPr>
          <p:cNvSpPr>
            <a:spLocks/>
          </p:cNvSpPr>
          <p:nvPr/>
        </p:nvSpPr>
        <p:spPr bwMode="auto">
          <a:xfrm>
            <a:off x="3335338" y="844550"/>
            <a:ext cx="3175" cy="1343025"/>
          </a:xfrm>
          <a:custGeom>
            <a:avLst/>
            <a:gdLst>
              <a:gd name="T0" fmla="*/ 0 w 3175"/>
              <a:gd name="T1" fmla="*/ 0 h 1343025"/>
              <a:gd name="T2" fmla="*/ 3175 w 3175"/>
              <a:gd name="T3" fmla="*/ 1343025 h 1343025"/>
              <a:gd name="T4" fmla="*/ 3175 w 3175"/>
              <a:gd name="T5" fmla="*/ 1343025 h 1343025"/>
              <a:gd name="T6" fmla="*/ 3175 w 3175"/>
              <a:gd name="T7" fmla="*/ 1343025 h 1343025"/>
              <a:gd name="T8" fmla="*/ 0 60000 65536"/>
              <a:gd name="T9" fmla="*/ 0 60000 65536"/>
              <a:gd name="T10" fmla="*/ 0 60000 65536"/>
              <a:gd name="T11" fmla="*/ 0 60000 65536"/>
              <a:gd name="T12" fmla="*/ 0 w 3175"/>
              <a:gd name="T13" fmla="*/ 0 h 1343025"/>
              <a:gd name="T14" fmla="*/ 3175 w 3175"/>
              <a:gd name="T15" fmla="*/ 1343025 h 13430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5" h="1343025">
                <a:moveTo>
                  <a:pt x="0" y="0"/>
                </a:moveTo>
                <a:cubicBezTo>
                  <a:pt x="1058" y="447675"/>
                  <a:pt x="2117" y="895350"/>
                  <a:pt x="3175" y="1343025"/>
                </a:cubicBezTo>
              </a:path>
            </a:pathLst>
          </a:custGeom>
          <a:solidFill>
            <a:srgbClr val="003399"/>
          </a:solidFill>
          <a:ln w="19050" algn="ctr">
            <a:solidFill>
              <a:srgbClr val="003399"/>
            </a:solidFill>
            <a:prstDash val="dash"/>
            <a:round/>
            <a:headEnd/>
            <a:tailEnd/>
          </a:ln>
        </p:spPr>
        <p:txBody>
          <a:bodyPr lIns="90000" tIns="0" rIns="0" bIns="0"/>
          <a:lstStyle/>
          <a:p>
            <a:endParaRPr lang="zh-CN" altLang="en-US"/>
          </a:p>
        </p:txBody>
      </p:sp>
      <p:sp>
        <p:nvSpPr>
          <p:cNvPr id="19" name="任意多边形 18">
            <a:extLst>
              <a:ext uri="{FF2B5EF4-FFF2-40B4-BE49-F238E27FC236}">
                <a16:creationId xmlns:a16="http://schemas.microsoft.com/office/drawing/2014/main" id="{DB3AB4EF-423E-45DA-B357-49A83C3094A9}"/>
              </a:ext>
            </a:extLst>
          </p:cNvPr>
          <p:cNvSpPr>
            <a:spLocks/>
          </p:cNvSpPr>
          <p:nvPr/>
        </p:nvSpPr>
        <p:spPr bwMode="auto">
          <a:xfrm>
            <a:off x="6721475" y="1517650"/>
            <a:ext cx="1339850" cy="3175"/>
          </a:xfrm>
          <a:custGeom>
            <a:avLst/>
            <a:gdLst>
              <a:gd name="T0" fmla="*/ 0 w 1339850"/>
              <a:gd name="T1" fmla="*/ 0 h 3175"/>
              <a:gd name="T2" fmla="*/ 1339850 w 1339850"/>
              <a:gd name="T3" fmla="*/ 3175 h 3175"/>
              <a:gd name="T4" fmla="*/ 1339850 w 1339850"/>
              <a:gd name="T5" fmla="*/ 3175 h 3175"/>
              <a:gd name="T6" fmla="*/ 0 60000 65536"/>
              <a:gd name="T7" fmla="*/ 0 60000 65536"/>
              <a:gd name="T8" fmla="*/ 0 60000 65536"/>
              <a:gd name="T9" fmla="*/ 0 w 1339850"/>
              <a:gd name="T10" fmla="*/ 0 h 3175"/>
              <a:gd name="T11" fmla="*/ 1339850 w 1339850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9850" h="3175">
                <a:moveTo>
                  <a:pt x="0" y="0"/>
                </a:moveTo>
                <a:lnTo>
                  <a:pt x="1339850" y="3175"/>
                </a:lnTo>
              </a:path>
            </a:pathLst>
          </a:custGeom>
          <a:solidFill>
            <a:srgbClr val="003399"/>
          </a:solidFill>
          <a:ln w="19050" algn="ctr">
            <a:solidFill>
              <a:srgbClr val="003399"/>
            </a:solidFill>
            <a:prstDash val="dash"/>
            <a:round/>
            <a:headEnd/>
            <a:tailEnd/>
          </a:ln>
        </p:spPr>
        <p:txBody>
          <a:bodyPr lIns="90000" tIns="0" rIns="0" bIns="0"/>
          <a:lstStyle/>
          <a:p>
            <a:endParaRPr lang="zh-CN" altLang="en-US"/>
          </a:p>
        </p:txBody>
      </p:sp>
      <p:sp>
        <p:nvSpPr>
          <p:cNvPr id="23572" name="Text Box 8">
            <a:extLst>
              <a:ext uri="{FF2B5EF4-FFF2-40B4-BE49-F238E27FC236}">
                <a16:creationId xmlns:a16="http://schemas.microsoft.com/office/drawing/2014/main" id="{01D5E990-84FD-4427-AE11-F6B4B00E3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3870325"/>
            <a:ext cx="585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>
                <a:solidFill>
                  <a:srgbClr val="003399"/>
                </a:solidFill>
              </a:rPr>
              <a:t>12</a:t>
            </a:r>
          </a:p>
        </p:txBody>
      </p:sp>
      <p:grpSp>
        <p:nvGrpSpPr>
          <p:cNvPr id="5" name="组合 3">
            <a:extLst>
              <a:ext uri="{FF2B5EF4-FFF2-40B4-BE49-F238E27FC236}">
                <a16:creationId xmlns:a16="http://schemas.microsoft.com/office/drawing/2014/main" id="{A38E0859-3043-4A67-BD07-895B155D8D22}"/>
              </a:ext>
            </a:extLst>
          </p:cNvPr>
          <p:cNvGrpSpPr>
            <a:grpSpLocks/>
          </p:cNvGrpSpPr>
          <p:nvPr/>
        </p:nvGrpSpPr>
        <p:grpSpPr bwMode="auto">
          <a:xfrm>
            <a:off x="2914650" y="4198938"/>
            <a:ext cx="585788" cy="523875"/>
            <a:chOff x="3181012" y="4198779"/>
            <a:chExt cx="585731" cy="524006"/>
          </a:xfrm>
        </p:grpSpPr>
        <p:sp>
          <p:nvSpPr>
            <p:cNvPr id="17443" name="Text Box 9">
              <a:extLst>
                <a:ext uri="{FF2B5EF4-FFF2-40B4-BE49-F238E27FC236}">
                  <a16:creationId xmlns:a16="http://schemas.microsoft.com/office/drawing/2014/main" id="{9C86F296-E659-4634-83DA-1453886E8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012" y="4198779"/>
              <a:ext cx="585731" cy="52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3399"/>
                  </a:solidFill>
                </a:rPr>
                <a:t>20</a:t>
              </a:r>
            </a:p>
          </p:txBody>
        </p:sp>
        <p:sp>
          <p:nvSpPr>
            <p:cNvPr id="17444" name="Line 10">
              <a:extLst>
                <a:ext uri="{FF2B5EF4-FFF2-40B4-BE49-F238E27FC236}">
                  <a16:creationId xmlns:a16="http://schemas.microsoft.com/office/drawing/2014/main" id="{AC9B1475-5DFB-4B3D-899A-8A20F7098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108" y="4295532"/>
              <a:ext cx="539698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7421" name="Text Box 11">
            <a:extLst>
              <a:ext uri="{FF2B5EF4-FFF2-40B4-BE49-F238E27FC236}">
                <a16:creationId xmlns:a16="http://schemas.microsoft.com/office/drawing/2014/main" id="{08C0CA28-B71C-4F69-AB0F-12145EB0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01320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TW">
              <a:solidFill>
                <a:srgbClr val="003399"/>
              </a:solidFill>
            </a:endParaRPr>
          </a:p>
        </p:txBody>
      </p:sp>
      <p:grpSp>
        <p:nvGrpSpPr>
          <p:cNvPr id="6" name="组合 4">
            <a:extLst>
              <a:ext uri="{FF2B5EF4-FFF2-40B4-BE49-F238E27FC236}">
                <a16:creationId xmlns:a16="http://schemas.microsoft.com/office/drawing/2014/main" id="{FCA160A2-2DB4-440F-AE1E-3DFB15475860}"/>
              </a:ext>
            </a:extLst>
          </p:cNvPr>
          <p:cNvGrpSpPr>
            <a:grpSpLocks/>
          </p:cNvGrpSpPr>
          <p:nvPr/>
        </p:nvGrpSpPr>
        <p:grpSpPr bwMode="auto">
          <a:xfrm>
            <a:off x="3551238" y="3884613"/>
            <a:ext cx="800100" cy="852487"/>
            <a:chOff x="3817538" y="3884280"/>
            <a:chExt cx="800485" cy="852700"/>
          </a:xfrm>
        </p:grpSpPr>
        <p:sp>
          <p:nvSpPr>
            <p:cNvPr id="17437" name="文本框 19">
              <a:extLst>
                <a:ext uri="{FF2B5EF4-FFF2-40B4-BE49-F238E27FC236}">
                  <a16:creationId xmlns:a16="http://schemas.microsoft.com/office/drawing/2014/main" id="{0AAF8B69-C53E-474E-8586-68F281B11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7538" y="4097466"/>
              <a:ext cx="427605" cy="480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zh-HK">
                  <a:solidFill>
                    <a:srgbClr val="003399"/>
                  </a:solidFill>
                </a:rPr>
                <a:t>=</a:t>
              </a:r>
              <a:endParaRPr lang="zh-HK" altLang="en-US">
                <a:solidFill>
                  <a:srgbClr val="003399"/>
                </a:solidFill>
              </a:endParaRPr>
            </a:p>
          </p:txBody>
        </p:sp>
        <p:grpSp>
          <p:nvGrpSpPr>
            <p:cNvPr id="17438" name="Group 7">
              <a:extLst>
                <a:ext uri="{FF2B5EF4-FFF2-40B4-BE49-F238E27FC236}">
                  <a16:creationId xmlns:a16="http://schemas.microsoft.com/office/drawing/2014/main" id="{2ABB7B3C-26C7-4EEB-AEF5-E0162A1A9C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7530" y="3884280"/>
              <a:ext cx="590493" cy="852700"/>
              <a:chOff x="2726" y="1913"/>
              <a:chExt cx="372" cy="537"/>
            </a:xfrm>
          </p:grpSpPr>
          <p:sp>
            <p:nvSpPr>
              <p:cNvPr id="17439" name="Text Box 8">
                <a:extLst>
                  <a:ext uri="{FF2B5EF4-FFF2-40B4-BE49-F238E27FC236}">
                    <a16:creationId xmlns:a16="http://schemas.microsoft.com/office/drawing/2014/main" id="{33D60410-C3C1-40FF-9AFE-A87653056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0" y="1913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</a:rPr>
                  <a:t>3</a:t>
                </a:r>
              </a:p>
            </p:txBody>
          </p:sp>
          <p:sp>
            <p:nvSpPr>
              <p:cNvPr id="17440" name="Text Box 9">
                <a:extLst>
                  <a:ext uri="{FF2B5EF4-FFF2-40B4-BE49-F238E27FC236}">
                    <a16:creationId xmlns:a16="http://schemas.microsoft.com/office/drawing/2014/main" id="{EB804167-09B5-47FC-A43B-664F6DE67C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5" y="2120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17441" name="Line 10">
                <a:extLst>
                  <a:ext uri="{FF2B5EF4-FFF2-40B4-BE49-F238E27FC236}">
                    <a16:creationId xmlns:a16="http://schemas.microsoft.com/office/drawing/2014/main" id="{A0A1203A-E593-476A-8A92-380F79E0E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4" y="2181"/>
                <a:ext cx="227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442" name="Text Box 11">
                <a:extLst>
                  <a:ext uri="{FF2B5EF4-FFF2-40B4-BE49-F238E27FC236}">
                    <a16:creationId xmlns:a16="http://schemas.microsoft.com/office/drawing/2014/main" id="{D1C128B1-0BEF-4BBC-8D2F-7D070AC915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6" y="2003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zh-TW">
                  <a:solidFill>
                    <a:srgbClr val="003399"/>
                  </a:solidFill>
                </a:endParaRPr>
              </a:p>
            </p:txBody>
          </p:sp>
        </p:grpSp>
      </p:grpSp>
      <p:sp>
        <p:nvSpPr>
          <p:cNvPr id="33" name="Rectangle 7">
            <a:extLst>
              <a:ext uri="{FF2B5EF4-FFF2-40B4-BE49-F238E27FC236}">
                <a16:creationId xmlns:a16="http://schemas.microsoft.com/office/drawing/2014/main" id="{411D84EB-807B-4447-B325-475537A45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3360738"/>
            <a:ext cx="62325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TW" altLang="en-US" dirty="0">
                <a:solidFill>
                  <a:srgbClr val="003399"/>
                </a:solidFill>
                <a:latin typeface="+mn-lt"/>
              </a:rPr>
              <a:t>每個正方形等分成</a:t>
            </a:r>
            <a:r>
              <a:rPr lang="en-US" altLang="zh-TW" dirty="0">
                <a:solidFill>
                  <a:srgbClr val="003399"/>
                </a:solidFill>
                <a:latin typeface="+mn-lt"/>
              </a:rPr>
              <a:t>4</a:t>
            </a:r>
            <a:r>
              <a:rPr lang="zh-TW" altLang="en-US" dirty="0">
                <a:solidFill>
                  <a:srgbClr val="003399"/>
                </a:solidFill>
                <a:latin typeface="+mn-lt"/>
              </a:rPr>
              <a:t>份</a:t>
            </a:r>
            <a:r>
              <a:rPr lang="zh-TW" altLang="en-US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，共分成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20</a:t>
            </a:r>
            <a:r>
              <a:rPr lang="zh-TW" altLang="en-US" dirty="0">
                <a:solidFill>
                  <a:srgbClr val="003399"/>
                </a:solidFill>
                <a:latin typeface="+mn-lt"/>
              </a:rPr>
              <a:t>份</a:t>
            </a:r>
            <a:r>
              <a:rPr lang="zh-TW" altLang="en-US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。</a:t>
            </a:r>
            <a:endParaRPr lang="en-US" altLang="zh-TW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51A4A60-A09A-4F2E-94D1-84F5A26C4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1579563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1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1FB6D5D-CAF5-437A-987D-99E57AC0E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131888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2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8C4EEEA-5D9E-4E15-B297-AEA66F98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1109663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3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F531AA6-4224-4C4D-84A5-EDF94ABEB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1141413"/>
            <a:ext cx="433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4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7CB2FA8-30FB-4B7A-8CA8-89106269F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113" y="1141413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5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00C6F7D-305D-46A8-A4C0-72DD4211C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1541463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6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399EB9E-FC8A-4EBD-9601-B511ECB0F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1604963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7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B690322-078A-4EF2-BE8E-944D16F1A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8" y="1158875"/>
            <a:ext cx="431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8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6EACB0F-51E3-43FD-AF2F-0071375DC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1141413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9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1B078F3-F2F7-403A-89E0-FDC70AE01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8" y="1547813"/>
            <a:ext cx="62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10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10865A1-C78E-4264-8AFA-12FD944FA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1084263"/>
            <a:ext cx="58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11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7BE7DC5-571F-4751-8D41-E0E6F180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1519238"/>
            <a:ext cx="58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12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48" name="文本框 19">
            <a:extLst>
              <a:ext uri="{FF2B5EF4-FFF2-40B4-BE49-F238E27FC236}">
                <a16:creationId xmlns:a16="http://schemas.microsoft.com/office/drawing/2014/main" id="{2F5F85B0-61FC-436A-9B0B-E29A6C72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4092575"/>
            <a:ext cx="16271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HK">
                <a:solidFill>
                  <a:srgbClr val="003399"/>
                </a:solidFill>
              </a:rPr>
              <a:t>= 60%    </a:t>
            </a:r>
            <a:endParaRPr lang="zh-HK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3572" grpId="0"/>
      <p:bldP spid="23572" grpId="1"/>
      <p:bldP spid="33" grpId="0"/>
      <p:bldP spid="33" grpId="1"/>
      <p:bldP spid="2" grpId="0"/>
      <p:bldP spid="2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8" grpId="0"/>
      <p:bldP spid="4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7">
            <a:extLst>
              <a:ext uri="{FF2B5EF4-FFF2-40B4-BE49-F238E27FC236}">
                <a16:creationId xmlns:a16="http://schemas.microsoft.com/office/drawing/2014/main" id="{D59F6C2A-7D41-46F8-B514-B12B763BE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62025"/>
            <a:ext cx="8424862" cy="168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7. </a:t>
            </a:r>
            <a:r>
              <a:rPr lang="zh-TW" altLang="en-US" sz="2800">
                <a:ea typeface="標楷體" panose="03000509000000000000" pitchFamily="65" charset="-120"/>
              </a:rPr>
              <a:t>杯子每個售</a:t>
            </a:r>
            <a:r>
              <a:rPr lang="en-US" altLang="zh-TW" sz="2800">
                <a:ea typeface="標楷體" panose="03000509000000000000" pitchFamily="65" charset="-120"/>
              </a:rPr>
              <a:t>$         </a:t>
            </a:r>
            <a:r>
              <a:rPr lang="zh-TW" altLang="en-US" sz="2800">
                <a:ea typeface="標楷體" panose="03000509000000000000" pitchFamily="65" charset="-120"/>
              </a:rPr>
              <a:t>，牙刷每枝售</a:t>
            </a:r>
            <a:r>
              <a:rPr lang="en-US" altLang="zh-TW" sz="2800">
                <a:ea typeface="標楷體" panose="03000509000000000000" pitchFamily="65" charset="-120"/>
              </a:rPr>
              <a:t>$        </a:t>
            </a:r>
            <a:r>
              <a:rPr lang="zh-TW" altLang="en-US" sz="2800">
                <a:ea typeface="標楷體" panose="03000509000000000000" pitchFamily="65" charset="-120"/>
              </a:rPr>
              <a:t>。妹妹有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</a:t>
            </a:r>
            <a:r>
              <a:rPr lang="en-US" altLang="zh-TW" sz="2800">
                <a:ea typeface="標楷體" panose="03000509000000000000" pitchFamily="65" charset="-120"/>
              </a:rPr>
              <a:t>$100</a:t>
            </a:r>
            <a:r>
              <a:rPr lang="zh-TW" altLang="en-US" sz="2800">
                <a:ea typeface="標楷體" panose="03000509000000000000" pitchFamily="65" charset="-120"/>
              </a:rPr>
              <a:t>，她買了一個杯子後，餘款最多可買牙刷多少枝？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11AFC3-9D66-432B-897E-A21416944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329882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E476C0-E5DF-47DE-9997-4D3EC59D3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32242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8437" name="Rectangle 70">
            <a:extLst>
              <a:ext uri="{FF2B5EF4-FFF2-40B4-BE49-F238E27FC236}">
                <a16:creationId xmlns:a16="http://schemas.microsoft.com/office/drawing/2014/main" id="{DCD9609B-3DD5-4148-994C-BF62244A6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708275"/>
            <a:ext cx="11509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A. </a:t>
            </a:r>
            <a:r>
              <a:rPr lang="en-US" altLang="zh-TW"/>
              <a:t>2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B. </a:t>
            </a:r>
            <a:r>
              <a:rPr lang="en-US" altLang="zh-TW"/>
              <a:t>3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C. </a:t>
            </a:r>
            <a:r>
              <a:rPr lang="en-US" altLang="zh-TW"/>
              <a:t>4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D. </a:t>
            </a:r>
            <a:r>
              <a:rPr lang="en-US" altLang="zh-TW"/>
              <a:t>5</a:t>
            </a:r>
            <a:endParaRPr lang="en-US" altLang="zh-TW">
              <a:ea typeface="新細明體" panose="02020500000000000000" pitchFamily="18" charset="-120"/>
            </a:endParaRPr>
          </a:p>
        </p:txBody>
      </p:sp>
      <p:grpSp>
        <p:nvGrpSpPr>
          <p:cNvPr id="18438" name="组合 5">
            <a:extLst>
              <a:ext uri="{FF2B5EF4-FFF2-40B4-BE49-F238E27FC236}">
                <a16:creationId xmlns:a16="http://schemas.microsoft.com/office/drawing/2014/main" id="{67104EE4-2E78-4E69-B577-1B67FAE1CB45}"/>
              </a:ext>
            </a:extLst>
          </p:cNvPr>
          <p:cNvGrpSpPr>
            <a:grpSpLocks/>
          </p:cNvGrpSpPr>
          <p:nvPr/>
        </p:nvGrpSpPr>
        <p:grpSpPr bwMode="auto">
          <a:xfrm>
            <a:off x="2825750" y="711200"/>
            <a:ext cx="1150938" cy="915988"/>
            <a:chOff x="3996636" y="3359151"/>
            <a:chExt cx="1151428" cy="915987"/>
          </a:xfrm>
        </p:grpSpPr>
        <p:grpSp>
          <p:nvGrpSpPr>
            <p:cNvPr id="18482" name="Group 53">
              <a:extLst>
                <a:ext uri="{FF2B5EF4-FFF2-40B4-BE49-F238E27FC236}">
                  <a16:creationId xmlns:a16="http://schemas.microsoft.com/office/drawing/2014/main" id="{A9595725-88B3-4DFA-B531-81B05EC79E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0869" y="3359151"/>
              <a:ext cx="737195" cy="915987"/>
              <a:chOff x="1292" y="1706"/>
              <a:chExt cx="544" cy="577"/>
            </a:xfrm>
          </p:grpSpPr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CFB8DA90-0720-4316-8B35-D69F7217E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dirty="0"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8485" name="Rectangle 8">
                <a:extLst>
                  <a:ext uri="{FF2B5EF4-FFF2-40B4-BE49-F238E27FC236}">
                    <a16:creationId xmlns:a16="http://schemas.microsoft.com/office/drawing/2014/main" id="{FCDE71F9-2F9E-4889-9CDF-8DC2158A3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706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/>
                <a:r>
                  <a:rPr lang="en-US" altLang="zh-TW">
                    <a:cs typeface="Times New Roman" panose="02020603050405020304" pitchFamily="18" charset="0"/>
                  </a:rPr>
                  <a:t>1</a:t>
                </a:r>
                <a:endPara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6" name="Line 56">
                <a:extLst>
                  <a:ext uri="{FF2B5EF4-FFF2-40B4-BE49-F238E27FC236}">
                    <a16:creationId xmlns:a16="http://schemas.microsoft.com/office/drawing/2014/main" id="{BA4C16F7-0332-47AD-ACB1-FAE85C614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1" y="1999"/>
                <a:ext cx="3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337091E3-2EBB-4E85-9D38-0FCADBAB0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636" y="3563939"/>
              <a:ext cx="663858" cy="51911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dirty="0">
                  <a:latin typeface="+mj-lt"/>
                  <a:ea typeface="標楷體" panose="03000509000000000000" pitchFamily="65" charset="-120"/>
                  <a:cs typeface="Times New Roman" panose="02020603050405020304" pitchFamily="18" charset="0"/>
                </a:rPr>
                <a:t>37</a:t>
              </a:r>
            </a:p>
          </p:txBody>
        </p:sp>
      </p:grpSp>
      <p:grpSp>
        <p:nvGrpSpPr>
          <p:cNvPr id="18439" name="组合 4">
            <a:extLst>
              <a:ext uri="{FF2B5EF4-FFF2-40B4-BE49-F238E27FC236}">
                <a16:creationId xmlns:a16="http://schemas.microsoft.com/office/drawing/2014/main" id="{D7AA7BB0-72DA-4A12-9F60-C676031FA336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706438"/>
            <a:ext cx="1025525" cy="915987"/>
            <a:chOff x="5877206" y="3618707"/>
            <a:chExt cx="1024878" cy="915987"/>
          </a:xfrm>
        </p:grpSpPr>
        <p:grpSp>
          <p:nvGrpSpPr>
            <p:cNvPr id="18477" name="Group 53">
              <a:extLst>
                <a:ext uri="{FF2B5EF4-FFF2-40B4-BE49-F238E27FC236}">
                  <a16:creationId xmlns:a16="http://schemas.microsoft.com/office/drawing/2014/main" id="{384FE1D4-C87E-4ECF-A513-35521EA50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7267" y="3618707"/>
              <a:ext cx="584817" cy="915987"/>
              <a:chOff x="1292" y="1706"/>
              <a:chExt cx="544" cy="577"/>
            </a:xfrm>
          </p:grpSpPr>
          <p:sp>
            <p:nvSpPr>
              <p:cNvPr id="30" name="Rectangle 8">
                <a:extLst>
                  <a:ext uri="{FF2B5EF4-FFF2-40B4-BE49-F238E27FC236}">
                    <a16:creationId xmlns:a16="http://schemas.microsoft.com/office/drawing/2014/main" id="{CD271D9A-AE91-402D-BCD2-D1DA847B8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dirty="0"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8480" name="Rectangle 8">
                <a:extLst>
                  <a:ext uri="{FF2B5EF4-FFF2-40B4-BE49-F238E27FC236}">
                    <a16:creationId xmlns:a16="http://schemas.microsoft.com/office/drawing/2014/main" id="{0E1D7C58-0DBF-42B9-B352-46D27D089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706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/>
                <a:r>
                  <a:rPr lang="en-US" altLang="zh-TW">
                    <a:cs typeface="Times New Roman" panose="02020603050405020304" pitchFamily="18" charset="0"/>
                  </a:rPr>
                  <a:t>1</a:t>
                </a:r>
                <a:endPara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1" name="Line 56">
                <a:extLst>
                  <a:ext uri="{FF2B5EF4-FFF2-40B4-BE49-F238E27FC236}">
                    <a16:creationId xmlns:a16="http://schemas.microsoft.com/office/drawing/2014/main" id="{3C3E1165-0F2B-461D-91A7-B72F54DFB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1" y="1999"/>
                <a:ext cx="3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6AE7BAFE-FC21-4A2C-A223-099E989D3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7206" y="3823494"/>
              <a:ext cx="664742" cy="519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dirty="0">
                  <a:latin typeface="+mj-lt"/>
                  <a:ea typeface="標楷體" panose="03000509000000000000" pitchFamily="65" charset="-120"/>
                  <a:cs typeface="Times New Roman" panose="02020603050405020304" pitchFamily="18" charset="0"/>
                </a:rPr>
                <a:t>18</a:t>
              </a:r>
            </a:p>
          </p:txBody>
        </p:sp>
      </p:grp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A0DC54-5D8B-478E-8A79-48A7AB1254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1550" y="1531938"/>
            <a:ext cx="28797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0A1B6CF-CC38-4486-AAA6-4AED50110E18}"/>
              </a:ext>
            </a:extLst>
          </p:cNvPr>
          <p:cNvCxnSpPr>
            <a:cxnSpLocks/>
          </p:cNvCxnSpPr>
          <p:nvPr/>
        </p:nvCxnSpPr>
        <p:spPr bwMode="auto">
          <a:xfrm>
            <a:off x="4195763" y="1531938"/>
            <a:ext cx="28241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F7BA7C5-40F5-4549-B00C-AB423C8D7FD9}"/>
              </a:ext>
            </a:extLst>
          </p:cNvPr>
          <p:cNvCxnSpPr>
            <a:cxnSpLocks/>
          </p:cNvCxnSpPr>
          <p:nvPr/>
        </p:nvCxnSpPr>
        <p:spPr bwMode="auto">
          <a:xfrm>
            <a:off x="900113" y="1954213"/>
            <a:ext cx="8636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2E36B976-DE42-4EA3-B134-8B12FDA9955E}"/>
              </a:ext>
            </a:extLst>
          </p:cNvPr>
          <p:cNvCxnSpPr>
            <a:cxnSpLocks/>
          </p:cNvCxnSpPr>
          <p:nvPr/>
        </p:nvCxnSpPr>
        <p:spPr bwMode="auto">
          <a:xfrm>
            <a:off x="6011863" y="1968500"/>
            <a:ext cx="21590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F2BB365-6B1B-434D-8FDC-24E0A7365EC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2566988"/>
            <a:ext cx="4535488" cy="915987"/>
            <a:chOff x="3816247" y="2564904"/>
            <a:chExt cx="4535289" cy="915987"/>
          </a:xfrm>
        </p:grpSpPr>
        <p:sp>
          <p:nvSpPr>
            <p:cNvPr id="18470" name="文本框 33">
              <a:extLst>
                <a:ext uri="{FF2B5EF4-FFF2-40B4-BE49-F238E27FC236}">
                  <a16:creationId xmlns:a16="http://schemas.microsoft.com/office/drawing/2014/main" id="{90691CF2-4885-4790-B5EC-EFEB4864E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247" y="2760355"/>
              <a:ext cx="45352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>
                  <a:solidFill>
                    <a:srgbClr val="003399"/>
                  </a:solidFill>
                </a:rPr>
                <a:t>餘款是</a:t>
              </a:r>
              <a:r>
                <a:rPr lang="en-US" altLang="zh-TW">
                  <a:solidFill>
                    <a:srgbClr val="003399"/>
                  </a:solidFill>
                </a:rPr>
                <a:t>$(100</a:t>
              </a:r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</a:rPr>
                <a:t>－     </a:t>
              </a:r>
              <a:r>
                <a:rPr lang="en-US" altLang="zh-TW">
                  <a:solidFill>
                    <a:srgbClr val="003399"/>
                  </a:solidFill>
                </a:rPr>
                <a:t>)</a:t>
              </a:r>
              <a:r>
                <a:rPr lang="zh-TW" altLang="en-US">
                  <a:solidFill>
                    <a:srgbClr val="003399"/>
                  </a:solidFill>
                </a:rPr>
                <a:t>。</a:t>
              </a:r>
            </a:p>
          </p:txBody>
        </p:sp>
        <p:grpSp>
          <p:nvGrpSpPr>
            <p:cNvPr id="18471" name="组合 43">
              <a:extLst>
                <a:ext uri="{FF2B5EF4-FFF2-40B4-BE49-F238E27FC236}">
                  <a16:creationId xmlns:a16="http://schemas.microsoft.com/office/drawing/2014/main" id="{EC775B99-0F34-4C4C-9B17-0399EC638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8480" y="2564904"/>
              <a:ext cx="1151428" cy="915987"/>
              <a:chOff x="3996636" y="3359151"/>
              <a:chExt cx="1151428" cy="915987"/>
            </a:xfrm>
          </p:grpSpPr>
          <p:grpSp>
            <p:nvGrpSpPr>
              <p:cNvPr id="18472" name="Group 53">
                <a:extLst>
                  <a:ext uri="{FF2B5EF4-FFF2-40B4-BE49-F238E27FC236}">
                    <a16:creationId xmlns:a16="http://schemas.microsoft.com/office/drawing/2014/main" id="{29D78760-A833-4E1D-A890-597D427217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0869" y="3359151"/>
                <a:ext cx="737195" cy="915987"/>
                <a:chOff x="1292" y="1706"/>
                <a:chExt cx="544" cy="577"/>
              </a:xfrm>
            </p:grpSpPr>
            <p:sp>
              <p:nvSpPr>
                <p:cNvPr id="47" name="Rectangle 8">
                  <a:extLst>
                    <a:ext uri="{FF2B5EF4-FFF2-40B4-BE49-F238E27FC236}">
                      <a16:creationId xmlns:a16="http://schemas.microsoft.com/office/drawing/2014/main" id="{000DD5FA-8D09-4BDB-AB2D-93C70DCCC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3" y="1956"/>
                  <a:ext cx="547" cy="3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zh-TW" dirty="0">
                      <a:solidFill>
                        <a:srgbClr val="003399"/>
                      </a:solidFill>
                      <a:latin typeface="+mj-lt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18475" name="Rectangle 8">
                  <a:extLst>
                    <a:ext uri="{FF2B5EF4-FFF2-40B4-BE49-F238E27FC236}">
                      <a16:creationId xmlns:a16="http://schemas.microsoft.com/office/drawing/2014/main" id="{4C8DC309-1D92-4281-949D-769820306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" y="1706"/>
                  <a:ext cx="54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>
                      <a:solidFill>
                        <a:srgbClr val="003399"/>
                      </a:solidFill>
                      <a:cs typeface="Times New Roman" panose="02020603050405020304" pitchFamily="18" charset="0"/>
                    </a:rPr>
                    <a:t>1</a:t>
                  </a:r>
                  <a:endParaRPr lang="en-US" altLang="zh-TW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6" name="Line 56">
                  <a:extLst>
                    <a:ext uri="{FF2B5EF4-FFF2-40B4-BE49-F238E27FC236}">
                      <a16:creationId xmlns:a16="http://schemas.microsoft.com/office/drawing/2014/main" id="{BB4474C9-301E-4F3E-ACB3-D0894322E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01" y="1999"/>
                  <a:ext cx="333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" name="Rectangle 8">
                <a:extLst>
                  <a:ext uri="{FF2B5EF4-FFF2-40B4-BE49-F238E27FC236}">
                    <a16:creationId xmlns:a16="http://schemas.microsoft.com/office/drawing/2014/main" id="{E64F7BA4-19A8-4F55-B8EB-5C162D13B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330" y="3563938"/>
                <a:ext cx="665134" cy="519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dirty="0">
                    <a:solidFill>
                      <a:srgbClr val="003399"/>
                    </a:solidFill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37</a:t>
                </a:r>
              </a:p>
            </p:txBody>
          </p:sp>
        </p:grpSp>
      </p:grpSp>
      <p:grpSp>
        <p:nvGrpSpPr>
          <p:cNvPr id="18432" name="组合 18431">
            <a:extLst>
              <a:ext uri="{FF2B5EF4-FFF2-40B4-BE49-F238E27FC236}">
                <a16:creationId xmlns:a16="http://schemas.microsoft.com/office/drawing/2014/main" id="{B5A2142E-818D-4655-BF16-BD24B3B25435}"/>
              </a:ext>
            </a:extLst>
          </p:cNvPr>
          <p:cNvGrpSpPr>
            <a:grpSpLocks/>
          </p:cNvGrpSpPr>
          <p:nvPr/>
        </p:nvGrpSpPr>
        <p:grpSpPr bwMode="auto">
          <a:xfrm>
            <a:off x="3897313" y="3429000"/>
            <a:ext cx="3267075" cy="928688"/>
            <a:chOff x="4184491" y="3429000"/>
            <a:chExt cx="3267829" cy="928179"/>
          </a:xfrm>
        </p:grpSpPr>
        <p:sp>
          <p:nvSpPr>
            <p:cNvPr id="18457" name="文本框 50">
              <a:extLst>
                <a:ext uri="{FF2B5EF4-FFF2-40B4-BE49-F238E27FC236}">
                  <a16:creationId xmlns:a16="http://schemas.microsoft.com/office/drawing/2014/main" id="{B3AFAB73-1953-4486-BFB7-344EE682B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4491" y="3625384"/>
              <a:ext cx="32398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TW">
                  <a:solidFill>
                    <a:srgbClr val="003399"/>
                  </a:solidFill>
                </a:rPr>
                <a:t>(100</a:t>
              </a:r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</a:rPr>
                <a:t>－     </a:t>
              </a:r>
              <a:r>
                <a:rPr lang="en-US" altLang="zh-TW">
                  <a:solidFill>
                    <a:srgbClr val="003399"/>
                  </a:solidFill>
                </a:rPr>
                <a:t>)</a:t>
              </a:r>
              <a:r>
                <a:rPr lang="en-US" altLang="zh-TW">
                  <a:solidFill>
                    <a:srgbClr val="003399"/>
                  </a:solidFill>
                  <a:latin typeface="標楷體" panose="03000509000000000000" pitchFamily="65" charset="-120"/>
                </a:rPr>
                <a:t>÷</a:t>
              </a:r>
              <a:endParaRPr lang="zh-TW" altLang="en-US">
                <a:solidFill>
                  <a:srgbClr val="003399"/>
                </a:solidFill>
              </a:endParaRPr>
            </a:p>
          </p:txBody>
        </p:sp>
        <p:grpSp>
          <p:nvGrpSpPr>
            <p:cNvPr id="18458" name="组合 51">
              <a:extLst>
                <a:ext uri="{FF2B5EF4-FFF2-40B4-BE49-F238E27FC236}">
                  <a16:creationId xmlns:a16="http://schemas.microsoft.com/office/drawing/2014/main" id="{E7125FC2-73C9-452A-BCC7-E727551172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8987" y="3441192"/>
              <a:ext cx="1151428" cy="915987"/>
              <a:chOff x="3996636" y="3359151"/>
              <a:chExt cx="1151428" cy="915987"/>
            </a:xfrm>
          </p:grpSpPr>
          <p:grpSp>
            <p:nvGrpSpPr>
              <p:cNvPr id="18465" name="Group 53">
                <a:extLst>
                  <a:ext uri="{FF2B5EF4-FFF2-40B4-BE49-F238E27FC236}">
                    <a16:creationId xmlns:a16="http://schemas.microsoft.com/office/drawing/2014/main" id="{D38560FB-4F69-49C7-BA99-6EBC305F4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0869" y="3359151"/>
                <a:ext cx="737195" cy="915987"/>
                <a:chOff x="1292" y="1706"/>
                <a:chExt cx="544" cy="577"/>
              </a:xfrm>
            </p:grpSpPr>
            <p:sp>
              <p:nvSpPr>
                <p:cNvPr id="55" name="Rectangle 8">
                  <a:extLst>
                    <a:ext uri="{FF2B5EF4-FFF2-40B4-BE49-F238E27FC236}">
                      <a16:creationId xmlns:a16="http://schemas.microsoft.com/office/drawing/2014/main" id="{75D861CD-8E19-4AF2-8F59-E112E8ADC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956"/>
                  <a:ext cx="544" cy="3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zh-TW" dirty="0">
                      <a:solidFill>
                        <a:srgbClr val="003399"/>
                      </a:solidFill>
                      <a:latin typeface="+mj-lt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18468" name="Rectangle 8">
                  <a:extLst>
                    <a:ext uri="{FF2B5EF4-FFF2-40B4-BE49-F238E27FC236}">
                      <a16:creationId xmlns:a16="http://schemas.microsoft.com/office/drawing/2014/main" id="{EDAB3F7A-C273-481A-9CFA-C695AD100D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" y="1706"/>
                  <a:ext cx="54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>
                      <a:solidFill>
                        <a:srgbClr val="003399"/>
                      </a:solidFill>
                      <a:cs typeface="Times New Roman" panose="02020603050405020304" pitchFamily="18" charset="0"/>
                    </a:rPr>
                    <a:t>1</a:t>
                  </a:r>
                  <a:endParaRPr lang="en-US" altLang="zh-TW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9" name="Line 56">
                  <a:extLst>
                    <a:ext uri="{FF2B5EF4-FFF2-40B4-BE49-F238E27FC236}">
                      <a16:creationId xmlns:a16="http://schemas.microsoft.com/office/drawing/2014/main" id="{BE8B25E0-7D7B-4A66-B0B1-E48E3FF7B0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01" y="1999"/>
                  <a:ext cx="333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4" name="Rectangle 8">
                <a:extLst>
                  <a:ext uri="{FF2B5EF4-FFF2-40B4-BE49-F238E27FC236}">
                    <a16:creationId xmlns:a16="http://schemas.microsoft.com/office/drawing/2014/main" id="{61CB02F0-14F1-444A-B045-D741DFF2C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429" y="3564328"/>
                <a:ext cx="663728" cy="518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dirty="0">
                    <a:solidFill>
                      <a:srgbClr val="003399"/>
                    </a:solidFill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37</a:t>
                </a:r>
              </a:p>
            </p:txBody>
          </p:sp>
        </p:grpSp>
        <p:grpSp>
          <p:nvGrpSpPr>
            <p:cNvPr id="18459" name="组合 57">
              <a:extLst>
                <a:ext uri="{FF2B5EF4-FFF2-40B4-BE49-F238E27FC236}">
                  <a16:creationId xmlns:a16="http://schemas.microsoft.com/office/drawing/2014/main" id="{C8F0AF44-8B60-4F14-9F72-78C584195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7442" y="3429000"/>
              <a:ext cx="1024878" cy="915987"/>
              <a:chOff x="5877206" y="3618707"/>
              <a:chExt cx="1024878" cy="915987"/>
            </a:xfrm>
          </p:grpSpPr>
          <p:grpSp>
            <p:nvGrpSpPr>
              <p:cNvPr id="18460" name="Group 53">
                <a:extLst>
                  <a:ext uri="{FF2B5EF4-FFF2-40B4-BE49-F238E27FC236}">
                    <a16:creationId xmlns:a16="http://schemas.microsoft.com/office/drawing/2014/main" id="{97915C8B-34BA-44B7-A7E8-AB37366B4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17267" y="3618707"/>
                <a:ext cx="584817" cy="915987"/>
                <a:chOff x="1292" y="1706"/>
                <a:chExt cx="544" cy="577"/>
              </a:xfrm>
            </p:grpSpPr>
            <p:sp>
              <p:nvSpPr>
                <p:cNvPr id="61" name="Rectangle 8">
                  <a:extLst>
                    <a:ext uri="{FF2B5EF4-FFF2-40B4-BE49-F238E27FC236}">
                      <a16:creationId xmlns:a16="http://schemas.microsoft.com/office/drawing/2014/main" id="{64A5B2A3-834F-4081-ADB1-5C969759AA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4" y="1956"/>
                  <a:ext cx="542" cy="3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zh-TW" dirty="0">
                      <a:solidFill>
                        <a:srgbClr val="003399"/>
                      </a:solidFill>
                      <a:latin typeface="+mj-lt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8463" name="Rectangle 8">
                  <a:extLst>
                    <a:ext uri="{FF2B5EF4-FFF2-40B4-BE49-F238E27FC236}">
                      <a16:creationId xmlns:a16="http://schemas.microsoft.com/office/drawing/2014/main" id="{83472F31-3887-49FC-AE69-7A2B41AA67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2" y="1706"/>
                  <a:ext cx="54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>
                      <a:solidFill>
                        <a:srgbClr val="003399"/>
                      </a:solidFill>
                      <a:cs typeface="Times New Roman" panose="02020603050405020304" pitchFamily="18" charset="0"/>
                    </a:rPr>
                    <a:t>1</a:t>
                  </a:r>
                  <a:endParaRPr lang="en-US" altLang="zh-TW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64" name="Line 56">
                  <a:extLst>
                    <a:ext uri="{FF2B5EF4-FFF2-40B4-BE49-F238E27FC236}">
                      <a16:creationId xmlns:a16="http://schemas.microsoft.com/office/drawing/2014/main" id="{C8A8278B-527D-4F47-82A6-9C4F01C711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01" y="1999"/>
                  <a:ext cx="333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0" name="Rectangle 8">
                <a:extLst>
                  <a:ext uri="{FF2B5EF4-FFF2-40B4-BE49-F238E27FC236}">
                    <a16:creationId xmlns:a16="http://schemas.microsoft.com/office/drawing/2014/main" id="{D9E28F30-8540-43A6-BEF8-8B40BB21B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7910" y="3823383"/>
                <a:ext cx="663728" cy="518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dirty="0">
                    <a:solidFill>
                      <a:srgbClr val="003399"/>
                    </a:solidFill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18</a:t>
                </a: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B0AFD31-8BC4-4B53-B2DC-EEDF898CD05D}"/>
              </a:ext>
            </a:extLst>
          </p:cNvPr>
          <p:cNvGrpSpPr>
            <a:grpSpLocks/>
          </p:cNvGrpSpPr>
          <p:nvPr/>
        </p:nvGrpSpPr>
        <p:grpSpPr bwMode="auto">
          <a:xfrm>
            <a:off x="3568700" y="4344988"/>
            <a:ext cx="1182688" cy="915987"/>
            <a:chOff x="4899613" y="4886746"/>
            <a:chExt cx="1182365" cy="915987"/>
          </a:xfrm>
        </p:grpSpPr>
        <p:sp>
          <p:nvSpPr>
            <p:cNvPr id="18450" name="文本框 36">
              <a:extLst>
                <a:ext uri="{FF2B5EF4-FFF2-40B4-BE49-F238E27FC236}">
                  <a16:creationId xmlns:a16="http://schemas.microsoft.com/office/drawing/2014/main" id="{4FEEE89B-0241-4723-864B-44D7B48B5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9613" y="5098349"/>
              <a:ext cx="451593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TW">
                  <a:solidFill>
                    <a:srgbClr val="003399"/>
                  </a:solidFill>
                </a:rPr>
                <a:t>=</a:t>
              </a:r>
              <a:r>
                <a:rPr lang="zh-TW" altLang="en-US"/>
                <a:t> </a:t>
              </a:r>
            </a:p>
          </p:txBody>
        </p:sp>
        <p:grpSp>
          <p:nvGrpSpPr>
            <p:cNvPr id="18451" name="组合 64">
              <a:extLst>
                <a:ext uri="{FF2B5EF4-FFF2-40B4-BE49-F238E27FC236}">
                  <a16:creationId xmlns:a16="http://schemas.microsoft.com/office/drawing/2014/main" id="{0F83ECFB-37F9-455F-B666-F42F439D6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4410" y="4886746"/>
              <a:ext cx="947568" cy="915987"/>
              <a:chOff x="5954517" y="3618707"/>
              <a:chExt cx="947568" cy="915987"/>
            </a:xfrm>
          </p:grpSpPr>
          <p:grpSp>
            <p:nvGrpSpPr>
              <p:cNvPr id="18452" name="Group 53">
                <a:extLst>
                  <a:ext uri="{FF2B5EF4-FFF2-40B4-BE49-F238E27FC236}">
                    <a16:creationId xmlns:a16="http://schemas.microsoft.com/office/drawing/2014/main" id="{B0B0449C-DEB8-4E18-98BF-A30ECAA78D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19418" y="3618707"/>
                <a:ext cx="582667" cy="915987"/>
                <a:chOff x="1294" y="1706"/>
                <a:chExt cx="542" cy="577"/>
              </a:xfrm>
            </p:grpSpPr>
            <p:sp>
              <p:nvSpPr>
                <p:cNvPr id="68" name="Rectangle 8">
                  <a:extLst>
                    <a:ext uri="{FF2B5EF4-FFF2-40B4-BE49-F238E27FC236}">
                      <a16:creationId xmlns:a16="http://schemas.microsoft.com/office/drawing/2014/main" id="{30745DE7-1DC9-4044-B25B-24991BAA8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4" y="1956"/>
                  <a:ext cx="542" cy="3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zh-TW" dirty="0">
                      <a:solidFill>
                        <a:srgbClr val="003399"/>
                      </a:solidFill>
                      <a:latin typeface="+mj-lt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69" name="Rectangle 8">
                  <a:extLst>
                    <a:ext uri="{FF2B5EF4-FFF2-40B4-BE49-F238E27FC236}">
                      <a16:creationId xmlns:a16="http://schemas.microsoft.com/office/drawing/2014/main" id="{F5A82AB8-B6B5-4258-8607-0F304BE9BC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4" y="1706"/>
                  <a:ext cx="540" cy="3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7178675" algn="l"/>
                    </a:tabLs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zh-TW" dirty="0">
                      <a:solidFill>
                        <a:srgbClr val="003399"/>
                      </a:solidFill>
                      <a:latin typeface="+mj-lt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8456" name="Line 56">
                  <a:extLst>
                    <a:ext uri="{FF2B5EF4-FFF2-40B4-BE49-F238E27FC236}">
                      <a16:creationId xmlns:a16="http://schemas.microsoft.com/office/drawing/2014/main" id="{EABFCDBB-328C-45C5-AF2A-A1CA9943B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01" y="1999"/>
                  <a:ext cx="333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7" name="Rectangle 8">
                <a:extLst>
                  <a:ext uri="{FF2B5EF4-FFF2-40B4-BE49-F238E27FC236}">
                    <a16:creationId xmlns:a16="http://schemas.microsoft.com/office/drawing/2014/main" id="{ED543A06-501E-40D0-BD85-268853AAF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606" y="3821907"/>
                <a:ext cx="663394" cy="523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dirty="0">
                    <a:solidFill>
                      <a:srgbClr val="003399"/>
                    </a:solidFill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EEBECE38-6054-4001-850E-9CD46315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232400"/>
            <a:ext cx="3411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</a:rPr>
              <a:t>最多可買</a:t>
            </a:r>
            <a:r>
              <a:rPr lang="en-US" altLang="zh-TW">
                <a:solidFill>
                  <a:srgbClr val="003399"/>
                </a:solidFill>
              </a:rPr>
              <a:t>3</a:t>
            </a:r>
            <a:r>
              <a:rPr lang="zh-TW" altLang="en-US">
                <a:solidFill>
                  <a:srgbClr val="003399"/>
                </a:solidFill>
              </a:rPr>
              <a:t>枝牙刷。</a:t>
            </a: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637D7455-2BF6-4E2A-BED5-65D652DE76E1}"/>
              </a:ext>
            </a:extLst>
          </p:cNvPr>
          <p:cNvCxnSpPr>
            <a:cxnSpLocks/>
          </p:cNvCxnSpPr>
          <p:nvPr/>
        </p:nvCxnSpPr>
        <p:spPr bwMode="auto">
          <a:xfrm flipV="1">
            <a:off x="2487613" y="1954213"/>
            <a:ext cx="238918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49" name="图片 1">
            <a:extLst>
              <a:ext uri="{FF2B5EF4-FFF2-40B4-BE49-F238E27FC236}">
                <a16:creationId xmlns:a16="http://schemas.microsoft.com/office/drawing/2014/main" id="{1B8BDBF8-0BD0-45CA-81A6-B58F8BFDB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341438"/>
            <a:ext cx="600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8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8" grpId="0" autoUpdateAnimBg="0"/>
      <p:bldP spid="40" grpId="0"/>
      <p:bldP spid="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8EBFFA2-78B7-404F-99D3-357630B2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3" y="4687888"/>
            <a:ext cx="214312" cy="388937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2E33BF-F63A-4208-88B7-B74C855AA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4672013"/>
            <a:ext cx="73453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rgbClr val="003399"/>
                </a:solidFill>
              </a:rPr>
              <a:t>今年的營業額是：</a:t>
            </a:r>
            <a:r>
              <a:rPr lang="en-US" altLang="zh-TW">
                <a:solidFill>
                  <a:srgbClr val="003399"/>
                </a:solidFill>
              </a:rPr>
              <a:t> 3 347 156</a:t>
            </a:r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2</a:t>
            </a:r>
            <a:r>
              <a:rPr lang="zh-TW" altLang="en-US">
                <a:solidFill>
                  <a:srgbClr val="003399"/>
                </a:solidFill>
                <a:sym typeface="Symbol" panose="05050102010706020507" pitchFamily="18" charset="2"/>
              </a:rPr>
              <a:t> </a:t>
            </a:r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=</a:t>
            </a:r>
            <a:r>
              <a:rPr lang="zh-TW" altLang="en-US">
                <a:solidFill>
                  <a:srgbClr val="003399"/>
                </a:solidFill>
                <a:sym typeface="Symbol" panose="05050102010706020507" pitchFamily="18" charset="2"/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$</a:t>
            </a:r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6</a:t>
            </a:r>
            <a:r>
              <a:rPr lang="zh-TW" altLang="en-US">
                <a:solidFill>
                  <a:srgbClr val="003399"/>
                </a:solidFill>
                <a:sym typeface="Symbol" panose="05050102010706020507" pitchFamily="18" charset="2"/>
              </a:rPr>
              <a:t> </a:t>
            </a:r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694</a:t>
            </a:r>
            <a:r>
              <a:rPr lang="zh-TW" altLang="en-US">
                <a:solidFill>
                  <a:srgbClr val="003399"/>
                </a:solidFill>
                <a:sym typeface="Symbol" panose="05050102010706020507" pitchFamily="18" charset="2"/>
              </a:rPr>
              <a:t> </a:t>
            </a:r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312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20484" name="Rectangle 67">
            <a:extLst>
              <a:ext uri="{FF2B5EF4-FFF2-40B4-BE49-F238E27FC236}">
                <a16:creationId xmlns:a16="http://schemas.microsoft.com/office/drawing/2014/main" id="{5030D224-394F-454B-9DA7-3AE0F48F1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62025"/>
            <a:ext cx="8748712" cy="1038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8.</a:t>
            </a:r>
            <a:r>
              <a:rPr lang="zh-TW" altLang="en-US" sz="2800">
                <a:ea typeface="標楷體" panose="03000509000000000000" pitchFamily="65" charset="-120"/>
              </a:rPr>
              <a:t> 餐廳去年的營業額是</a:t>
            </a:r>
            <a:r>
              <a:rPr lang="en-US" altLang="zh-TW" sz="2800">
                <a:ea typeface="標楷體" panose="03000509000000000000" pitchFamily="65" charset="-120"/>
              </a:rPr>
              <a:t>$3 347 156</a:t>
            </a:r>
            <a:r>
              <a:rPr lang="zh-TW" altLang="en-US" sz="2800">
                <a:ea typeface="標楷體" panose="03000509000000000000" pitchFamily="65" charset="-120"/>
              </a:rPr>
              <a:t>，恰巧是今年營業 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</a:t>
            </a:r>
            <a:r>
              <a:rPr lang="zh-TW" altLang="en-US" sz="2800">
                <a:ea typeface="標楷體" panose="03000509000000000000" pitchFamily="65" charset="-120"/>
              </a:rPr>
              <a:t>額的一半。餐廳今年的營業額，如準確至萬元，應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</a:t>
            </a:r>
            <a:r>
              <a:rPr lang="zh-TW" altLang="en-US" sz="2800">
                <a:ea typeface="標楷體" panose="03000509000000000000" pitchFamily="65" charset="-120"/>
              </a:rPr>
              <a:t>是多少？</a:t>
            </a:r>
            <a:endParaRPr lang="zh-TW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23F2B4-29AE-4B21-B7D1-267936462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90913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9D3933-6F1B-4717-9B07-67236CBC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3411538"/>
            <a:ext cx="930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2FEEA02-FCE8-4A1F-A4D4-87A5D943E799}"/>
              </a:ext>
            </a:extLst>
          </p:cNvPr>
          <p:cNvCxnSpPr>
            <a:cxnSpLocks/>
          </p:cNvCxnSpPr>
          <p:nvPr/>
        </p:nvCxnSpPr>
        <p:spPr bwMode="auto">
          <a:xfrm>
            <a:off x="1670050" y="1393825"/>
            <a:ext cx="436721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24E7097-07C6-44B7-97AD-0E7E302C33FA}"/>
              </a:ext>
            </a:extLst>
          </p:cNvPr>
          <p:cNvCxnSpPr>
            <a:cxnSpLocks/>
          </p:cNvCxnSpPr>
          <p:nvPr/>
        </p:nvCxnSpPr>
        <p:spPr bwMode="auto">
          <a:xfrm>
            <a:off x="952500" y="1863725"/>
            <a:ext cx="13684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F10A85B-DA0B-4B51-9EE6-0E1E3758B06F}"/>
              </a:ext>
            </a:extLst>
          </p:cNvPr>
          <p:cNvCxnSpPr>
            <a:cxnSpLocks/>
          </p:cNvCxnSpPr>
          <p:nvPr/>
        </p:nvCxnSpPr>
        <p:spPr bwMode="auto">
          <a:xfrm>
            <a:off x="6281738" y="1387475"/>
            <a:ext cx="2520950" cy="635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1571B0E-B0ED-402E-9CEF-5D11D6996DD2}"/>
              </a:ext>
            </a:extLst>
          </p:cNvPr>
          <p:cNvCxnSpPr>
            <a:cxnSpLocks/>
          </p:cNvCxnSpPr>
          <p:nvPr/>
        </p:nvCxnSpPr>
        <p:spPr bwMode="auto">
          <a:xfrm>
            <a:off x="5942013" y="1854200"/>
            <a:ext cx="216058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2A04A70D-4930-4F24-A9C9-26746980C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5124450"/>
            <a:ext cx="2376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</a:t>
            </a:r>
            <a:r>
              <a:rPr lang="zh-TW" altLang="en-US">
                <a:solidFill>
                  <a:srgbClr val="003399"/>
                </a:solidFill>
                <a:sym typeface="Symbol" panose="05050102010706020507" pitchFamily="18" charset="2"/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$6</a:t>
            </a:r>
            <a:r>
              <a:rPr lang="zh-TW" altLang="en-US">
                <a:solidFill>
                  <a:srgbClr val="003399"/>
                </a:solidFill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690</a:t>
            </a:r>
            <a:r>
              <a:rPr lang="zh-TW" altLang="en-US">
                <a:solidFill>
                  <a:srgbClr val="003399"/>
                </a:solidFill>
              </a:rPr>
              <a:t> </a:t>
            </a:r>
            <a:r>
              <a:rPr lang="en-US" altLang="zh-TW">
                <a:solidFill>
                  <a:srgbClr val="003399"/>
                </a:solidFill>
              </a:rPr>
              <a:t>000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20492" name="Rectangle 70">
            <a:extLst>
              <a:ext uri="{FF2B5EF4-FFF2-40B4-BE49-F238E27FC236}">
                <a16:creationId xmlns:a16="http://schemas.microsoft.com/office/drawing/2014/main" id="{4362A945-136C-4481-AC09-10AD328D3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3" y="2392363"/>
            <a:ext cx="3022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A. </a:t>
            </a:r>
            <a:r>
              <a:rPr lang="en-US" altLang="zh-TW"/>
              <a:t>$6 000 000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B. </a:t>
            </a:r>
            <a:r>
              <a:rPr lang="en-US" altLang="zh-TW"/>
              <a:t>$6 600 000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C. </a:t>
            </a:r>
            <a:r>
              <a:rPr lang="en-US" altLang="zh-TW"/>
              <a:t>$6 690 000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D. </a:t>
            </a:r>
            <a:r>
              <a:rPr lang="en-US" altLang="zh-TW"/>
              <a:t>$6 700 000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/>
      <p:bldP spid="9" grpId="1"/>
      <p:bldP spid="27" grpId="0" animBg="1"/>
      <p:bldP spid="28" grpId="0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AAFE886-D491-46D0-826F-044F022C6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08050"/>
            <a:ext cx="7921625" cy="129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4500" indent="-444500" eaLnBrk="1" hangingPunct="1"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9.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政府購買了</a:t>
            </a:r>
            <a:r>
              <a:rPr lang="en-US" altLang="zh-TW" sz="2800">
                <a:ea typeface="標楷體" panose="03000509000000000000" pitchFamily="65" charset="-120"/>
              </a:rPr>
              <a:t>654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部電腦，最少要多添幾部才能把電腦平均分配給</a:t>
            </a:r>
            <a:r>
              <a:rPr lang="en-US" altLang="zh-TW" sz="2800">
                <a:ea typeface="標楷體" panose="03000509000000000000" pitchFamily="65" charset="-120"/>
              </a:rPr>
              <a:t>15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間學校？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6F1D0C-DE76-4ACC-B7F8-6C62D6C0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66712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389A34-827B-4465-95E6-D43BAE17E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528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D927CF1-4D24-417E-B335-9E81F9797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2060575"/>
            <a:ext cx="28082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/>
              <a:t>A. 44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B. 43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C. 9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D. 6</a:t>
            </a:r>
          </a:p>
        </p:txBody>
      </p:sp>
      <p:sp>
        <p:nvSpPr>
          <p:cNvPr id="167958" name="Text Box 22">
            <a:extLst>
              <a:ext uri="{FF2B5EF4-FFF2-40B4-BE49-F238E27FC236}">
                <a16:creationId xmlns:a16="http://schemas.microsoft.com/office/drawing/2014/main" id="{24F0C452-A4E7-41EF-B073-6944E8C6B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141538"/>
            <a:ext cx="2519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3399"/>
                </a:solidFill>
              </a:rPr>
              <a:t>654</a:t>
            </a:r>
            <a:r>
              <a:rPr lang="en-US" altLang="zh-TW">
                <a:solidFill>
                  <a:srgbClr val="003399"/>
                </a:solidFill>
                <a:cs typeface="Arial" panose="020B0604020202020204" pitchFamily="34" charset="0"/>
              </a:rPr>
              <a:t>÷15</a:t>
            </a:r>
            <a:endParaRPr lang="en-US" altLang="zh-TW">
              <a:solidFill>
                <a:srgbClr val="003399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67963" name="Rectangle 27">
            <a:extLst>
              <a:ext uri="{FF2B5EF4-FFF2-40B4-BE49-F238E27FC236}">
                <a16:creationId xmlns:a16="http://schemas.microsoft.com/office/drawing/2014/main" id="{E16EEB96-461B-4427-AF78-A5060FAA3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3571875"/>
            <a:ext cx="1914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3399"/>
                </a:solidFill>
                <a:ea typeface="新細明體" panose="02020500000000000000" pitchFamily="18" charset="-120"/>
              </a:rPr>
              <a:t>15</a:t>
            </a:r>
            <a:r>
              <a:rPr lang="zh-TW" altLang="en-US">
                <a:solidFill>
                  <a:srgbClr val="003399"/>
                </a:solidFill>
                <a:ea typeface="新細明體" panose="02020500000000000000" pitchFamily="18" charset="-120"/>
              </a:rPr>
              <a:t>－</a:t>
            </a:r>
            <a:r>
              <a:rPr lang="en-US" altLang="zh-TW">
                <a:solidFill>
                  <a:srgbClr val="003399"/>
                </a:solidFill>
                <a:ea typeface="新細明體" panose="02020500000000000000" pitchFamily="18" charset="-120"/>
              </a:rPr>
              <a:t>9</a:t>
            </a:r>
            <a:endParaRPr lang="en-US" altLang="zh-TW">
              <a:solidFill>
                <a:srgbClr val="003399"/>
              </a:solidFill>
              <a:latin typeface="標楷體" panose="03000509000000000000" pitchFamily="65" charset="-120"/>
            </a:endParaRPr>
          </a:p>
        </p:txBody>
      </p:sp>
      <p:sp>
        <p:nvSpPr>
          <p:cNvPr id="167964" name="Rectangle 28">
            <a:extLst>
              <a:ext uri="{FF2B5EF4-FFF2-40B4-BE49-F238E27FC236}">
                <a16:creationId xmlns:a16="http://schemas.microsoft.com/office/drawing/2014/main" id="{081E7FA4-FDC9-4F64-97B2-6041CD506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2155825"/>
            <a:ext cx="1441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003399"/>
                </a:solidFill>
                <a:ea typeface="新細明體" panose="02020500000000000000" pitchFamily="18" charset="-120"/>
              </a:rPr>
              <a:t>= 43</a:t>
            </a:r>
            <a:r>
              <a:rPr lang="en-US" altLang="zh-TW">
                <a:solidFill>
                  <a:srgbClr val="003399"/>
                </a:solidFill>
                <a:latin typeface="標楷體" panose="03000509000000000000" pitchFamily="65" charset="-120"/>
                <a:cs typeface="Arial" panose="020B0604020202020204" pitchFamily="34" charset="0"/>
              </a:rPr>
              <a:t>…</a:t>
            </a:r>
            <a:r>
              <a:rPr lang="en-US" altLang="zh-TW">
                <a:solidFill>
                  <a:srgbClr val="003399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9</a:t>
            </a:r>
            <a:endParaRPr lang="en-US" altLang="en-US">
              <a:solidFill>
                <a:srgbClr val="003399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67972" name="Text Box 36">
            <a:extLst>
              <a:ext uri="{FF2B5EF4-FFF2-40B4-BE49-F238E27FC236}">
                <a16:creationId xmlns:a16="http://schemas.microsoft.com/office/drawing/2014/main" id="{9234FBF0-5A99-477F-BB13-1D5445722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3557588"/>
            <a:ext cx="781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3399"/>
                </a:solidFill>
              </a:rPr>
              <a:t>= 6</a:t>
            </a:r>
            <a:endParaRPr lang="en-US" altLang="zh-TW">
              <a:solidFill>
                <a:srgbClr val="003399"/>
              </a:solidFill>
              <a:ea typeface="新細明體" panose="02020500000000000000" pitchFamily="18" charset="-120"/>
            </a:endParaRPr>
          </a:p>
        </p:txBody>
      </p:sp>
      <p:sp>
        <p:nvSpPr>
          <p:cNvPr id="167989" name="Rectangle 53">
            <a:extLst>
              <a:ext uri="{FF2B5EF4-FFF2-40B4-BE49-F238E27FC236}">
                <a16:creationId xmlns:a16="http://schemas.microsoft.com/office/drawing/2014/main" id="{3A792BCD-358C-4822-BDF7-A4FB1306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2595563"/>
            <a:ext cx="621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3399"/>
                </a:solidFill>
              </a:rPr>
              <a:t>把</a:t>
            </a:r>
            <a:r>
              <a:rPr lang="en-US" altLang="zh-TW">
                <a:solidFill>
                  <a:srgbClr val="003399"/>
                </a:solidFill>
              </a:rPr>
              <a:t>654</a:t>
            </a:r>
            <a:r>
              <a:rPr lang="zh-TW" altLang="en-US">
                <a:solidFill>
                  <a:srgbClr val="003399"/>
                </a:solidFill>
              </a:rPr>
              <a:t>部電腦平均分配給</a:t>
            </a:r>
            <a:r>
              <a:rPr lang="en-US" altLang="zh-TW">
                <a:solidFill>
                  <a:srgbClr val="003399"/>
                </a:solidFill>
              </a:rPr>
              <a:t>15</a:t>
            </a:r>
            <a:r>
              <a:rPr lang="zh-TW" altLang="en-US">
                <a:solidFill>
                  <a:srgbClr val="003399"/>
                </a:solidFill>
              </a:rPr>
              <a:t>間學校後，</a:t>
            </a:r>
          </a:p>
        </p:txBody>
      </p:sp>
      <p:sp>
        <p:nvSpPr>
          <p:cNvPr id="11" name="Rectangle 53">
            <a:extLst>
              <a:ext uri="{FF2B5EF4-FFF2-40B4-BE49-F238E27FC236}">
                <a16:creationId xmlns:a16="http://schemas.microsoft.com/office/drawing/2014/main" id="{047C802D-DA63-47C5-8801-F0EB88B35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3027363"/>
            <a:ext cx="2538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3399"/>
                </a:solidFill>
              </a:rPr>
              <a:t>剩下</a:t>
            </a:r>
            <a:r>
              <a:rPr lang="en-US" altLang="zh-TW">
                <a:solidFill>
                  <a:srgbClr val="003399"/>
                </a:solidFill>
              </a:rPr>
              <a:t>9</a:t>
            </a:r>
            <a:r>
              <a:rPr lang="zh-TW" altLang="en-US">
                <a:solidFill>
                  <a:srgbClr val="003399"/>
                </a:solidFill>
              </a:rPr>
              <a:t>部電腦。</a:t>
            </a:r>
            <a:endParaRPr lang="zh-TW" altLang="en-US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7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7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7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67958" grpId="0"/>
      <p:bldP spid="167958" grpId="1"/>
      <p:bldP spid="167963" grpId="0"/>
      <p:bldP spid="167963" grpId="1"/>
      <p:bldP spid="167964" grpId="0"/>
      <p:bldP spid="167964" grpId="1"/>
      <p:bldP spid="167972" grpId="0"/>
      <p:bldP spid="167972" grpId="1"/>
      <p:bldP spid="167989" grpId="0"/>
      <p:bldP spid="167989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>
            <a:extLst>
              <a:ext uri="{FF2B5EF4-FFF2-40B4-BE49-F238E27FC236}">
                <a16:creationId xmlns:a16="http://schemas.microsoft.com/office/drawing/2014/main" id="{2B3A1BDA-38FC-4036-94CD-8A3B30A0C506}"/>
              </a:ext>
            </a:extLst>
          </p:cNvPr>
          <p:cNvSpPr/>
          <p:nvPr/>
        </p:nvSpPr>
        <p:spPr bwMode="auto">
          <a:xfrm>
            <a:off x="5724128" y="967283"/>
            <a:ext cx="2520280" cy="395288"/>
          </a:xfrm>
          <a:prstGeom prst="rect">
            <a:avLst/>
          </a:prstGeom>
          <a:solidFill>
            <a:srgbClr val="FFD85B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060AA577-31D2-4ED4-BDB9-013DBDA7DFD4}"/>
              </a:ext>
            </a:extLst>
          </p:cNvPr>
          <p:cNvSpPr/>
          <p:nvPr/>
        </p:nvSpPr>
        <p:spPr bwMode="auto">
          <a:xfrm>
            <a:off x="5724128" y="972046"/>
            <a:ext cx="1385887" cy="396875"/>
          </a:xfrm>
          <a:prstGeom prst="rect">
            <a:avLst/>
          </a:prstGeom>
          <a:solidFill>
            <a:srgbClr val="FFBDDE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893A593A-A474-44BB-9199-873EF93C6628}"/>
              </a:ext>
            </a:extLst>
          </p:cNvPr>
          <p:cNvSpPr/>
          <p:nvPr/>
        </p:nvSpPr>
        <p:spPr bwMode="auto">
          <a:xfrm>
            <a:off x="1063501" y="1403846"/>
            <a:ext cx="1846262" cy="395287"/>
          </a:xfrm>
          <a:prstGeom prst="rect">
            <a:avLst/>
          </a:prstGeom>
          <a:solidFill>
            <a:srgbClr val="FFD85B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7EBD0039-98A1-43DD-A134-A95541665089}"/>
              </a:ext>
            </a:extLst>
          </p:cNvPr>
          <p:cNvSpPr/>
          <p:nvPr/>
        </p:nvSpPr>
        <p:spPr bwMode="auto">
          <a:xfrm>
            <a:off x="3943226" y="1432421"/>
            <a:ext cx="2136775" cy="396875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63" name="Rectangle 4">
            <a:extLst>
              <a:ext uri="{FF2B5EF4-FFF2-40B4-BE49-F238E27FC236}">
                <a16:creationId xmlns:a16="http://schemas.microsoft.com/office/drawing/2014/main" id="{A5686A6C-2DCF-45C4-9EDA-5C7215F14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887" y="893455"/>
            <a:ext cx="7756649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>
                <a:solidFill>
                  <a:srgbClr val="000000"/>
                </a:solidFill>
              </a:rPr>
              <a:t>以</a:t>
            </a:r>
            <a:r>
              <a:rPr lang="zh-CN" altLang="en-US" dirty="0">
                <a:solidFill>
                  <a:srgbClr val="000000"/>
                </a:solidFill>
              </a:rPr>
              <a:t>下</a:t>
            </a:r>
            <a:r>
              <a:rPr lang="zh-TW" altLang="en-US" dirty="0">
                <a:solidFill>
                  <a:srgbClr val="000000"/>
                </a:solidFill>
              </a:rPr>
              <a:t>四個數中，其中一個數的因數數量和其他</a:t>
            </a:r>
            <a:endParaRPr lang="en-US" altLang="zh-TW" dirty="0">
              <a:solidFill>
                <a:srgbClr val="000000"/>
              </a:solidFill>
            </a:endParaRPr>
          </a:p>
          <a:p>
            <a:r>
              <a:rPr lang="zh-TW" altLang="en-US" dirty="0">
                <a:solidFill>
                  <a:srgbClr val="000000"/>
                </a:solidFill>
              </a:rPr>
              <a:t>三個數不同。該數所有因數相加的結果是多少？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0F780533-B466-474E-B180-1CF5E79FE4E7}"/>
              </a:ext>
            </a:extLst>
          </p:cNvPr>
          <p:cNvSpPr/>
          <p:nvPr/>
        </p:nvSpPr>
        <p:spPr>
          <a:xfrm>
            <a:off x="854659" y="3946737"/>
            <a:ext cx="504000" cy="360363"/>
          </a:xfrm>
          <a:prstGeom prst="rect">
            <a:avLst/>
          </a:prstGeom>
          <a:solidFill>
            <a:srgbClr val="FF5050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568" name="Rectangle 4">
            <a:extLst>
              <a:ext uri="{FF2B5EF4-FFF2-40B4-BE49-F238E27FC236}">
                <a16:creationId xmlns:a16="http://schemas.microsoft.com/office/drawing/2014/main" id="{8213BE9E-273D-4D5D-80C0-22839459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54388"/>
            <a:ext cx="5578475" cy="1031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000000"/>
                </a:solidFill>
              </a:rPr>
              <a:t>A. 39				B. 56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000000"/>
                </a:solidFill>
              </a:rPr>
              <a:t>C. 90			         D. 126</a:t>
            </a:r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23554" name="图片 1">
            <a:extLst>
              <a:ext uri="{FF2B5EF4-FFF2-40B4-BE49-F238E27FC236}">
                <a16:creationId xmlns:a16="http://schemas.microsoft.com/office/drawing/2014/main" id="{CB4F4A21-D25F-4247-B0DA-407D7856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29" y="1920527"/>
            <a:ext cx="11620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3">
            <a:extLst>
              <a:ext uri="{FF2B5EF4-FFF2-40B4-BE49-F238E27FC236}">
                <a16:creationId xmlns:a16="http://schemas.microsoft.com/office/drawing/2014/main" id="{0CB4D045-DE79-4785-BCB6-1C3C0075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38" y="1932483"/>
            <a:ext cx="11811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4">
            <a:extLst>
              <a:ext uri="{FF2B5EF4-FFF2-40B4-BE49-F238E27FC236}">
                <a16:creationId xmlns:a16="http://schemas.microsoft.com/office/drawing/2014/main" id="{2377FA8A-197A-4C01-A838-F846022D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664" y="1929308"/>
            <a:ext cx="11525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6">
            <a:extLst>
              <a:ext uri="{FF2B5EF4-FFF2-40B4-BE49-F238E27FC236}">
                <a16:creationId xmlns:a16="http://schemas.microsoft.com/office/drawing/2014/main" id="{13CF9668-BB62-4307-88F5-51B6BC794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908670"/>
            <a:ext cx="118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4">
            <a:extLst>
              <a:ext uri="{FF2B5EF4-FFF2-40B4-BE49-F238E27FC236}">
                <a16:creationId xmlns:a16="http://schemas.microsoft.com/office/drawing/2014/main" id="{932CC989-69D4-4D68-8021-413D18A49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011" y="5537498"/>
            <a:ext cx="3034184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1</a:t>
            </a:r>
            <a:r>
              <a:rPr lang="zh-CN" altLang="en-US" sz="2400" dirty="0">
                <a:solidFill>
                  <a:srgbClr val="00B050"/>
                </a:solidFill>
                <a:sym typeface="Wingdings 3" panose="05040102010807070707" pitchFamily="18" charset="2"/>
              </a:rPr>
              <a:t>＋</a:t>
            </a:r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2</a:t>
            </a:r>
            <a:r>
              <a:rPr lang="zh-CN" altLang="en-US" sz="2400" dirty="0">
                <a:solidFill>
                  <a:srgbClr val="00B050"/>
                </a:solidFill>
                <a:sym typeface="Wingdings 3" panose="05040102010807070707" pitchFamily="18" charset="2"/>
              </a:rPr>
              <a:t>＋</a:t>
            </a:r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29</a:t>
            </a:r>
            <a:r>
              <a:rPr lang="zh-CN" altLang="en-US" sz="2400" dirty="0">
                <a:solidFill>
                  <a:srgbClr val="00B050"/>
                </a:solidFill>
                <a:sym typeface="Wingdings 3" panose="05040102010807070707" pitchFamily="18" charset="2"/>
              </a:rPr>
              <a:t>＋</a:t>
            </a:r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58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23565" name="Rectangle 4">
            <a:extLst>
              <a:ext uri="{FF2B5EF4-FFF2-40B4-BE49-F238E27FC236}">
                <a16:creationId xmlns:a16="http://schemas.microsoft.com/office/drawing/2014/main" id="{2F26DFC5-7907-4494-B302-4BF92854E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904875"/>
            <a:ext cx="102076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6400" indent="-4064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0000"/>
                </a:solidFill>
              </a:rPr>
              <a:t>10.</a:t>
            </a:r>
            <a:r>
              <a:rPr lang="zh-TW" altLang="en-US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65451A82-9559-4282-A566-24CE997ADD20}"/>
              </a:ext>
            </a:extLst>
          </p:cNvPr>
          <p:cNvSpPr/>
          <p:nvPr/>
        </p:nvSpPr>
        <p:spPr bwMode="auto">
          <a:xfrm>
            <a:off x="866155" y="5160537"/>
            <a:ext cx="6880100" cy="395287"/>
          </a:xfrm>
          <a:prstGeom prst="rect">
            <a:avLst/>
          </a:prstGeom>
          <a:solidFill>
            <a:srgbClr val="FFE07D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9" name="TextBox 8">
            <a:extLst>
              <a:ext uri="{FF2B5EF4-FFF2-40B4-BE49-F238E27FC236}">
                <a16:creationId xmlns:a16="http://schemas.microsoft.com/office/drawing/2014/main" id="{7196EA27-FFFA-4557-BF7C-E68C38C6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55" y="4740275"/>
            <a:ext cx="7234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1D4AA5"/>
                </a:solidFill>
              </a:rPr>
              <a:t>28</a:t>
            </a:r>
            <a:r>
              <a:rPr lang="zh-CN" altLang="en-US" sz="2400" dirty="0">
                <a:solidFill>
                  <a:srgbClr val="1D4AA5"/>
                </a:solidFill>
              </a:rPr>
              <a:t>的所有因數是：</a:t>
            </a:r>
            <a:r>
              <a:rPr lang="en-US" altLang="zh-CN" sz="2400" dirty="0">
                <a:solidFill>
                  <a:srgbClr val="1D4AA5"/>
                </a:solidFill>
              </a:rPr>
              <a:t>1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2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4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7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14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28</a:t>
            </a:r>
            <a:endParaRPr lang="zh-CN" altLang="en-US" sz="2400" dirty="0">
              <a:solidFill>
                <a:srgbClr val="1D4AA5"/>
              </a:solidFill>
            </a:endParaRPr>
          </a:p>
        </p:txBody>
      </p:sp>
      <p:sp>
        <p:nvSpPr>
          <p:cNvPr id="91" name="TextBox 8">
            <a:extLst>
              <a:ext uri="{FF2B5EF4-FFF2-40B4-BE49-F238E27FC236}">
                <a16:creationId xmlns:a16="http://schemas.microsoft.com/office/drawing/2014/main" id="{7A12BD55-ADFA-4228-9FE0-61561463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30" y="4333875"/>
            <a:ext cx="6434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1D4AA5"/>
                </a:solidFill>
              </a:rPr>
              <a:t>18</a:t>
            </a:r>
            <a:r>
              <a:rPr lang="zh-CN" altLang="en-US" sz="2400" dirty="0">
                <a:solidFill>
                  <a:srgbClr val="1D4AA5"/>
                </a:solidFill>
              </a:rPr>
              <a:t>的所有因數是：</a:t>
            </a:r>
            <a:r>
              <a:rPr lang="en-US" altLang="zh-CN" sz="2400" dirty="0">
                <a:solidFill>
                  <a:srgbClr val="1D4AA5"/>
                </a:solidFill>
              </a:rPr>
              <a:t>1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2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3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6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9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18</a:t>
            </a:r>
            <a:endParaRPr lang="zh-CN" altLang="en-US" sz="2400" dirty="0">
              <a:solidFill>
                <a:srgbClr val="1D4AA5"/>
              </a:solidFill>
            </a:endParaRPr>
          </a:p>
        </p:txBody>
      </p:sp>
      <p:sp>
        <p:nvSpPr>
          <p:cNvPr id="92" name="Rectangle 4">
            <a:extLst>
              <a:ext uri="{FF2B5EF4-FFF2-40B4-BE49-F238E27FC236}">
                <a16:creationId xmlns:a16="http://schemas.microsoft.com/office/drawing/2014/main" id="{4B3826B8-57BE-404F-831F-7D6052E6F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35" y="1929605"/>
            <a:ext cx="1643062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18 = 1</a:t>
            </a:r>
            <a:r>
              <a:rPr lang="en-US" altLang="zh-CN" sz="24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CN" sz="2400" dirty="0">
                <a:solidFill>
                  <a:srgbClr val="00B050"/>
                </a:solidFill>
                <a:sym typeface="Wingdings 3" panose="05040102010807070707" pitchFamily="18" charset="2"/>
              </a:rPr>
              <a:t>18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93" name="Rectangle 4">
            <a:extLst>
              <a:ext uri="{FF2B5EF4-FFF2-40B4-BE49-F238E27FC236}">
                <a16:creationId xmlns:a16="http://schemas.microsoft.com/office/drawing/2014/main" id="{28948177-BE56-4A18-82E7-537B4C46C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11" y="2276872"/>
            <a:ext cx="128905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= 2</a:t>
            </a:r>
            <a:r>
              <a:rPr lang="en-US" altLang="zh-CN" sz="24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CN" sz="2400" dirty="0">
                <a:solidFill>
                  <a:srgbClr val="00B050"/>
                </a:solidFill>
                <a:sym typeface="Wingdings 3" panose="05040102010807070707" pitchFamily="18" charset="2"/>
              </a:rPr>
              <a:t>9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98FC4A82-E32A-4921-B5F4-497843947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2716" y="3789040"/>
            <a:ext cx="1187450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= 4</a:t>
            </a:r>
            <a:r>
              <a:rPr lang="en-US" altLang="zh-CN" sz="24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CN" sz="2400" dirty="0">
                <a:solidFill>
                  <a:srgbClr val="00B050"/>
                </a:solidFill>
                <a:sym typeface="Wingdings 3" panose="05040102010807070707" pitchFamily="18" charset="2"/>
              </a:rPr>
              <a:t>7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95" name="TextBox 8">
            <a:extLst>
              <a:ext uri="{FF2B5EF4-FFF2-40B4-BE49-F238E27FC236}">
                <a16:creationId xmlns:a16="http://schemas.microsoft.com/office/drawing/2014/main" id="{3B9A2428-CE1C-4593-9D28-8B40AEDC3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30" y="5138738"/>
            <a:ext cx="51881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1D4AA5"/>
                </a:solidFill>
              </a:rPr>
              <a:t>58</a:t>
            </a:r>
            <a:r>
              <a:rPr lang="zh-CN" altLang="en-US" sz="2400" dirty="0">
                <a:solidFill>
                  <a:srgbClr val="1D4AA5"/>
                </a:solidFill>
              </a:rPr>
              <a:t>的所有因數是：</a:t>
            </a:r>
            <a:r>
              <a:rPr lang="en-US" altLang="zh-CN" sz="2400" dirty="0">
                <a:solidFill>
                  <a:srgbClr val="1D4AA5"/>
                </a:solidFill>
              </a:rPr>
              <a:t>1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2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29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58</a:t>
            </a:r>
            <a:endParaRPr lang="zh-CN" altLang="en-US" sz="2400" dirty="0">
              <a:solidFill>
                <a:srgbClr val="1D4AA5"/>
              </a:solidFill>
            </a:endParaRPr>
          </a:p>
        </p:txBody>
      </p:sp>
      <p:sp>
        <p:nvSpPr>
          <p:cNvPr id="96" name="TextBox 8">
            <a:extLst>
              <a:ext uri="{FF2B5EF4-FFF2-40B4-BE49-F238E27FC236}">
                <a16:creationId xmlns:a16="http://schemas.microsoft.com/office/drawing/2014/main" id="{F61165B6-E7FE-4253-89DE-5977D04F7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17" y="5551488"/>
            <a:ext cx="6199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1D4AA5"/>
                </a:solidFill>
              </a:rPr>
              <a:t>68</a:t>
            </a:r>
            <a:r>
              <a:rPr lang="zh-CN" altLang="en-US" sz="2400" dirty="0">
                <a:solidFill>
                  <a:srgbClr val="1D4AA5"/>
                </a:solidFill>
              </a:rPr>
              <a:t>的所有因數是：</a:t>
            </a:r>
            <a:r>
              <a:rPr lang="en-US" altLang="zh-CN" sz="2400" dirty="0">
                <a:solidFill>
                  <a:srgbClr val="1D4AA5"/>
                </a:solidFill>
              </a:rPr>
              <a:t>1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2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4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17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34</a:t>
            </a:r>
            <a:r>
              <a:rPr lang="zh-CN" altLang="en-US" sz="2400" dirty="0">
                <a:solidFill>
                  <a:srgbClr val="1D4AA5"/>
                </a:solidFill>
              </a:rPr>
              <a:t>，</a:t>
            </a:r>
            <a:r>
              <a:rPr lang="en-US" altLang="zh-CN" sz="2400" dirty="0">
                <a:solidFill>
                  <a:srgbClr val="1D4AA5"/>
                </a:solidFill>
              </a:rPr>
              <a:t>68</a:t>
            </a:r>
            <a:endParaRPr lang="zh-CN" altLang="en-US" sz="2400" dirty="0">
              <a:solidFill>
                <a:srgbClr val="1D4AA5"/>
              </a:solidFill>
            </a:endParaRPr>
          </a:p>
        </p:txBody>
      </p:sp>
      <p:sp>
        <p:nvSpPr>
          <p:cNvPr id="97" name="Rectangle 4">
            <a:extLst>
              <a:ext uri="{FF2B5EF4-FFF2-40B4-BE49-F238E27FC236}">
                <a16:creationId xmlns:a16="http://schemas.microsoft.com/office/drawing/2014/main" id="{964BBCA8-6461-46CB-8ACB-AE669350B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3058233"/>
            <a:ext cx="182245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28 = 1</a:t>
            </a:r>
            <a:r>
              <a:rPr lang="en-US" altLang="zh-CN" sz="24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CN" sz="2400" dirty="0">
                <a:solidFill>
                  <a:srgbClr val="00B050"/>
                </a:solidFill>
                <a:sym typeface="Wingdings 3" panose="05040102010807070707" pitchFamily="18" charset="2"/>
              </a:rPr>
              <a:t>28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98" name="Rectangle 4">
            <a:extLst>
              <a:ext uri="{FF2B5EF4-FFF2-40B4-BE49-F238E27FC236}">
                <a16:creationId xmlns:a16="http://schemas.microsoft.com/office/drawing/2014/main" id="{689BB1D7-A5EB-4187-AB89-16A11F599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528" y="3429000"/>
            <a:ext cx="1385888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= 2</a:t>
            </a:r>
            <a:r>
              <a:rPr lang="en-US" altLang="zh-CN" sz="24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CN" sz="2400" dirty="0">
                <a:solidFill>
                  <a:srgbClr val="00B050"/>
                </a:solidFill>
                <a:sym typeface="Wingdings 3" panose="05040102010807070707" pitchFamily="18" charset="2"/>
              </a:rPr>
              <a:t>14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99" name="Rectangle 4">
            <a:extLst>
              <a:ext uri="{FF2B5EF4-FFF2-40B4-BE49-F238E27FC236}">
                <a16:creationId xmlns:a16="http://schemas.microsoft.com/office/drawing/2014/main" id="{DB6E3600-AB02-4F72-AB63-5A47CAF4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048186"/>
            <a:ext cx="1752600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58 = 1</a:t>
            </a:r>
            <a:r>
              <a:rPr lang="en-US" altLang="zh-CN" sz="24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CN" sz="2400" dirty="0">
                <a:solidFill>
                  <a:srgbClr val="00B050"/>
                </a:solidFill>
                <a:sym typeface="Wingdings 3" panose="05040102010807070707" pitchFamily="18" charset="2"/>
              </a:rPr>
              <a:t>58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100" name="Rectangle 4">
            <a:extLst>
              <a:ext uri="{FF2B5EF4-FFF2-40B4-BE49-F238E27FC236}">
                <a16:creationId xmlns:a16="http://schemas.microsoft.com/office/drawing/2014/main" id="{1F15428F-4231-4403-801B-98ABC8A05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926" y="3423173"/>
            <a:ext cx="1374775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= 2</a:t>
            </a:r>
            <a:r>
              <a:rPr lang="en-US" altLang="zh-CN" sz="24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CN" sz="2400" dirty="0">
                <a:solidFill>
                  <a:srgbClr val="00B050"/>
                </a:solidFill>
              </a:rPr>
              <a:t>2</a:t>
            </a:r>
            <a:r>
              <a:rPr lang="en-US" altLang="zh-CN" sz="2400" dirty="0">
                <a:solidFill>
                  <a:srgbClr val="00B050"/>
                </a:solidFill>
                <a:sym typeface="Wingdings 3" panose="05040102010807070707" pitchFamily="18" charset="2"/>
              </a:rPr>
              <a:t>9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102" name="Rectangle 4">
            <a:extLst>
              <a:ext uri="{FF2B5EF4-FFF2-40B4-BE49-F238E27FC236}">
                <a16:creationId xmlns:a16="http://schemas.microsoft.com/office/drawing/2014/main" id="{72386F2D-7F73-475E-9660-947B25D52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3091358"/>
            <a:ext cx="1803997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68 = 1</a:t>
            </a:r>
            <a:r>
              <a:rPr lang="en-US" altLang="zh-CN" sz="24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CN" sz="2400" dirty="0">
                <a:solidFill>
                  <a:srgbClr val="00B050"/>
                </a:solidFill>
                <a:sym typeface="Wingdings 3" panose="05040102010807070707" pitchFamily="18" charset="2"/>
              </a:rPr>
              <a:t>68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103" name="Rectangle 4">
            <a:extLst>
              <a:ext uri="{FF2B5EF4-FFF2-40B4-BE49-F238E27FC236}">
                <a16:creationId xmlns:a16="http://schemas.microsoft.com/office/drawing/2014/main" id="{B8482B8E-68DD-41F9-96BF-2FC18A6F8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98" y="3471093"/>
            <a:ext cx="1431925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= 2</a:t>
            </a:r>
            <a:r>
              <a:rPr lang="en-US" altLang="zh-CN" sz="24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CN" sz="2400" dirty="0">
                <a:solidFill>
                  <a:srgbClr val="00B050"/>
                </a:solidFill>
                <a:sym typeface="Wingdings 3" panose="05040102010807070707" pitchFamily="18" charset="2"/>
              </a:rPr>
              <a:t>34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104" name="Rectangle 4">
            <a:extLst>
              <a:ext uri="{FF2B5EF4-FFF2-40B4-BE49-F238E27FC236}">
                <a16:creationId xmlns:a16="http://schemas.microsoft.com/office/drawing/2014/main" id="{41DB87E4-AD89-4121-BEF9-70CEE59AA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5517493"/>
            <a:ext cx="804862" cy="460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= 90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105" name="TextBox 8">
            <a:extLst>
              <a:ext uri="{FF2B5EF4-FFF2-40B4-BE49-F238E27FC236}">
                <a16:creationId xmlns:a16="http://schemas.microsoft.com/office/drawing/2014/main" id="{15B5C4F9-6519-4944-BA9C-AC19DCC5F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745" y="42973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FF"/>
                </a:solidFill>
              </a:rPr>
              <a:t>共</a:t>
            </a:r>
            <a:r>
              <a:rPr lang="en-US" altLang="zh-CN" sz="2400" dirty="0">
                <a:solidFill>
                  <a:srgbClr val="FF00FF"/>
                </a:solidFill>
              </a:rPr>
              <a:t>6</a:t>
            </a:r>
            <a:r>
              <a:rPr lang="zh-CN" altLang="en-US" sz="2400" dirty="0">
                <a:solidFill>
                  <a:srgbClr val="FF00FF"/>
                </a:solidFill>
              </a:rPr>
              <a:t>個</a:t>
            </a:r>
          </a:p>
        </p:txBody>
      </p:sp>
      <p:sp>
        <p:nvSpPr>
          <p:cNvPr id="106" name="TextBox 8">
            <a:extLst>
              <a:ext uri="{FF2B5EF4-FFF2-40B4-BE49-F238E27FC236}">
                <a16:creationId xmlns:a16="http://schemas.microsoft.com/office/drawing/2014/main" id="{633F3664-1AC2-40EE-924D-17A390C90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809" y="4714875"/>
            <a:ext cx="108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FF"/>
                </a:solidFill>
              </a:rPr>
              <a:t>共</a:t>
            </a:r>
            <a:r>
              <a:rPr lang="en-US" altLang="zh-CN" sz="2400" dirty="0">
                <a:solidFill>
                  <a:srgbClr val="FF00FF"/>
                </a:solidFill>
              </a:rPr>
              <a:t>6</a:t>
            </a:r>
            <a:r>
              <a:rPr lang="zh-CN" altLang="en-US" sz="2400" dirty="0">
                <a:solidFill>
                  <a:srgbClr val="FF00FF"/>
                </a:solidFill>
              </a:rPr>
              <a:t>個</a:t>
            </a:r>
          </a:p>
        </p:txBody>
      </p:sp>
      <p:sp>
        <p:nvSpPr>
          <p:cNvPr id="107" name="TextBox 8">
            <a:extLst>
              <a:ext uri="{FF2B5EF4-FFF2-40B4-BE49-F238E27FC236}">
                <a16:creationId xmlns:a16="http://schemas.microsoft.com/office/drawing/2014/main" id="{F679030E-36B1-4114-8CDA-EEA79A7D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5106988"/>
            <a:ext cx="1127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FF"/>
                </a:solidFill>
              </a:rPr>
              <a:t>共</a:t>
            </a:r>
            <a:r>
              <a:rPr lang="en-US" altLang="zh-CN" sz="2400" dirty="0">
                <a:solidFill>
                  <a:srgbClr val="FF00FF"/>
                </a:solidFill>
              </a:rPr>
              <a:t>4</a:t>
            </a:r>
            <a:r>
              <a:rPr lang="zh-CN" altLang="en-US" sz="2400" dirty="0">
                <a:solidFill>
                  <a:srgbClr val="FF00FF"/>
                </a:solidFill>
              </a:rPr>
              <a:t>個</a:t>
            </a:r>
          </a:p>
        </p:txBody>
      </p:sp>
      <p:sp>
        <p:nvSpPr>
          <p:cNvPr id="108" name="TextBox 8">
            <a:extLst>
              <a:ext uri="{FF2B5EF4-FFF2-40B4-BE49-F238E27FC236}">
                <a16:creationId xmlns:a16="http://schemas.microsoft.com/office/drawing/2014/main" id="{1B458FCB-D61C-4612-A6DE-7014A1211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817" y="5548313"/>
            <a:ext cx="1127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FF00FF"/>
                </a:solidFill>
              </a:rPr>
              <a:t>共</a:t>
            </a:r>
            <a:r>
              <a:rPr lang="en-US" altLang="zh-CN" sz="2400" dirty="0">
                <a:solidFill>
                  <a:srgbClr val="FF00FF"/>
                </a:solidFill>
              </a:rPr>
              <a:t>6</a:t>
            </a:r>
            <a:r>
              <a:rPr lang="zh-CN" altLang="en-US" sz="2400" dirty="0">
                <a:solidFill>
                  <a:srgbClr val="FF00FF"/>
                </a:solidFill>
              </a:rPr>
              <a:t>個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64AC4A50-806D-41F3-B12D-05CD5A5AE67B}"/>
              </a:ext>
            </a:extLst>
          </p:cNvPr>
          <p:cNvSpPr/>
          <p:nvPr/>
        </p:nvSpPr>
        <p:spPr bwMode="auto">
          <a:xfrm>
            <a:off x="2049324" y="2169020"/>
            <a:ext cx="790575" cy="648000"/>
          </a:xfrm>
          <a:prstGeom prst="rect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7B147A06-8FFC-4CAA-98B2-75B4FF984CF3}"/>
              </a:ext>
            </a:extLst>
          </p:cNvPr>
          <p:cNvSpPr/>
          <p:nvPr/>
        </p:nvSpPr>
        <p:spPr bwMode="auto">
          <a:xfrm>
            <a:off x="3726605" y="2179983"/>
            <a:ext cx="792162" cy="648000"/>
          </a:xfrm>
          <a:prstGeom prst="rect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79AAC046-F78B-4609-BF87-2A26D896E550}"/>
              </a:ext>
            </a:extLst>
          </p:cNvPr>
          <p:cNvSpPr/>
          <p:nvPr/>
        </p:nvSpPr>
        <p:spPr bwMode="auto">
          <a:xfrm>
            <a:off x="5312451" y="2146544"/>
            <a:ext cx="790575" cy="648000"/>
          </a:xfrm>
          <a:prstGeom prst="rect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1DE1763C-697E-4E66-A081-0686D5BF6E3E}"/>
              </a:ext>
            </a:extLst>
          </p:cNvPr>
          <p:cNvSpPr/>
          <p:nvPr/>
        </p:nvSpPr>
        <p:spPr bwMode="auto">
          <a:xfrm>
            <a:off x="6830653" y="2193725"/>
            <a:ext cx="792162" cy="648000"/>
          </a:xfrm>
          <a:prstGeom prst="rect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8" name="TextBox 27">
            <a:extLst>
              <a:ext uri="{FF2B5EF4-FFF2-40B4-BE49-F238E27FC236}">
                <a16:creationId xmlns:a16="http://schemas.microsoft.com/office/drawing/2014/main" id="{F31C0615-9D27-4152-816C-2E3799F64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479" y="3882841"/>
            <a:ext cx="92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[2</a:t>
            </a:r>
            <a:r>
              <a:rPr lang="zh-TW" altLang="en-US" sz="2400" dirty="0">
                <a:solidFill>
                  <a:srgbClr val="FF0000"/>
                </a:solidFill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</a:rPr>
              <a:t>]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F20480EE-F88F-4F5A-80B3-C0FB482BE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11" y="2636912"/>
            <a:ext cx="128905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= 3</a:t>
            </a:r>
            <a:r>
              <a:rPr lang="en-US" altLang="zh-CN" sz="24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CN" sz="2400" dirty="0">
                <a:solidFill>
                  <a:srgbClr val="00B050"/>
                </a:solidFill>
                <a:sym typeface="Wingdings 3" panose="05040102010807070707" pitchFamily="18" charset="2"/>
              </a:rPr>
              <a:t>6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75A2AC6A-AAB1-492E-975B-B7E6F8D9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214" y="3861048"/>
            <a:ext cx="1431925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400" dirty="0">
                <a:solidFill>
                  <a:srgbClr val="00B050"/>
                </a:solidFill>
                <a:sym typeface="Wingdings 3" panose="05040102010807070707" pitchFamily="18" charset="2"/>
              </a:rPr>
              <a:t>= 4</a:t>
            </a:r>
            <a:r>
              <a:rPr lang="en-US" altLang="zh-CN" sz="24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×</a:t>
            </a:r>
            <a:r>
              <a:rPr lang="en-US" altLang="zh-CN" sz="2400" dirty="0">
                <a:solidFill>
                  <a:srgbClr val="00B050"/>
                </a:solidFill>
                <a:sym typeface="Wingdings 3" panose="05040102010807070707" pitchFamily="18" charset="2"/>
              </a:rPr>
              <a:t>17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1" grpId="0" animBg="1"/>
      <p:bldP spid="81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0" grpId="0"/>
      <p:bldP spid="80" grpId="1"/>
      <p:bldP spid="88" grpId="0" animBg="1"/>
      <p:bldP spid="88" grpId="1" animBg="1"/>
      <p:bldP spid="89" grpId="0"/>
      <p:bldP spid="89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8" grpId="0"/>
      <p:bldP spid="42" grpId="0"/>
      <p:bldP spid="42" grpId="1"/>
      <p:bldP spid="43" grpId="0"/>
      <p:bldP spid="4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81F28F7-D59F-463F-8E27-12444FE7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502150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8704A07E-B4F2-47AA-828D-A48FE4904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659188"/>
            <a:ext cx="1512887" cy="2851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dirty="0"/>
              <a:t>A. </a:t>
            </a:r>
            <a:r>
              <a:rPr lang="en-US" altLang="zh-CN" dirty="0">
                <a:latin typeface="+mj-lt"/>
              </a:rPr>
              <a:t>8</a:t>
            </a:r>
            <a:r>
              <a:rPr lang="en-US" altLang="zh-CN" dirty="0">
                <a:latin typeface="Times New Roman" panose="02020603050405020304" pitchFamily="18" charset="0"/>
              </a:rPr>
              <a:t>         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dirty="0"/>
              <a:t>B.</a:t>
            </a:r>
            <a:r>
              <a:rPr lang="en-US" altLang="zh-TW" dirty="0">
                <a:latin typeface="Times New Roman" panose="02020603050405020304" pitchFamily="18" charset="0"/>
              </a:rPr>
              <a:t> </a:t>
            </a:r>
            <a:r>
              <a:rPr lang="en-US" altLang="zh-TW" dirty="0">
                <a:latin typeface="+mj-lt"/>
              </a:rPr>
              <a:t>7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dirty="0"/>
              <a:t>C. 5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dirty="0"/>
              <a:t>D. 4</a:t>
            </a:r>
            <a:endParaRPr lang="en-US" altLang="zh-TW" dirty="0">
              <a:latin typeface="Times New Roman" panose="02020603050405020304" pitchFamily="18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61C9F439-F00A-49F8-880E-2645515F1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2657475"/>
            <a:ext cx="8461375" cy="1106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11. </a:t>
            </a:r>
            <a:r>
              <a:rPr lang="zh-TW" altLang="en-US" sz="2800">
                <a:ea typeface="標楷體" panose="03000509000000000000" pitchFamily="65" charset="-120"/>
              </a:rPr>
              <a:t>在</a:t>
            </a:r>
            <a:r>
              <a:rPr lang="zh-TW" altLang="en-US" sz="2800" u="sng">
                <a:ea typeface="標楷體" panose="03000509000000000000" pitchFamily="65" charset="-120"/>
              </a:rPr>
              <a:t>快樂文具店</a:t>
            </a:r>
            <a:r>
              <a:rPr lang="zh-TW" altLang="en-US" sz="2800">
                <a:ea typeface="標楷體" panose="03000509000000000000" pitchFamily="65" charset="-120"/>
              </a:rPr>
              <a:t>，顧客每消費滿</a:t>
            </a:r>
            <a:r>
              <a:rPr lang="en-US" altLang="zh-TW" sz="2800">
                <a:ea typeface="標楷體" panose="03000509000000000000" pitchFamily="65" charset="-120"/>
              </a:rPr>
              <a:t>$15</a:t>
            </a:r>
            <a:r>
              <a:rPr lang="zh-TW" altLang="en-US" sz="2800">
                <a:ea typeface="標楷體" panose="03000509000000000000" pitchFamily="65" charset="-120"/>
              </a:rPr>
              <a:t>可獲擦膠一塊。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</a:t>
            </a:r>
            <a:r>
              <a:rPr lang="zh-TW" altLang="en-US" sz="2800" u="sng">
                <a:ea typeface="標楷體" panose="03000509000000000000" pitchFamily="65" charset="-120"/>
              </a:rPr>
              <a:t>家樂</a:t>
            </a:r>
            <a:r>
              <a:rPr lang="zh-TW" altLang="en-US" sz="2800">
                <a:ea typeface="標楷體" panose="03000509000000000000" pitchFamily="65" charset="-120"/>
              </a:rPr>
              <a:t>買了</a:t>
            </a:r>
            <a:r>
              <a:rPr lang="en-US" altLang="zh-TW" sz="2800">
                <a:ea typeface="標楷體" panose="03000509000000000000" pitchFamily="65" charset="-120"/>
              </a:rPr>
              <a:t>3</a:t>
            </a:r>
            <a:r>
              <a:rPr lang="zh-TW" altLang="en-US" sz="2800">
                <a:ea typeface="標楷體" panose="03000509000000000000" pitchFamily="65" charset="-120"/>
              </a:rPr>
              <a:t>盒鉛筆，他共得擦膠多少塊？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825825-BA4D-4E35-B502-D1F9F32AF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405313"/>
            <a:ext cx="9286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BC460D02-1A6F-43E5-925B-0C3564FE4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38281"/>
              </p:ext>
            </p:extLst>
          </p:nvPr>
        </p:nvGraphicFramePr>
        <p:xfrm>
          <a:off x="1865313" y="974725"/>
          <a:ext cx="5305425" cy="153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7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1" lang="zh-TW" altLang="en-US" sz="2800" b="0" u="sng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快樂文具店</a:t>
                      </a:r>
                      <a:endParaRPr kumimoji="1" lang="en-US" altLang="zh-TW" sz="2800" b="0" u="sng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56" marR="91456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5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1" lang="zh-TW" altLang="en-US" sz="28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鉛筆 </a:t>
                      </a:r>
                      <a:r>
                        <a:rPr kumimoji="1" lang="en-US" altLang="zh-TW" sz="28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1" lang="zh-TW" altLang="en-US" sz="28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每盒</a:t>
                      </a:r>
                      <a:r>
                        <a:rPr kumimoji="1" lang="en-US" altLang="zh-TW" sz="28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kumimoji="1" lang="zh-TW" altLang="en-US" sz="28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                     </a:t>
                      </a:r>
                      <a:r>
                        <a:rPr kumimoji="1" lang="en-US" altLang="zh-TW" sz="28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$20.8</a:t>
                      </a:r>
                    </a:p>
                    <a:p>
                      <a:r>
                        <a:rPr kumimoji="1" lang="zh-TW" altLang="en-US" sz="28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每購買一盒，多送擦膠一塊</a:t>
                      </a:r>
                    </a:p>
                  </a:txBody>
                  <a:tcPr marL="91456" marR="91456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0FDB4E12-97D7-435B-92E7-790C798E1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773488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20.8</a:t>
            </a:r>
            <a:r>
              <a:rPr lang="en-US" altLang="zh-TW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</a:rPr>
              <a:t>3</a:t>
            </a:r>
            <a:endParaRPr lang="zh-TW" altLang="zh-TW">
              <a:solidFill>
                <a:srgbClr val="003399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7C79BF0-0C04-4C73-A7BE-AC9C98F5E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3773488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zh-TW">
                <a:solidFill>
                  <a:srgbClr val="003399"/>
                </a:solidFill>
              </a:rPr>
              <a:t>÷</a:t>
            </a:r>
            <a:r>
              <a:rPr lang="en-US" altLang="zh-TW">
                <a:solidFill>
                  <a:srgbClr val="003399"/>
                </a:solidFill>
              </a:rPr>
              <a:t>15</a:t>
            </a:r>
            <a:endParaRPr lang="zh-TW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4E55CAA-8949-41E9-AEC0-DAF943101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3773488"/>
            <a:ext cx="2886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= 4(</a:t>
            </a:r>
            <a:r>
              <a:rPr lang="zh-TW" altLang="en-US">
                <a:solidFill>
                  <a:srgbClr val="003399"/>
                </a:solidFill>
              </a:rPr>
              <a:t>塊</a:t>
            </a:r>
            <a:r>
              <a:rPr lang="en-US" altLang="zh-TW">
                <a:solidFill>
                  <a:srgbClr val="003399"/>
                </a:solidFill>
              </a:rPr>
              <a:t>)</a:t>
            </a:r>
            <a:r>
              <a:rPr lang="en-US" altLang="zh-TW">
                <a:solidFill>
                  <a:srgbClr val="003399"/>
                </a:solidFill>
                <a:latin typeface="標楷體" panose="03000509000000000000" pitchFamily="65" charset="-120"/>
              </a:rPr>
              <a:t>…</a:t>
            </a:r>
            <a:r>
              <a:rPr lang="en-US" altLang="zh-TW">
                <a:solidFill>
                  <a:srgbClr val="003399"/>
                </a:solidFill>
              </a:rPr>
              <a:t>$2.4</a:t>
            </a:r>
            <a:endParaRPr lang="zh-TW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00B475-6409-4C96-9F0E-816A900C6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735513"/>
            <a:ext cx="206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CN" altLang="zh-TW">
                <a:solidFill>
                  <a:srgbClr val="003399"/>
                </a:solidFill>
              </a:rPr>
              <a:t>他共得</a:t>
            </a:r>
            <a:r>
              <a:rPr lang="zh-TW" altLang="zh-TW">
                <a:solidFill>
                  <a:srgbClr val="003399"/>
                </a:solidFill>
              </a:rPr>
              <a:t>擦膠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CA3D8EF-B505-447E-BCB9-37C7FD064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5240338"/>
            <a:ext cx="828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CN" altLang="zh-TW">
                <a:solidFill>
                  <a:srgbClr val="003399"/>
                </a:solidFill>
              </a:rPr>
              <a:t>＋</a:t>
            </a:r>
            <a:r>
              <a:rPr lang="en-US" altLang="zh-TW">
                <a:solidFill>
                  <a:srgbClr val="003399"/>
                </a:solidFill>
              </a:rPr>
              <a:t>3</a:t>
            </a:r>
            <a:r>
              <a:rPr lang="en-US" altLang="zh-TW"/>
              <a:t> </a:t>
            </a:r>
            <a:endParaRPr lang="zh-TW" altLang="zh-TW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821E82-C715-484C-8CF0-92F04C17E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63" y="5672138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= 7(</a:t>
            </a:r>
            <a:r>
              <a:rPr lang="zh-TW" altLang="zh-TW">
                <a:solidFill>
                  <a:srgbClr val="003399"/>
                </a:solidFill>
              </a:rPr>
              <a:t>塊</a:t>
            </a:r>
            <a:r>
              <a:rPr lang="en-US" altLang="zh-TW">
                <a:solidFill>
                  <a:srgbClr val="003399"/>
                </a:solidFill>
              </a:rPr>
              <a:t>)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D283651-5341-42C6-8289-394F1D53C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5222875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4</a:t>
            </a:r>
            <a:endParaRPr lang="zh-TW" altLang="en-US"/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5CE83C95-D2FF-4863-9CD2-9C54286E0FB4}"/>
              </a:ext>
            </a:extLst>
          </p:cNvPr>
          <p:cNvCxnSpPr>
            <a:cxnSpLocks/>
          </p:cNvCxnSpPr>
          <p:nvPr/>
        </p:nvCxnSpPr>
        <p:spPr bwMode="auto">
          <a:xfrm>
            <a:off x="1927225" y="1989138"/>
            <a:ext cx="47880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F383A785-5992-4195-9FF2-F8D6960AF537}"/>
              </a:ext>
            </a:extLst>
          </p:cNvPr>
          <p:cNvCxnSpPr>
            <a:cxnSpLocks/>
          </p:cNvCxnSpPr>
          <p:nvPr/>
        </p:nvCxnSpPr>
        <p:spPr bwMode="auto">
          <a:xfrm>
            <a:off x="1763713" y="3559175"/>
            <a:ext cx="18716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23B53E9-45AF-4D12-9216-F5F013DE10A1}"/>
              </a:ext>
            </a:extLst>
          </p:cNvPr>
          <p:cNvCxnSpPr>
            <a:cxnSpLocks/>
          </p:cNvCxnSpPr>
          <p:nvPr/>
        </p:nvCxnSpPr>
        <p:spPr bwMode="auto">
          <a:xfrm>
            <a:off x="4211638" y="3087688"/>
            <a:ext cx="41481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E13A8EAC-CBDB-4080-8E3B-AB543FDCA765}"/>
              </a:ext>
            </a:extLst>
          </p:cNvPr>
          <p:cNvCxnSpPr>
            <a:cxnSpLocks/>
          </p:cNvCxnSpPr>
          <p:nvPr/>
        </p:nvCxnSpPr>
        <p:spPr bwMode="auto">
          <a:xfrm>
            <a:off x="1965325" y="2478088"/>
            <a:ext cx="426243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3D1A10A7-495F-4E5B-9B59-2A3A3DCD6E2C}"/>
              </a:ext>
            </a:extLst>
          </p:cNvPr>
          <p:cNvCxnSpPr>
            <a:cxnSpLocks/>
          </p:cNvCxnSpPr>
          <p:nvPr/>
        </p:nvCxnSpPr>
        <p:spPr bwMode="auto">
          <a:xfrm>
            <a:off x="4005263" y="3571875"/>
            <a:ext cx="172878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602" name="图片 2">
            <a:extLst>
              <a:ext uri="{FF2B5EF4-FFF2-40B4-BE49-F238E27FC236}">
                <a16:creationId xmlns:a16="http://schemas.microsoft.com/office/drawing/2014/main" id="{EFEC0BA2-D726-448A-AC04-2D758D9F1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068638"/>
            <a:ext cx="5746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0">
            <a:extLst>
              <a:ext uri="{FF2B5EF4-FFF2-40B4-BE49-F238E27FC236}">
                <a16:creationId xmlns:a16="http://schemas.microsoft.com/office/drawing/2014/main" id="{09D124F3-08C3-436F-8111-77334D3FA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238625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u="sng">
                <a:solidFill>
                  <a:srgbClr val="003399"/>
                </a:solidFill>
              </a:rPr>
              <a:t>家樂</a:t>
            </a:r>
            <a:r>
              <a:rPr lang="zh-TW" altLang="en-US">
                <a:solidFill>
                  <a:srgbClr val="003399"/>
                </a:solidFill>
              </a:rPr>
              <a:t>的消費金額可獲</a:t>
            </a:r>
            <a:r>
              <a:rPr lang="en-US" altLang="zh-TW">
                <a:solidFill>
                  <a:srgbClr val="003399"/>
                </a:solidFill>
              </a:rPr>
              <a:t>4</a:t>
            </a:r>
            <a:r>
              <a:rPr lang="zh-TW" altLang="en-US">
                <a:solidFill>
                  <a:srgbClr val="003399"/>
                </a:solidFill>
              </a:rPr>
              <a:t>塊擦膠。</a:t>
            </a:r>
            <a:endParaRPr lang="zh-TW" altLang="zh-TW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5D5663B6-4F5C-4A63-914C-8968A09E4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1752600"/>
            <a:ext cx="720725" cy="4318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4E4B255-5851-4103-9821-36300EAD4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5" y="1047750"/>
            <a:ext cx="719138" cy="4667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BC6335F5-63B0-44D9-983D-4F06DF49F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7559675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12. </a:t>
            </a:r>
            <a:r>
              <a:rPr lang="zh-TW" altLang="en-US" sz="2800">
                <a:ea typeface="標楷體" panose="03000509000000000000" pitchFamily="65" charset="-120"/>
              </a:rPr>
              <a:t>下列哪一項的值最小？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99F9A7-80D1-4BAA-BC43-537D5896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1758950"/>
            <a:ext cx="396875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1EE6B8-2105-427A-8B38-8934ABCAB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170815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5607" name="Rectangle 5">
            <a:extLst>
              <a:ext uri="{FF2B5EF4-FFF2-40B4-BE49-F238E27FC236}">
                <a16:creationId xmlns:a16="http://schemas.microsoft.com/office/drawing/2014/main" id="{1FCAF446-3A8B-4182-85A5-2A4A9F28D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25" y="1693863"/>
            <a:ext cx="3748088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zh-TW">
                <a:ea typeface="新細明體" panose="02020500000000000000" pitchFamily="18" charset="-120"/>
              </a:rPr>
              <a:t>A. 0.06</a:t>
            </a:r>
            <a:r>
              <a:rPr lang="zh-TW" altLang="en-US">
                <a:ea typeface="新細明體" panose="02020500000000000000" pitchFamily="18" charset="-120"/>
              </a:rPr>
              <a:t>＋</a:t>
            </a:r>
            <a:r>
              <a:rPr lang="en-US" altLang="zh-TW">
                <a:ea typeface="新細明體" panose="02020500000000000000" pitchFamily="18" charset="-120"/>
              </a:rPr>
              <a:t>0.6</a:t>
            </a:r>
            <a:r>
              <a:rPr lang="zh-TW" altLang="en-US">
                <a:ea typeface="新細明體" panose="02020500000000000000" pitchFamily="18" charset="-120"/>
              </a:rPr>
              <a:t>＋</a:t>
            </a:r>
            <a:r>
              <a:rPr lang="en-US" altLang="zh-TW">
                <a:ea typeface="新細明體" panose="02020500000000000000" pitchFamily="18" charset="-120"/>
              </a:rPr>
              <a:t>6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zh-TW">
                <a:ea typeface="新細明體" panose="02020500000000000000" pitchFamily="18" charset="-120"/>
              </a:rPr>
              <a:t>B. 6</a:t>
            </a:r>
            <a:r>
              <a:rPr lang="zh-TW" altLang="en-US">
                <a:ea typeface="新細明體" panose="02020500000000000000" pitchFamily="18" charset="-120"/>
              </a:rPr>
              <a:t>＋</a:t>
            </a:r>
            <a:r>
              <a:rPr lang="en-US" altLang="zh-TW">
                <a:ea typeface="新細明體" panose="02020500000000000000" pitchFamily="18" charset="-120"/>
              </a:rPr>
              <a:t>0.06</a:t>
            </a:r>
            <a:r>
              <a:rPr lang="zh-TW" altLang="en-US">
                <a:ea typeface="新細明體" panose="02020500000000000000" pitchFamily="18" charset="-120"/>
              </a:rPr>
              <a:t>＋</a:t>
            </a:r>
            <a:r>
              <a:rPr lang="en-US" altLang="zh-TW">
                <a:ea typeface="新細明體" panose="02020500000000000000" pitchFamily="18" charset="-120"/>
              </a:rPr>
              <a:t>0.66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zh-TW">
                <a:ea typeface="新細明體" panose="02020500000000000000" pitchFamily="18" charset="-120"/>
              </a:rPr>
              <a:t>C. 0.6</a:t>
            </a:r>
            <a:r>
              <a:rPr lang="zh-TW" altLang="en-US">
                <a:ea typeface="新細明體" panose="02020500000000000000" pitchFamily="18" charset="-120"/>
              </a:rPr>
              <a:t>＋</a:t>
            </a:r>
            <a:r>
              <a:rPr lang="en-US" altLang="zh-TW">
                <a:ea typeface="新細明體" panose="02020500000000000000" pitchFamily="18" charset="-120"/>
              </a:rPr>
              <a:t>0.06</a:t>
            </a:r>
            <a:r>
              <a:rPr lang="zh-TW" altLang="en-US">
                <a:ea typeface="新細明體" panose="02020500000000000000" pitchFamily="18" charset="-120"/>
              </a:rPr>
              <a:t>＋</a:t>
            </a:r>
            <a:r>
              <a:rPr lang="en-US" altLang="zh-TW">
                <a:ea typeface="新細明體" panose="02020500000000000000" pitchFamily="18" charset="-120"/>
              </a:rPr>
              <a:t>6.06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TW">
                <a:ea typeface="新細明體" panose="02020500000000000000" pitchFamily="18" charset="-120"/>
              </a:rPr>
              <a:t>D. 0.6</a:t>
            </a:r>
            <a:r>
              <a:rPr lang="zh-TW" altLang="en-US">
                <a:ea typeface="新細明體" panose="02020500000000000000" pitchFamily="18" charset="-120"/>
              </a:rPr>
              <a:t>＋</a:t>
            </a:r>
            <a:r>
              <a:rPr lang="en-US" altLang="zh-TW">
                <a:ea typeface="新細明體" panose="02020500000000000000" pitchFamily="18" charset="-120"/>
              </a:rPr>
              <a:t>6</a:t>
            </a:r>
            <a:r>
              <a:rPr lang="zh-TW" altLang="en-US">
                <a:ea typeface="新細明體" panose="02020500000000000000" pitchFamily="18" charset="-120"/>
              </a:rPr>
              <a:t>＋</a:t>
            </a:r>
            <a:r>
              <a:rPr lang="en-US" altLang="zh-TW">
                <a:ea typeface="新細明體" panose="02020500000000000000" pitchFamily="18" charset="-120"/>
              </a:rPr>
              <a:t>6.06</a:t>
            </a:r>
          </a:p>
        </p:txBody>
      </p:sp>
      <p:sp>
        <p:nvSpPr>
          <p:cNvPr id="172038" name="Rectangle 6">
            <a:extLst>
              <a:ext uri="{FF2B5EF4-FFF2-40B4-BE49-F238E27FC236}">
                <a16:creationId xmlns:a16="http://schemas.microsoft.com/office/drawing/2014/main" id="{FF7EBBF5-6D2C-44C1-B14F-BFABEB262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1706563"/>
            <a:ext cx="1316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3399"/>
                </a:solidFill>
                <a:ea typeface="新細明體" panose="02020500000000000000" pitchFamily="18" charset="-120"/>
              </a:rPr>
              <a:t>= 6.66</a:t>
            </a:r>
            <a:endParaRPr lang="zh-TW" altLang="en-US">
              <a:solidFill>
                <a:srgbClr val="003399"/>
              </a:solidFill>
              <a:ea typeface="新細明體" panose="02020500000000000000" pitchFamily="18" charset="-120"/>
            </a:endParaRPr>
          </a:p>
        </p:txBody>
      </p:sp>
      <p:sp>
        <p:nvSpPr>
          <p:cNvPr id="172039" name="Rectangle 7">
            <a:extLst>
              <a:ext uri="{FF2B5EF4-FFF2-40B4-BE49-F238E27FC236}">
                <a16:creationId xmlns:a16="http://schemas.microsoft.com/office/drawing/2014/main" id="{8358FCD8-30B5-4E8D-980F-67B119DCD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3001963"/>
            <a:ext cx="119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3399"/>
                </a:solidFill>
                <a:ea typeface="新細明體" panose="02020500000000000000" pitchFamily="18" charset="-120"/>
              </a:rPr>
              <a:t>= 6.72</a:t>
            </a:r>
            <a:endParaRPr lang="zh-TW" altLang="en-US">
              <a:solidFill>
                <a:srgbClr val="003399"/>
              </a:solidFill>
              <a:ea typeface="新細明體" panose="02020500000000000000" pitchFamily="18" charset="-120"/>
            </a:endParaRPr>
          </a:p>
        </p:txBody>
      </p:sp>
      <p:sp>
        <p:nvSpPr>
          <p:cNvPr id="172041" name="Rectangle 9">
            <a:extLst>
              <a:ext uri="{FF2B5EF4-FFF2-40B4-BE49-F238E27FC236}">
                <a16:creationId xmlns:a16="http://schemas.microsoft.com/office/drawing/2014/main" id="{F81BA4BD-6D1C-4226-AC70-0814D4FB0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888" y="3676650"/>
            <a:ext cx="1395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3399"/>
                </a:solidFill>
                <a:ea typeface="新細明體" panose="02020500000000000000" pitchFamily="18" charset="-120"/>
              </a:rPr>
              <a:t>= 12.66</a:t>
            </a:r>
            <a:endParaRPr lang="zh-TW" altLang="en-US">
              <a:solidFill>
                <a:srgbClr val="003399"/>
              </a:solidFill>
              <a:ea typeface="新細明體" panose="02020500000000000000" pitchFamily="18" charset="-120"/>
            </a:endParaRPr>
          </a:p>
        </p:txBody>
      </p:sp>
      <p:sp>
        <p:nvSpPr>
          <p:cNvPr id="172065" name="Text Box 33">
            <a:extLst>
              <a:ext uri="{FF2B5EF4-FFF2-40B4-BE49-F238E27FC236}">
                <a16:creationId xmlns:a16="http://schemas.microsoft.com/office/drawing/2014/main" id="{84341294-DD09-4855-A258-1A30C027B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2427288"/>
            <a:ext cx="11017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>
                <a:solidFill>
                  <a:srgbClr val="003399"/>
                </a:solidFill>
              </a:rPr>
              <a:t>= 6.72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7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0" grpId="0" animBg="1"/>
      <p:bldP spid="20" grpId="1" animBg="1"/>
      <p:bldP spid="27" grpId="0" animBg="1"/>
      <p:bldP spid="28" grpId="0"/>
      <p:bldP spid="172038" grpId="0"/>
      <p:bldP spid="172038" grpId="1"/>
      <p:bldP spid="172039" grpId="0"/>
      <p:bldP spid="172039" grpId="1"/>
      <p:bldP spid="172041" grpId="0"/>
      <p:bldP spid="172041" grpId="1"/>
      <p:bldP spid="172065" grpId="0"/>
      <p:bldP spid="17206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:a16="http://schemas.microsoft.com/office/drawing/2014/main" id="{994E128C-6B2C-4E6A-8E12-AB05D3717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4021138"/>
            <a:ext cx="396875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AFD1B0B7-96A7-4A83-B50C-BB37C5C35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547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13. </a:t>
            </a: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把以下三個數由小至大排列：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Text Box 117">
            <a:extLst>
              <a:ext uri="{FF2B5EF4-FFF2-40B4-BE49-F238E27FC236}">
                <a16:creationId xmlns:a16="http://schemas.microsoft.com/office/drawing/2014/main" id="{A2ABDEA2-A919-477F-83C5-1399EB4D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2444750"/>
            <a:ext cx="40481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800"/>
              </a:spcAft>
            </a:pP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zh-TW" altLang="en-US" sz="2800">
                <a:ea typeface="標楷體" panose="03000509000000000000" pitchFamily="65" charset="-120"/>
              </a:rPr>
              <a:t>　　　　　   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  <a:spcAft>
                <a:spcPts val="18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B. </a:t>
            </a:r>
          </a:p>
          <a:p>
            <a:pPr eaLnBrk="1" hangingPunct="1">
              <a:spcBef>
                <a:spcPct val="20000"/>
              </a:spcBef>
              <a:spcAft>
                <a:spcPts val="18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C.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 sz="2800">
                <a:ea typeface="標楷體" panose="03000509000000000000" pitchFamily="65" charset="-120"/>
              </a:rPr>
              <a:t> D.</a:t>
            </a:r>
            <a:r>
              <a:rPr lang="zh-TW" altLang="en-US" sz="2800">
                <a:ea typeface="標楷體" panose="03000509000000000000" pitchFamily="65" charset="-120"/>
              </a:rPr>
              <a:t> 　　　</a:t>
            </a:r>
          </a:p>
        </p:txBody>
      </p:sp>
      <p:sp>
        <p:nvSpPr>
          <p:cNvPr id="20" name="Rectangle 403">
            <a:extLst>
              <a:ext uri="{FF2B5EF4-FFF2-40B4-BE49-F238E27FC236}">
                <a16:creationId xmlns:a16="http://schemas.microsoft.com/office/drawing/2014/main" id="{5C875FBB-E3D9-4E9C-941F-50F407731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1639888"/>
            <a:ext cx="2263775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637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% = 6.37</a:t>
            </a:r>
            <a:endParaRPr lang="zh-TW" alt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B05BB7C-3570-4992-ABDB-7E17030B09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81338" y="1427163"/>
            <a:ext cx="2124075" cy="1587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8">
            <a:extLst>
              <a:ext uri="{FF2B5EF4-FFF2-40B4-BE49-F238E27FC236}">
                <a16:creationId xmlns:a16="http://schemas.microsoft.com/office/drawing/2014/main" id="{50F576C1-F7A6-4228-A97F-F7F377FA9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0" y="39116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23" name="Group 124">
            <a:extLst>
              <a:ext uri="{FF2B5EF4-FFF2-40B4-BE49-F238E27FC236}">
                <a16:creationId xmlns:a16="http://schemas.microsoft.com/office/drawing/2014/main" id="{8B8D8147-2F58-4449-BFC5-D00E905E364F}"/>
              </a:ext>
            </a:extLst>
          </p:cNvPr>
          <p:cNvGrpSpPr>
            <a:grpSpLocks/>
          </p:cNvGrpSpPr>
          <p:nvPr/>
        </p:nvGrpSpPr>
        <p:grpSpPr bwMode="auto">
          <a:xfrm>
            <a:off x="1592263" y="1430338"/>
            <a:ext cx="3286125" cy="917575"/>
            <a:chOff x="-750" y="2184"/>
            <a:chExt cx="2070" cy="578"/>
          </a:xfrm>
        </p:grpSpPr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20B0BB64-7CE3-480B-8D94-B889F52A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50" y="2315"/>
              <a:ext cx="1876" cy="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lang="en-US" altLang="zh-TW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637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%</a:t>
              </a:r>
              <a:r>
                <a:rPr lang="zh-CN" altLang="en-US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6.42</a:t>
              </a:r>
              <a:r>
                <a:rPr lang="zh-CN" altLang="en-US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</a:t>
              </a:r>
              <a:endParaRPr lang="zh-TW" altLang="en-US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104">
              <a:extLst>
                <a:ext uri="{FF2B5EF4-FFF2-40B4-BE49-F238E27FC236}">
                  <a16:creationId xmlns:a16="http://schemas.microsoft.com/office/drawing/2014/main" id="{9B8979C6-F2AF-4BC8-8E6F-A87F6BD71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2184"/>
              <a:ext cx="544" cy="578"/>
              <a:chOff x="1257" y="1705"/>
              <a:chExt cx="544" cy="578"/>
            </a:xfrm>
          </p:grpSpPr>
          <p:sp>
            <p:nvSpPr>
              <p:cNvPr id="26" name="Rectangle 8">
                <a:extLst>
                  <a:ext uri="{FF2B5EF4-FFF2-40B4-BE49-F238E27FC236}">
                    <a16:creationId xmlns:a16="http://schemas.microsoft.com/office/drawing/2014/main" id="{3C38854C-95DF-4CDE-9594-866042DD1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id="{D1AB1BF8-00C9-4736-9F4C-7127EF79D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" y="1705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0" name="Line 107">
                <a:extLst>
                  <a:ext uri="{FF2B5EF4-FFF2-40B4-BE49-F238E27FC236}">
                    <a16:creationId xmlns:a16="http://schemas.microsoft.com/office/drawing/2014/main" id="{DF005F2B-6FB0-4BC8-AF29-EAE817CC2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4" y="1995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1" name="Group 124">
            <a:extLst>
              <a:ext uri="{FF2B5EF4-FFF2-40B4-BE49-F238E27FC236}">
                <a16:creationId xmlns:a16="http://schemas.microsoft.com/office/drawing/2014/main" id="{930F5632-14DE-4A5E-82CD-E9C66BA4E243}"/>
              </a:ext>
            </a:extLst>
          </p:cNvPr>
          <p:cNvGrpSpPr>
            <a:grpSpLocks/>
          </p:cNvGrpSpPr>
          <p:nvPr/>
        </p:nvGrpSpPr>
        <p:grpSpPr bwMode="auto">
          <a:xfrm>
            <a:off x="1387475" y="2244725"/>
            <a:ext cx="3606800" cy="917575"/>
            <a:chOff x="-814" y="2184"/>
            <a:chExt cx="2272" cy="578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03C1DF9B-A869-472E-A1F0-8123FC6F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14" y="2299"/>
              <a:ext cx="2272" cy="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lang="en-US" altLang="zh-TW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637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%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＜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6.42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＜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</a:t>
              </a:r>
              <a:endParaRPr lang="zh-TW" altLang="en-US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104">
              <a:extLst>
                <a:ext uri="{FF2B5EF4-FFF2-40B4-BE49-F238E27FC236}">
                  <a16:creationId xmlns:a16="http://schemas.microsoft.com/office/drawing/2014/main" id="{DBAA4552-49AE-4CEE-8401-269DA70A8C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2184"/>
              <a:ext cx="544" cy="578"/>
              <a:chOff x="1257" y="1705"/>
              <a:chExt cx="544" cy="578"/>
            </a:xfrm>
          </p:grpSpPr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id="{20487C39-0FF7-4E37-9A18-2E0EC106F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35" name="Rectangle 8">
                <a:extLst>
                  <a:ext uri="{FF2B5EF4-FFF2-40B4-BE49-F238E27FC236}">
                    <a16:creationId xmlns:a16="http://schemas.microsoft.com/office/drawing/2014/main" id="{1982B72B-FABB-4EC3-ABC7-7D9A19FF4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" y="1705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6" name="Line 107">
                <a:extLst>
                  <a:ext uri="{FF2B5EF4-FFF2-40B4-BE49-F238E27FC236}">
                    <a16:creationId xmlns:a16="http://schemas.microsoft.com/office/drawing/2014/main" id="{5E3F897C-B507-461E-A88D-92BBDF372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4" y="1995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Group 124">
            <a:extLst>
              <a:ext uri="{FF2B5EF4-FFF2-40B4-BE49-F238E27FC236}">
                <a16:creationId xmlns:a16="http://schemas.microsoft.com/office/drawing/2014/main" id="{DB458CBC-3B47-43BE-9C11-3DBA7B53952A}"/>
              </a:ext>
            </a:extLst>
          </p:cNvPr>
          <p:cNvGrpSpPr>
            <a:grpSpLocks/>
          </p:cNvGrpSpPr>
          <p:nvPr/>
        </p:nvGrpSpPr>
        <p:grpSpPr bwMode="auto">
          <a:xfrm>
            <a:off x="1390650" y="2990850"/>
            <a:ext cx="3406775" cy="917575"/>
            <a:chOff x="698" y="2184"/>
            <a:chExt cx="2146" cy="578"/>
          </a:xfrm>
        </p:grpSpPr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46CC8174-0F84-4901-B48D-DEC0D7DC0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2298"/>
              <a:ext cx="2146" cy="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</a:t>
              </a:r>
              <a:r>
                <a:rPr lang="en-US" altLang="zh-CN" sz="28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28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　 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＜</a:t>
              </a:r>
              <a:r>
                <a:rPr lang="en-US" altLang="zh-CN" sz="28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6.42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＜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637%</a:t>
              </a:r>
              <a:endParaRPr lang="zh-TW" altLang="en-US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 104">
              <a:extLst>
                <a:ext uri="{FF2B5EF4-FFF2-40B4-BE49-F238E27FC236}">
                  <a16:creationId xmlns:a16="http://schemas.microsoft.com/office/drawing/2014/main" id="{B10CCC15-1A1E-4486-89FC-B4A9F38F8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2184"/>
              <a:ext cx="544" cy="578"/>
              <a:chOff x="1257" y="1705"/>
              <a:chExt cx="544" cy="578"/>
            </a:xfrm>
          </p:grpSpPr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BDD875AF-8F67-4899-AB99-6D2FFA788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1" name="Rectangle 8">
                <a:extLst>
                  <a:ext uri="{FF2B5EF4-FFF2-40B4-BE49-F238E27FC236}">
                    <a16:creationId xmlns:a16="http://schemas.microsoft.com/office/drawing/2014/main" id="{9003ABFB-688B-47E2-80A5-4A56405A4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" y="1705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2" name="Line 107">
                <a:extLst>
                  <a:ext uri="{FF2B5EF4-FFF2-40B4-BE49-F238E27FC236}">
                    <a16:creationId xmlns:a16="http://schemas.microsoft.com/office/drawing/2014/main" id="{05081D1F-DDE7-4E19-A666-3842C169E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4" y="1995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3" name="Group 124">
            <a:extLst>
              <a:ext uri="{FF2B5EF4-FFF2-40B4-BE49-F238E27FC236}">
                <a16:creationId xmlns:a16="http://schemas.microsoft.com/office/drawing/2014/main" id="{3A48511F-3DF7-46B4-A1CB-9A3739478A07}"/>
              </a:ext>
            </a:extLst>
          </p:cNvPr>
          <p:cNvGrpSpPr>
            <a:grpSpLocks/>
          </p:cNvGrpSpPr>
          <p:nvPr/>
        </p:nvGrpSpPr>
        <p:grpSpPr bwMode="auto">
          <a:xfrm>
            <a:off x="1390650" y="3744913"/>
            <a:ext cx="3406775" cy="917575"/>
            <a:chOff x="-122" y="2184"/>
            <a:chExt cx="2146" cy="578"/>
          </a:xfrm>
        </p:grpSpPr>
        <p:sp>
          <p:nvSpPr>
            <p:cNvPr id="44" name="Rectangle 5">
              <a:extLst>
                <a:ext uri="{FF2B5EF4-FFF2-40B4-BE49-F238E27FC236}">
                  <a16:creationId xmlns:a16="http://schemas.microsoft.com/office/drawing/2014/main" id="{7CDE454E-3267-4F04-8D96-0E20366F1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2" y="2299"/>
              <a:ext cx="2146" cy="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lang="en-US" altLang="zh-TW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637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%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＜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     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＜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6.42</a:t>
              </a:r>
              <a:endParaRPr lang="zh-TW" altLang="en-US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104">
              <a:extLst>
                <a:ext uri="{FF2B5EF4-FFF2-40B4-BE49-F238E27FC236}">
                  <a16:creationId xmlns:a16="http://schemas.microsoft.com/office/drawing/2014/main" id="{06A9309C-3DEA-4A05-9DB5-763BAAB3E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2184"/>
              <a:ext cx="544" cy="578"/>
              <a:chOff x="1257" y="1705"/>
              <a:chExt cx="544" cy="578"/>
            </a:xfrm>
          </p:grpSpPr>
          <p:sp>
            <p:nvSpPr>
              <p:cNvPr id="46" name="Rectangle 8">
                <a:extLst>
                  <a:ext uri="{FF2B5EF4-FFF2-40B4-BE49-F238E27FC236}">
                    <a16:creationId xmlns:a16="http://schemas.microsoft.com/office/drawing/2014/main" id="{572A2FBA-5AEF-4B1C-91C0-1BFB46FC6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40F4E9BE-641F-4D8D-8738-8D892B59A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" y="1705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8" name="Line 107">
                <a:extLst>
                  <a:ext uri="{FF2B5EF4-FFF2-40B4-BE49-F238E27FC236}">
                    <a16:creationId xmlns:a16="http://schemas.microsoft.com/office/drawing/2014/main" id="{1477444C-A504-4241-937F-F76962140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4" y="1995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9" name="Group 124">
            <a:extLst>
              <a:ext uri="{FF2B5EF4-FFF2-40B4-BE49-F238E27FC236}">
                <a16:creationId xmlns:a16="http://schemas.microsoft.com/office/drawing/2014/main" id="{E7EB1891-45F8-4D55-86A5-02968A9690C1}"/>
              </a:ext>
            </a:extLst>
          </p:cNvPr>
          <p:cNvGrpSpPr>
            <a:grpSpLocks/>
          </p:cNvGrpSpPr>
          <p:nvPr/>
        </p:nvGrpSpPr>
        <p:grpSpPr bwMode="auto">
          <a:xfrm>
            <a:off x="1390650" y="4487863"/>
            <a:ext cx="3406775" cy="917575"/>
            <a:chOff x="7" y="2184"/>
            <a:chExt cx="2146" cy="578"/>
          </a:xfrm>
        </p:grpSpPr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51ED1B8F-9F03-4704-9874-7295AC378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" y="2299"/>
              <a:ext cx="2146" cy="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lang="en-US" altLang="zh-CN" sz="28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6.42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＜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     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＜</a:t>
              </a:r>
              <a:r>
                <a:rPr lang="en-US" altLang="zh-CN" sz="2800" dirty="0"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637%</a:t>
              </a:r>
              <a:endParaRPr lang="zh-TW" altLang="en-US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104">
              <a:extLst>
                <a:ext uri="{FF2B5EF4-FFF2-40B4-BE49-F238E27FC236}">
                  <a16:creationId xmlns:a16="http://schemas.microsoft.com/office/drawing/2014/main" id="{EF8E7F71-A539-432D-91F1-501EE828CC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2184"/>
              <a:ext cx="544" cy="578"/>
              <a:chOff x="1257" y="1705"/>
              <a:chExt cx="544" cy="578"/>
            </a:xfrm>
          </p:grpSpPr>
          <p:sp>
            <p:nvSpPr>
              <p:cNvPr id="52" name="Rectangle 8">
                <a:extLst>
                  <a:ext uri="{FF2B5EF4-FFF2-40B4-BE49-F238E27FC236}">
                    <a16:creationId xmlns:a16="http://schemas.microsoft.com/office/drawing/2014/main" id="{F538F598-A8BC-4C84-AF0F-7BD961777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53" name="Rectangle 8">
                <a:extLst>
                  <a:ext uri="{FF2B5EF4-FFF2-40B4-BE49-F238E27FC236}">
                    <a16:creationId xmlns:a16="http://schemas.microsoft.com/office/drawing/2014/main" id="{9120C930-2038-4B1F-A9F8-A3CCD1105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" y="1705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4" name="Line 107">
                <a:extLst>
                  <a:ext uri="{FF2B5EF4-FFF2-40B4-BE49-F238E27FC236}">
                    <a16:creationId xmlns:a16="http://schemas.microsoft.com/office/drawing/2014/main" id="{831B0C1A-17BC-4FE3-A8E2-70007D14A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4" y="1995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5" name="Group 124">
            <a:extLst>
              <a:ext uri="{FF2B5EF4-FFF2-40B4-BE49-F238E27FC236}">
                <a16:creationId xmlns:a16="http://schemas.microsoft.com/office/drawing/2014/main" id="{4ACEF6F7-2698-486F-B64A-D04B62A891AD}"/>
              </a:ext>
            </a:extLst>
          </p:cNvPr>
          <p:cNvGrpSpPr>
            <a:grpSpLocks/>
          </p:cNvGrpSpPr>
          <p:nvPr/>
        </p:nvGrpSpPr>
        <p:grpSpPr bwMode="auto">
          <a:xfrm>
            <a:off x="5548313" y="2189163"/>
            <a:ext cx="2466975" cy="917575"/>
            <a:chOff x="702" y="2184"/>
            <a:chExt cx="1554" cy="578"/>
          </a:xfrm>
        </p:grpSpPr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033B7B5B-1AE6-46D7-BF74-931AE01E3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2299"/>
              <a:ext cx="1554" cy="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lang="en-US" altLang="zh-CN" sz="2800" dirty="0">
                  <a:solidFill>
                    <a:srgbClr val="003399"/>
                  </a:solidFill>
                  <a:latin typeface="+mn-lt"/>
                  <a:ea typeface="標楷體" panose="03000509000000000000" pitchFamily="65" charset="-120"/>
                  <a:cs typeface="Times New Roman" panose="02020603050405020304" pitchFamily="18" charset="0"/>
                </a:rPr>
                <a:t>6      = 6.375</a:t>
              </a:r>
              <a:endParaRPr lang="zh-TW" altLang="en-US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57" name="Group 104">
              <a:extLst>
                <a:ext uri="{FF2B5EF4-FFF2-40B4-BE49-F238E27FC236}">
                  <a16:creationId xmlns:a16="http://schemas.microsoft.com/office/drawing/2014/main" id="{A51024E6-FA3A-4D08-9B62-5877C19C85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2184"/>
              <a:ext cx="544" cy="578"/>
              <a:chOff x="1257" y="1705"/>
              <a:chExt cx="544" cy="578"/>
            </a:xfrm>
          </p:grpSpPr>
          <p:sp>
            <p:nvSpPr>
              <p:cNvPr id="58" name="Rectangle 8">
                <a:extLst>
                  <a:ext uri="{FF2B5EF4-FFF2-40B4-BE49-F238E27FC236}">
                    <a16:creationId xmlns:a16="http://schemas.microsoft.com/office/drawing/2014/main" id="{130A4D65-4310-4090-A680-1EF35E93A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56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solidFill>
                      <a:srgbClr val="003399"/>
                    </a:solidFill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59" name="Rectangle 8">
                <a:extLst>
                  <a:ext uri="{FF2B5EF4-FFF2-40B4-BE49-F238E27FC236}">
                    <a16:creationId xmlns:a16="http://schemas.microsoft.com/office/drawing/2014/main" id="{C117FE20-E744-4C03-B0E0-2A7BC8D94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" y="1705"/>
                <a:ext cx="543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800" dirty="0">
                    <a:solidFill>
                      <a:srgbClr val="003399"/>
                    </a:solidFill>
                    <a:latin typeface="+mn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0" name="Line 107">
                <a:extLst>
                  <a:ext uri="{FF2B5EF4-FFF2-40B4-BE49-F238E27FC236}">
                    <a16:creationId xmlns:a16="http://schemas.microsoft.com/office/drawing/2014/main" id="{F7F6AB97-8A5E-459C-9FE2-FDDB44550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4" y="1995"/>
                <a:ext cx="295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1" name="Rectangle 403">
            <a:extLst>
              <a:ext uri="{FF2B5EF4-FFF2-40B4-BE49-F238E27FC236}">
                <a16:creationId xmlns:a16="http://schemas.microsoft.com/office/drawing/2014/main" id="{2B97D6E4-3C38-415A-8E60-5266C535B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3141663"/>
            <a:ext cx="33448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6.37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＜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6.375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＜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6.42</a:t>
            </a:r>
            <a:endParaRPr lang="zh-TW" alt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build="allAtOnce" animBg="1"/>
      <p:bldP spid="22" grpId="0"/>
      <p:bldP spid="6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6">
            <a:extLst>
              <a:ext uri="{FF2B5EF4-FFF2-40B4-BE49-F238E27FC236}">
                <a16:creationId xmlns:a16="http://schemas.microsoft.com/office/drawing/2014/main" id="{AF1ABA6A-4D2C-4FBE-9475-39AFCE5DD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279717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A55201C-897C-4D51-9DAF-BB72B7A3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2135188"/>
            <a:ext cx="3973512" cy="2424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0" indent="0" eaLnBrk="1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HK" dirty="0"/>
              <a:t>A. 128</a:t>
            </a:r>
            <a:r>
              <a:rPr lang="zh-TW" altLang="zh-HK" dirty="0"/>
              <a:t>袋，餘下</a:t>
            </a:r>
            <a:r>
              <a:rPr lang="en-US" altLang="zh-HK" dirty="0"/>
              <a:t>0.2kg</a:t>
            </a:r>
          </a:p>
          <a:p>
            <a:pPr marL="0" indent="0" eaLnBrk="1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B. </a:t>
            </a:r>
            <a:r>
              <a:rPr lang="en-US" altLang="zh-HK" kern="100" dirty="0"/>
              <a:t>121</a:t>
            </a:r>
            <a:r>
              <a:rPr lang="zh-TW" altLang="zh-HK" kern="100" dirty="0"/>
              <a:t>袋，餘下</a:t>
            </a:r>
            <a:r>
              <a:rPr lang="en-US" altLang="zh-HK" kern="100" dirty="0"/>
              <a:t>0.1kg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C. </a:t>
            </a:r>
            <a:r>
              <a:rPr lang="en-US" altLang="zh-HK" dirty="0"/>
              <a:t>18</a:t>
            </a:r>
            <a:r>
              <a:rPr lang="zh-TW" altLang="zh-HK" dirty="0"/>
              <a:t>袋，餘下</a:t>
            </a:r>
            <a:r>
              <a:rPr lang="en-US" altLang="zh-HK" dirty="0"/>
              <a:t>2kg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D. </a:t>
            </a:r>
            <a:r>
              <a:rPr lang="en-US" altLang="zh-HK" dirty="0"/>
              <a:t>12</a:t>
            </a:r>
            <a:r>
              <a:rPr lang="zh-TW" altLang="zh-HK" dirty="0"/>
              <a:t>袋，餘下</a:t>
            </a:r>
            <a:r>
              <a:rPr lang="en-US" altLang="zh-HK" dirty="0"/>
              <a:t>1kg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B7BD893B-49EC-48E1-AD14-BAB1FD626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019175"/>
            <a:ext cx="8401050" cy="10826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96900" indent="-596900" eaLnBrk="1" hangingPunct="1">
              <a:buFontTx/>
              <a:buNone/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14. </a:t>
            </a:r>
            <a:r>
              <a:rPr lang="zh-TW" altLang="zh-HK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糖果店店主將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24.3kg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的軟糖分裝成每袋</a:t>
            </a:r>
            <a:r>
              <a:rPr lang="en-US" altLang="zh-HK" sz="2800" kern="100" dirty="0">
                <a:latin typeface="+mj-lt"/>
                <a:ea typeface="標楷體" panose="03000509000000000000" pitchFamily="65" charset="-120"/>
              </a:rPr>
              <a:t>0.2kg</a:t>
            </a:r>
            <a:r>
              <a:rPr lang="zh-TW" altLang="zh-HK" sz="28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出售，他可把軟糖分成多少袋？餘下軟糖重多少？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A5C0398C-1753-44DD-8E6C-2A03A723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3" y="274161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1B924E2-ED3D-4658-AD66-F3590325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645025"/>
            <a:ext cx="1695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3399"/>
                </a:solidFill>
              </a:rPr>
              <a:t>24.3</a:t>
            </a:r>
            <a:r>
              <a:rPr lang="en-US" altLang="zh-TW">
                <a:solidFill>
                  <a:srgbClr val="003399"/>
                </a:solidFill>
                <a:ea typeface="新細明體" panose="02020500000000000000" pitchFamily="18" charset="-120"/>
              </a:rPr>
              <a:t>÷</a:t>
            </a:r>
            <a:r>
              <a:rPr lang="en-US" altLang="zh-TW">
                <a:solidFill>
                  <a:srgbClr val="003399"/>
                </a:solidFill>
              </a:rPr>
              <a:t>0.2 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8BDE13A1-0293-4AE2-A0E5-F5A4DC821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641850"/>
            <a:ext cx="33051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zh-TW" dirty="0">
                <a:solidFill>
                  <a:srgbClr val="003399"/>
                </a:solidFill>
                <a:ea typeface="新細明體" panose="02020500000000000000" pitchFamily="18" charset="-120"/>
              </a:rPr>
              <a:t>= 121(</a:t>
            </a:r>
            <a:r>
              <a:rPr lang="zh-TW" altLang="en-US" dirty="0">
                <a:solidFill>
                  <a:srgbClr val="003399"/>
                </a:solidFill>
                <a:latin typeface="標楷體" panose="03000509000000000000" pitchFamily="65" charset="-120"/>
              </a:rPr>
              <a:t>袋</a:t>
            </a:r>
            <a:r>
              <a:rPr lang="en-US" altLang="zh-TW" dirty="0">
                <a:solidFill>
                  <a:srgbClr val="003399"/>
                </a:solidFill>
                <a:ea typeface="新細明體" panose="02020500000000000000" pitchFamily="18" charset="-120"/>
              </a:rPr>
              <a:t>)</a:t>
            </a:r>
            <a:r>
              <a:rPr lang="en-US" altLang="zh-TW" dirty="0">
                <a:solidFill>
                  <a:srgbClr val="003399"/>
                </a:solidFill>
                <a:latin typeface="標楷體" panose="03000509000000000000" pitchFamily="65" charset="-120"/>
              </a:rPr>
              <a:t>…</a:t>
            </a:r>
            <a:r>
              <a:rPr lang="en-US" altLang="zh-HK" kern="100" dirty="0">
                <a:solidFill>
                  <a:srgbClr val="003399"/>
                </a:solidFill>
              </a:rPr>
              <a:t>0.1</a:t>
            </a:r>
            <a:r>
              <a:rPr lang="en-US" altLang="zh-TW" kern="100" dirty="0">
                <a:solidFill>
                  <a:srgbClr val="003399"/>
                </a:solidFill>
              </a:rPr>
              <a:t>(</a:t>
            </a:r>
            <a:r>
              <a:rPr lang="en-US" altLang="zh-HK" kern="100" dirty="0">
                <a:solidFill>
                  <a:srgbClr val="003399"/>
                </a:solidFill>
              </a:rPr>
              <a:t>kg</a:t>
            </a:r>
            <a:r>
              <a:rPr lang="en-US" altLang="zh-TW" kern="100" dirty="0">
                <a:solidFill>
                  <a:srgbClr val="003399"/>
                </a:solidFill>
              </a:rPr>
              <a:t>)</a:t>
            </a:r>
            <a:endParaRPr lang="en-US" altLang="zh-TW" dirty="0">
              <a:solidFill>
                <a:srgbClr val="003399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361F0023-8B61-43DE-A366-3BA7421C228E}"/>
              </a:ext>
            </a:extLst>
          </p:cNvPr>
          <p:cNvCxnSpPr>
            <a:cxnSpLocks/>
          </p:cNvCxnSpPr>
          <p:nvPr/>
        </p:nvCxnSpPr>
        <p:spPr bwMode="auto">
          <a:xfrm>
            <a:off x="2892425" y="1514475"/>
            <a:ext cx="5135563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6" grpId="1"/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6">
            <a:extLst>
              <a:ext uri="{FF2B5EF4-FFF2-40B4-BE49-F238E27FC236}">
                <a16:creationId xmlns:a16="http://schemas.microsoft.com/office/drawing/2014/main" id="{CD63612A-4868-45D0-A408-96B16FD15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035" y="2945392"/>
            <a:ext cx="504000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197C52A-1412-43D9-9AA3-FEE652813D0B}"/>
              </a:ext>
            </a:extLst>
          </p:cNvPr>
          <p:cNvSpPr/>
          <p:nvPr/>
        </p:nvSpPr>
        <p:spPr bwMode="auto">
          <a:xfrm>
            <a:off x="2534512" y="1633954"/>
            <a:ext cx="2784060" cy="395287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42D6B65-0F0C-4C09-961B-8C5B9399E601}"/>
              </a:ext>
            </a:extLst>
          </p:cNvPr>
          <p:cNvSpPr/>
          <p:nvPr/>
        </p:nvSpPr>
        <p:spPr bwMode="auto">
          <a:xfrm>
            <a:off x="1665561" y="1118017"/>
            <a:ext cx="6578847" cy="395287"/>
          </a:xfrm>
          <a:prstGeom prst="rect">
            <a:avLst/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4751D0F-E223-42CF-B496-8287191ED0B2}"/>
              </a:ext>
            </a:extLst>
          </p:cNvPr>
          <p:cNvSpPr/>
          <p:nvPr/>
        </p:nvSpPr>
        <p:spPr bwMode="auto">
          <a:xfrm>
            <a:off x="900113" y="1633954"/>
            <a:ext cx="647551" cy="395287"/>
          </a:xfrm>
          <a:prstGeom prst="rect">
            <a:avLst/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sz="2800" dirty="0"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965FD21D-F8D1-4B82-BC26-3B3B9C506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205039"/>
            <a:ext cx="6329362" cy="128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zh-TW" dirty="0">
                <a:ea typeface="新細明體" panose="02020500000000000000" pitchFamily="18" charset="-120"/>
              </a:rPr>
              <a:t>A. $50.4                          B. $242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zh-TW" dirty="0">
                <a:ea typeface="新細明體" panose="02020500000000000000" pitchFamily="18" charset="-120"/>
              </a:rPr>
              <a:t>C. $250                           D. $252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D9695EB-68A7-4770-9C6C-2435780EC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137599" cy="103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15. </a:t>
            </a:r>
            <a:r>
              <a:rPr lang="zh-TW" altLang="en-US" sz="2800" u="sng" dirty="0">
                <a:ea typeface="標楷體" panose="03000509000000000000" pitchFamily="65" charset="-120"/>
              </a:rPr>
              <a:t>嘉林</a:t>
            </a:r>
            <a:r>
              <a:rPr lang="zh-TW" altLang="en-US" sz="2800" dirty="0">
                <a:ea typeface="標楷體" panose="03000509000000000000" pitchFamily="65" charset="-120"/>
              </a:rPr>
              <a:t>為</a:t>
            </a:r>
            <a:r>
              <a:rPr lang="en-US" altLang="zh-TW" sz="2800" dirty="0"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ea typeface="標楷體" panose="03000509000000000000" pitchFamily="65" charset="-120"/>
              </a:rPr>
              <a:t>位朋友每位購買一盒鈴鐺，每盒鈴鐺有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  4</a:t>
            </a:r>
            <a:r>
              <a:rPr lang="zh-TW" altLang="en-US" sz="2800" dirty="0">
                <a:ea typeface="標楷體" panose="03000509000000000000" pitchFamily="65" charset="-120"/>
              </a:rPr>
              <a:t>個。如果每個鈴鐺售</a:t>
            </a:r>
            <a:r>
              <a:rPr lang="en-US" altLang="zh-TW" sz="2800" dirty="0">
                <a:ea typeface="標楷體" panose="03000509000000000000" pitchFamily="65" charset="-120"/>
              </a:rPr>
              <a:t>$12.6</a:t>
            </a:r>
            <a:r>
              <a:rPr lang="zh-TW" altLang="en-US" sz="2800" dirty="0">
                <a:ea typeface="標楷體" panose="03000509000000000000" pitchFamily="65" charset="-120"/>
              </a:rPr>
              <a:t>，他共須付多少？ </a:t>
            </a:r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475ADA4A-8075-4C1D-B88D-C7069698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64" y="2848831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[2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en-US" altLang="zh-TW" dirty="0">
                <a:solidFill>
                  <a:srgbClr val="FF0000"/>
                </a:solidFill>
              </a:rPr>
              <a:t>]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2A4A63D4-8896-44E1-8985-D250102EB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198" y="4527124"/>
            <a:ext cx="100007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12.6</a:t>
            </a:r>
            <a:endParaRPr lang="zh-CN" altLang="en-US" sz="2800" b="0" dirty="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25B43320-534C-4784-8CD5-EA1FC3822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27" y="3767862"/>
            <a:ext cx="6555134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00000">
                <a:alpha val="80000"/>
              </a:srgbClr>
            </a:prstShdw>
          </a:effectLst>
        </p:spPr>
        <p:txBody>
          <a:bodyPr wrap="square"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zh-CN" altLang="en-US" b="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共須付的款項 </a:t>
            </a:r>
            <a:r>
              <a:rPr lang="en-US" altLang="zh-CN" b="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</a:t>
            </a:r>
            <a:r>
              <a:rPr lang="zh-TW" altLang="en-US" b="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每</a:t>
            </a:r>
            <a:r>
              <a:rPr lang="zh-TW" altLang="en-US" b="0" dirty="0">
                <a:solidFill>
                  <a:srgbClr val="1D4AA5"/>
                </a:solidFill>
                <a:ea typeface="標楷體" panose="03000509000000000000" pitchFamily="65" charset="-120"/>
              </a:rPr>
              <a:t>個鈴鐺</a:t>
            </a:r>
            <a:r>
              <a:rPr lang="zh-CN" altLang="en-US" b="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的售價 </a:t>
            </a:r>
            <a:r>
              <a:rPr lang="en-US" altLang="zh-CN" b="0" dirty="0">
                <a:solidFill>
                  <a:srgbClr val="1D4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3" panose="05040102010807070707" pitchFamily="18" charset="2"/>
              </a:rPr>
              <a:t>× </a:t>
            </a:r>
            <a:r>
              <a:rPr lang="zh-CN" altLang="en-US" b="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數量</a:t>
            </a:r>
            <a:endParaRPr lang="en-US" altLang="zh-CN" b="0" dirty="0">
              <a:solidFill>
                <a:srgbClr val="1D4AA5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20" name="箭號: 向下 20">
            <a:extLst>
              <a:ext uri="{FF2B5EF4-FFF2-40B4-BE49-F238E27FC236}">
                <a16:creationId xmlns:a16="http://schemas.microsoft.com/office/drawing/2014/main" id="{5256828D-86B7-4237-8BBB-F61931465505}"/>
              </a:ext>
            </a:extLst>
          </p:cNvPr>
          <p:cNvSpPr/>
          <p:nvPr/>
        </p:nvSpPr>
        <p:spPr bwMode="auto">
          <a:xfrm>
            <a:off x="5483912" y="4357618"/>
            <a:ext cx="192455" cy="282382"/>
          </a:xfrm>
          <a:prstGeom prst="downArrow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1" name="箭號: 向下 21">
            <a:extLst>
              <a:ext uri="{FF2B5EF4-FFF2-40B4-BE49-F238E27FC236}">
                <a16:creationId xmlns:a16="http://schemas.microsoft.com/office/drawing/2014/main" id="{B99AC9AB-88C6-46CB-AE99-5D24588ACAD5}"/>
              </a:ext>
            </a:extLst>
          </p:cNvPr>
          <p:cNvSpPr/>
          <p:nvPr/>
        </p:nvSpPr>
        <p:spPr bwMode="auto">
          <a:xfrm>
            <a:off x="6634171" y="4319119"/>
            <a:ext cx="192455" cy="282382"/>
          </a:xfrm>
          <a:prstGeom prst="downArrow">
            <a:avLst/>
          </a:prstGeom>
          <a:solidFill>
            <a:srgbClr val="FF00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D073CBED-CA39-465F-BE13-09D091426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794" y="4527124"/>
            <a:ext cx="349643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 b="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(        </a:t>
            </a:r>
            <a:r>
              <a:rPr lang="en-US" altLang="zh-CN" sz="2800" b="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×         </a:t>
            </a:r>
            <a:r>
              <a:rPr lang="en-US" altLang="zh-TW" sz="2800" b="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) = 252</a:t>
            </a:r>
            <a:r>
              <a:rPr lang="en-US" altLang="zh-CN" sz="2800" b="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 </a:t>
            </a:r>
            <a:endParaRPr lang="zh-CN" altLang="en-US" sz="2800" b="0" dirty="0">
              <a:solidFill>
                <a:srgbClr val="1D4AA5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AAA2D9F0-D035-46C0-9D1D-24887DE17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364" y="4510839"/>
            <a:ext cx="1075299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 b="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4</a:t>
            </a:r>
            <a:r>
              <a:rPr lang="en-US" altLang="zh-CN" b="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 × 5</a:t>
            </a:r>
            <a:endParaRPr lang="zh-CN" altLang="en-US" sz="2800" b="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4" grpId="1" animBg="1"/>
      <p:bldP spid="10" grpId="0" animBg="1"/>
      <p:bldP spid="10" grpId="1" animBg="1"/>
      <p:bldP spid="13" grpId="0" animBg="1"/>
      <p:bldP spid="13" grpId="1" animBg="1"/>
      <p:bldP spid="12" grpId="0"/>
      <p:bldP spid="18" grpId="0"/>
      <p:bldP spid="18" grpId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4">
            <a:extLst>
              <a:ext uri="{FF2B5EF4-FFF2-40B4-BE49-F238E27FC236}">
                <a16:creationId xmlns:a16="http://schemas.microsoft.com/office/drawing/2014/main" id="{84E3EDCF-D0EA-4D94-B565-F544ADD2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165225"/>
            <a:ext cx="7854950" cy="4984750"/>
          </a:xfrm>
          <a:prstGeom prst="roundRect">
            <a:avLst>
              <a:gd name="adj" fmla="val 3463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 sz="2400"/>
          </a:p>
        </p:txBody>
      </p:sp>
      <p:pic>
        <p:nvPicPr>
          <p:cNvPr id="6147" name="Picture 9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E9E3858-3E13-4BFE-8EA1-6AF85EF40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4" descr="考核課題">
            <a:hlinkClick r:id="rId4" action="ppaction://hlinksldjump"/>
            <a:extLst>
              <a:ext uri="{FF2B5EF4-FFF2-40B4-BE49-F238E27FC236}">
                <a16:creationId xmlns:a16="http://schemas.microsoft.com/office/drawing/2014/main" id="{67918B6E-0C78-43CD-B3E7-3B2996A9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93763"/>
            <a:ext cx="1385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1">
            <a:extLst>
              <a:ext uri="{FF2B5EF4-FFF2-40B4-BE49-F238E27FC236}">
                <a16:creationId xmlns:a16="http://schemas.microsoft.com/office/drawing/2014/main" id="{38572B6A-E76A-4D39-82F4-E695CC8DA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82700"/>
            <a:ext cx="75930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marL="342900" indent="-342900"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kumimoji="0" lang="zh-TW" altLang="en-US" sz="1800" b="1">
                <a:ea typeface="新細明體" panose="02020500000000000000" pitchFamily="18" charset="-120"/>
              </a:rPr>
              <a:t>測驗時間</a:t>
            </a:r>
            <a:r>
              <a:rPr kumimoji="0" lang="zh-TW" altLang="en-US" sz="1800" b="1">
                <a:latin typeface="Times New Roman" panose="02020603050405020304" pitchFamily="18" charset="0"/>
                <a:ea typeface="新細明體" panose="02020500000000000000" pitchFamily="18" charset="-120"/>
              </a:rPr>
              <a:t>：</a:t>
            </a:r>
            <a:r>
              <a:rPr kumimoji="0" lang="en-US" altLang="zh-TW" sz="1800">
                <a:latin typeface="Times New Roman" panose="02020603050405020304" pitchFamily="18" charset="0"/>
              </a:rPr>
              <a:t>50</a:t>
            </a:r>
            <a:r>
              <a:rPr kumimoji="0" lang="zh-TW" altLang="en-US" sz="1800">
                <a:latin typeface="Times New Roman" panose="02020603050405020304" pitchFamily="18" charset="0"/>
              </a:rPr>
              <a:t>分鐘 </a:t>
            </a:r>
          </a:p>
          <a:p>
            <a:pPr eaLnBrk="1" hangingPunct="1"/>
            <a:endParaRPr kumimoji="0" lang="zh-TW" altLang="en-US" sz="1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zh-TW" altLang="en-US" sz="1800" b="1">
                <a:latin typeface="Times New Roman" panose="02020603050405020304" pitchFamily="18" charset="0"/>
                <a:ea typeface="新細明體" panose="02020500000000000000" pitchFamily="18" charset="-120"/>
              </a:rPr>
              <a:t>學生須知：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1800">
                <a:latin typeface="Times New Roman" panose="02020603050405020304" pitchFamily="18" charset="0"/>
              </a:rPr>
              <a:t>1. </a:t>
            </a:r>
            <a:r>
              <a:rPr kumimoji="0" lang="zh-TW" altLang="en-US" sz="1800">
                <a:latin typeface="Times New Roman" panose="02020603050405020304" pitchFamily="18" charset="0"/>
              </a:rPr>
              <a:t>本測驗卷共有兩部分：</a:t>
            </a:r>
          </a:p>
          <a:p>
            <a:pPr eaLnBrk="1" hangingPunct="1">
              <a:lnSpc>
                <a:spcPct val="130000"/>
              </a:lnSpc>
            </a:pPr>
            <a:r>
              <a:rPr kumimoji="0" lang="zh-TW" altLang="en-US" sz="1800">
                <a:latin typeface="Times New Roman" panose="02020603050405020304" pitchFamily="18" charset="0"/>
              </a:rPr>
              <a:t>                 甲部：第</a:t>
            </a:r>
            <a:r>
              <a:rPr kumimoji="0" lang="en-US" altLang="zh-TW" sz="1800">
                <a:latin typeface="Times New Roman" panose="02020603050405020304" pitchFamily="18" charset="0"/>
              </a:rPr>
              <a:t>1</a:t>
            </a:r>
            <a:r>
              <a:rPr kumimoji="0" lang="zh-TW" altLang="en-US" sz="1800">
                <a:latin typeface="Times New Roman" panose="02020603050405020304" pitchFamily="18" charset="0"/>
              </a:rPr>
              <a:t>至第</a:t>
            </a:r>
            <a:r>
              <a:rPr kumimoji="0" lang="en-US" altLang="zh-TW" sz="1800">
                <a:latin typeface="Times New Roman" panose="02020603050405020304" pitchFamily="18" charset="0"/>
              </a:rPr>
              <a:t>30</a:t>
            </a:r>
            <a:r>
              <a:rPr kumimoji="0" lang="zh-TW" altLang="en-US" sz="1800">
                <a:latin typeface="Times New Roman" panose="02020603050405020304" pitchFamily="18" charset="0"/>
              </a:rPr>
              <a:t>題</a:t>
            </a:r>
          </a:p>
          <a:p>
            <a:pPr eaLnBrk="1" hangingPunct="1">
              <a:lnSpc>
                <a:spcPct val="130000"/>
              </a:lnSpc>
            </a:pPr>
            <a:r>
              <a:rPr kumimoji="0" lang="zh-TW" altLang="en-US" sz="1800">
                <a:latin typeface="Times New Roman" panose="02020603050405020304" pitchFamily="18" charset="0"/>
              </a:rPr>
              <a:t>                 乙部：第</a:t>
            </a:r>
            <a:r>
              <a:rPr kumimoji="0" lang="en-US" altLang="zh-TW" sz="1800">
                <a:latin typeface="Times New Roman" panose="02020603050405020304" pitchFamily="18" charset="0"/>
              </a:rPr>
              <a:t>31</a:t>
            </a:r>
            <a:r>
              <a:rPr kumimoji="0" lang="zh-TW" altLang="en-US" sz="1800">
                <a:latin typeface="Times New Roman" panose="02020603050405020304" pitchFamily="18" charset="0"/>
              </a:rPr>
              <a:t>至第</a:t>
            </a:r>
            <a:r>
              <a:rPr kumimoji="0" lang="en-US" altLang="zh-TW" sz="1800">
                <a:latin typeface="Times New Roman" panose="02020603050405020304" pitchFamily="18" charset="0"/>
              </a:rPr>
              <a:t>36</a:t>
            </a:r>
            <a:r>
              <a:rPr kumimoji="0" lang="zh-TW" altLang="en-US" sz="1800">
                <a:latin typeface="Times New Roman" panose="02020603050405020304" pitchFamily="18" charset="0"/>
              </a:rPr>
              <a:t>題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1800">
                <a:latin typeface="Times New Roman" panose="02020603050405020304" pitchFamily="18" charset="0"/>
              </a:rPr>
              <a:t>2. </a:t>
            </a:r>
            <a:r>
              <a:rPr kumimoji="0" lang="zh-TW" altLang="en-US" sz="1800">
                <a:latin typeface="Times New Roman" panose="02020603050405020304" pitchFamily="18" charset="0"/>
              </a:rPr>
              <a:t>全部題目均須作答。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1800">
                <a:latin typeface="Times New Roman" panose="02020603050405020304" pitchFamily="18" charset="0"/>
              </a:rPr>
              <a:t>3. </a:t>
            </a:r>
            <a:r>
              <a:rPr kumimoji="0" lang="zh-TW" altLang="en-US" sz="1800">
                <a:latin typeface="Times New Roman" panose="02020603050405020304" pitchFamily="18" charset="0"/>
              </a:rPr>
              <a:t>把答案寫在答題紙上。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1800">
                <a:latin typeface="Times New Roman" panose="02020603050405020304" pitchFamily="18" charset="0"/>
              </a:rPr>
              <a:t>4. </a:t>
            </a:r>
            <a:r>
              <a:rPr kumimoji="0" lang="zh-TW" altLang="en-US" sz="1800">
                <a:latin typeface="Times New Roman" panose="02020603050405020304" pitchFamily="18" charset="0"/>
              </a:rPr>
              <a:t>在答題紙上填寫學生姓名、班別及學號。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1800">
                <a:latin typeface="Times New Roman" panose="02020603050405020304" pitchFamily="18" charset="0"/>
              </a:rPr>
              <a:t>5. </a:t>
            </a:r>
            <a:r>
              <a:rPr kumimoji="0" lang="zh-TW" altLang="en-US" sz="1800">
                <a:latin typeface="Times New Roman" panose="02020603050405020304" pitchFamily="18" charset="0"/>
              </a:rPr>
              <a:t>學生可利用本測驗卷的空白部分做算草，測驗完畢後無須將算草擦去。</a:t>
            </a: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1800">
                <a:latin typeface="Times New Roman" panose="02020603050405020304" pitchFamily="18" charset="0"/>
              </a:rPr>
              <a:t>6. </a:t>
            </a:r>
            <a:r>
              <a:rPr kumimoji="0" lang="zh-TW" altLang="en-US" sz="1800">
                <a:latin typeface="Times New Roman" panose="02020603050405020304" pitchFamily="18" charset="0"/>
              </a:rPr>
              <a:t>不准使用計算機。 </a:t>
            </a: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D0EA727F-33C8-4B67-B62E-3E712106F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00" y="5940000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8CFD6B5-23D4-4ECF-ABBC-3DFBCC6C67F4}"/>
              </a:ext>
            </a:extLst>
          </p:cNvPr>
          <p:cNvSpPr/>
          <p:nvPr/>
        </p:nvSpPr>
        <p:spPr>
          <a:xfrm>
            <a:off x="611560" y="2348880"/>
            <a:ext cx="8353425" cy="40780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4500" indent="-444500" eaLnBrk="1" hangingPunct="1">
              <a:spcAft>
                <a:spcPts val="600"/>
              </a:spcAft>
              <a:defRPr/>
            </a:pPr>
            <a:r>
              <a:rPr lang="en-US" altLang="zh-TW" sz="2800" b="1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圖一是一個正方形。圖二由一個正方形和四個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defRPr/>
            </a:pPr>
            <a:r>
              <a:rPr lang="zh-TW" altLang="en-US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大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小相同的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半圓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組成。它們都是軸對稱圖形。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</a:t>
            </a:r>
            <a:r>
              <a:rPr lang="zh-TW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它們有對稱軸多少條？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       </a:t>
            </a:r>
            <a:r>
              <a:rPr lang="zh-CN" altLang="en-US" sz="2800" u="sng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圖一</a:t>
            </a:r>
            <a:r>
              <a:rPr lang="zh-CN" altLang="en-US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                        </a:t>
            </a:r>
            <a:r>
              <a:rPr lang="zh-CN" altLang="en-US" sz="2800" u="sng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圖二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A.     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2</a:t>
            </a:r>
            <a:r>
              <a:rPr lang="zh-TW" altLang="en-US" sz="2800" kern="100" dirty="0">
                <a:solidFill>
                  <a:srgbClr val="000000"/>
                </a:solidFill>
                <a:ea typeface="DFKai-SB" panose="03000509000000000000" pitchFamily="65" charset="-120"/>
              </a:rPr>
              <a:t>條                            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2</a:t>
            </a:r>
            <a:r>
              <a:rPr lang="zh-TW" altLang="en-US" sz="2800" kern="100" dirty="0">
                <a:solidFill>
                  <a:srgbClr val="000000"/>
                </a:solidFill>
                <a:ea typeface="DFKai-SB" panose="03000509000000000000" pitchFamily="65" charset="-120"/>
              </a:rPr>
              <a:t>條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	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B.     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4</a:t>
            </a:r>
            <a:r>
              <a:rPr lang="zh-TW" altLang="en-US" sz="2800" kern="100" dirty="0">
                <a:solidFill>
                  <a:srgbClr val="000000"/>
                </a:solidFill>
                <a:ea typeface="DFKai-SB" panose="03000509000000000000" pitchFamily="65" charset="-120"/>
              </a:rPr>
              <a:t>條                            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2</a:t>
            </a:r>
            <a:r>
              <a:rPr lang="zh-TW" altLang="en-US" sz="2800" kern="100" dirty="0">
                <a:solidFill>
                  <a:srgbClr val="000000"/>
                </a:solidFill>
                <a:ea typeface="DFKai-SB" panose="03000509000000000000" pitchFamily="65" charset="-120"/>
              </a:rPr>
              <a:t>條</a:t>
            </a:r>
            <a:endParaRPr lang="en-US" altLang="zh-TW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C.     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2</a:t>
            </a:r>
            <a:r>
              <a:rPr lang="zh-TW" altLang="en-US" sz="2800" kern="100" dirty="0">
                <a:solidFill>
                  <a:srgbClr val="000000"/>
                </a:solidFill>
                <a:ea typeface="DFKai-SB" panose="03000509000000000000" pitchFamily="65" charset="-120"/>
              </a:rPr>
              <a:t>條                            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4</a:t>
            </a:r>
            <a:r>
              <a:rPr lang="zh-TW" altLang="en-US" sz="2800" kern="100" dirty="0">
                <a:solidFill>
                  <a:srgbClr val="000000"/>
                </a:solidFill>
                <a:ea typeface="DFKai-SB" panose="03000509000000000000" pitchFamily="65" charset="-120"/>
              </a:rPr>
              <a:t>條</a:t>
            </a: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	</a:t>
            </a:r>
          </a:p>
          <a:p>
            <a:pPr>
              <a:spcBef>
                <a:spcPts val="0"/>
              </a:spcBef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    D.     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4</a:t>
            </a:r>
            <a:r>
              <a:rPr lang="zh-TW" altLang="en-US" sz="2800" kern="100" dirty="0">
                <a:solidFill>
                  <a:srgbClr val="000000"/>
                </a:solidFill>
                <a:ea typeface="DFKai-SB" panose="03000509000000000000" pitchFamily="65" charset="-120"/>
              </a:rPr>
              <a:t>條                             </a:t>
            </a:r>
            <a:r>
              <a:rPr lang="en-US" altLang="zh-CN" sz="2800" kern="100" dirty="0">
                <a:solidFill>
                  <a:srgbClr val="000000"/>
                </a:solidFill>
                <a:latin typeface="+mj-lt"/>
                <a:ea typeface="DFKai-SB" panose="03000509000000000000" pitchFamily="65" charset="-120"/>
              </a:rPr>
              <a:t>4</a:t>
            </a:r>
            <a:r>
              <a:rPr lang="zh-TW" altLang="en-US" sz="2800" kern="100" dirty="0">
                <a:solidFill>
                  <a:srgbClr val="000000"/>
                </a:solidFill>
                <a:ea typeface="DFKai-SB" panose="03000509000000000000" pitchFamily="65" charset="-120"/>
              </a:rPr>
              <a:t>條</a:t>
            </a:r>
            <a:endParaRPr lang="en-US" altLang="zh-CN" sz="2800" kern="100" dirty="0">
              <a:solidFill>
                <a:srgbClr val="000000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29701" name="Rectangle 2">
            <a:extLst>
              <a:ext uri="{FF2B5EF4-FFF2-40B4-BE49-F238E27FC236}">
                <a16:creationId xmlns:a16="http://schemas.microsoft.com/office/drawing/2014/main" id="{3976CAC4-B087-4C03-B69C-67FC34C2BA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47676" y="2420888"/>
            <a:ext cx="614238" cy="588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16.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9A7D40-E0A2-446B-B322-C7C0189E5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423" y="5879839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[2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en-US" altLang="zh-TW" dirty="0">
                <a:solidFill>
                  <a:srgbClr val="FF0000"/>
                </a:solidFill>
              </a:rPr>
              <a:t>]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CAE84010-C5E6-4BC7-9DD4-79C5C51DD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334" y="1777943"/>
            <a:ext cx="5598144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     </a:t>
            </a:r>
            <a:r>
              <a:rPr lang="zh-CN" altLang="en-US" dirty="0">
                <a:solidFill>
                  <a:schemeClr val="tx1"/>
                </a:solidFill>
                <a:cs typeface="Arial" panose="020B0604020202020204" pitchFamily="34" charset="0"/>
              </a:rPr>
              <a:t>圖一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                              </a:t>
            </a:r>
            <a:r>
              <a:rPr lang="zh-CN" altLang="en-US" dirty="0">
                <a:solidFill>
                  <a:schemeClr val="tx1"/>
                </a:solidFill>
                <a:cs typeface="Arial" panose="020B0604020202020204" pitchFamily="34" charset="0"/>
              </a:rPr>
              <a:t>圖二</a:t>
            </a:r>
          </a:p>
        </p:txBody>
      </p:sp>
      <p:sp>
        <p:nvSpPr>
          <p:cNvPr id="26" name="Line 87">
            <a:extLst>
              <a:ext uri="{FF2B5EF4-FFF2-40B4-BE49-F238E27FC236}">
                <a16:creationId xmlns:a16="http://schemas.microsoft.com/office/drawing/2014/main" id="{F41E3B85-7E0A-4E6E-9F06-620282E988EF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799432" y="944762"/>
            <a:ext cx="0" cy="1439862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任意多边形 3">
            <a:extLst>
              <a:ext uri="{FF2B5EF4-FFF2-40B4-BE49-F238E27FC236}">
                <a16:creationId xmlns:a16="http://schemas.microsoft.com/office/drawing/2014/main" id="{C291BE0F-AB85-4721-8829-61626906ACF4}"/>
              </a:ext>
            </a:extLst>
          </p:cNvPr>
          <p:cNvSpPr>
            <a:spLocks/>
          </p:cNvSpPr>
          <p:nvPr/>
        </p:nvSpPr>
        <p:spPr bwMode="auto">
          <a:xfrm>
            <a:off x="2771651" y="899518"/>
            <a:ext cx="0" cy="1439862"/>
          </a:xfrm>
          <a:custGeom>
            <a:avLst/>
            <a:gdLst>
              <a:gd name="T0" fmla="*/ 0 w 42729"/>
              <a:gd name="T1" fmla="*/ 0 h 1580972"/>
              <a:gd name="T2" fmla="*/ 0 w 42729"/>
              <a:gd name="T3" fmla="*/ 1440486 h 15809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729" h="1580972">
                <a:moveTo>
                  <a:pt x="0" y="0"/>
                </a:moveTo>
                <a:lnTo>
                  <a:pt x="42729" y="1580972"/>
                </a:ln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F536C3D7-7878-4523-9F91-C04E4366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138" y="1740893"/>
            <a:ext cx="760413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800">
                <a:solidFill>
                  <a:srgbClr val="FF00FF"/>
                </a:solidFill>
                <a:sym typeface="Wingdings 3" panose="05040102010807070707" pitchFamily="18" charset="2"/>
              </a:rPr>
              <a:t>4</a:t>
            </a:r>
            <a:r>
              <a:rPr lang="zh-CN" altLang="en-US" sz="2800">
                <a:solidFill>
                  <a:srgbClr val="FF00FF"/>
                </a:solidFill>
                <a:sym typeface="Wingdings 3" panose="05040102010807070707" pitchFamily="18" charset="2"/>
              </a:rPr>
              <a:t>條</a:t>
            </a:r>
            <a:endParaRPr lang="en-US" altLang="zh-CN" sz="2800">
              <a:solidFill>
                <a:srgbClr val="0000FF"/>
              </a:solidFill>
              <a:sym typeface="Wingdings 3" panose="05040102010807070707" pitchFamily="18" charset="2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4DC5B6B0-3C6E-40CC-BDD3-64AD696F9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004" y="1800248"/>
            <a:ext cx="76041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 sz="2800" dirty="0">
                <a:solidFill>
                  <a:srgbClr val="FF00FF"/>
                </a:solidFill>
                <a:sym typeface="Wingdings 3" panose="05040102010807070707" pitchFamily="18" charset="2"/>
              </a:rPr>
              <a:t>4</a:t>
            </a:r>
            <a:r>
              <a:rPr lang="zh-CN" altLang="en-US" sz="2800" dirty="0">
                <a:solidFill>
                  <a:srgbClr val="FF00FF"/>
                </a:solidFill>
                <a:sym typeface="Wingdings 3" panose="05040102010807070707" pitchFamily="18" charset="2"/>
              </a:rPr>
              <a:t>條</a:t>
            </a:r>
            <a:endParaRPr lang="en-US" altLang="zh-CN" sz="2800" dirty="0">
              <a:solidFill>
                <a:srgbClr val="0000FF"/>
              </a:solidFill>
              <a:sym typeface="Wingdings 3" panose="05040102010807070707" pitchFamily="18" charset="2"/>
            </a:endParaRPr>
          </a:p>
        </p:txBody>
      </p:sp>
      <p:cxnSp>
        <p:nvCxnSpPr>
          <p:cNvPr id="35" name="直線接點 9">
            <a:extLst>
              <a:ext uri="{FF2B5EF4-FFF2-40B4-BE49-F238E27FC236}">
                <a16:creationId xmlns:a16="http://schemas.microsoft.com/office/drawing/2014/main" id="{4698DCB5-DF4C-4677-8EEF-1135C81BDC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2526" y="3762000"/>
            <a:ext cx="1042987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A5ABA977-E27C-47E0-9FD5-CDC8B70FC790}"/>
              </a:ext>
            </a:extLst>
          </p:cNvPr>
          <p:cNvSpPr/>
          <p:nvPr/>
        </p:nvSpPr>
        <p:spPr bwMode="auto">
          <a:xfrm>
            <a:off x="5948238" y="1270993"/>
            <a:ext cx="720725" cy="719137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0A2AAD3-6E6B-41D0-A56B-22B33C6F9AF5}"/>
              </a:ext>
            </a:extLst>
          </p:cNvPr>
          <p:cNvSpPr/>
          <p:nvPr/>
        </p:nvSpPr>
        <p:spPr bwMode="auto">
          <a:xfrm>
            <a:off x="2400176" y="1286868"/>
            <a:ext cx="719137" cy="720725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4" name="Line 87">
            <a:extLst>
              <a:ext uri="{FF2B5EF4-FFF2-40B4-BE49-F238E27FC236}">
                <a16:creationId xmlns:a16="http://schemas.microsoft.com/office/drawing/2014/main" id="{34FC2F33-320C-40C4-9241-1730F90DFBE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099365" y="982882"/>
            <a:ext cx="1304598" cy="1290924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" name="任意多边形 3">
            <a:extLst>
              <a:ext uri="{FF2B5EF4-FFF2-40B4-BE49-F238E27FC236}">
                <a16:creationId xmlns:a16="http://schemas.microsoft.com/office/drawing/2014/main" id="{0E3604C3-7A7F-4244-92E7-BFF3954E5058}"/>
              </a:ext>
            </a:extLst>
          </p:cNvPr>
          <p:cNvSpPr>
            <a:spLocks/>
          </p:cNvSpPr>
          <p:nvPr/>
        </p:nvSpPr>
        <p:spPr bwMode="auto">
          <a:xfrm flipH="1">
            <a:off x="2152526" y="1018580"/>
            <a:ext cx="1244600" cy="1246188"/>
          </a:xfrm>
          <a:custGeom>
            <a:avLst/>
            <a:gdLst>
              <a:gd name="T0" fmla="*/ 0 w 42729"/>
              <a:gd name="T1" fmla="*/ 0 h 1580972"/>
              <a:gd name="T2" fmla="*/ 0 w 42729"/>
              <a:gd name="T3" fmla="*/ 1247167 h 15809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729" h="1580972">
                <a:moveTo>
                  <a:pt x="0" y="0"/>
                </a:moveTo>
                <a:lnTo>
                  <a:pt x="42729" y="1580972"/>
                </a:ln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弧形 3">
            <a:extLst>
              <a:ext uri="{FF2B5EF4-FFF2-40B4-BE49-F238E27FC236}">
                <a16:creationId xmlns:a16="http://schemas.microsoft.com/office/drawing/2014/main" id="{85CE8A7E-7706-47A1-A737-26818AC8E0EA}"/>
              </a:ext>
            </a:extLst>
          </p:cNvPr>
          <p:cNvSpPr/>
          <p:nvPr/>
        </p:nvSpPr>
        <p:spPr bwMode="auto">
          <a:xfrm>
            <a:off x="5949496" y="910993"/>
            <a:ext cx="720000" cy="720000"/>
          </a:xfrm>
          <a:prstGeom prst="arc">
            <a:avLst>
              <a:gd name="adj1" fmla="val 10897451"/>
              <a:gd name="adj2" fmla="val 0"/>
            </a:avLst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46" name="弧形 45">
            <a:extLst>
              <a:ext uri="{FF2B5EF4-FFF2-40B4-BE49-F238E27FC236}">
                <a16:creationId xmlns:a16="http://schemas.microsoft.com/office/drawing/2014/main" id="{5299EE01-DFE4-4F8B-9B20-4C729FAC48AB}"/>
              </a:ext>
            </a:extLst>
          </p:cNvPr>
          <p:cNvSpPr/>
          <p:nvPr/>
        </p:nvSpPr>
        <p:spPr bwMode="auto">
          <a:xfrm rot="5400000">
            <a:off x="6300628" y="1270130"/>
            <a:ext cx="720000" cy="720000"/>
          </a:xfrm>
          <a:prstGeom prst="arc">
            <a:avLst>
              <a:gd name="adj1" fmla="val 10897451"/>
              <a:gd name="adj2" fmla="val 0"/>
            </a:avLst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47" name="弧形 46">
            <a:extLst>
              <a:ext uri="{FF2B5EF4-FFF2-40B4-BE49-F238E27FC236}">
                <a16:creationId xmlns:a16="http://schemas.microsoft.com/office/drawing/2014/main" id="{BB699941-EEED-4EC0-B73C-37DDEF3277DE}"/>
              </a:ext>
            </a:extLst>
          </p:cNvPr>
          <p:cNvSpPr/>
          <p:nvPr/>
        </p:nvSpPr>
        <p:spPr bwMode="auto">
          <a:xfrm rot="16200000" flipH="1">
            <a:off x="5602544" y="1270130"/>
            <a:ext cx="720000" cy="720000"/>
          </a:xfrm>
          <a:prstGeom prst="arc">
            <a:avLst>
              <a:gd name="adj1" fmla="val 10897451"/>
              <a:gd name="adj2" fmla="val 0"/>
            </a:avLst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48" name="弧形 47">
            <a:extLst>
              <a:ext uri="{FF2B5EF4-FFF2-40B4-BE49-F238E27FC236}">
                <a16:creationId xmlns:a16="http://schemas.microsoft.com/office/drawing/2014/main" id="{0DA3CC37-DC3F-4F45-941D-F82789A61DFC}"/>
              </a:ext>
            </a:extLst>
          </p:cNvPr>
          <p:cNvSpPr/>
          <p:nvPr/>
        </p:nvSpPr>
        <p:spPr bwMode="auto">
          <a:xfrm flipV="1">
            <a:off x="5947485" y="1619380"/>
            <a:ext cx="720000" cy="720000"/>
          </a:xfrm>
          <a:prstGeom prst="arc">
            <a:avLst>
              <a:gd name="adj1" fmla="val 10897451"/>
              <a:gd name="adj2" fmla="val 0"/>
            </a:avLst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49" name="Line 87">
            <a:extLst>
              <a:ext uri="{FF2B5EF4-FFF2-40B4-BE49-F238E27FC236}">
                <a16:creationId xmlns:a16="http://schemas.microsoft.com/office/drawing/2014/main" id="{6B2FFC3E-8E4A-4A00-A509-F28F26F86C7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336096" y="749436"/>
            <a:ext cx="0" cy="1800000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任意多边形 3">
            <a:extLst>
              <a:ext uri="{FF2B5EF4-FFF2-40B4-BE49-F238E27FC236}">
                <a16:creationId xmlns:a16="http://schemas.microsoft.com/office/drawing/2014/main" id="{9A6E9B89-F6A9-46BF-A6C3-4B84562F8FF4}"/>
              </a:ext>
            </a:extLst>
          </p:cNvPr>
          <p:cNvSpPr>
            <a:spLocks/>
          </p:cNvSpPr>
          <p:nvPr/>
        </p:nvSpPr>
        <p:spPr bwMode="auto">
          <a:xfrm>
            <a:off x="6322544" y="764704"/>
            <a:ext cx="0" cy="1800000"/>
          </a:xfrm>
          <a:custGeom>
            <a:avLst/>
            <a:gdLst>
              <a:gd name="T0" fmla="*/ 0 w 42729"/>
              <a:gd name="T1" fmla="*/ 0 h 1580972"/>
              <a:gd name="T2" fmla="*/ 0 w 42729"/>
              <a:gd name="T3" fmla="*/ 1440486 h 15809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729" h="1580972">
                <a:moveTo>
                  <a:pt x="0" y="0"/>
                </a:moveTo>
                <a:lnTo>
                  <a:pt x="42729" y="1580972"/>
                </a:ln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" name="Line 87">
            <a:extLst>
              <a:ext uri="{FF2B5EF4-FFF2-40B4-BE49-F238E27FC236}">
                <a16:creationId xmlns:a16="http://schemas.microsoft.com/office/drawing/2014/main" id="{6719E86D-3863-4942-8B15-E1B52EB537A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678018" y="995386"/>
            <a:ext cx="1262063" cy="1277938"/>
          </a:xfrm>
          <a:prstGeom prst="line">
            <a:avLst/>
          </a:prstGeom>
          <a:noFill/>
          <a:ln w="19050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任意多边形 3">
            <a:extLst>
              <a:ext uri="{FF2B5EF4-FFF2-40B4-BE49-F238E27FC236}">
                <a16:creationId xmlns:a16="http://schemas.microsoft.com/office/drawing/2014/main" id="{F15B1F25-256D-4B3C-B697-2FDCE689618E}"/>
              </a:ext>
            </a:extLst>
          </p:cNvPr>
          <p:cNvSpPr>
            <a:spLocks/>
          </p:cNvSpPr>
          <p:nvPr/>
        </p:nvSpPr>
        <p:spPr bwMode="auto">
          <a:xfrm flipH="1">
            <a:off x="5703419" y="1003323"/>
            <a:ext cx="1244600" cy="1246188"/>
          </a:xfrm>
          <a:custGeom>
            <a:avLst/>
            <a:gdLst>
              <a:gd name="T0" fmla="*/ 0 w 42729"/>
              <a:gd name="T1" fmla="*/ 0 h 1580972"/>
              <a:gd name="T2" fmla="*/ 0 w 42729"/>
              <a:gd name="T3" fmla="*/ 1247167 h 15809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729" h="1580972">
                <a:moveTo>
                  <a:pt x="0" y="0"/>
                </a:moveTo>
                <a:lnTo>
                  <a:pt x="42729" y="1580972"/>
                </a:lnTo>
              </a:path>
            </a:pathLst>
          </a:custGeom>
          <a:noFill/>
          <a:ln w="19050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8" grpId="0" autoUpdateAnimBg="0"/>
      <p:bldP spid="30" grpId="0"/>
      <p:bldP spid="30" grpId="1"/>
      <p:bldP spid="34" grpId="0"/>
      <p:bldP spid="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id="{F550C2F2-3360-42B4-AD67-A41C812FF677}"/>
              </a:ext>
            </a:extLst>
          </p:cNvPr>
          <p:cNvSpPr/>
          <p:nvPr/>
        </p:nvSpPr>
        <p:spPr bwMode="auto">
          <a:xfrm>
            <a:off x="1920131" y="920475"/>
            <a:ext cx="6471506" cy="396000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121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標楷體" pitchFamily="65" charset="-120"/>
              <a:cs typeface="+mn-cs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2DA1DFBA-D0B5-4FC5-912E-0DE1751D5814}"/>
              </a:ext>
            </a:extLst>
          </p:cNvPr>
          <p:cNvSpPr/>
          <p:nvPr/>
        </p:nvSpPr>
        <p:spPr bwMode="auto">
          <a:xfrm>
            <a:off x="895125" y="1357017"/>
            <a:ext cx="1123635" cy="396000"/>
          </a:xfrm>
          <a:prstGeom prst="rect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E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標楷體" pitchFamily="65" charset="-120"/>
              <a:cs typeface="+mn-cs"/>
            </a:endParaRPr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6B5EF1C6-EC26-4DCB-BDFC-36A0D2D51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0" y="826993"/>
            <a:ext cx="7770938" cy="25930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900"/>
              </a:spcAft>
            </a:pPr>
            <a:r>
              <a:rPr lang="zh-CN" altLang="en-US" b="0" u="sng" dirty="0">
                <a:ea typeface="標楷體" panose="03000509000000000000" pitchFamily="65" charset="-120"/>
              </a:rPr>
              <a:t>依琳</a:t>
            </a:r>
            <a:r>
              <a:rPr lang="zh-TW" altLang="en-US" sz="2800" b="0" dirty="0">
                <a:ea typeface="標楷體" panose="03000509000000000000" pitchFamily="65" charset="-120"/>
              </a:rPr>
              <a:t>在一張長方形的紙上畫了一條直線，得出兩個梯形。下列哪</a:t>
            </a:r>
            <a:r>
              <a:rPr lang="zh-CN" altLang="en-US" sz="2800" b="0" dirty="0">
                <a:ea typeface="標楷體" panose="03000509000000000000" pitchFamily="65" charset="-120"/>
              </a:rPr>
              <a:t>項</a:t>
            </a:r>
            <a:r>
              <a:rPr lang="en-US" altLang="zh-TW" sz="2800" b="0" dirty="0">
                <a:ea typeface="標楷體" panose="03000509000000000000" pitchFamily="65" charset="-120"/>
              </a:rPr>
              <a:t>/</a:t>
            </a:r>
            <a:r>
              <a:rPr lang="zh-TW" altLang="en-US" sz="2800" b="0" dirty="0">
                <a:ea typeface="標楷體" panose="03000509000000000000" pitchFamily="65" charset="-120"/>
              </a:rPr>
              <a:t>些描述必定正確？</a:t>
            </a:r>
          </a:p>
          <a:p>
            <a:pPr>
              <a:spcAft>
                <a:spcPts val="900"/>
              </a:spcAft>
            </a:pPr>
            <a:r>
              <a:rPr lang="en-US" altLang="zh-CN" b="0" dirty="0">
                <a:ea typeface="標楷體" panose="03000509000000000000" pitchFamily="65" charset="-120"/>
              </a:rPr>
              <a:t>I</a:t>
            </a:r>
            <a:r>
              <a:rPr lang="en-US" altLang="zh-TW" sz="2800" b="0" dirty="0">
                <a:ea typeface="標楷體" panose="03000509000000000000" pitchFamily="65" charset="-120"/>
              </a:rPr>
              <a:t>. </a:t>
            </a:r>
            <a:r>
              <a:rPr lang="zh-TW" altLang="en-US" b="0" dirty="0">
                <a:ea typeface="標楷體" panose="03000509000000000000" pitchFamily="65" charset="-120"/>
              </a:rPr>
              <a:t>兩個梯形的</a:t>
            </a:r>
            <a:r>
              <a:rPr lang="zh-CN" altLang="en-US" b="0" dirty="0">
                <a:ea typeface="標楷體" panose="03000509000000000000" pitchFamily="65" charset="-120"/>
              </a:rPr>
              <a:t>周界</a:t>
            </a:r>
            <a:r>
              <a:rPr lang="zh-TW" altLang="en-US" b="0" dirty="0">
                <a:ea typeface="標楷體" panose="03000509000000000000" pitchFamily="65" charset="-120"/>
              </a:rPr>
              <a:t>相等。      </a:t>
            </a:r>
            <a:endParaRPr lang="en-US" altLang="zh-TW" sz="2800" b="0" dirty="0">
              <a:ea typeface="標楷體" panose="03000509000000000000" pitchFamily="65" charset="-120"/>
            </a:endParaRPr>
          </a:p>
          <a:p>
            <a:pPr>
              <a:spcAft>
                <a:spcPts val="900"/>
              </a:spcAft>
            </a:pPr>
            <a:r>
              <a:rPr lang="en-US" altLang="zh-CN" b="0" dirty="0">
                <a:ea typeface="標楷體" panose="03000509000000000000" pitchFamily="65" charset="-120"/>
              </a:rPr>
              <a:t>II</a:t>
            </a:r>
            <a:r>
              <a:rPr lang="en-US" altLang="zh-TW" sz="2800" b="0" dirty="0">
                <a:ea typeface="標楷體" panose="03000509000000000000" pitchFamily="65" charset="-120"/>
              </a:rPr>
              <a:t>.</a:t>
            </a:r>
            <a:r>
              <a:rPr lang="zh-TW" altLang="en-US" b="0" dirty="0">
                <a:ea typeface="標楷體" panose="03000509000000000000" pitchFamily="65" charset="-120"/>
              </a:rPr>
              <a:t>兩個梯形各有兩隻直角</a:t>
            </a:r>
            <a:r>
              <a:rPr lang="zh-TW" altLang="en-US" sz="2800" b="0" dirty="0">
                <a:ea typeface="標楷體" panose="03000509000000000000" pitchFamily="65" charset="-120"/>
              </a:rPr>
              <a:t>。     </a:t>
            </a:r>
            <a:endParaRPr lang="en-US" altLang="zh-TW" sz="2800" b="0" dirty="0">
              <a:ea typeface="標楷體" panose="03000509000000000000" pitchFamily="65" charset="-120"/>
            </a:endParaRPr>
          </a:p>
          <a:p>
            <a:pPr>
              <a:spcAft>
                <a:spcPts val="900"/>
              </a:spcAft>
            </a:pPr>
            <a:r>
              <a:rPr lang="en-US" altLang="zh-CN" b="0" dirty="0">
                <a:ea typeface="標楷體" panose="03000509000000000000" pitchFamily="65" charset="-120"/>
              </a:rPr>
              <a:t>III</a:t>
            </a:r>
            <a:r>
              <a:rPr lang="en-US" altLang="zh-TW" sz="2800" b="0" dirty="0">
                <a:ea typeface="標楷體" panose="03000509000000000000" pitchFamily="65" charset="-120"/>
              </a:rPr>
              <a:t>. </a:t>
            </a:r>
            <a:r>
              <a:rPr lang="zh-TW" altLang="en-US" sz="2800" b="0" dirty="0">
                <a:ea typeface="標楷體" panose="03000509000000000000" pitchFamily="65" charset="-120"/>
              </a:rPr>
              <a:t>兩個梯形各有兩隻銳角。</a:t>
            </a:r>
            <a:endParaRPr lang="zh-CN" altLang="en-US" sz="2800" b="0" dirty="0">
              <a:ea typeface="標楷體" panose="03000509000000000000" pitchFamily="65" charset="-120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C8BF5169-E56B-488C-8B19-EA82CA3CDDBF}"/>
              </a:ext>
            </a:extLst>
          </p:cNvPr>
          <p:cNvSpPr/>
          <p:nvPr/>
        </p:nvSpPr>
        <p:spPr>
          <a:xfrm flipH="1" flipV="1">
            <a:off x="5835949" y="2978386"/>
            <a:ext cx="648000" cy="469900"/>
          </a:xfrm>
          <a:custGeom>
            <a:avLst/>
            <a:gdLst>
              <a:gd name="connsiteX0" fmla="*/ 0 w 660400"/>
              <a:gd name="connsiteY0" fmla="*/ 0 h 469900"/>
              <a:gd name="connsiteX1" fmla="*/ 660400 w 660400"/>
              <a:gd name="connsiteY1" fmla="*/ 6350 h 469900"/>
              <a:gd name="connsiteX2" fmla="*/ 361950 w 660400"/>
              <a:gd name="connsiteY2" fmla="*/ 463550 h 469900"/>
              <a:gd name="connsiteX3" fmla="*/ 6350 w 660400"/>
              <a:gd name="connsiteY3" fmla="*/ 469900 h 469900"/>
              <a:gd name="connsiteX4" fmla="*/ 0 w 660400"/>
              <a:gd name="connsiteY4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469900">
                <a:moveTo>
                  <a:pt x="0" y="0"/>
                </a:moveTo>
                <a:lnTo>
                  <a:pt x="660400" y="6350"/>
                </a:lnTo>
                <a:lnTo>
                  <a:pt x="361950" y="463550"/>
                </a:lnTo>
                <a:lnTo>
                  <a:pt x="6350" y="469900"/>
                </a:lnTo>
                <a:cubicBezTo>
                  <a:pt x="8467" y="315383"/>
                  <a:pt x="10583" y="160867"/>
                  <a:pt x="0" y="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67F97300-64AD-4B87-96F2-A00C35C6AD02}"/>
              </a:ext>
            </a:extLst>
          </p:cNvPr>
          <p:cNvSpPr/>
          <p:nvPr/>
        </p:nvSpPr>
        <p:spPr>
          <a:xfrm flipH="1" flipV="1">
            <a:off x="5822261" y="2360204"/>
            <a:ext cx="648000" cy="469900"/>
          </a:xfrm>
          <a:custGeom>
            <a:avLst/>
            <a:gdLst>
              <a:gd name="connsiteX0" fmla="*/ 0 w 660400"/>
              <a:gd name="connsiteY0" fmla="*/ 0 h 469900"/>
              <a:gd name="connsiteX1" fmla="*/ 660400 w 660400"/>
              <a:gd name="connsiteY1" fmla="*/ 6350 h 469900"/>
              <a:gd name="connsiteX2" fmla="*/ 361950 w 660400"/>
              <a:gd name="connsiteY2" fmla="*/ 463550 h 469900"/>
              <a:gd name="connsiteX3" fmla="*/ 6350 w 660400"/>
              <a:gd name="connsiteY3" fmla="*/ 469900 h 469900"/>
              <a:gd name="connsiteX4" fmla="*/ 0 w 660400"/>
              <a:gd name="connsiteY4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469900">
                <a:moveTo>
                  <a:pt x="0" y="0"/>
                </a:moveTo>
                <a:lnTo>
                  <a:pt x="660400" y="6350"/>
                </a:lnTo>
                <a:lnTo>
                  <a:pt x="361950" y="463550"/>
                </a:lnTo>
                <a:lnTo>
                  <a:pt x="6350" y="469900"/>
                </a:lnTo>
                <a:cubicBezTo>
                  <a:pt x="8467" y="315383"/>
                  <a:pt x="10583" y="160867"/>
                  <a:pt x="0" y="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77EAD883-9B80-4B8B-A6A0-A2CE7C98DC35}"/>
              </a:ext>
            </a:extLst>
          </p:cNvPr>
          <p:cNvSpPr/>
          <p:nvPr/>
        </p:nvSpPr>
        <p:spPr>
          <a:xfrm>
            <a:off x="5469470" y="2978798"/>
            <a:ext cx="660400" cy="469900"/>
          </a:xfrm>
          <a:custGeom>
            <a:avLst/>
            <a:gdLst>
              <a:gd name="connsiteX0" fmla="*/ 0 w 660400"/>
              <a:gd name="connsiteY0" fmla="*/ 0 h 469900"/>
              <a:gd name="connsiteX1" fmla="*/ 660400 w 660400"/>
              <a:gd name="connsiteY1" fmla="*/ 6350 h 469900"/>
              <a:gd name="connsiteX2" fmla="*/ 361950 w 660400"/>
              <a:gd name="connsiteY2" fmla="*/ 463550 h 469900"/>
              <a:gd name="connsiteX3" fmla="*/ 6350 w 660400"/>
              <a:gd name="connsiteY3" fmla="*/ 469900 h 469900"/>
              <a:gd name="connsiteX4" fmla="*/ 0 w 660400"/>
              <a:gd name="connsiteY4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469900">
                <a:moveTo>
                  <a:pt x="0" y="0"/>
                </a:moveTo>
                <a:lnTo>
                  <a:pt x="660400" y="6350"/>
                </a:lnTo>
                <a:lnTo>
                  <a:pt x="361950" y="463550"/>
                </a:lnTo>
                <a:lnTo>
                  <a:pt x="6350" y="469900"/>
                </a:lnTo>
                <a:cubicBezTo>
                  <a:pt x="8467" y="315383"/>
                  <a:pt x="10583" y="160867"/>
                  <a:pt x="0" y="0"/>
                </a:cubicBezTo>
                <a:close/>
              </a:path>
            </a:pathLst>
          </a:cu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17784589-2D22-462F-884D-83DDA06C1481}"/>
              </a:ext>
            </a:extLst>
          </p:cNvPr>
          <p:cNvSpPr/>
          <p:nvPr/>
        </p:nvSpPr>
        <p:spPr>
          <a:xfrm>
            <a:off x="5455782" y="2360616"/>
            <a:ext cx="660400" cy="468000"/>
          </a:xfrm>
          <a:custGeom>
            <a:avLst/>
            <a:gdLst>
              <a:gd name="connsiteX0" fmla="*/ 0 w 660400"/>
              <a:gd name="connsiteY0" fmla="*/ 0 h 469900"/>
              <a:gd name="connsiteX1" fmla="*/ 660400 w 660400"/>
              <a:gd name="connsiteY1" fmla="*/ 6350 h 469900"/>
              <a:gd name="connsiteX2" fmla="*/ 361950 w 660400"/>
              <a:gd name="connsiteY2" fmla="*/ 463550 h 469900"/>
              <a:gd name="connsiteX3" fmla="*/ 6350 w 660400"/>
              <a:gd name="connsiteY3" fmla="*/ 469900 h 469900"/>
              <a:gd name="connsiteX4" fmla="*/ 0 w 660400"/>
              <a:gd name="connsiteY4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" h="469900">
                <a:moveTo>
                  <a:pt x="0" y="0"/>
                </a:moveTo>
                <a:lnTo>
                  <a:pt x="660400" y="6350"/>
                </a:lnTo>
                <a:lnTo>
                  <a:pt x="361950" y="463550"/>
                </a:lnTo>
                <a:lnTo>
                  <a:pt x="6350" y="469900"/>
                </a:lnTo>
                <a:cubicBezTo>
                  <a:pt x="8467" y="315383"/>
                  <a:pt x="10583" y="160867"/>
                  <a:pt x="0" y="0"/>
                </a:cubicBezTo>
                <a:close/>
              </a:path>
            </a:pathLst>
          </a:cu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B6567DA1-204D-4D81-808A-161FD7A86F2A}"/>
              </a:ext>
            </a:extLst>
          </p:cNvPr>
          <p:cNvSpPr/>
          <p:nvPr/>
        </p:nvSpPr>
        <p:spPr>
          <a:xfrm>
            <a:off x="5453715" y="2359059"/>
            <a:ext cx="1008000" cy="46800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26">
            <a:extLst>
              <a:ext uri="{FF2B5EF4-FFF2-40B4-BE49-F238E27FC236}">
                <a16:creationId xmlns:a16="http://schemas.microsoft.com/office/drawing/2014/main" id="{EE8943A3-E5BB-4D19-BD17-B9A4905E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76112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id="{98D66088-7C8C-411C-9557-8F4157A55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056" y="3474659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[2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en-US" altLang="zh-TW" dirty="0">
                <a:solidFill>
                  <a:srgbClr val="FF0000"/>
                </a:solidFill>
              </a:rPr>
              <a:t>]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727" name="Text Box 196">
            <a:extLst>
              <a:ext uri="{FF2B5EF4-FFF2-40B4-BE49-F238E27FC236}">
                <a16:creationId xmlns:a16="http://schemas.microsoft.com/office/drawing/2014/main" id="{1CDF0EC4-4688-4854-A47A-EF276B21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10556"/>
            <a:ext cx="792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17.</a:t>
            </a:r>
            <a:endParaRPr lang="zh-TW" altLang="en-US" dirty="0"/>
          </a:p>
        </p:txBody>
      </p:sp>
      <p:sp>
        <p:nvSpPr>
          <p:cNvPr id="64" name="Rectangle 4">
            <a:extLst>
              <a:ext uri="{FF2B5EF4-FFF2-40B4-BE49-F238E27FC236}">
                <a16:creationId xmlns:a16="http://schemas.microsoft.com/office/drawing/2014/main" id="{73DE71CB-CD83-4274-9F69-43F6FA284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15" y="3477245"/>
            <a:ext cx="5966091" cy="1031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buFontTx/>
              <a:buAutoNum type="alphaUcPeriod"/>
              <a:defRPr/>
            </a:pPr>
            <a:r>
              <a:rPr lang="zh-TW" altLang="en-US" sz="2800" b="0" dirty="0">
                <a:ea typeface="標楷體" panose="03000509000000000000" pitchFamily="65" charset="-120"/>
              </a:rPr>
              <a:t> 只有</a:t>
            </a:r>
            <a:r>
              <a:rPr lang="en-US" altLang="zh-CN" b="0" dirty="0">
                <a:ea typeface="標楷體" panose="03000509000000000000" pitchFamily="65" charset="-120"/>
              </a:rPr>
              <a:t>I</a:t>
            </a:r>
            <a:r>
              <a:rPr lang="en-US" altLang="zh-CN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b="0" dirty="0">
                <a:ea typeface="標楷體" panose="03000509000000000000" pitchFamily="65" charset="-120"/>
              </a:rPr>
              <a:t>			</a:t>
            </a:r>
            <a:r>
              <a:rPr lang="en-US" altLang="zh-CN" sz="2800" b="0" dirty="0">
                <a:ea typeface="標楷體" panose="03000509000000000000" pitchFamily="65" charset="-120"/>
              </a:rPr>
              <a:t>B.</a:t>
            </a:r>
            <a:r>
              <a:rPr lang="en-US" altLang="zh-TW" sz="2800" b="0" dirty="0">
                <a:ea typeface="標楷體" panose="03000509000000000000" pitchFamily="65" charset="-120"/>
              </a:rPr>
              <a:t> </a:t>
            </a:r>
            <a:r>
              <a:rPr lang="zh-TW" altLang="en-US" sz="2800" b="0" dirty="0">
                <a:ea typeface="標楷體" panose="03000509000000000000" pitchFamily="65" charset="-120"/>
              </a:rPr>
              <a:t>只有</a:t>
            </a:r>
            <a:r>
              <a:rPr lang="en-US" altLang="zh-CN" b="0" dirty="0">
                <a:ea typeface="標楷體" panose="03000509000000000000" pitchFamily="65" charset="-120"/>
              </a:rPr>
              <a:t>II</a:t>
            </a:r>
            <a:endParaRPr lang="en-US" altLang="zh-TW" b="0" dirty="0">
              <a:ea typeface="標楷體" panose="03000509000000000000" pitchFamily="65" charset="-120"/>
            </a:endParaRPr>
          </a:p>
          <a:p>
            <a:pPr marL="0" indent="0">
              <a:spcAft>
                <a:spcPts val="600"/>
              </a:spcAft>
              <a:defRPr/>
            </a:pPr>
            <a:r>
              <a:rPr lang="en-US" altLang="zh-CN" sz="2800" b="0" dirty="0">
                <a:ea typeface="標楷體" panose="03000509000000000000" pitchFamily="65" charset="-120"/>
              </a:rPr>
              <a:t>C.</a:t>
            </a:r>
            <a:r>
              <a:rPr lang="en-US" altLang="zh-TW" sz="2800" b="0" dirty="0">
                <a:ea typeface="標楷體" panose="03000509000000000000" pitchFamily="65" charset="-120"/>
              </a:rPr>
              <a:t> </a:t>
            </a:r>
            <a:r>
              <a:rPr lang="zh-TW" altLang="en-US" sz="2800" b="0" dirty="0">
                <a:ea typeface="標楷體" panose="03000509000000000000" pitchFamily="65" charset="-120"/>
              </a:rPr>
              <a:t>只有</a:t>
            </a:r>
            <a:r>
              <a:rPr lang="en-US" altLang="zh-CN" b="0" dirty="0">
                <a:ea typeface="標楷體" panose="03000509000000000000" pitchFamily="65" charset="-120"/>
              </a:rPr>
              <a:t>II</a:t>
            </a:r>
            <a:r>
              <a:rPr lang="zh-TW" altLang="en-US" b="0" dirty="0">
                <a:ea typeface="標楷體" panose="03000509000000000000" pitchFamily="65" charset="-120"/>
              </a:rPr>
              <a:t>及</a:t>
            </a:r>
            <a:r>
              <a:rPr lang="en-US" altLang="zh-CN" b="0" dirty="0">
                <a:ea typeface="標楷體" panose="03000509000000000000" pitchFamily="65" charset="-120"/>
              </a:rPr>
              <a:t>III</a:t>
            </a:r>
            <a:r>
              <a:rPr lang="zh-TW" altLang="en-US" b="0" dirty="0">
                <a:ea typeface="標楷體" panose="03000509000000000000" pitchFamily="65" charset="-120"/>
              </a:rPr>
              <a:t> </a:t>
            </a:r>
            <a:r>
              <a:rPr lang="en-US" altLang="zh-TW" sz="2800" b="0" dirty="0">
                <a:ea typeface="標楷體" panose="03000509000000000000" pitchFamily="65" charset="-120"/>
              </a:rPr>
              <a:t>		</a:t>
            </a:r>
            <a:r>
              <a:rPr lang="en-US" altLang="zh-CN" sz="2800" b="0" dirty="0">
                <a:ea typeface="標楷體" panose="03000509000000000000" pitchFamily="65" charset="-120"/>
              </a:rPr>
              <a:t>D.</a:t>
            </a:r>
            <a:r>
              <a:rPr lang="en-US" altLang="zh-TW" sz="2800" b="0" dirty="0">
                <a:ea typeface="標楷體" panose="03000509000000000000" pitchFamily="65" charset="-120"/>
              </a:rPr>
              <a:t> </a:t>
            </a:r>
            <a:r>
              <a:rPr lang="en-US" altLang="zh-CN" b="0" dirty="0">
                <a:ea typeface="標楷體" panose="03000509000000000000" pitchFamily="65" charset="-120"/>
              </a:rPr>
              <a:t>I</a:t>
            </a:r>
            <a:r>
              <a:rPr lang="zh-CN" altLang="en-US" b="0" dirty="0">
                <a:ea typeface="標楷體" panose="03000509000000000000" pitchFamily="65" charset="-120"/>
              </a:rPr>
              <a:t>、</a:t>
            </a:r>
            <a:r>
              <a:rPr lang="en-US" altLang="zh-CN" b="0" dirty="0">
                <a:ea typeface="標楷體" panose="03000509000000000000" pitchFamily="65" charset="-120"/>
              </a:rPr>
              <a:t> II</a:t>
            </a:r>
            <a:r>
              <a:rPr lang="zh-TW" altLang="en-US" b="0" dirty="0">
                <a:ea typeface="標楷體" panose="03000509000000000000" pitchFamily="65" charset="-120"/>
              </a:rPr>
              <a:t>及</a:t>
            </a:r>
            <a:r>
              <a:rPr lang="en-US" altLang="zh-CN" b="0" dirty="0">
                <a:ea typeface="標楷體" panose="03000509000000000000" pitchFamily="65" charset="-120"/>
              </a:rPr>
              <a:t>III</a:t>
            </a:r>
            <a:endParaRPr lang="zh-TW" altLang="en-US" b="0" dirty="0">
              <a:ea typeface="標楷體" panose="03000509000000000000" pitchFamily="65" charset="-120"/>
            </a:endParaRPr>
          </a:p>
        </p:txBody>
      </p:sp>
      <p:cxnSp>
        <p:nvCxnSpPr>
          <p:cNvPr id="66" name="直線接點 17">
            <a:extLst>
              <a:ext uri="{FF2B5EF4-FFF2-40B4-BE49-F238E27FC236}">
                <a16:creationId xmlns:a16="http://schemas.microsoft.com/office/drawing/2014/main" id="{0C71AB6F-5082-43FF-A904-92D8406C368F}"/>
              </a:ext>
            </a:extLst>
          </p:cNvPr>
          <p:cNvCxnSpPr>
            <a:cxnSpLocks/>
          </p:cNvCxnSpPr>
          <p:nvPr/>
        </p:nvCxnSpPr>
        <p:spPr>
          <a:xfrm>
            <a:off x="3007083" y="2284677"/>
            <a:ext cx="144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17">
            <a:extLst>
              <a:ext uri="{FF2B5EF4-FFF2-40B4-BE49-F238E27FC236}">
                <a16:creationId xmlns:a16="http://schemas.microsoft.com/office/drawing/2014/main" id="{ACA0A54B-A818-423C-8955-923ED1371596}"/>
              </a:ext>
            </a:extLst>
          </p:cNvPr>
          <p:cNvCxnSpPr>
            <a:cxnSpLocks/>
          </p:cNvCxnSpPr>
          <p:nvPr/>
        </p:nvCxnSpPr>
        <p:spPr>
          <a:xfrm flipV="1">
            <a:off x="5809321" y="2359060"/>
            <a:ext cx="301925" cy="46799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7052C66F-7A3B-4D7A-9CA8-224E41EFFF4B}"/>
              </a:ext>
            </a:extLst>
          </p:cNvPr>
          <p:cNvSpPr/>
          <p:nvPr/>
        </p:nvSpPr>
        <p:spPr>
          <a:xfrm>
            <a:off x="6358675" y="2357249"/>
            <a:ext cx="108000" cy="108000"/>
          </a:xfrm>
          <a:custGeom>
            <a:avLst/>
            <a:gdLst>
              <a:gd name="connsiteX0" fmla="*/ 0 w 940279"/>
              <a:gd name="connsiteY0" fmla="*/ 0 h 707366"/>
              <a:gd name="connsiteX1" fmla="*/ 8626 w 940279"/>
              <a:gd name="connsiteY1" fmla="*/ 707366 h 707366"/>
              <a:gd name="connsiteX2" fmla="*/ 940279 w 940279"/>
              <a:gd name="connsiteY2" fmla="*/ 707366 h 707366"/>
              <a:gd name="connsiteX0" fmla="*/ 0 w 931653"/>
              <a:gd name="connsiteY0" fmla="*/ 0 h 707366"/>
              <a:gd name="connsiteX1" fmla="*/ 0 w 931653"/>
              <a:gd name="connsiteY1" fmla="*/ 707366 h 707366"/>
              <a:gd name="connsiteX2" fmla="*/ 931653 w 931653"/>
              <a:gd name="connsiteY2" fmla="*/ 707366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653" h="707366">
                <a:moveTo>
                  <a:pt x="0" y="0"/>
                </a:moveTo>
                <a:lnTo>
                  <a:pt x="0" y="707366"/>
                </a:lnTo>
                <a:lnTo>
                  <a:pt x="931653" y="707366"/>
                </a:lnTo>
              </a:path>
            </a:pathLst>
          </a:custGeom>
          <a:noFill/>
          <a:ln w="19050">
            <a:solidFill>
              <a:srgbClr val="FF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629767E1-7826-4645-94B3-832B19E90A2E}"/>
              </a:ext>
            </a:extLst>
          </p:cNvPr>
          <p:cNvSpPr/>
          <p:nvPr/>
        </p:nvSpPr>
        <p:spPr>
          <a:xfrm flipH="1">
            <a:off x="5457600" y="2358000"/>
            <a:ext cx="108000" cy="108000"/>
          </a:xfrm>
          <a:custGeom>
            <a:avLst/>
            <a:gdLst>
              <a:gd name="connsiteX0" fmla="*/ 0 w 940279"/>
              <a:gd name="connsiteY0" fmla="*/ 0 h 707366"/>
              <a:gd name="connsiteX1" fmla="*/ 8626 w 940279"/>
              <a:gd name="connsiteY1" fmla="*/ 707366 h 707366"/>
              <a:gd name="connsiteX2" fmla="*/ 940279 w 940279"/>
              <a:gd name="connsiteY2" fmla="*/ 707366 h 707366"/>
              <a:gd name="connsiteX0" fmla="*/ 0 w 931653"/>
              <a:gd name="connsiteY0" fmla="*/ 0 h 707366"/>
              <a:gd name="connsiteX1" fmla="*/ 0 w 931653"/>
              <a:gd name="connsiteY1" fmla="*/ 707366 h 707366"/>
              <a:gd name="connsiteX2" fmla="*/ 931653 w 931653"/>
              <a:gd name="connsiteY2" fmla="*/ 707366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653" h="707366">
                <a:moveTo>
                  <a:pt x="0" y="0"/>
                </a:moveTo>
                <a:lnTo>
                  <a:pt x="0" y="707366"/>
                </a:lnTo>
                <a:lnTo>
                  <a:pt x="931653" y="707366"/>
                </a:lnTo>
              </a:path>
            </a:pathLst>
          </a:cu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51F52B99-26C4-445F-BEE5-81D6BB89BD9A}"/>
              </a:ext>
            </a:extLst>
          </p:cNvPr>
          <p:cNvSpPr/>
          <p:nvPr/>
        </p:nvSpPr>
        <p:spPr>
          <a:xfrm flipV="1">
            <a:off x="6355797" y="2716680"/>
            <a:ext cx="108000" cy="108000"/>
          </a:xfrm>
          <a:custGeom>
            <a:avLst/>
            <a:gdLst>
              <a:gd name="connsiteX0" fmla="*/ 0 w 940279"/>
              <a:gd name="connsiteY0" fmla="*/ 0 h 707366"/>
              <a:gd name="connsiteX1" fmla="*/ 8626 w 940279"/>
              <a:gd name="connsiteY1" fmla="*/ 707366 h 707366"/>
              <a:gd name="connsiteX2" fmla="*/ 940279 w 940279"/>
              <a:gd name="connsiteY2" fmla="*/ 707366 h 707366"/>
              <a:gd name="connsiteX0" fmla="*/ 0 w 931653"/>
              <a:gd name="connsiteY0" fmla="*/ 0 h 707366"/>
              <a:gd name="connsiteX1" fmla="*/ 0 w 931653"/>
              <a:gd name="connsiteY1" fmla="*/ 707366 h 707366"/>
              <a:gd name="connsiteX2" fmla="*/ 931653 w 931653"/>
              <a:gd name="connsiteY2" fmla="*/ 707366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653" h="707366">
                <a:moveTo>
                  <a:pt x="0" y="0"/>
                </a:moveTo>
                <a:lnTo>
                  <a:pt x="0" y="707366"/>
                </a:lnTo>
                <a:lnTo>
                  <a:pt x="931653" y="707366"/>
                </a:lnTo>
              </a:path>
            </a:pathLst>
          </a:custGeom>
          <a:noFill/>
          <a:ln w="19050">
            <a:solidFill>
              <a:srgbClr val="FF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B6591E62-5CAA-4929-9275-4DC3F81B9ACA}"/>
              </a:ext>
            </a:extLst>
          </p:cNvPr>
          <p:cNvSpPr/>
          <p:nvPr/>
        </p:nvSpPr>
        <p:spPr>
          <a:xfrm flipH="1" flipV="1">
            <a:off x="5455782" y="2713810"/>
            <a:ext cx="106110" cy="108000"/>
          </a:xfrm>
          <a:custGeom>
            <a:avLst/>
            <a:gdLst>
              <a:gd name="connsiteX0" fmla="*/ 0 w 940279"/>
              <a:gd name="connsiteY0" fmla="*/ 0 h 707366"/>
              <a:gd name="connsiteX1" fmla="*/ 8626 w 940279"/>
              <a:gd name="connsiteY1" fmla="*/ 707366 h 707366"/>
              <a:gd name="connsiteX2" fmla="*/ 940279 w 940279"/>
              <a:gd name="connsiteY2" fmla="*/ 707366 h 707366"/>
              <a:gd name="connsiteX0" fmla="*/ 0 w 931653"/>
              <a:gd name="connsiteY0" fmla="*/ 0 h 707366"/>
              <a:gd name="connsiteX1" fmla="*/ 0 w 931653"/>
              <a:gd name="connsiteY1" fmla="*/ 707366 h 707366"/>
              <a:gd name="connsiteX2" fmla="*/ 931653 w 931653"/>
              <a:gd name="connsiteY2" fmla="*/ 707366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653" h="707366">
                <a:moveTo>
                  <a:pt x="0" y="0"/>
                </a:moveTo>
                <a:lnTo>
                  <a:pt x="0" y="707366"/>
                </a:lnTo>
                <a:lnTo>
                  <a:pt x="931653" y="707366"/>
                </a:lnTo>
              </a:path>
            </a:pathLst>
          </a:cu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 Box 54">
            <a:extLst>
              <a:ext uri="{FF2B5EF4-FFF2-40B4-BE49-F238E27FC236}">
                <a16:creationId xmlns:a16="http://schemas.microsoft.com/office/drawing/2014/main" id="{8D935DE5-0753-4247-BD0B-F8450DDB8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99" y="2282821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  <a:endParaRPr lang="en-US" altLang="zh-CN" sz="40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4D0EC085-D2D4-4C6F-BCEB-6E46E6814D48}"/>
              </a:ext>
            </a:extLst>
          </p:cNvPr>
          <p:cNvSpPr/>
          <p:nvPr/>
        </p:nvSpPr>
        <p:spPr>
          <a:xfrm>
            <a:off x="5456526" y="1833468"/>
            <a:ext cx="1008000" cy="46800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4" name="直線接點 17">
            <a:extLst>
              <a:ext uri="{FF2B5EF4-FFF2-40B4-BE49-F238E27FC236}">
                <a16:creationId xmlns:a16="http://schemas.microsoft.com/office/drawing/2014/main" id="{DA03D2BE-E9DC-4ED5-A227-96F4B8205386}"/>
              </a:ext>
            </a:extLst>
          </p:cNvPr>
          <p:cNvCxnSpPr/>
          <p:nvPr/>
        </p:nvCxnSpPr>
        <p:spPr>
          <a:xfrm>
            <a:off x="3347045" y="2807897"/>
            <a:ext cx="144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17">
            <a:extLst>
              <a:ext uri="{FF2B5EF4-FFF2-40B4-BE49-F238E27FC236}">
                <a16:creationId xmlns:a16="http://schemas.microsoft.com/office/drawing/2014/main" id="{6358146E-F210-4FF9-8CF7-D3E003F89209}"/>
              </a:ext>
            </a:extLst>
          </p:cNvPr>
          <p:cNvCxnSpPr>
            <a:cxnSpLocks/>
          </p:cNvCxnSpPr>
          <p:nvPr/>
        </p:nvCxnSpPr>
        <p:spPr>
          <a:xfrm flipV="1">
            <a:off x="5596476" y="1833469"/>
            <a:ext cx="301925" cy="46799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54">
            <a:extLst>
              <a:ext uri="{FF2B5EF4-FFF2-40B4-BE49-F238E27FC236}">
                <a16:creationId xmlns:a16="http://schemas.microsoft.com/office/drawing/2014/main" id="{FC73E594-2647-4B44-83FA-DA97889F6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43" y="1717451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en-US" altLang="zh-CN" sz="40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393EB2A4-1981-40D4-9715-8EF880DCFFA5}"/>
              </a:ext>
            </a:extLst>
          </p:cNvPr>
          <p:cNvSpPr/>
          <p:nvPr/>
        </p:nvSpPr>
        <p:spPr>
          <a:xfrm>
            <a:off x="5464525" y="2974113"/>
            <a:ext cx="1008000" cy="46800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直線接點 17">
            <a:extLst>
              <a:ext uri="{FF2B5EF4-FFF2-40B4-BE49-F238E27FC236}">
                <a16:creationId xmlns:a16="http://schemas.microsoft.com/office/drawing/2014/main" id="{3C0067DF-9EDB-4422-88E3-9F379D347433}"/>
              </a:ext>
            </a:extLst>
          </p:cNvPr>
          <p:cNvCxnSpPr/>
          <p:nvPr/>
        </p:nvCxnSpPr>
        <p:spPr>
          <a:xfrm>
            <a:off x="3563888" y="3366000"/>
            <a:ext cx="144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17">
            <a:extLst>
              <a:ext uri="{FF2B5EF4-FFF2-40B4-BE49-F238E27FC236}">
                <a16:creationId xmlns:a16="http://schemas.microsoft.com/office/drawing/2014/main" id="{1BAB205C-A916-4FD8-B672-A29AA3B74E4E}"/>
              </a:ext>
            </a:extLst>
          </p:cNvPr>
          <p:cNvCxnSpPr>
            <a:cxnSpLocks/>
          </p:cNvCxnSpPr>
          <p:nvPr/>
        </p:nvCxnSpPr>
        <p:spPr>
          <a:xfrm flipV="1">
            <a:off x="5820131" y="2974114"/>
            <a:ext cx="301925" cy="46799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弧形 79">
            <a:extLst>
              <a:ext uri="{FF2B5EF4-FFF2-40B4-BE49-F238E27FC236}">
                <a16:creationId xmlns:a16="http://schemas.microsoft.com/office/drawing/2014/main" id="{0208234E-2AAE-46E8-8F50-CD7FC548BDE0}"/>
              </a:ext>
            </a:extLst>
          </p:cNvPr>
          <p:cNvSpPr/>
          <p:nvPr/>
        </p:nvSpPr>
        <p:spPr>
          <a:xfrm>
            <a:off x="5686863" y="3294192"/>
            <a:ext cx="288000" cy="288000"/>
          </a:xfrm>
          <a:prstGeom prst="arc">
            <a:avLst>
              <a:gd name="adj1" fmla="val 18147531"/>
              <a:gd name="adj2" fmla="val 0"/>
            </a:avLst>
          </a:prstGeom>
          <a:noFill/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弧形 80">
            <a:extLst>
              <a:ext uri="{FF2B5EF4-FFF2-40B4-BE49-F238E27FC236}">
                <a16:creationId xmlns:a16="http://schemas.microsoft.com/office/drawing/2014/main" id="{8543E4C1-30B3-4185-B10C-DAAE16CD9CBB}"/>
              </a:ext>
            </a:extLst>
          </p:cNvPr>
          <p:cNvSpPr/>
          <p:nvPr/>
        </p:nvSpPr>
        <p:spPr>
          <a:xfrm>
            <a:off x="5973521" y="2834871"/>
            <a:ext cx="288000" cy="288000"/>
          </a:xfrm>
          <a:prstGeom prst="arc">
            <a:avLst>
              <a:gd name="adj1" fmla="val 7473442"/>
              <a:gd name="adj2" fmla="val 10677078"/>
            </a:avLst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 Box 54">
            <a:extLst>
              <a:ext uri="{FF2B5EF4-FFF2-40B4-BE49-F238E27FC236}">
                <a16:creationId xmlns:a16="http://schemas.microsoft.com/office/drawing/2014/main" id="{DD3FDF26-FBCA-440F-ACC9-3B5C044AA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63" y="2807897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 b="0" dirty="0">
                <a:solidFill>
                  <a:srgbClr val="FF00FF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  <a:endParaRPr lang="en-US" altLang="zh-CN" sz="40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83" name="Rectangle 4">
            <a:extLst>
              <a:ext uri="{FF2B5EF4-FFF2-40B4-BE49-F238E27FC236}">
                <a16:creationId xmlns:a16="http://schemas.microsoft.com/office/drawing/2014/main" id="{62A392CC-EE35-4CC7-BC38-4F100D7AC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6110" y="2391271"/>
            <a:ext cx="2598938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各有兩隻直角</a:t>
            </a: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。</a:t>
            </a:r>
            <a:endParaRPr lang="en-US" altLang="zh-CN" sz="2400" b="0" dirty="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84" name="Rectangle 4">
            <a:extLst>
              <a:ext uri="{FF2B5EF4-FFF2-40B4-BE49-F238E27FC236}">
                <a16:creationId xmlns:a16="http://schemas.microsoft.com/office/drawing/2014/main" id="{9B808D3D-4962-4966-852F-C253EBD0C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9894" y="1830519"/>
            <a:ext cx="2598938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周界不相等。</a:t>
            </a:r>
            <a:endParaRPr lang="en-US" altLang="zh-CN" sz="2400" b="0" dirty="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85" name="Rectangle 4">
            <a:extLst>
              <a:ext uri="{FF2B5EF4-FFF2-40B4-BE49-F238E27FC236}">
                <a16:creationId xmlns:a16="http://schemas.microsoft.com/office/drawing/2014/main" id="{473E9DDB-9373-46FA-B7A3-94FD07F2C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460" y="2974943"/>
            <a:ext cx="2474809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各有</a:t>
            </a: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一</a:t>
            </a:r>
            <a:r>
              <a:rPr lang="zh-TW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隻</a:t>
            </a: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銳</a:t>
            </a:r>
            <a:r>
              <a:rPr lang="zh-TW" altLang="en-US" sz="2400" b="0" dirty="0">
                <a:solidFill>
                  <a:srgbClr val="0000FF"/>
                </a:solidFill>
                <a:ea typeface="標楷體" panose="03000509000000000000" pitchFamily="65" charset="-120"/>
              </a:rPr>
              <a:t>角</a:t>
            </a:r>
            <a:r>
              <a:rPr lang="zh-CN" altLang="en-US" sz="2400" b="0" dirty="0">
                <a:solidFill>
                  <a:srgbClr val="00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。</a:t>
            </a:r>
            <a:endParaRPr lang="en-US" altLang="zh-CN" sz="2400" b="0" dirty="0">
              <a:solidFill>
                <a:srgbClr val="00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09A923AB-6352-4330-81EF-141434590BAF}"/>
              </a:ext>
            </a:extLst>
          </p:cNvPr>
          <p:cNvSpPr/>
          <p:nvPr/>
        </p:nvSpPr>
        <p:spPr bwMode="auto">
          <a:xfrm flipH="1" flipV="1">
            <a:off x="5614755" y="1837901"/>
            <a:ext cx="855213" cy="468000"/>
          </a:xfrm>
          <a:custGeom>
            <a:avLst/>
            <a:gdLst>
              <a:gd name="connsiteX0" fmla="*/ 436283 w 436283"/>
              <a:gd name="connsiteY0" fmla="*/ 0 h 478118"/>
              <a:gd name="connsiteX1" fmla="*/ 0 w 436283"/>
              <a:gd name="connsiteY1" fmla="*/ 11953 h 478118"/>
              <a:gd name="connsiteX2" fmla="*/ 5977 w 436283"/>
              <a:gd name="connsiteY2" fmla="*/ 478118 h 478118"/>
              <a:gd name="connsiteX3" fmla="*/ 137459 w 436283"/>
              <a:gd name="connsiteY3" fmla="*/ 478118 h 478118"/>
              <a:gd name="connsiteX4" fmla="*/ 436283 w 436283"/>
              <a:gd name="connsiteY4" fmla="*/ 0 h 478118"/>
              <a:gd name="connsiteX0" fmla="*/ 430882 w 430882"/>
              <a:gd name="connsiteY0" fmla="*/ 0 h 478118"/>
              <a:gd name="connsiteX1" fmla="*/ 575 w 430882"/>
              <a:gd name="connsiteY1" fmla="*/ 5976 h 478118"/>
              <a:gd name="connsiteX2" fmla="*/ 576 w 430882"/>
              <a:gd name="connsiteY2" fmla="*/ 478118 h 478118"/>
              <a:gd name="connsiteX3" fmla="*/ 132058 w 430882"/>
              <a:gd name="connsiteY3" fmla="*/ 478118 h 478118"/>
              <a:gd name="connsiteX4" fmla="*/ 430882 w 430882"/>
              <a:gd name="connsiteY4" fmla="*/ 0 h 478118"/>
              <a:gd name="connsiteX0" fmla="*/ 430882 w 430882"/>
              <a:gd name="connsiteY0" fmla="*/ 1 h 478119"/>
              <a:gd name="connsiteX1" fmla="*/ 575 w 430882"/>
              <a:gd name="connsiteY1" fmla="*/ 0 h 478119"/>
              <a:gd name="connsiteX2" fmla="*/ 576 w 430882"/>
              <a:gd name="connsiteY2" fmla="*/ 478119 h 478119"/>
              <a:gd name="connsiteX3" fmla="*/ 132058 w 430882"/>
              <a:gd name="connsiteY3" fmla="*/ 478119 h 478119"/>
              <a:gd name="connsiteX4" fmla="*/ 430882 w 430882"/>
              <a:gd name="connsiteY4" fmla="*/ 1 h 478119"/>
              <a:gd name="connsiteX0" fmla="*/ 848666 w 848666"/>
              <a:gd name="connsiteY0" fmla="*/ 1 h 478119"/>
              <a:gd name="connsiteX1" fmla="*/ 418359 w 848666"/>
              <a:gd name="connsiteY1" fmla="*/ 0 h 478119"/>
              <a:gd name="connsiteX2" fmla="*/ 7 w 848666"/>
              <a:gd name="connsiteY2" fmla="*/ 478119 h 478119"/>
              <a:gd name="connsiteX3" fmla="*/ 549842 w 848666"/>
              <a:gd name="connsiteY3" fmla="*/ 478119 h 478119"/>
              <a:gd name="connsiteX4" fmla="*/ 848666 w 848666"/>
              <a:gd name="connsiteY4" fmla="*/ 1 h 478119"/>
              <a:gd name="connsiteX0" fmla="*/ 854637 w 854637"/>
              <a:gd name="connsiteY0" fmla="*/ 1 h 478119"/>
              <a:gd name="connsiteX1" fmla="*/ 0 w 854637"/>
              <a:gd name="connsiteY1" fmla="*/ 0 h 478119"/>
              <a:gd name="connsiteX2" fmla="*/ 5978 w 854637"/>
              <a:gd name="connsiteY2" fmla="*/ 478119 h 478119"/>
              <a:gd name="connsiteX3" fmla="*/ 555813 w 854637"/>
              <a:gd name="connsiteY3" fmla="*/ 478119 h 478119"/>
              <a:gd name="connsiteX4" fmla="*/ 854637 w 854637"/>
              <a:gd name="connsiteY4" fmla="*/ 1 h 478119"/>
              <a:gd name="connsiteX0" fmla="*/ 855211 w 855211"/>
              <a:gd name="connsiteY0" fmla="*/ 1 h 478119"/>
              <a:gd name="connsiteX1" fmla="*/ 574 w 855211"/>
              <a:gd name="connsiteY1" fmla="*/ 0 h 478119"/>
              <a:gd name="connsiteX2" fmla="*/ 575 w 855211"/>
              <a:gd name="connsiteY2" fmla="*/ 478119 h 478119"/>
              <a:gd name="connsiteX3" fmla="*/ 556387 w 855211"/>
              <a:gd name="connsiteY3" fmla="*/ 478119 h 478119"/>
              <a:gd name="connsiteX4" fmla="*/ 855211 w 855211"/>
              <a:gd name="connsiteY4" fmla="*/ 1 h 478119"/>
              <a:gd name="connsiteX0" fmla="*/ 854637 w 854637"/>
              <a:gd name="connsiteY0" fmla="*/ 1 h 478119"/>
              <a:gd name="connsiteX1" fmla="*/ 0 w 854637"/>
              <a:gd name="connsiteY1" fmla="*/ 0 h 478119"/>
              <a:gd name="connsiteX2" fmla="*/ 5977 w 854637"/>
              <a:gd name="connsiteY2" fmla="*/ 478119 h 478119"/>
              <a:gd name="connsiteX3" fmla="*/ 555813 w 854637"/>
              <a:gd name="connsiteY3" fmla="*/ 478119 h 478119"/>
              <a:gd name="connsiteX4" fmla="*/ 854637 w 854637"/>
              <a:gd name="connsiteY4" fmla="*/ 1 h 478119"/>
              <a:gd name="connsiteX0" fmla="*/ 860877 w 860877"/>
              <a:gd name="connsiteY0" fmla="*/ 1 h 478119"/>
              <a:gd name="connsiteX1" fmla="*/ 6240 w 860877"/>
              <a:gd name="connsiteY1" fmla="*/ 0 h 478119"/>
              <a:gd name="connsiteX2" fmla="*/ 264 w 860877"/>
              <a:gd name="connsiteY2" fmla="*/ 478119 h 478119"/>
              <a:gd name="connsiteX3" fmla="*/ 562053 w 860877"/>
              <a:gd name="connsiteY3" fmla="*/ 478119 h 478119"/>
              <a:gd name="connsiteX4" fmla="*/ 860877 w 860877"/>
              <a:gd name="connsiteY4" fmla="*/ 1 h 478119"/>
              <a:gd name="connsiteX0" fmla="*/ 855213 w 855213"/>
              <a:gd name="connsiteY0" fmla="*/ 1 h 478119"/>
              <a:gd name="connsiteX1" fmla="*/ 576 w 855213"/>
              <a:gd name="connsiteY1" fmla="*/ 0 h 478119"/>
              <a:gd name="connsiteX2" fmla="*/ 576 w 855213"/>
              <a:gd name="connsiteY2" fmla="*/ 478119 h 478119"/>
              <a:gd name="connsiteX3" fmla="*/ 556389 w 855213"/>
              <a:gd name="connsiteY3" fmla="*/ 478119 h 478119"/>
              <a:gd name="connsiteX4" fmla="*/ 855213 w 855213"/>
              <a:gd name="connsiteY4" fmla="*/ 1 h 47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213" h="478119">
                <a:moveTo>
                  <a:pt x="855213" y="1"/>
                </a:moveTo>
                <a:lnTo>
                  <a:pt x="576" y="0"/>
                </a:lnTo>
                <a:cubicBezTo>
                  <a:pt x="2568" y="155388"/>
                  <a:pt x="-1416" y="322731"/>
                  <a:pt x="576" y="478119"/>
                </a:cubicBezTo>
                <a:lnTo>
                  <a:pt x="556389" y="478119"/>
                </a:lnTo>
                <a:lnTo>
                  <a:pt x="855213" y="1"/>
                </a:lnTo>
                <a:close/>
              </a:path>
            </a:pathLst>
          </a:cu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0E9096B8-C2A0-42AB-86D9-31C745753F70}"/>
              </a:ext>
            </a:extLst>
          </p:cNvPr>
          <p:cNvSpPr/>
          <p:nvPr/>
        </p:nvSpPr>
        <p:spPr bwMode="auto">
          <a:xfrm>
            <a:off x="5461968" y="1838434"/>
            <a:ext cx="436433" cy="468000"/>
          </a:xfrm>
          <a:custGeom>
            <a:avLst/>
            <a:gdLst>
              <a:gd name="connsiteX0" fmla="*/ 436283 w 436283"/>
              <a:gd name="connsiteY0" fmla="*/ 0 h 478118"/>
              <a:gd name="connsiteX1" fmla="*/ 0 w 436283"/>
              <a:gd name="connsiteY1" fmla="*/ 11953 h 478118"/>
              <a:gd name="connsiteX2" fmla="*/ 5977 w 436283"/>
              <a:gd name="connsiteY2" fmla="*/ 478118 h 478118"/>
              <a:gd name="connsiteX3" fmla="*/ 137459 w 436283"/>
              <a:gd name="connsiteY3" fmla="*/ 478118 h 478118"/>
              <a:gd name="connsiteX4" fmla="*/ 436283 w 436283"/>
              <a:gd name="connsiteY4" fmla="*/ 0 h 478118"/>
              <a:gd name="connsiteX0" fmla="*/ 430882 w 430882"/>
              <a:gd name="connsiteY0" fmla="*/ 0 h 478118"/>
              <a:gd name="connsiteX1" fmla="*/ 575 w 430882"/>
              <a:gd name="connsiteY1" fmla="*/ 5976 h 478118"/>
              <a:gd name="connsiteX2" fmla="*/ 576 w 430882"/>
              <a:gd name="connsiteY2" fmla="*/ 478118 h 478118"/>
              <a:gd name="connsiteX3" fmla="*/ 132058 w 430882"/>
              <a:gd name="connsiteY3" fmla="*/ 478118 h 478118"/>
              <a:gd name="connsiteX4" fmla="*/ 430882 w 430882"/>
              <a:gd name="connsiteY4" fmla="*/ 0 h 478118"/>
              <a:gd name="connsiteX0" fmla="*/ 430882 w 430882"/>
              <a:gd name="connsiteY0" fmla="*/ 1 h 478119"/>
              <a:gd name="connsiteX1" fmla="*/ 575 w 430882"/>
              <a:gd name="connsiteY1" fmla="*/ 0 h 478119"/>
              <a:gd name="connsiteX2" fmla="*/ 576 w 430882"/>
              <a:gd name="connsiteY2" fmla="*/ 478119 h 478119"/>
              <a:gd name="connsiteX3" fmla="*/ 132058 w 430882"/>
              <a:gd name="connsiteY3" fmla="*/ 478119 h 478119"/>
              <a:gd name="connsiteX4" fmla="*/ 430882 w 430882"/>
              <a:gd name="connsiteY4" fmla="*/ 1 h 478119"/>
              <a:gd name="connsiteX0" fmla="*/ 848666 w 848666"/>
              <a:gd name="connsiteY0" fmla="*/ 1 h 478119"/>
              <a:gd name="connsiteX1" fmla="*/ 418359 w 848666"/>
              <a:gd name="connsiteY1" fmla="*/ 0 h 478119"/>
              <a:gd name="connsiteX2" fmla="*/ 7 w 848666"/>
              <a:gd name="connsiteY2" fmla="*/ 478119 h 478119"/>
              <a:gd name="connsiteX3" fmla="*/ 549842 w 848666"/>
              <a:gd name="connsiteY3" fmla="*/ 478119 h 478119"/>
              <a:gd name="connsiteX4" fmla="*/ 848666 w 848666"/>
              <a:gd name="connsiteY4" fmla="*/ 1 h 478119"/>
              <a:gd name="connsiteX0" fmla="*/ 854637 w 854637"/>
              <a:gd name="connsiteY0" fmla="*/ 1 h 478119"/>
              <a:gd name="connsiteX1" fmla="*/ 0 w 854637"/>
              <a:gd name="connsiteY1" fmla="*/ 0 h 478119"/>
              <a:gd name="connsiteX2" fmla="*/ 5978 w 854637"/>
              <a:gd name="connsiteY2" fmla="*/ 478119 h 478119"/>
              <a:gd name="connsiteX3" fmla="*/ 555813 w 854637"/>
              <a:gd name="connsiteY3" fmla="*/ 478119 h 478119"/>
              <a:gd name="connsiteX4" fmla="*/ 854637 w 854637"/>
              <a:gd name="connsiteY4" fmla="*/ 1 h 478119"/>
              <a:gd name="connsiteX0" fmla="*/ 855211 w 855211"/>
              <a:gd name="connsiteY0" fmla="*/ 1 h 478119"/>
              <a:gd name="connsiteX1" fmla="*/ 574 w 855211"/>
              <a:gd name="connsiteY1" fmla="*/ 0 h 478119"/>
              <a:gd name="connsiteX2" fmla="*/ 575 w 855211"/>
              <a:gd name="connsiteY2" fmla="*/ 478119 h 478119"/>
              <a:gd name="connsiteX3" fmla="*/ 556387 w 855211"/>
              <a:gd name="connsiteY3" fmla="*/ 478119 h 478119"/>
              <a:gd name="connsiteX4" fmla="*/ 855211 w 855211"/>
              <a:gd name="connsiteY4" fmla="*/ 1 h 478119"/>
              <a:gd name="connsiteX0" fmla="*/ 854637 w 854637"/>
              <a:gd name="connsiteY0" fmla="*/ 1 h 478119"/>
              <a:gd name="connsiteX1" fmla="*/ 0 w 854637"/>
              <a:gd name="connsiteY1" fmla="*/ 0 h 478119"/>
              <a:gd name="connsiteX2" fmla="*/ 5977 w 854637"/>
              <a:gd name="connsiteY2" fmla="*/ 478119 h 478119"/>
              <a:gd name="connsiteX3" fmla="*/ 555813 w 854637"/>
              <a:gd name="connsiteY3" fmla="*/ 478119 h 478119"/>
              <a:gd name="connsiteX4" fmla="*/ 854637 w 854637"/>
              <a:gd name="connsiteY4" fmla="*/ 1 h 478119"/>
              <a:gd name="connsiteX0" fmla="*/ 860877 w 860877"/>
              <a:gd name="connsiteY0" fmla="*/ 1 h 478119"/>
              <a:gd name="connsiteX1" fmla="*/ 6240 w 860877"/>
              <a:gd name="connsiteY1" fmla="*/ 0 h 478119"/>
              <a:gd name="connsiteX2" fmla="*/ 264 w 860877"/>
              <a:gd name="connsiteY2" fmla="*/ 478119 h 478119"/>
              <a:gd name="connsiteX3" fmla="*/ 562053 w 860877"/>
              <a:gd name="connsiteY3" fmla="*/ 478119 h 478119"/>
              <a:gd name="connsiteX4" fmla="*/ 860877 w 860877"/>
              <a:gd name="connsiteY4" fmla="*/ 1 h 478119"/>
              <a:gd name="connsiteX0" fmla="*/ 855213 w 855213"/>
              <a:gd name="connsiteY0" fmla="*/ 1 h 478119"/>
              <a:gd name="connsiteX1" fmla="*/ 576 w 855213"/>
              <a:gd name="connsiteY1" fmla="*/ 0 h 478119"/>
              <a:gd name="connsiteX2" fmla="*/ 576 w 855213"/>
              <a:gd name="connsiteY2" fmla="*/ 478119 h 478119"/>
              <a:gd name="connsiteX3" fmla="*/ 556389 w 855213"/>
              <a:gd name="connsiteY3" fmla="*/ 478119 h 478119"/>
              <a:gd name="connsiteX4" fmla="*/ 855213 w 855213"/>
              <a:gd name="connsiteY4" fmla="*/ 1 h 478119"/>
              <a:gd name="connsiteX0" fmla="*/ 854637 w 854637"/>
              <a:gd name="connsiteY0" fmla="*/ 1 h 478119"/>
              <a:gd name="connsiteX1" fmla="*/ 0 w 854637"/>
              <a:gd name="connsiteY1" fmla="*/ 0 h 478119"/>
              <a:gd name="connsiteX2" fmla="*/ 430306 w 854637"/>
              <a:gd name="connsiteY2" fmla="*/ 478119 h 478119"/>
              <a:gd name="connsiteX3" fmla="*/ 555813 w 854637"/>
              <a:gd name="connsiteY3" fmla="*/ 478119 h 478119"/>
              <a:gd name="connsiteX4" fmla="*/ 854637 w 854637"/>
              <a:gd name="connsiteY4" fmla="*/ 1 h 478119"/>
              <a:gd name="connsiteX0" fmla="*/ 436284 w 436284"/>
              <a:gd name="connsiteY0" fmla="*/ 0 h 478118"/>
              <a:gd name="connsiteX1" fmla="*/ 0 w 436284"/>
              <a:gd name="connsiteY1" fmla="*/ 6105 h 478118"/>
              <a:gd name="connsiteX2" fmla="*/ 11953 w 436284"/>
              <a:gd name="connsiteY2" fmla="*/ 478118 h 478118"/>
              <a:gd name="connsiteX3" fmla="*/ 137460 w 436284"/>
              <a:gd name="connsiteY3" fmla="*/ 478118 h 478118"/>
              <a:gd name="connsiteX4" fmla="*/ 436284 w 436284"/>
              <a:gd name="connsiteY4" fmla="*/ 0 h 478118"/>
              <a:gd name="connsiteX0" fmla="*/ 436284 w 436284"/>
              <a:gd name="connsiteY0" fmla="*/ 0 h 478118"/>
              <a:gd name="connsiteX1" fmla="*/ 0 w 436284"/>
              <a:gd name="connsiteY1" fmla="*/ 6105 h 478118"/>
              <a:gd name="connsiteX2" fmla="*/ 5976 w 436284"/>
              <a:gd name="connsiteY2" fmla="*/ 478118 h 478118"/>
              <a:gd name="connsiteX3" fmla="*/ 137460 w 436284"/>
              <a:gd name="connsiteY3" fmla="*/ 478118 h 478118"/>
              <a:gd name="connsiteX4" fmla="*/ 436284 w 436284"/>
              <a:gd name="connsiteY4" fmla="*/ 0 h 478118"/>
              <a:gd name="connsiteX0" fmla="*/ 436859 w 436859"/>
              <a:gd name="connsiteY0" fmla="*/ 0 h 478118"/>
              <a:gd name="connsiteX1" fmla="*/ 575 w 436859"/>
              <a:gd name="connsiteY1" fmla="*/ 6105 h 478118"/>
              <a:gd name="connsiteX2" fmla="*/ 575 w 436859"/>
              <a:gd name="connsiteY2" fmla="*/ 478118 h 478118"/>
              <a:gd name="connsiteX3" fmla="*/ 138035 w 436859"/>
              <a:gd name="connsiteY3" fmla="*/ 478118 h 478118"/>
              <a:gd name="connsiteX4" fmla="*/ 436859 w 436859"/>
              <a:gd name="connsiteY4" fmla="*/ 0 h 478118"/>
              <a:gd name="connsiteX0" fmla="*/ 436859 w 436859"/>
              <a:gd name="connsiteY0" fmla="*/ 6106 h 484224"/>
              <a:gd name="connsiteX1" fmla="*/ 575 w 436859"/>
              <a:gd name="connsiteY1" fmla="*/ 0 h 484224"/>
              <a:gd name="connsiteX2" fmla="*/ 575 w 436859"/>
              <a:gd name="connsiteY2" fmla="*/ 484224 h 484224"/>
              <a:gd name="connsiteX3" fmla="*/ 138035 w 436859"/>
              <a:gd name="connsiteY3" fmla="*/ 484224 h 484224"/>
              <a:gd name="connsiteX4" fmla="*/ 436859 w 436859"/>
              <a:gd name="connsiteY4" fmla="*/ 6106 h 484224"/>
              <a:gd name="connsiteX0" fmla="*/ 436859 w 436859"/>
              <a:gd name="connsiteY0" fmla="*/ 0 h 478118"/>
              <a:gd name="connsiteX1" fmla="*/ 575 w 436859"/>
              <a:gd name="connsiteY1" fmla="*/ 6105 h 478118"/>
              <a:gd name="connsiteX2" fmla="*/ 575 w 436859"/>
              <a:gd name="connsiteY2" fmla="*/ 478118 h 478118"/>
              <a:gd name="connsiteX3" fmla="*/ 138035 w 436859"/>
              <a:gd name="connsiteY3" fmla="*/ 478118 h 478118"/>
              <a:gd name="connsiteX4" fmla="*/ 436859 w 436859"/>
              <a:gd name="connsiteY4" fmla="*/ 0 h 478118"/>
              <a:gd name="connsiteX0" fmla="*/ 436684 w 436684"/>
              <a:gd name="connsiteY0" fmla="*/ 0 h 478118"/>
              <a:gd name="connsiteX1" fmla="*/ 2625 w 436684"/>
              <a:gd name="connsiteY1" fmla="*/ 2760 h 478118"/>
              <a:gd name="connsiteX2" fmla="*/ 400 w 436684"/>
              <a:gd name="connsiteY2" fmla="*/ 478118 h 478118"/>
              <a:gd name="connsiteX3" fmla="*/ 137860 w 436684"/>
              <a:gd name="connsiteY3" fmla="*/ 478118 h 478118"/>
              <a:gd name="connsiteX4" fmla="*/ 436684 w 436684"/>
              <a:gd name="connsiteY4" fmla="*/ 0 h 478118"/>
              <a:gd name="connsiteX0" fmla="*/ 436966 w 436966"/>
              <a:gd name="connsiteY0" fmla="*/ 0 h 478118"/>
              <a:gd name="connsiteX1" fmla="*/ 2907 w 436966"/>
              <a:gd name="connsiteY1" fmla="*/ 2760 h 478118"/>
              <a:gd name="connsiteX2" fmla="*/ 682 w 436966"/>
              <a:gd name="connsiteY2" fmla="*/ 478118 h 478118"/>
              <a:gd name="connsiteX3" fmla="*/ 138142 w 436966"/>
              <a:gd name="connsiteY3" fmla="*/ 478118 h 478118"/>
              <a:gd name="connsiteX4" fmla="*/ 436966 w 436966"/>
              <a:gd name="connsiteY4" fmla="*/ 0 h 478118"/>
              <a:gd name="connsiteX0" fmla="*/ 437547 w 437547"/>
              <a:gd name="connsiteY0" fmla="*/ 0 h 478118"/>
              <a:gd name="connsiteX1" fmla="*/ 1263 w 437547"/>
              <a:gd name="connsiteY1" fmla="*/ 2760 h 478118"/>
              <a:gd name="connsiteX2" fmla="*/ 1263 w 437547"/>
              <a:gd name="connsiteY2" fmla="*/ 478118 h 478118"/>
              <a:gd name="connsiteX3" fmla="*/ 138723 w 437547"/>
              <a:gd name="connsiteY3" fmla="*/ 478118 h 478118"/>
              <a:gd name="connsiteX4" fmla="*/ 437547 w 437547"/>
              <a:gd name="connsiteY4" fmla="*/ 0 h 47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547" h="478118">
                <a:moveTo>
                  <a:pt x="437547" y="0"/>
                </a:moveTo>
                <a:lnTo>
                  <a:pt x="1263" y="2760"/>
                </a:lnTo>
                <a:cubicBezTo>
                  <a:pt x="-83" y="154802"/>
                  <a:pt x="-729" y="322730"/>
                  <a:pt x="1263" y="478118"/>
                </a:cubicBezTo>
                <a:lnTo>
                  <a:pt x="138723" y="478118"/>
                </a:lnTo>
                <a:lnTo>
                  <a:pt x="437547" y="0"/>
                </a:lnTo>
                <a:close/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3" grpId="0" animBg="1"/>
      <p:bldP spid="63" grpId="1" animBg="1"/>
      <p:bldP spid="59" grpId="0" animBg="1"/>
      <p:bldP spid="59" grpId="1" animBg="1"/>
      <p:bldP spid="62" grpId="0" animBg="1"/>
      <p:bldP spid="62" grpId="1" animBg="1"/>
      <p:bldP spid="65" grpId="0" animBg="1"/>
      <p:bldP spid="65" grpId="1" animBg="1"/>
      <p:bldP spid="42" grpId="0" animBg="1"/>
      <p:bldP spid="45" grpId="0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/>
      <p:bldP spid="72" grpId="1"/>
      <p:bldP spid="73" grpId="0" animBg="1"/>
      <p:bldP spid="73" grpId="1" animBg="1"/>
      <p:bldP spid="76" grpId="0"/>
      <p:bldP spid="76" grpId="1"/>
      <p:bldP spid="77" grpId="0" animBg="1"/>
      <p:bldP spid="77" grpId="1" animBg="1"/>
      <p:bldP spid="80" grpId="0" animBg="1"/>
      <p:bldP spid="80" grpId="1" animBg="1"/>
      <p:bldP spid="81" grpId="0" animBg="1"/>
      <p:bldP spid="81" grpId="1" animBg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 animBg="1"/>
      <p:bldP spid="86" grpId="1" animBg="1"/>
      <p:bldP spid="87" grpId="0" animBg="1"/>
      <p:bldP spid="8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矩形 142">
            <a:extLst>
              <a:ext uri="{FF2B5EF4-FFF2-40B4-BE49-F238E27FC236}">
                <a16:creationId xmlns:a16="http://schemas.microsoft.com/office/drawing/2014/main" id="{84A15540-7F9A-4C79-B2B6-71B27D946A85}"/>
              </a:ext>
            </a:extLst>
          </p:cNvPr>
          <p:cNvSpPr/>
          <p:nvPr/>
        </p:nvSpPr>
        <p:spPr>
          <a:xfrm>
            <a:off x="5186958" y="4022208"/>
            <a:ext cx="720725" cy="371475"/>
          </a:xfrm>
          <a:prstGeom prst="rect">
            <a:avLst/>
          </a:prstGeom>
          <a:solidFill>
            <a:srgbClr val="FFCC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47015ED0-0A3E-423D-82C9-03A474AA45D1}"/>
              </a:ext>
            </a:extLst>
          </p:cNvPr>
          <p:cNvSpPr/>
          <p:nvPr/>
        </p:nvSpPr>
        <p:spPr>
          <a:xfrm>
            <a:off x="4439879" y="3555933"/>
            <a:ext cx="3485037" cy="449263"/>
          </a:xfrm>
          <a:prstGeom prst="rect">
            <a:avLst/>
          </a:prstGeom>
          <a:solidFill>
            <a:srgbClr val="FFCC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2008722B-B112-4415-8AE4-540FDFAB8C82}"/>
              </a:ext>
            </a:extLst>
          </p:cNvPr>
          <p:cNvSpPr/>
          <p:nvPr/>
        </p:nvSpPr>
        <p:spPr>
          <a:xfrm>
            <a:off x="924234" y="3978037"/>
            <a:ext cx="2114242" cy="449263"/>
          </a:xfrm>
          <a:prstGeom prst="rect">
            <a:avLst/>
          </a:prstGeom>
          <a:solidFill>
            <a:srgbClr val="FFCC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759" name="Text Box 27">
            <a:extLst>
              <a:ext uri="{FF2B5EF4-FFF2-40B4-BE49-F238E27FC236}">
                <a16:creationId xmlns:a16="http://schemas.microsoft.com/office/drawing/2014/main" id="{5CCBFC33-335F-4CD0-B6FF-E312D0F02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116263"/>
            <a:ext cx="74168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/>
              <a:t>上圖</a:t>
            </a:r>
            <a:r>
              <a:rPr lang="zh-CN" altLang="en-US" dirty="0"/>
              <a:t>是一個正方體盒子</a:t>
            </a:r>
            <a:r>
              <a:rPr lang="zh-TW" altLang="en-US" dirty="0"/>
              <a:t>的摺紙圖樣</a:t>
            </a:r>
            <a:r>
              <a:rPr lang="zh-CN" altLang="en-US" dirty="0"/>
              <a:t>。</a:t>
            </a:r>
            <a:r>
              <a:rPr lang="zh-TW" altLang="en-US" dirty="0"/>
              <a:t>當把它摺成盒子後，摺紙圖樣中寫上「</a:t>
            </a:r>
            <a:r>
              <a:rPr lang="en-US" altLang="zh-TW" dirty="0"/>
              <a:t>S</a:t>
            </a:r>
            <a:r>
              <a:rPr lang="zh-TW" altLang="en-US" dirty="0"/>
              <a:t>」字母的一面是盒子的底部，那麼盒子的頂部是寫上</a:t>
            </a:r>
            <a:r>
              <a:rPr lang="zh-CN" altLang="en-US" dirty="0"/>
              <a:t>哪一個字母</a:t>
            </a:r>
            <a:r>
              <a:rPr lang="zh-TW" altLang="en-US" dirty="0"/>
              <a:t>？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55C09E-4342-4219-B2B8-76AA94D2CEE8}"/>
              </a:ext>
            </a:extLst>
          </p:cNvPr>
          <p:cNvGrpSpPr>
            <a:grpSpLocks/>
          </p:cNvGrpSpPr>
          <p:nvPr/>
        </p:nvGrpSpPr>
        <p:grpSpPr bwMode="auto">
          <a:xfrm>
            <a:off x="5663183" y="915988"/>
            <a:ext cx="998537" cy="1057275"/>
            <a:chOff x="6825101" y="915732"/>
            <a:chExt cx="998403" cy="1056839"/>
          </a:xfrm>
        </p:grpSpPr>
        <p:sp>
          <p:nvSpPr>
            <p:cNvPr id="31834" name="平行四边形 125">
              <a:extLst>
                <a:ext uri="{FF2B5EF4-FFF2-40B4-BE49-F238E27FC236}">
                  <a16:creationId xmlns:a16="http://schemas.microsoft.com/office/drawing/2014/main" id="{0CF0E92B-64B6-4C60-8C34-E1CD50B61B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194487" flipV="1">
              <a:off x="6825101" y="1434570"/>
              <a:ext cx="686760" cy="538001"/>
            </a:xfrm>
            <a:prstGeom prst="parallelogram">
              <a:avLst>
                <a:gd name="adj" fmla="val 44506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grpSp>
          <p:nvGrpSpPr>
            <p:cNvPr id="31835" name="组合 126">
              <a:extLst>
                <a:ext uri="{FF2B5EF4-FFF2-40B4-BE49-F238E27FC236}">
                  <a16:creationId xmlns:a16="http://schemas.microsoft.com/office/drawing/2014/main" id="{D3491FF4-A315-4F32-8EF7-1F800C391E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6218" y="915732"/>
              <a:ext cx="657286" cy="495201"/>
              <a:chOff x="6642594" y="3479419"/>
              <a:chExt cx="657286" cy="495201"/>
            </a:xfrm>
          </p:grpSpPr>
          <p:cxnSp>
            <p:nvCxnSpPr>
              <p:cNvPr id="31836" name="直接箭头连接符 23">
                <a:extLst>
                  <a:ext uri="{FF2B5EF4-FFF2-40B4-BE49-F238E27FC236}">
                    <a16:creationId xmlns:a16="http://schemas.microsoft.com/office/drawing/2014/main" id="{58FC1D7B-6F3A-4095-93B7-9DD5B29C4C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642594" y="3716400"/>
                <a:ext cx="297380" cy="258220"/>
              </a:xfrm>
              <a:prstGeom prst="straightConnector1">
                <a:avLst/>
              </a:prstGeom>
              <a:noFill/>
              <a:ln w="28575" algn="ctr">
                <a:solidFill>
                  <a:srgbClr val="00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837" name="文本框 28">
                <a:extLst>
                  <a:ext uri="{FF2B5EF4-FFF2-40B4-BE49-F238E27FC236}">
                    <a16:creationId xmlns:a16="http://schemas.microsoft.com/office/drawing/2014/main" id="{DCFB303B-4B99-43E0-A44A-5F6E883C72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7664" y="3479419"/>
                <a:ext cx="432216" cy="400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en-US" altLang="zh-CN" sz="2000">
                    <a:solidFill>
                      <a:srgbClr val="003399"/>
                    </a:solidFill>
                  </a:rPr>
                  <a:t>T</a:t>
                </a:r>
                <a:endParaRPr lang="zh-CN" altLang="en-US" sz="2000">
                  <a:solidFill>
                    <a:srgbClr val="003399"/>
                  </a:solidFill>
                </a:endParaRPr>
              </a:p>
            </p:txBody>
          </p:sp>
        </p:grpSp>
      </p:grp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901D708F-18D6-479A-81A0-DC654E59114B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5050408" y="2370137"/>
            <a:ext cx="831850" cy="295275"/>
          </a:xfrm>
          <a:prstGeom prst="parallelogram">
            <a:avLst>
              <a:gd name="adj" fmla="val 78738"/>
            </a:avLst>
          </a:prstGeom>
          <a:solidFill>
            <a:srgbClr val="99CCFF"/>
          </a:solidFill>
          <a:ln w="19050" algn="ctr">
            <a:solidFill>
              <a:srgbClr val="003399"/>
            </a:solidFill>
            <a:round/>
            <a:headEnd/>
            <a:tailEnd/>
          </a:ln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0D0BAEF-4EC9-4881-A26B-275BFDCDB993}"/>
              </a:ext>
            </a:extLst>
          </p:cNvPr>
          <p:cNvGrpSpPr>
            <a:grpSpLocks/>
          </p:cNvGrpSpPr>
          <p:nvPr/>
        </p:nvGrpSpPr>
        <p:grpSpPr bwMode="auto">
          <a:xfrm>
            <a:off x="5848920" y="1516063"/>
            <a:ext cx="1333500" cy="735012"/>
            <a:chOff x="6436993" y="1481784"/>
            <a:chExt cx="1333970" cy="735039"/>
          </a:xfrm>
        </p:grpSpPr>
        <p:sp>
          <p:nvSpPr>
            <p:cNvPr id="31830" name="平行四边形 62">
              <a:extLst>
                <a:ext uri="{FF2B5EF4-FFF2-40B4-BE49-F238E27FC236}">
                  <a16:creationId xmlns:a16="http://schemas.microsoft.com/office/drawing/2014/main" id="{60990748-DA10-4892-8C3A-D250EE75AB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26552">
              <a:off x="7012456" y="1481784"/>
              <a:ext cx="758507" cy="590486"/>
            </a:xfrm>
            <a:prstGeom prst="parallelogram">
              <a:avLst>
                <a:gd name="adj" fmla="val 25001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1831" name="平行四边形 61">
              <a:extLst>
                <a:ext uri="{FF2B5EF4-FFF2-40B4-BE49-F238E27FC236}">
                  <a16:creationId xmlns:a16="http://schemas.microsoft.com/office/drawing/2014/main" id="{88A4680D-65B0-4CB9-A03E-CE380F74EF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26552">
              <a:off x="6436993" y="1625591"/>
              <a:ext cx="758507" cy="591232"/>
            </a:xfrm>
            <a:prstGeom prst="parallelogram">
              <a:avLst>
                <a:gd name="adj" fmla="val 24999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37333EC-9F6F-4E55-AAD6-166B48274827}"/>
                </a:ext>
              </a:extLst>
            </p:cNvPr>
            <p:cNvSpPr txBox="1"/>
            <p:nvPr/>
          </p:nvSpPr>
          <p:spPr>
            <a:xfrm>
              <a:off x="6659347" y="1727557"/>
              <a:ext cx="412513" cy="400110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S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CED8FAE-5344-4B2B-9279-AB65ECC47875}"/>
                </a:ext>
              </a:extLst>
            </p:cNvPr>
            <p:cNvSpPr txBox="1"/>
            <p:nvPr/>
          </p:nvSpPr>
          <p:spPr>
            <a:xfrm>
              <a:off x="7255843" y="1604904"/>
              <a:ext cx="412513" cy="400110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T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3926F45-7C76-4A29-B3C0-9A4790CDC50B}"/>
              </a:ext>
            </a:extLst>
          </p:cNvPr>
          <p:cNvGrpSpPr>
            <a:grpSpLocks/>
          </p:cNvGrpSpPr>
          <p:nvPr/>
        </p:nvGrpSpPr>
        <p:grpSpPr bwMode="auto">
          <a:xfrm>
            <a:off x="5917183" y="1279525"/>
            <a:ext cx="966787" cy="1050925"/>
            <a:chOff x="7078544" y="1279186"/>
            <a:chExt cx="967157" cy="1050572"/>
          </a:xfrm>
        </p:grpSpPr>
        <p:sp>
          <p:nvSpPr>
            <p:cNvPr id="31826" name="平行四边形 78">
              <a:extLst>
                <a:ext uri="{FF2B5EF4-FFF2-40B4-BE49-F238E27FC236}">
                  <a16:creationId xmlns:a16="http://schemas.microsoft.com/office/drawing/2014/main" id="{60B74744-6584-40BB-B527-D7E0DDE2AB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6907893" y="1678180"/>
              <a:ext cx="822229" cy="480927"/>
            </a:xfrm>
            <a:prstGeom prst="parallelogram">
              <a:avLst>
                <a:gd name="adj" fmla="val 47206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6F09EFE4-A8C0-4D18-8FCA-653D475EE3E9}"/>
                </a:ext>
              </a:extLst>
            </p:cNvPr>
            <p:cNvSpPr txBox="1"/>
            <p:nvPr/>
          </p:nvSpPr>
          <p:spPr>
            <a:xfrm>
              <a:off x="7163623" y="1718315"/>
              <a:ext cx="412513" cy="400110"/>
            </a:xfrm>
            <a:prstGeom prst="rect">
              <a:avLst/>
            </a:prstGeom>
            <a:noFill/>
            <a:scene3d>
              <a:camera prst="isometricOffAxis1Right">
                <a:rot lat="1980000" lon="20039998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S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  <p:sp>
          <p:nvSpPr>
            <p:cNvPr id="31828" name="平行四边形 81">
              <a:extLst>
                <a:ext uri="{FF2B5EF4-FFF2-40B4-BE49-F238E27FC236}">
                  <a16:creationId xmlns:a16="http://schemas.microsoft.com/office/drawing/2014/main" id="{CCC66D28-CDD5-4A53-B801-0F97AE269E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7383225" y="1449837"/>
              <a:ext cx="822229" cy="480927"/>
            </a:xfrm>
            <a:prstGeom prst="parallelogram">
              <a:avLst>
                <a:gd name="adj" fmla="val 47206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0E0CE08-EE0C-4C07-8122-458E66AE4161}"/>
                </a:ext>
              </a:extLst>
            </p:cNvPr>
            <p:cNvSpPr txBox="1"/>
            <p:nvPr/>
          </p:nvSpPr>
          <p:spPr>
            <a:xfrm>
              <a:off x="7633188" y="1513376"/>
              <a:ext cx="412513" cy="400110"/>
            </a:xfrm>
            <a:prstGeom prst="rect">
              <a:avLst/>
            </a:prstGeom>
            <a:noFill/>
            <a:scene3d>
              <a:camera prst="isometricOffAxis1Right">
                <a:rot lat="1680000" lon="20039998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T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053FA54-48A2-4981-B1F7-8FF723252ECF}"/>
              </a:ext>
            </a:extLst>
          </p:cNvPr>
          <p:cNvGrpSpPr>
            <a:grpSpLocks/>
          </p:cNvGrpSpPr>
          <p:nvPr/>
        </p:nvGrpSpPr>
        <p:grpSpPr bwMode="auto">
          <a:xfrm>
            <a:off x="4710683" y="958850"/>
            <a:ext cx="601662" cy="1962150"/>
            <a:chOff x="5383215" y="950597"/>
            <a:chExt cx="518014" cy="1962835"/>
          </a:xfrm>
        </p:grpSpPr>
        <p:sp>
          <p:nvSpPr>
            <p:cNvPr id="31820" name="平行四边形 60">
              <a:extLst>
                <a:ext uri="{FF2B5EF4-FFF2-40B4-BE49-F238E27FC236}">
                  <a16:creationId xmlns:a16="http://schemas.microsoft.com/office/drawing/2014/main" id="{9FEE7724-C5DD-4159-BB83-FA59AEB0B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262709" y="2277770"/>
              <a:ext cx="758507" cy="512817"/>
            </a:xfrm>
            <a:prstGeom prst="parallelogram">
              <a:avLst>
                <a:gd name="adj" fmla="val 25001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1821" name="平行四边形 59">
              <a:extLst>
                <a:ext uri="{FF2B5EF4-FFF2-40B4-BE49-F238E27FC236}">
                  <a16:creationId xmlns:a16="http://schemas.microsoft.com/office/drawing/2014/main" id="{CAD9E14D-B15A-4E28-BCEC-0C6E7A26F0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261730" y="1072806"/>
              <a:ext cx="758507" cy="514089"/>
            </a:xfrm>
            <a:prstGeom prst="parallelogram">
              <a:avLst>
                <a:gd name="adj" fmla="val 25000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1822" name="平行四边形 7">
              <a:extLst>
                <a:ext uri="{FF2B5EF4-FFF2-40B4-BE49-F238E27FC236}">
                  <a16:creationId xmlns:a16="http://schemas.microsoft.com/office/drawing/2014/main" id="{0C744C1F-8B06-4B12-A574-198A64B64E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262968" y="1671928"/>
              <a:ext cx="758507" cy="518014"/>
            </a:xfrm>
            <a:prstGeom prst="parallelogram">
              <a:avLst>
                <a:gd name="adj" fmla="val 25001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86B087D-0CF3-4009-ABB1-06E3F63C0A80}"/>
                </a:ext>
              </a:extLst>
            </p:cNvPr>
            <p:cNvSpPr txBox="1"/>
            <p:nvPr/>
          </p:nvSpPr>
          <p:spPr>
            <a:xfrm>
              <a:off x="5442935" y="1133137"/>
              <a:ext cx="412513" cy="400110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O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5BFB399-8D76-4CB0-8555-BA4E8EFDAB8A}"/>
                </a:ext>
              </a:extLst>
            </p:cNvPr>
            <p:cNvSpPr txBox="1"/>
            <p:nvPr/>
          </p:nvSpPr>
          <p:spPr>
            <a:xfrm>
              <a:off x="5450748" y="1706479"/>
              <a:ext cx="412513" cy="400110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P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95FF03F-C10D-4D39-851C-8B65F9EC15C7}"/>
                </a:ext>
              </a:extLst>
            </p:cNvPr>
            <p:cNvSpPr txBox="1"/>
            <p:nvPr/>
          </p:nvSpPr>
          <p:spPr>
            <a:xfrm>
              <a:off x="5442935" y="2375652"/>
              <a:ext cx="412513" cy="400110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Q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7632B08F-703C-45EE-9687-CAD1433577D4}"/>
              </a:ext>
            </a:extLst>
          </p:cNvPr>
          <p:cNvGrpSpPr>
            <a:grpSpLocks/>
          </p:cNvGrpSpPr>
          <p:nvPr/>
        </p:nvGrpSpPr>
        <p:grpSpPr bwMode="auto">
          <a:xfrm>
            <a:off x="4836095" y="846138"/>
            <a:ext cx="525463" cy="2159000"/>
            <a:chOff x="5988417" y="832484"/>
            <a:chExt cx="524895" cy="2158784"/>
          </a:xfrm>
        </p:grpSpPr>
        <p:sp>
          <p:nvSpPr>
            <p:cNvPr id="31814" name="平行四边形 68">
              <a:extLst>
                <a:ext uri="{FF2B5EF4-FFF2-40B4-BE49-F238E27FC236}">
                  <a16:creationId xmlns:a16="http://schemas.microsoft.com/office/drawing/2014/main" id="{772B1364-98C7-47B2-941E-3C01CC76D7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787034" y="1675336"/>
              <a:ext cx="881904" cy="478431"/>
            </a:xfrm>
            <a:prstGeom prst="parallelogram">
              <a:avLst>
                <a:gd name="adj" fmla="val 48959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1815" name="平行四边形 73">
              <a:extLst>
                <a:ext uri="{FF2B5EF4-FFF2-40B4-BE49-F238E27FC236}">
                  <a16:creationId xmlns:a16="http://schemas.microsoft.com/office/drawing/2014/main" id="{F7740A8B-A6FD-47B9-A333-407DC61E27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787034" y="1034220"/>
              <a:ext cx="881904" cy="478431"/>
            </a:xfrm>
            <a:prstGeom prst="parallelogram">
              <a:avLst>
                <a:gd name="adj" fmla="val 48959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1816" name="平行四边形 74">
              <a:extLst>
                <a:ext uri="{FF2B5EF4-FFF2-40B4-BE49-F238E27FC236}">
                  <a16:creationId xmlns:a16="http://schemas.microsoft.com/office/drawing/2014/main" id="{4A6AC923-633E-4B26-80A9-9A5408BAD8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786681" y="2311100"/>
              <a:ext cx="881904" cy="478431"/>
            </a:xfrm>
            <a:prstGeom prst="parallelogram">
              <a:avLst>
                <a:gd name="adj" fmla="val 48959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98FE710-1AFB-43B9-8D58-45D83E5D4D40}"/>
                </a:ext>
              </a:extLst>
            </p:cNvPr>
            <p:cNvSpPr txBox="1"/>
            <p:nvPr/>
          </p:nvSpPr>
          <p:spPr>
            <a:xfrm>
              <a:off x="6034881" y="1082324"/>
              <a:ext cx="478431" cy="400110"/>
            </a:xfrm>
            <a:prstGeom prst="rect">
              <a:avLst/>
            </a:prstGeom>
            <a:noFill/>
            <a:scene3d>
              <a:camera prst="isometricOffAxis2Left">
                <a:rot lat="1979998" lon="1560002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O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DD872D9D-7407-44F0-BAE7-9B052D4B4015}"/>
                </a:ext>
              </a:extLst>
            </p:cNvPr>
            <p:cNvSpPr txBox="1"/>
            <p:nvPr/>
          </p:nvSpPr>
          <p:spPr>
            <a:xfrm>
              <a:off x="6026914" y="1699453"/>
              <a:ext cx="478431" cy="400110"/>
            </a:xfrm>
            <a:prstGeom prst="rect">
              <a:avLst/>
            </a:prstGeom>
            <a:noFill/>
            <a:scene3d>
              <a:camera prst="isometricOffAxis2Left">
                <a:rot lat="1979998" lon="1560002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P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60A5DC5-174F-46E9-93B9-85DD328E70CC}"/>
                </a:ext>
              </a:extLst>
            </p:cNvPr>
            <p:cNvSpPr txBox="1"/>
            <p:nvPr/>
          </p:nvSpPr>
          <p:spPr>
            <a:xfrm>
              <a:off x="6001765" y="2348646"/>
              <a:ext cx="478431" cy="400110"/>
            </a:xfrm>
            <a:prstGeom prst="rect">
              <a:avLst/>
            </a:prstGeom>
            <a:noFill/>
            <a:scene3d>
              <a:camera prst="isometricOffAxis2Left">
                <a:rot lat="1979998" lon="1560002" rev="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Q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</p:grpSp>
      <p:sp>
        <p:nvSpPr>
          <p:cNvPr id="59" name="平行四边形 58">
            <a:extLst>
              <a:ext uri="{FF2B5EF4-FFF2-40B4-BE49-F238E27FC236}">
                <a16:creationId xmlns:a16="http://schemas.microsoft.com/office/drawing/2014/main" id="{194FAF9B-23D4-4C03-882A-AF78DFBD0EF5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5036121" y="1157287"/>
            <a:ext cx="831850" cy="295275"/>
          </a:xfrm>
          <a:prstGeom prst="parallelogram">
            <a:avLst>
              <a:gd name="adj" fmla="val 78738"/>
            </a:avLst>
          </a:prstGeom>
          <a:solidFill>
            <a:srgbClr val="99CCFF"/>
          </a:solidFill>
          <a:ln w="19050" algn="ctr">
            <a:solidFill>
              <a:srgbClr val="003399"/>
            </a:solidFill>
            <a:round/>
            <a:headEnd/>
            <a:tailEnd/>
          </a:ln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3CB7C5C8-39B2-47AA-88B5-819F997A7D80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5048821" y="1755775"/>
            <a:ext cx="831850" cy="295275"/>
          </a:xfrm>
          <a:prstGeom prst="parallelogram">
            <a:avLst>
              <a:gd name="adj" fmla="val 78738"/>
            </a:avLst>
          </a:prstGeom>
          <a:solidFill>
            <a:srgbClr val="99CCFF"/>
          </a:solidFill>
          <a:ln w="19050" algn="ctr">
            <a:solidFill>
              <a:srgbClr val="003399"/>
            </a:solidFill>
            <a:round/>
            <a:headEnd/>
            <a:tailEnd/>
          </a:ln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21159818-EEFB-4C45-ADFB-D328A866B0EE}"/>
              </a:ext>
            </a:extLst>
          </p:cNvPr>
          <p:cNvGrpSpPr>
            <a:grpSpLocks/>
          </p:cNvGrpSpPr>
          <p:nvPr/>
        </p:nvGrpSpPr>
        <p:grpSpPr bwMode="auto">
          <a:xfrm>
            <a:off x="5896545" y="1497013"/>
            <a:ext cx="412750" cy="831850"/>
            <a:chOff x="7057685" y="1496949"/>
            <a:chExt cx="412513" cy="831850"/>
          </a:xfrm>
        </p:grpSpPr>
        <p:sp>
          <p:nvSpPr>
            <p:cNvPr id="31812" name="平行四边形 77">
              <a:extLst>
                <a:ext uri="{FF2B5EF4-FFF2-40B4-BE49-F238E27FC236}">
                  <a16:creationId xmlns:a16="http://schemas.microsoft.com/office/drawing/2014/main" id="{D45B3523-FE95-4D1B-BC31-BD46CD246B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6815262" y="1765366"/>
              <a:ext cx="831850" cy="295016"/>
            </a:xfrm>
            <a:prstGeom prst="parallelogram">
              <a:avLst>
                <a:gd name="adj" fmla="val 78807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45EF508B-7849-4A2C-8FBC-E4078990B23B}"/>
                </a:ext>
              </a:extLst>
            </p:cNvPr>
            <p:cNvSpPr txBox="1"/>
            <p:nvPr/>
          </p:nvSpPr>
          <p:spPr>
            <a:xfrm>
              <a:off x="7057685" y="1702040"/>
              <a:ext cx="412513" cy="400110"/>
            </a:xfrm>
            <a:prstGeom prst="rect">
              <a:avLst/>
            </a:prstGeom>
            <a:noFill/>
            <a:scene3d>
              <a:camera prst="isometricOffAxis1Right">
                <a:rot lat="2602035" lon="19722771" rev="652491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S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9E5354D9-E25E-4349-B145-AFD4D4C5AC72}"/>
              </a:ext>
            </a:extLst>
          </p:cNvPr>
          <p:cNvGrpSpPr>
            <a:grpSpLocks/>
          </p:cNvGrpSpPr>
          <p:nvPr/>
        </p:nvGrpSpPr>
        <p:grpSpPr bwMode="auto">
          <a:xfrm>
            <a:off x="6212458" y="1268413"/>
            <a:ext cx="412750" cy="825500"/>
            <a:chOff x="7374510" y="1268350"/>
            <a:chExt cx="412513" cy="825500"/>
          </a:xfrm>
        </p:grpSpPr>
        <p:sp>
          <p:nvSpPr>
            <p:cNvPr id="31810" name="平行四边形 86">
              <a:extLst>
                <a:ext uri="{FF2B5EF4-FFF2-40B4-BE49-F238E27FC236}">
                  <a16:creationId xmlns:a16="http://schemas.microsoft.com/office/drawing/2014/main" id="{8C96B7CA-A582-4B96-92A3-CF63344535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7110128" y="1533592"/>
              <a:ext cx="825500" cy="295016"/>
            </a:xfrm>
            <a:prstGeom prst="parallelogram">
              <a:avLst>
                <a:gd name="adj" fmla="val 78815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2588E4D2-0C6B-462B-8FF8-78693C0D9990}"/>
                </a:ext>
              </a:extLst>
            </p:cNvPr>
            <p:cNvSpPr txBox="1"/>
            <p:nvPr/>
          </p:nvSpPr>
          <p:spPr>
            <a:xfrm rot="540217">
              <a:off x="7374510" y="1470122"/>
              <a:ext cx="412513" cy="400110"/>
            </a:xfrm>
            <a:prstGeom prst="rect">
              <a:avLst/>
            </a:prstGeom>
            <a:noFill/>
            <a:scene3d>
              <a:camera prst="isometricOffAxis1Right">
                <a:rot lat="2602035" lon="19722771" rev="652491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T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</p:grpSp>
      <p:sp>
        <p:nvSpPr>
          <p:cNvPr id="67" name="TextBox 26">
            <a:extLst>
              <a:ext uri="{FF2B5EF4-FFF2-40B4-BE49-F238E27FC236}">
                <a16:creationId xmlns:a16="http://schemas.microsoft.com/office/drawing/2014/main" id="{DD9750EE-445C-4FD5-9CB8-5827958B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504" y="4940846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1757" name="Rectangle 2">
            <a:extLst>
              <a:ext uri="{FF2B5EF4-FFF2-40B4-BE49-F238E27FC236}">
                <a16:creationId xmlns:a16="http://schemas.microsoft.com/office/drawing/2014/main" id="{5C360E05-D4F1-43C2-BE96-6148601693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1300" y="3090863"/>
            <a:ext cx="585788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18.</a:t>
            </a:r>
            <a:r>
              <a:rPr lang="en-US" altLang="zh-TW" sz="2400">
                <a:ea typeface="標楷體" panose="03000509000000000000" pitchFamily="65" charset="-120"/>
              </a:rPr>
              <a:t> </a:t>
            </a:r>
            <a:endParaRPr lang="zh-TW" altLang="en-US" sz="2400">
              <a:ea typeface="標楷體" panose="03000509000000000000" pitchFamily="65" charset="-120"/>
            </a:endParaRPr>
          </a:p>
        </p:txBody>
      </p:sp>
      <p:pic>
        <p:nvPicPr>
          <p:cNvPr id="31758" name="Picture 21" descr="T3_10a_P6">
            <a:extLst>
              <a:ext uri="{FF2B5EF4-FFF2-40B4-BE49-F238E27FC236}">
                <a16:creationId xmlns:a16="http://schemas.microsoft.com/office/drawing/2014/main" id="{5523F592-1DBD-4089-BBC6-729629C72D6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49325"/>
            <a:ext cx="2844800" cy="2106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Text Box 28">
            <a:extLst>
              <a:ext uri="{FF2B5EF4-FFF2-40B4-BE49-F238E27FC236}">
                <a16:creationId xmlns:a16="http://schemas.microsoft.com/office/drawing/2014/main" id="{DC271555-695A-4C68-A653-FD3B53C23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92" y="4964459"/>
            <a:ext cx="15128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/>
              <a:t>A.  O</a:t>
            </a:r>
          </a:p>
        </p:txBody>
      </p:sp>
      <p:sp>
        <p:nvSpPr>
          <p:cNvPr id="31761" name="Text Box 29">
            <a:extLst>
              <a:ext uri="{FF2B5EF4-FFF2-40B4-BE49-F238E27FC236}">
                <a16:creationId xmlns:a16="http://schemas.microsoft.com/office/drawing/2014/main" id="{4FCF4AC5-5494-434C-B5EE-0974AE6ED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93097"/>
            <a:ext cx="15128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dirty="0"/>
              <a:t>C.  Q</a:t>
            </a:r>
          </a:p>
        </p:txBody>
      </p:sp>
      <p:sp>
        <p:nvSpPr>
          <p:cNvPr id="31762" name="Text Box 30">
            <a:extLst>
              <a:ext uri="{FF2B5EF4-FFF2-40B4-BE49-F238E27FC236}">
                <a16:creationId xmlns:a16="http://schemas.microsoft.com/office/drawing/2014/main" id="{17FF716B-19F9-4C05-927F-4A52A95A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204" y="5493097"/>
            <a:ext cx="15128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/>
              <a:t>D.  R</a:t>
            </a:r>
          </a:p>
        </p:txBody>
      </p:sp>
      <p:sp>
        <p:nvSpPr>
          <p:cNvPr id="31763" name="Text Box 31">
            <a:extLst>
              <a:ext uri="{FF2B5EF4-FFF2-40B4-BE49-F238E27FC236}">
                <a16:creationId xmlns:a16="http://schemas.microsoft.com/office/drawing/2014/main" id="{D9BCD144-7A57-4675-8924-C366424AB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204" y="4948584"/>
            <a:ext cx="15128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/>
              <a:t>B.  P</a:t>
            </a:r>
          </a:p>
        </p:txBody>
      </p:sp>
      <p:sp>
        <p:nvSpPr>
          <p:cNvPr id="75" name="TextBox 27">
            <a:extLst>
              <a:ext uri="{FF2B5EF4-FFF2-40B4-BE49-F238E27FC236}">
                <a16:creationId xmlns:a16="http://schemas.microsoft.com/office/drawing/2014/main" id="{1B3B7F83-A5DF-41FA-87E0-2109F9635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4831109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[2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en-US" altLang="zh-TW" dirty="0">
                <a:solidFill>
                  <a:srgbClr val="FF0000"/>
                </a:solidFill>
              </a:rPr>
              <a:t>]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1765" name="图片 2">
            <a:extLst>
              <a:ext uri="{FF2B5EF4-FFF2-40B4-BE49-F238E27FC236}">
                <a16:creationId xmlns:a16="http://schemas.microsoft.com/office/drawing/2014/main" id="{59BF97FA-7704-4A41-8444-3E387BDEF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479800"/>
            <a:ext cx="5746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组合 76">
            <a:extLst>
              <a:ext uri="{FF2B5EF4-FFF2-40B4-BE49-F238E27FC236}">
                <a16:creationId xmlns:a16="http://schemas.microsoft.com/office/drawing/2014/main" id="{AC59412D-02C9-42F7-8B2F-51494F3CC333}"/>
              </a:ext>
            </a:extLst>
          </p:cNvPr>
          <p:cNvGrpSpPr>
            <a:grpSpLocks/>
          </p:cNvGrpSpPr>
          <p:nvPr/>
        </p:nvGrpSpPr>
        <p:grpSpPr bwMode="auto">
          <a:xfrm>
            <a:off x="1818110" y="1076325"/>
            <a:ext cx="2460625" cy="1854200"/>
            <a:chOff x="2538413" y="1076326"/>
            <a:chExt cx="2461232" cy="1854203"/>
          </a:xfrm>
        </p:grpSpPr>
        <p:sp>
          <p:nvSpPr>
            <p:cNvPr id="31798" name="矩形 2">
              <a:extLst>
                <a:ext uri="{FF2B5EF4-FFF2-40B4-BE49-F238E27FC236}">
                  <a16:creationId xmlns:a16="http://schemas.microsoft.com/office/drawing/2014/main" id="{24F60792-A6C9-48F8-9199-6C0BF42B1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413" y="1076326"/>
              <a:ext cx="615600" cy="615950"/>
            </a:xfrm>
            <a:prstGeom prst="rect">
              <a:avLst/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1799" name="矩形 28">
              <a:extLst>
                <a:ext uri="{FF2B5EF4-FFF2-40B4-BE49-F238E27FC236}">
                  <a16:creationId xmlns:a16="http://schemas.microsoft.com/office/drawing/2014/main" id="{0C1C7ED2-9198-48B4-83D5-8B72534B9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413" y="1697833"/>
              <a:ext cx="615600" cy="615950"/>
            </a:xfrm>
            <a:prstGeom prst="rect">
              <a:avLst/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1800" name="矩形 29">
              <a:extLst>
                <a:ext uri="{FF2B5EF4-FFF2-40B4-BE49-F238E27FC236}">
                  <a16:creationId xmlns:a16="http://schemas.microsoft.com/office/drawing/2014/main" id="{E20E06E0-0B5B-41C6-AB7F-7532DC43C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413" y="2314579"/>
              <a:ext cx="615600" cy="615950"/>
            </a:xfrm>
            <a:prstGeom prst="rect">
              <a:avLst/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1801" name="矩形 30">
              <a:extLst>
                <a:ext uri="{FF2B5EF4-FFF2-40B4-BE49-F238E27FC236}">
                  <a16:creationId xmlns:a16="http://schemas.microsoft.com/office/drawing/2014/main" id="{CA0816F0-DD68-49B0-8F5E-A776379DC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013" y="1697039"/>
              <a:ext cx="615600" cy="615950"/>
            </a:xfrm>
            <a:prstGeom prst="rect">
              <a:avLst/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1802" name="矩形 33">
              <a:extLst>
                <a:ext uri="{FF2B5EF4-FFF2-40B4-BE49-F238E27FC236}">
                  <a16:creationId xmlns:a16="http://schemas.microsoft.com/office/drawing/2014/main" id="{30F82841-DCE4-44CA-9228-6473A0F2B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613" y="1697039"/>
              <a:ext cx="615600" cy="615950"/>
            </a:xfrm>
            <a:prstGeom prst="rect">
              <a:avLst/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1803" name="矩形 34">
              <a:extLst>
                <a:ext uri="{FF2B5EF4-FFF2-40B4-BE49-F238E27FC236}">
                  <a16:creationId xmlns:a16="http://schemas.microsoft.com/office/drawing/2014/main" id="{4261CD27-B4B7-48F0-80D8-6A52D3695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045" y="1697039"/>
              <a:ext cx="615600" cy="615950"/>
            </a:xfrm>
            <a:prstGeom prst="rect">
              <a:avLst/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1804" name="文本框 3">
              <a:extLst>
                <a:ext uri="{FF2B5EF4-FFF2-40B4-BE49-F238E27FC236}">
                  <a16:creationId xmlns:a16="http://schemas.microsoft.com/office/drawing/2014/main" id="{763BD95C-AC51-407C-A2F9-F2AA5A207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319" y="1186248"/>
              <a:ext cx="412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 sz="2000">
                  <a:solidFill>
                    <a:srgbClr val="003399"/>
                  </a:solidFill>
                </a:rPr>
                <a:t>O</a:t>
              </a:r>
              <a:endParaRPr lang="zh-CN" altLang="en-US" sz="2000">
                <a:solidFill>
                  <a:srgbClr val="003399"/>
                </a:solidFill>
              </a:endParaRPr>
            </a:p>
          </p:txBody>
        </p:sp>
        <p:sp>
          <p:nvSpPr>
            <p:cNvPr id="31805" name="文本框 35">
              <a:extLst>
                <a:ext uri="{FF2B5EF4-FFF2-40B4-BE49-F238E27FC236}">
                  <a16:creationId xmlns:a16="http://schemas.microsoft.com/office/drawing/2014/main" id="{E4ED5836-3F8F-49E0-A2A1-36410F039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702" y="1837008"/>
              <a:ext cx="412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 sz="2000">
                  <a:solidFill>
                    <a:srgbClr val="003399"/>
                  </a:solidFill>
                </a:rPr>
                <a:t>P</a:t>
              </a:r>
              <a:endParaRPr lang="zh-CN" altLang="en-US" sz="2000">
                <a:solidFill>
                  <a:srgbClr val="003399"/>
                </a:solidFill>
              </a:endParaRPr>
            </a:p>
          </p:txBody>
        </p:sp>
        <p:sp>
          <p:nvSpPr>
            <p:cNvPr id="31806" name="文本框 36">
              <a:extLst>
                <a:ext uri="{FF2B5EF4-FFF2-40B4-BE49-F238E27FC236}">
                  <a16:creationId xmlns:a16="http://schemas.microsoft.com/office/drawing/2014/main" id="{DF29137E-2D90-4EA2-A5C9-01DD71A90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702" y="2456171"/>
              <a:ext cx="412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 sz="2000">
                  <a:solidFill>
                    <a:srgbClr val="003399"/>
                  </a:solidFill>
                </a:rPr>
                <a:t>Q</a:t>
              </a:r>
              <a:endParaRPr lang="zh-CN" altLang="en-US" sz="2000">
                <a:solidFill>
                  <a:srgbClr val="003399"/>
                </a:solidFill>
              </a:endParaRPr>
            </a:p>
          </p:txBody>
        </p:sp>
        <p:sp>
          <p:nvSpPr>
            <p:cNvPr id="31807" name="文本框 37">
              <a:extLst>
                <a:ext uri="{FF2B5EF4-FFF2-40B4-BE49-F238E27FC236}">
                  <a16:creationId xmlns:a16="http://schemas.microsoft.com/office/drawing/2014/main" id="{10E81FD4-2F4C-4D20-A6FA-B96EBCBC5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517" y="1837008"/>
              <a:ext cx="412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 sz="2000">
                  <a:solidFill>
                    <a:srgbClr val="003399"/>
                  </a:solidFill>
                </a:rPr>
                <a:t>R</a:t>
              </a:r>
              <a:endParaRPr lang="zh-CN" altLang="en-US" sz="2000">
                <a:solidFill>
                  <a:srgbClr val="003399"/>
                </a:solidFill>
              </a:endParaRPr>
            </a:p>
          </p:txBody>
        </p:sp>
        <p:sp>
          <p:nvSpPr>
            <p:cNvPr id="31808" name="文本框 38">
              <a:extLst>
                <a:ext uri="{FF2B5EF4-FFF2-40B4-BE49-F238E27FC236}">
                  <a16:creationId xmlns:a16="http://schemas.microsoft.com/office/drawing/2014/main" id="{512FC7EE-8DF9-43CB-8233-9C2190393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4857" y="1837008"/>
              <a:ext cx="412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 sz="2000">
                  <a:solidFill>
                    <a:srgbClr val="003399"/>
                  </a:solidFill>
                </a:rPr>
                <a:t>S</a:t>
              </a:r>
              <a:endParaRPr lang="zh-CN" altLang="en-US" sz="2000">
                <a:solidFill>
                  <a:srgbClr val="003399"/>
                </a:solidFill>
              </a:endParaRPr>
            </a:p>
          </p:txBody>
        </p:sp>
        <p:sp>
          <p:nvSpPr>
            <p:cNvPr id="31809" name="文本框 39">
              <a:extLst>
                <a:ext uri="{FF2B5EF4-FFF2-40B4-BE49-F238E27FC236}">
                  <a16:creationId xmlns:a16="http://schemas.microsoft.com/office/drawing/2014/main" id="{31F2EAB7-E96A-4B5B-8034-4360D5C08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573" y="1847762"/>
              <a:ext cx="412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 sz="2000">
                  <a:solidFill>
                    <a:srgbClr val="003399"/>
                  </a:solidFill>
                </a:rPr>
                <a:t>T</a:t>
              </a:r>
              <a:endParaRPr lang="zh-CN" altLang="en-US" sz="2000">
                <a:solidFill>
                  <a:srgbClr val="003399"/>
                </a:solidFill>
              </a:endParaRPr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7E55717F-FE42-436F-B4D0-3514BDE3E6D0}"/>
              </a:ext>
            </a:extLst>
          </p:cNvPr>
          <p:cNvGrpSpPr>
            <a:grpSpLocks/>
          </p:cNvGrpSpPr>
          <p:nvPr/>
        </p:nvGrpSpPr>
        <p:grpSpPr bwMode="auto">
          <a:xfrm>
            <a:off x="4647183" y="1711325"/>
            <a:ext cx="673100" cy="401638"/>
            <a:chOff x="6650274" y="3542527"/>
            <a:chExt cx="673668" cy="400378"/>
          </a:xfrm>
        </p:grpSpPr>
        <p:cxnSp>
          <p:nvCxnSpPr>
            <p:cNvPr id="31796" name="直接箭头连接符 23">
              <a:extLst>
                <a:ext uri="{FF2B5EF4-FFF2-40B4-BE49-F238E27FC236}">
                  <a16:creationId xmlns:a16="http://schemas.microsoft.com/office/drawing/2014/main" id="{8E49A93C-4BF8-44C1-AB0D-D95A168ED0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9974" y="3716400"/>
              <a:ext cx="383968" cy="1"/>
            </a:xfrm>
            <a:prstGeom prst="straightConnector1">
              <a:avLst/>
            </a:prstGeom>
            <a:noFill/>
            <a:ln w="28575" algn="ctr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97" name="文本框 28">
              <a:extLst>
                <a:ext uri="{FF2B5EF4-FFF2-40B4-BE49-F238E27FC236}">
                  <a16:creationId xmlns:a16="http://schemas.microsoft.com/office/drawing/2014/main" id="{88496B62-0BD2-47C9-8E3C-E5D5038A6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274" y="3542527"/>
              <a:ext cx="432216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 sz="2000">
                  <a:solidFill>
                    <a:srgbClr val="003399"/>
                  </a:solidFill>
                </a:rPr>
                <a:t>P</a:t>
              </a:r>
              <a:endParaRPr lang="zh-CN" altLang="en-US" sz="2000">
                <a:solidFill>
                  <a:srgbClr val="003399"/>
                </a:solidFill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60A7B7E9-63C0-43FF-92D9-AD190609C8FB}"/>
              </a:ext>
            </a:extLst>
          </p:cNvPr>
          <p:cNvGrpSpPr>
            <a:grpSpLocks/>
          </p:cNvGrpSpPr>
          <p:nvPr/>
        </p:nvGrpSpPr>
        <p:grpSpPr bwMode="auto">
          <a:xfrm>
            <a:off x="4644008" y="1125538"/>
            <a:ext cx="674687" cy="400050"/>
            <a:chOff x="6650274" y="3542527"/>
            <a:chExt cx="673668" cy="400378"/>
          </a:xfrm>
        </p:grpSpPr>
        <p:cxnSp>
          <p:nvCxnSpPr>
            <p:cNvPr id="31794" name="直接箭头连接符 23">
              <a:extLst>
                <a:ext uri="{FF2B5EF4-FFF2-40B4-BE49-F238E27FC236}">
                  <a16:creationId xmlns:a16="http://schemas.microsoft.com/office/drawing/2014/main" id="{5FF6E506-8AA6-42D2-A846-307DA282BF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9974" y="3716400"/>
              <a:ext cx="383968" cy="1"/>
            </a:xfrm>
            <a:prstGeom prst="straightConnector1">
              <a:avLst/>
            </a:prstGeom>
            <a:noFill/>
            <a:ln w="28575" algn="ctr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95" name="文本框 28">
              <a:extLst>
                <a:ext uri="{FF2B5EF4-FFF2-40B4-BE49-F238E27FC236}">
                  <a16:creationId xmlns:a16="http://schemas.microsoft.com/office/drawing/2014/main" id="{CD18E49A-21BE-4AF3-B3CA-04AD6DD84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274" y="3542527"/>
              <a:ext cx="432216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 sz="2000">
                  <a:solidFill>
                    <a:srgbClr val="003399"/>
                  </a:solidFill>
                </a:rPr>
                <a:t>O</a:t>
              </a:r>
              <a:endParaRPr lang="zh-CN" altLang="en-US" sz="2000">
                <a:solidFill>
                  <a:srgbClr val="003399"/>
                </a:solidFill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9ADF9EC9-974F-4D36-AF50-4557340EF031}"/>
              </a:ext>
            </a:extLst>
          </p:cNvPr>
          <p:cNvGrpSpPr>
            <a:grpSpLocks/>
          </p:cNvGrpSpPr>
          <p:nvPr/>
        </p:nvGrpSpPr>
        <p:grpSpPr bwMode="auto">
          <a:xfrm>
            <a:off x="4659883" y="2352675"/>
            <a:ext cx="673100" cy="401638"/>
            <a:chOff x="6512266" y="4618666"/>
            <a:chExt cx="673668" cy="400378"/>
          </a:xfrm>
        </p:grpSpPr>
        <p:cxnSp>
          <p:nvCxnSpPr>
            <p:cNvPr id="31792" name="直接箭头连接符 23">
              <a:extLst>
                <a:ext uri="{FF2B5EF4-FFF2-40B4-BE49-F238E27FC236}">
                  <a16:creationId xmlns:a16="http://schemas.microsoft.com/office/drawing/2014/main" id="{E13466F5-DB7A-4473-A999-2DC8065E01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01966" y="4792539"/>
              <a:ext cx="383968" cy="1"/>
            </a:xfrm>
            <a:prstGeom prst="straightConnector1">
              <a:avLst/>
            </a:prstGeom>
            <a:noFill/>
            <a:ln w="28575" algn="ctr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93" name="文本框 28">
              <a:extLst>
                <a:ext uri="{FF2B5EF4-FFF2-40B4-BE49-F238E27FC236}">
                  <a16:creationId xmlns:a16="http://schemas.microsoft.com/office/drawing/2014/main" id="{AD5C915E-4EA4-46E1-9C2C-14B2DE6AD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2266" y="4618666"/>
              <a:ext cx="432216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 sz="2000">
                  <a:solidFill>
                    <a:srgbClr val="003399"/>
                  </a:solidFill>
                </a:rPr>
                <a:t>Q</a:t>
              </a:r>
              <a:endParaRPr lang="zh-CN" altLang="en-US" sz="2000">
                <a:solidFill>
                  <a:srgbClr val="003399"/>
                </a:solidFill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4490D3AC-28EE-417E-83FA-DE0EAFDBB45E}"/>
              </a:ext>
            </a:extLst>
          </p:cNvPr>
          <p:cNvGrpSpPr>
            <a:grpSpLocks/>
          </p:cNvGrpSpPr>
          <p:nvPr/>
        </p:nvGrpSpPr>
        <p:grpSpPr bwMode="auto">
          <a:xfrm>
            <a:off x="4726558" y="1252538"/>
            <a:ext cx="1206500" cy="428625"/>
            <a:chOff x="6135658" y="510729"/>
            <a:chExt cx="1206555" cy="428085"/>
          </a:xfrm>
        </p:grpSpPr>
        <p:sp>
          <p:nvSpPr>
            <p:cNvPr id="31788" name="平行四边形 113">
              <a:extLst>
                <a:ext uri="{FF2B5EF4-FFF2-40B4-BE49-F238E27FC236}">
                  <a16:creationId xmlns:a16="http://schemas.microsoft.com/office/drawing/2014/main" id="{388D002F-FF82-4940-B426-CA688B3759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34280" flipH="1" flipV="1">
              <a:off x="6554417" y="510729"/>
              <a:ext cx="787796" cy="277082"/>
            </a:xfrm>
            <a:prstGeom prst="parallelogram">
              <a:avLst>
                <a:gd name="adj" fmla="val 144437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grpSp>
          <p:nvGrpSpPr>
            <p:cNvPr id="31789" name="组合 114">
              <a:extLst>
                <a:ext uri="{FF2B5EF4-FFF2-40B4-BE49-F238E27FC236}">
                  <a16:creationId xmlns:a16="http://schemas.microsoft.com/office/drawing/2014/main" id="{85322574-B736-4BA0-A826-78D3D32DDF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5658" y="538436"/>
              <a:ext cx="673668" cy="400378"/>
              <a:chOff x="6650274" y="3542527"/>
              <a:chExt cx="673668" cy="400378"/>
            </a:xfrm>
          </p:grpSpPr>
          <p:cxnSp>
            <p:nvCxnSpPr>
              <p:cNvPr id="31790" name="直接箭头连接符 23">
                <a:extLst>
                  <a:ext uri="{FF2B5EF4-FFF2-40B4-BE49-F238E27FC236}">
                    <a16:creationId xmlns:a16="http://schemas.microsoft.com/office/drawing/2014/main" id="{0A164818-FA20-4F19-8E87-5ED28D0D36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39974" y="3716400"/>
                <a:ext cx="383968" cy="1"/>
              </a:xfrm>
              <a:prstGeom prst="straightConnector1">
                <a:avLst/>
              </a:prstGeom>
              <a:noFill/>
              <a:ln w="28575" algn="ctr">
                <a:solidFill>
                  <a:srgbClr val="00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791" name="文本框 28">
                <a:extLst>
                  <a:ext uri="{FF2B5EF4-FFF2-40B4-BE49-F238E27FC236}">
                    <a16:creationId xmlns:a16="http://schemas.microsoft.com/office/drawing/2014/main" id="{232ACD4C-8125-480D-80D5-631C6B98B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0274" y="3542527"/>
                <a:ext cx="432216" cy="400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en-US" altLang="zh-CN" sz="2000">
                    <a:solidFill>
                      <a:srgbClr val="003399"/>
                    </a:solidFill>
                  </a:rPr>
                  <a:t>O</a:t>
                </a:r>
                <a:endParaRPr lang="zh-CN" altLang="en-US" sz="2000">
                  <a:solidFill>
                    <a:srgbClr val="003399"/>
                  </a:solidFill>
                </a:endParaRPr>
              </a:p>
            </p:txBody>
          </p:sp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E3BB61EF-237E-4FBD-97B8-1AE224B61BCD}"/>
              </a:ext>
            </a:extLst>
          </p:cNvPr>
          <p:cNvGrpSpPr>
            <a:grpSpLocks/>
          </p:cNvGrpSpPr>
          <p:nvPr/>
        </p:nvGrpSpPr>
        <p:grpSpPr bwMode="auto">
          <a:xfrm>
            <a:off x="5259958" y="2087563"/>
            <a:ext cx="736600" cy="992187"/>
            <a:chOff x="7909328" y="4713480"/>
            <a:chExt cx="736507" cy="990848"/>
          </a:xfrm>
        </p:grpSpPr>
        <p:sp>
          <p:nvSpPr>
            <p:cNvPr id="31784" name="平行四边形 18">
              <a:extLst>
                <a:ext uri="{FF2B5EF4-FFF2-40B4-BE49-F238E27FC236}">
                  <a16:creationId xmlns:a16="http://schemas.microsoft.com/office/drawing/2014/main" id="{F877E6C0-6089-48E1-9A86-B75547C88F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137768" flipV="1">
              <a:off x="8093542" y="4713480"/>
              <a:ext cx="552293" cy="583652"/>
            </a:xfrm>
            <a:prstGeom prst="parallelogram">
              <a:avLst>
                <a:gd name="adj" fmla="val 25000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grpSp>
          <p:nvGrpSpPr>
            <p:cNvPr id="31785" name="组合 119">
              <a:extLst>
                <a:ext uri="{FF2B5EF4-FFF2-40B4-BE49-F238E27FC236}">
                  <a16:creationId xmlns:a16="http://schemas.microsoft.com/office/drawing/2014/main" id="{644B44E3-1603-4854-8778-90F1C7BCF0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9328" y="5099287"/>
              <a:ext cx="432216" cy="605041"/>
              <a:chOff x="6591665" y="4499558"/>
              <a:chExt cx="432216" cy="605041"/>
            </a:xfrm>
          </p:grpSpPr>
          <p:cxnSp>
            <p:nvCxnSpPr>
              <p:cNvPr id="31786" name="直接箭头连接符 23">
                <a:extLst>
                  <a:ext uri="{FF2B5EF4-FFF2-40B4-BE49-F238E27FC236}">
                    <a16:creationId xmlns:a16="http://schemas.microsoft.com/office/drawing/2014/main" id="{61114656-06BF-4293-95B5-1E3F0A1CEF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01966" y="4499558"/>
                <a:ext cx="43013" cy="292982"/>
              </a:xfrm>
              <a:prstGeom prst="straightConnector1">
                <a:avLst/>
              </a:prstGeom>
              <a:noFill/>
              <a:ln w="28575" algn="ctr">
                <a:solidFill>
                  <a:srgbClr val="00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787" name="文本框 28">
                <a:extLst>
                  <a:ext uri="{FF2B5EF4-FFF2-40B4-BE49-F238E27FC236}">
                    <a16:creationId xmlns:a16="http://schemas.microsoft.com/office/drawing/2014/main" id="{E293CEDF-34E8-4CB9-8BC2-3610FA9ED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1665" y="4704221"/>
                <a:ext cx="432216" cy="400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en-US" altLang="zh-CN" sz="2000">
                    <a:solidFill>
                      <a:srgbClr val="003399"/>
                    </a:solidFill>
                  </a:rPr>
                  <a:t>Q</a:t>
                </a:r>
                <a:endParaRPr lang="zh-CN" altLang="en-US" sz="2000">
                  <a:solidFill>
                    <a:srgbClr val="003399"/>
                  </a:solidFill>
                </a:endParaRPr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9838116E-EF57-4425-997B-0A3254BC52D1}"/>
              </a:ext>
            </a:extLst>
          </p:cNvPr>
          <p:cNvGrpSpPr>
            <a:grpSpLocks/>
          </p:cNvGrpSpPr>
          <p:nvPr/>
        </p:nvGrpSpPr>
        <p:grpSpPr bwMode="auto">
          <a:xfrm>
            <a:off x="5315520" y="1720850"/>
            <a:ext cx="614363" cy="604838"/>
            <a:chOff x="5907173" y="1697786"/>
            <a:chExt cx="615600" cy="604952"/>
          </a:xfrm>
        </p:grpSpPr>
        <p:sp>
          <p:nvSpPr>
            <p:cNvPr id="31782" name="矩形 49">
              <a:extLst>
                <a:ext uri="{FF2B5EF4-FFF2-40B4-BE49-F238E27FC236}">
                  <a16:creationId xmlns:a16="http://schemas.microsoft.com/office/drawing/2014/main" id="{4F4B2957-72B1-4C33-A209-B0C87D6C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7173" y="1697786"/>
              <a:ext cx="615600" cy="604952"/>
            </a:xfrm>
            <a:prstGeom prst="rect">
              <a:avLst/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31783" name="文本框 55">
              <a:extLst>
                <a:ext uri="{FF2B5EF4-FFF2-40B4-BE49-F238E27FC236}">
                  <a16:creationId xmlns:a16="http://schemas.microsoft.com/office/drawing/2014/main" id="{7A69EA3B-FBDE-408F-B332-9E502743C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4677" y="1826757"/>
              <a:ext cx="4125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 sz="2000" dirty="0">
                  <a:solidFill>
                    <a:srgbClr val="003399"/>
                  </a:solidFill>
                </a:rPr>
                <a:t>R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C9F5C617-AFFA-4F77-B52A-6F7B03AC626E}"/>
              </a:ext>
            </a:extLst>
          </p:cNvPr>
          <p:cNvGrpSpPr>
            <a:grpSpLocks/>
          </p:cNvGrpSpPr>
          <p:nvPr/>
        </p:nvGrpSpPr>
        <p:grpSpPr bwMode="auto">
          <a:xfrm>
            <a:off x="5323458" y="1414463"/>
            <a:ext cx="882650" cy="400050"/>
            <a:chOff x="6487445" y="1412694"/>
            <a:chExt cx="903549" cy="400378"/>
          </a:xfrm>
        </p:grpSpPr>
        <p:sp>
          <p:nvSpPr>
            <p:cNvPr id="31780" name="平行四边形 19">
              <a:extLst>
                <a:ext uri="{FF2B5EF4-FFF2-40B4-BE49-F238E27FC236}">
                  <a16:creationId xmlns:a16="http://schemas.microsoft.com/office/drawing/2014/main" id="{9F7A5596-AFE4-4A35-A34D-E1A29C9A9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7445" y="1501519"/>
              <a:ext cx="903549" cy="219669"/>
            </a:xfrm>
            <a:prstGeom prst="parallelogram">
              <a:avLst>
                <a:gd name="adj" fmla="val 129909"/>
              </a:avLst>
            </a:prstGeom>
            <a:solidFill>
              <a:srgbClr val="99CCFF"/>
            </a:solidFill>
            <a:ln w="19050" algn="ctr">
              <a:solidFill>
                <a:srgbClr val="003399"/>
              </a:solidFill>
              <a:round/>
              <a:headEnd/>
              <a:tailEnd/>
            </a:ln>
          </p:spPr>
          <p:txBody>
            <a:bodyPr lIns="90000" tIns="0" rIns="0" bIns="0"/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zh-CN" altLang="en-US"/>
            </a:p>
          </p:txBody>
        </p:sp>
        <p:sp>
          <p:nvSpPr>
            <p:cNvPr id="114" name="文本框 28">
              <a:extLst>
                <a:ext uri="{FF2B5EF4-FFF2-40B4-BE49-F238E27FC236}">
                  <a16:creationId xmlns:a16="http://schemas.microsoft.com/office/drawing/2014/main" id="{D49CF4FE-3E2A-4CC2-A170-C7EDDC994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9961" y="1412694"/>
              <a:ext cx="432216" cy="400378"/>
            </a:xfrm>
            <a:prstGeom prst="rect">
              <a:avLst/>
            </a:prstGeom>
            <a:noFill/>
            <a:ln>
              <a:noFill/>
            </a:ln>
            <a:scene3d>
              <a:camera prst="isometricOffAxis2Top"/>
              <a:lightRig rig="threePt" dir="t"/>
            </a:scene3d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defRPr/>
              </a:pPr>
              <a:r>
                <a:rPr lang="en-US" altLang="zh-CN" sz="2000" dirty="0">
                  <a:solidFill>
                    <a:srgbClr val="003399"/>
                  </a:solidFill>
                </a:rPr>
                <a:t>O</a:t>
              </a:r>
              <a:endParaRPr lang="zh-CN" altLang="en-US" sz="20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C8FD0AF9-2334-42D7-B25D-2318EA80CD91}"/>
              </a:ext>
            </a:extLst>
          </p:cNvPr>
          <p:cNvGrpSpPr>
            <a:grpSpLocks/>
          </p:cNvGrpSpPr>
          <p:nvPr/>
        </p:nvGrpSpPr>
        <p:grpSpPr bwMode="auto">
          <a:xfrm>
            <a:off x="5898133" y="1022350"/>
            <a:ext cx="657225" cy="495300"/>
            <a:chOff x="7695949" y="2463912"/>
            <a:chExt cx="657286" cy="495201"/>
          </a:xfrm>
        </p:grpSpPr>
        <p:cxnSp>
          <p:nvCxnSpPr>
            <p:cNvPr id="31778" name="直接箭头连接符 23">
              <a:extLst>
                <a:ext uri="{FF2B5EF4-FFF2-40B4-BE49-F238E27FC236}">
                  <a16:creationId xmlns:a16="http://schemas.microsoft.com/office/drawing/2014/main" id="{29D7404C-808E-47B7-A0BC-9936DDEB8A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695949" y="2700893"/>
              <a:ext cx="297380" cy="258220"/>
            </a:xfrm>
            <a:prstGeom prst="straightConnector1">
              <a:avLst/>
            </a:prstGeom>
            <a:noFill/>
            <a:ln w="28575" algn="ctr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9" name="文本框 28">
              <a:extLst>
                <a:ext uri="{FF2B5EF4-FFF2-40B4-BE49-F238E27FC236}">
                  <a16:creationId xmlns:a16="http://schemas.microsoft.com/office/drawing/2014/main" id="{7F4AD724-5E48-4E85-BF3B-82025A636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1019" y="2463912"/>
              <a:ext cx="432216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 sz="2000">
                  <a:solidFill>
                    <a:srgbClr val="003399"/>
                  </a:solidFill>
                </a:rPr>
                <a:t>T</a:t>
              </a:r>
              <a:endParaRPr lang="zh-CN" altLang="en-US" sz="2000">
                <a:solidFill>
                  <a:srgbClr val="003399"/>
                </a:solidFill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5E7E5DFA-0D40-423D-B1B2-941E08967B95}"/>
              </a:ext>
            </a:extLst>
          </p:cNvPr>
          <p:cNvGrpSpPr>
            <a:grpSpLocks/>
          </p:cNvGrpSpPr>
          <p:nvPr/>
        </p:nvGrpSpPr>
        <p:grpSpPr bwMode="auto">
          <a:xfrm>
            <a:off x="5491733" y="2324100"/>
            <a:ext cx="431800" cy="604838"/>
            <a:chOff x="7656420" y="2399221"/>
            <a:chExt cx="432216" cy="606025"/>
          </a:xfrm>
        </p:grpSpPr>
        <p:cxnSp>
          <p:nvCxnSpPr>
            <p:cNvPr id="31776" name="直接箭头连接符 23">
              <a:extLst>
                <a:ext uri="{FF2B5EF4-FFF2-40B4-BE49-F238E27FC236}">
                  <a16:creationId xmlns:a16="http://schemas.microsoft.com/office/drawing/2014/main" id="{E56C2E8F-6A7D-45E2-AB5D-E52AD93AEB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843489" y="2399221"/>
              <a:ext cx="0" cy="291534"/>
            </a:xfrm>
            <a:prstGeom prst="straightConnector1">
              <a:avLst/>
            </a:prstGeom>
            <a:noFill/>
            <a:ln w="28575" algn="ctr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7" name="文本框 28">
              <a:extLst>
                <a:ext uri="{FF2B5EF4-FFF2-40B4-BE49-F238E27FC236}">
                  <a16:creationId xmlns:a16="http://schemas.microsoft.com/office/drawing/2014/main" id="{03F8120C-5271-4115-A894-028F5CDA1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6420" y="2604868"/>
              <a:ext cx="432216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 sz="2000">
                  <a:solidFill>
                    <a:srgbClr val="003399"/>
                  </a:solidFill>
                </a:rPr>
                <a:t>Q</a:t>
              </a:r>
              <a:endParaRPr lang="zh-CN" altLang="en-US" sz="2000">
                <a:solidFill>
                  <a:srgbClr val="003399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C880452-609A-4E82-A479-8F8F4B215EF6}"/>
              </a:ext>
            </a:extLst>
          </p:cNvPr>
          <p:cNvGrpSpPr/>
          <p:nvPr/>
        </p:nvGrpSpPr>
        <p:grpSpPr>
          <a:xfrm>
            <a:off x="6893477" y="1008580"/>
            <a:ext cx="1908175" cy="1906588"/>
            <a:chOff x="6820396" y="4175125"/>
            <a:chExt cx="1908175" cy="1906588"/>
          </a:xfrm>
        </p:grpSpPr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5F56E4DC-75E0-417E-A4A8-FC526F3D5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9758" y="4649788"/>
              <a:ext cx="412750" cy="831850"/>
              <a:chOff x="7057685" y="1496949"/>
              <a:chExt cx="412513" cy="831850"/>
            </a:xfrm>
          </p:grpSpPr>
          <p:sp>
            <p:nvSpPr>
              <p:cNvPr id="97" name="平行四边形 77">
                <a:extLst>
                  <a:ext uri="{FF2B5EF4-FFF2-40B4-BE49-F238E27FC236}">
                    <a16:creationId xmlns:a16="http://schemas.microsoft.com/office/drawing/2014/main" id="{360CC22C-3CB7-4FB5-88E6-A303883D7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V="1">
                <a:off x="6815262" y="1765366"/>
                <a:ext cx="831850" cy="295016"/>
              </a:xfrm>
              <a:prstGeom prst="parallelogram">
                <a:avLst>
                  <a:gd name="adj" fmla="val 78807"/>
                </a:avLst>
              </a:prstGeom>
              <a:solidFill>
                <a:srgbClr val="99CCFF"/>
              </a:solidFill>
              <a:ln w="19050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lIns="90000" tIns="0" rIns="0" bIns="0"/>
              <a:lstStyle>
                <a:lvl1pPr marL="342900" indent="-3429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zh-CN" altLang="en-US"/>
              </a:p>
            </p:txBody>
          </p:sp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98FCE593-F453-4D08-90A5-E1491890D586}"/>
                  </a:ext>
                </a:extLst>
              </p:cNvPr>
              <p:cNvSpPr txBox="1"/>
              <p:nvPr/>
            </p:nvSpPr>
            <p:spPr>
              <a:xfrm>
                <a:off x="7057685" y="1702040"/>
                <a:ext cx="412513" cy="400110"/>
              </a:xfrm>
              <a:prstGeom prst="rect">
                <a:avLst/>
              </a:prstGeom>
              <a:noFill/>
              <a:scene3d>
                <a:camera prst="isometricOffAxis1Right">
                  <a:rot lat="2602035" lon="19722771" rev="652491"/>
                </a:camera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00" dirty="0">
                    <a:solidFill>
                      <a:srgbClr val="003399"/>
                    </a:solidFill>
                  </a:rPr>
                  <a:t>R</a:t>
                </a:r>
                <a:endParaRPr lang="zh-CN" altLang="en-US" sz="2000" dirty="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9D7A5133-CB98-4276-988F-133AE546A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0396" y="4864100"/>
              <a:ext cx="673100" cy="401638"/>
              <a:chOff x="6650274" y="3542527"/>
              <a:chExt cx="673668" cy="400378"/>
            </a:xfrm>
          </p:grpSpPr>
          <p:cxnSp>
            <p:nvCxnSpPr>
              <p:cNvPr id="101" name="直接箭头连接符 23">
                <a:extLst>
                  <a:ext uri="{FF2B5EF4-FFF2-40B4-BE49-F238E27FC236}">
                    <a16:creationId xmlns:a16="http://schemas.microsoft.com/office/drawing/2014/main" id="{012125A2-9DC4-4D83-93FA-B2C45BBDA5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39974" y="3716400"/>
                <a:ext cx="383968" cy="1"/>
              </a:xfrm>
              <a:prstGeom prst="straightConnector1">
                <a:avLst/>
              </a:prstGeom>
              <a:noFill/>
              <a:ln w="28575" algn="ctr">
                <a:solidFill>
                  <a:srgbClr val="00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文本框 28">
                <a:extLst>
                  <a:ext uri="{FF2B5EF4-FFF2-40B4-BE49-F238E27FC236}">
                    <a16:creationId xmlns:a16="http://schemas.microsoft.com/office/drawing/2014/main" id="{8BB6D773-EB27-4760-A978-870542CF1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0274" y="3542527"/>
                <a:ext cx="432216" cy="400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en-US" altLang="zh-CN" sz="2000" dirty="0">
                    <a:solidFill>
                      <a:srgbClr val="003399"/>
                    </a:solidFill>
                  </a:rPr>
                  <a:t>T</a:t>
                </a:r>
                <a:endParaRPr lang="zh-CN" altLang="en-US" sz="2000" dirty="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B94B8268-DBEC-48F5-8FB8-79FE97C90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8733" y="4873625"/>
              <a:ext cx="614363" cy="604838"/>
              <a:chOff x="5907173" y="1697786"/>
              <a:chExt cx="615600" cy="604952"/>
            </a:xfrm>
          </p:grpSpPr>
          <p:sp>
            <p:nvSpPr>
              <p:cNvPr id="105" name="矩形 49">
                <a:extLst>
                  <a:ext uri="{FF2B5EF4-FFF2-40B4-BE49-F238E27FC236}">
                    <a16:creationId xmlns:a16="http://schemas.microsoft.com/office/drawing/2014/main" id="{9B018B6B-F7E6-40F5-B402-7CD7A87AF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7173" y="1697786"/>
                <a:ext cx="615600" cy="604952"/>
              </a:xfrm>
              <a:prstGeom prst="rect">
                <a:avLst/>
              </a:prstGeom>
              <a:solidFill>
                <a:srgbClr val="99CCFF"/>
              </a:solidFill>
              <a:ln w="19050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lIns="90000" tIns="0" rIns="0" bIns="0"/>
              <a:lstStyle>
                <a:lvl1pPr marL="342900" indent="-3429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zh-CN" altLang="en-US"/>
              </a:p>
            </p:txBody>
          </p:sp>
          <p:sp>
            <p:nvSpPr>
              <p:cNvPr id="106" name="文本框 55">
                <a:extLst>
                  <a:ext uri="{FF2B5EF4-FFF2-40B4-BE49-F238E27FC236}">
                    <a16:creationId xmlns:a16="http://schemas.microsoft.com/office/drawing/2014/main" id="{13F47509-15E0-45DD-B225-E4C643232D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4677" y="1826757"/>
                <a:ext cx="41251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en-US" altLang="zh-CN" sz="2000" dirty="0">
                    <a:solidFill>
                      <a:srgbClr val="003399"/>
                    </a:solidFill>
                  </a:rPr>
                  <a:t>Q</a:t>
                </a:r>
                <a:endParaRPr lang="zh-CN" altLang="en-US" sz="2000" dirty="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C0679424-14D8-4CF5-ABC7-003B753D8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6671" y="4567238"/>
              <a:ext cx="882650" cy="400050"/>
              <a:chOff x="6487445" y="1412694"/>
              <a:chExt cx="903549" cy="400378"/>
            </a:xfrm>
          </p:grpSpPr>
          <p:sp>
            <p:nvSpPr>
              <p:cNvPr id="108" name="平行四边形 19">
                <a:extLst>
                  <a:ext uri="{FF2B5EF4-FFF2-40B4-BE49-F238E27FC236}">
                    <a16:creationId xmlns:a16="http://schemas.microsoft.com/office/drawing/2014/main" id="{0A532BE6-EFC2-4B83-91E9-99BB9831B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7445" y="1501519"/>
                <a:ext cx="903549" cy="219669"/>
              </a:xfrm>
              <a:prstGeom prst="parallelogram">
                <a:avLst>
                  <a:gd name="adj" fmla="val 129909"/>
                </a:avLst>
              </a:prstGeom>
              <a:solidFill>
                <a:srgbClr val="99CCFF"/>
              </a:solidFill>
              <a:ln w="19050" algn="ctr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lIns="90000" tIns="0" rIns="0" bIns="0"/>
              <a:lstStyle>
                <a:lvl1pPr marL="342900" indent="-3429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zh-CN" altLang="en-US"/>
              </a:p>
            </p:txBody>
          </p:sp>
          <p:sp>
            <p:nvSpPr>
              <p:cNvPr id="110" name="文本框 28">
                <a:extLst>
                  <a:ext uri="{FF2B5EF4-FFF2-40B4-BE49-F238E27FC236}">
                    <a16:creationId xmlns:a16="http://schemas.microsoft.com/office/drawing/2014/main" id="{AE7BE085-6A40-4176-AA35-3A9A227930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9961" y="1412694"/>
                <a:ext cx="432216" cy="400378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2Top"/>
                <a:lightRig rig="threePt" dir="t"/>
              </a:scene3d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>
                  <a:defRPr/>
                </a:pPr>
                <a:r>
                  <a:rPr lang="en-US" altLang="zh-CN" sz="2000" dirty="0">
                    <a:solidFill>
                      <a:srgbClr val="003399"/>
                    </a:solidFill>
                  </a:rPr>
                  <a:t>P</a:t>
                </a:r>
                <a:endParaRPr lang="zh-CN" altLang="en-US" sz="2000" dirty="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ABB2E90A-5DF0-4155-BC0C-E9A517773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1346" y="4175125"/>
              <a:ext cx="657225" cy="495300"/>
              <a:chOff x="7695949" y="2463912"/>
              <a:chExt cx="657286" cy="495201"/>
            </a:xfrm>
          </p:grpSpPr>
          <p:cxnSp>
            <p:nvCxnSpPr>
              <p:cNvPr id="113" name="直接箭头连接符 23">
                <a:extLst>
                  <a:ext uri="{FF2B5EF4-FFF2-40B4-BE49-F238E27FC236}">
                    <a16:creationId xmlns:a16="http://schemas.microsoft.com/office/drawing/2014/main" id="{2211FC2B-C5F4-4CB7-BD9C-4BEA63491E8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695949" y="2700893"/>
                <a:ext cx="297380" cy="258220"/>
              </a:xfrm>
              <a:prstGeom prst="straightConnector1">
                <a:avLst/>
              </a:prstGeom>
              <a:noFill/>
              <a:ln w="28575" algn="ctr">
                <a:solidFill>
                  <a:srgbClr val="00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6" name="文本框 28">
                <a:extLst>
                  <a:ext uri="{FF2B5EF4-FFF2-40B4-BE49-F238E27FC236}">
                    <a16:creationId xmlns:a16="http://schemas.microsoft.com/office/drawing/2014/main" id="{D79571B7-87E1-4D10-93C1-0354F8C057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1019" y="2463912"/>
                <a:ext cx="432216" cy="400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en-US" altLang="zh-CN" sz="2000" dirty="0">
                    <a:solidFill>
                      <a:srgbClr val="003399"/>
                    </a:solidFill>
                  </a:rPr>
                  <a:t>O</a:t>
                </a:r>
                <a:endParaRPr lang="zh-CN" altLang="en-US" sz="2000" dirty="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ECAA24BE-AFA9-47D7-80D5-2825D99D3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4946" y="5476875"/>
              <a:ext cx="431800" cy="604838"/>
              <a:chOff x="7656420" y="2399221"/>
              <a:chExt cx="432216" cy="606025"/>
            </a:xfrm>
          </p:grpSpPr>
          <p:cxnSp>
            <p:nvCxnSpPr>
              <p:cNvPr id="119" name="直接箭头连接符 23">
                <a:extLst>
                  <a:ext uri="{FF2B5EF4-FFF2-40B4-BE49-F238E27FC236}">
                    <a16:creationId xmlns:a16="http://schemas.microsoft.com/office/drawing/2014/main" id="{E8C2159A-F56F-4760-B59B-B4AB6466D1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843489" y="2399221"/>
                <a:ext cx="0" cy="291534"/>
              </a:xfrm>
              <a:prstGeom prst="straightConnector1">
                <a:avLst/>
              </a:prstGeom>
              <a:noFill/>
              <a:ln w="28575" algn="ctr">
                <a:solidFill>
                  <a:srgbClr val="00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0" name="文本框 28">
                <a:extLst>
                  <a:ext uri="{FF2B5EF4-FFF2-40B4-BE49-F238E27FC236}">
                    <a16:creationId xmlns:a16="http://schemas.microsoft.com/office/drawing/2014/main" id="{51951713-1C95-4C62-B11D-975C6F09E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6420" y="2604868"/>
                <a:ext cx="432216" cy="400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en-US" altLang="zh-CN" sz="2000" dirty="0">
                    <a:solidFill>
                      <a:srgbClr val="003399"/>
                    </a:solidFill>
                  </a:rPr>
                  <a:t>S</a:t>
                </a:r>
                <a:endParaRPr lang="zh-CN" altLang="en-US" sz="2000" dirty="0">
                  <a:solidFill>
                    <a:srgbClr val="003399"/>
                  </a:solidFill>
                </a:endParaRPr>
              </a:p>
            </p:txBody>
          </p:sp>
        </p:grpSp>
      </p:grpSp>
      <p:sp>
        <p:nvSpPr>
          <p:cNvPr id="5" name="箭头: 右 4">
            <a:extLst>
              <a:ext uri="{FF2B5EF4-FFF2-40B4-BE49-F238E27FC236}">
                <a16:creationId xmlns:a16="http://schemas.microsoft.com/office/drawing/2014/main" id="{CF49A504-7C31-49B8-96A0-4B1E4A528712}"/>
              </a:ext>
            </a:extLst>
          </p:cNvPr>
          <p:cNvSpPr/>
          <p:nvPr/>
        </p:nvSpPr>
        <p:spPr bwMode="auto">
          <a:xfrm>
            <a:off x="6400242" y="1756432"/>
            <a:ext cx="460174" cy="361889"/>
          </a:xfrm>
          <a:prstGeom prst="rightArrow">
            <a:avLst/>
          </a:prstGeom>
          <a:solidFill>
            <a:srgbClr val="FFCC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140" name="文字方塊 783">
            <a:extLst>
              <a:ext uri="{FF2B5EF4-FFF2-40B4-BE49-F238E27FC236}">
                <a16:creationId xmlns:a16="http://schemas.microsoft.com/office/drawing/2014/main" id="{A675A143-710D-4379-8EE4-5534B969B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451" y="2480534"/>
            <a:ext cx="7715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900"/>
              </a:spcAft>
            </a:pPr>
            <a:r>
              <a:rPr lang="zh-CN" altLang="en-US" dirty="0">
                <a:solidFill>
                  <a:srgbClr val="FF00FF"/>
                </a:solidFill>
                <a:cs typeface="Arial" panose="020B0604020202020204" pitchFamily="34" charset="0"/>
              </a:rPr>
              <a:t>底</a:t>
            </a:r>
            <a:r>
              <a:rPr lang="zh-TW" altLang="en-US" dirty="0">
                <a:solidFill>
                  <a:srgbClr val="FF00FF"/>
                </a:solidFill>
                <a:cs typeface="Arial" panose="020B0604020202020204" pitchFamily="34" charset="0"/>
              </a:rPr>
              <a:t>部</a:t>
            </a:r>
          </a:p>
        </p:txBody>
      </p:sp>
      <p:cxnSp>
        <p:nvCxnSpPr>
          <p:cNvPr id="141" name="直線單箭頭接點 778">
            <a:extLst>
              <a:ext uri="{FF2B5EF4-FFF2-40B4-BE49-F238E27FC236}">
                <a16:creationId xmlns:a16="http://schemas.microsoft.com/office/drawing/2014/main" id="{35C01EB6-CAF3-4600-8DB8-3E44CF584B21}"/>
              </a:ext>
            </a:extLst>
          </p:cNvPr>
          <p:cNvCxnSpPr>
            <a:cxnSpLocks/>
          </p:cNvCxnSpPr>
          <p:nvPr/>
        </p:nvCxnSpPr>
        <p:spPr bwMode="auto">
          <a:xfrm>
            <a:off x="7686883" y="1372411"/>
            <a:ext cx="258441" cy="205679"/>
          </a:xfrm>
          <a:prstGeom prst="straightConnector1">
            <a:avLst/>
          </a:prstGeom>
          <a:noFill/>
          <a:ln w="127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文字方塊 783">
            <a:extLst>
              <a:ext uri="{FF2B5EF4-FFF2-40B4-BE49-F238E27FC236}">
                <a16:creationId xmlns:a16="http://schemas.microsoft.com/office/drawing/2014/main" id="{50AAB221-5323-4101-91D8-10E5665E0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3643" y="1033805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99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900"/>
              </a:spcAft>
            </a:pPr>
            <a:r>
              <a:rPr lang="zh-CN" altLang="en-US" dirty="0">
                <a:solidFill>
                  <a:srgbClr val="FF00FF"/>
                </a:solidFill>
                <a:cs typeface="Arial" panose="020B0604020202020204" pitchFamily="34" charset="0"/>
              </a:rPr>
              <a:t>頂</a:t>
            </a:r>
            <a:r>
              <a:rPr lang="zh-TW" altLang="en-US" dirty="0">
                <a:solidFill>
                  <a:srgbClr val="FF00FF"/>
                </a:solidFill>
                <a:cs typeface="Arial" panose="020B0604020202020204" pitchFamily="34" charset="0"/>
              </a:rPr>
              <a:t>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31632 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34" grpId="0" animBg="1"/>
      <p:bldP spid="34" grpId="1" animBg="1"/>
      <p:bldP spid="59" grpId="0" animBg="1"/>
      <p:bldP spid="59" grpId="1" animBg="1"/>
      <p:bldP spid="60" grpId="0" animBg="1"/>
      <p:bldP spid="60" grpId="1" animBg="1"/>
      <p:bldP spid="67" grpId="0" animBg="1"/>
      <p:bldP spid="75" grpId="0"/>
      <p:bldP spid="5" grpId="0" animBg="1"/>
      <p:bldP spid="5" grpId="1" animBg="1"/>
      <p:bldP spid="140" grpId="0"/>
      <p:bldP spid="140" grpId="1"/>
      <p:bldP spid="142" grpId="0"/>
      <p:bldP spid="14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2">
            <a:extLst>
              <a:ext uri="{FF2B5EF4-FFF2-40B4-BE49-F238E27FC236}">
                <a16:creationId xmlns:a16="http://schemas.microsoft.com/office/drawing/2014/main" id="{747B155A-9996-4B27-9C37-771769A6A5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95363" y="3116263"/>
            <a:ext cx="7824787" cy="15922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02260" indent="-30226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1451610" algn="l"/>
              </a:tabLst>
              <a:defRPr/>
            </a:pPr>
            <a:r>
              <a:rPr kumimoji="0" lang="zh-TW" altLang="en-US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以上是動物園附近的地圖，巴士站是在圖書館的</a:t>
            </a:r>
            <a:endParaRPr kumimoji="0" lang="en-US" altLang="zh-TW" sz="28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2260" indent="-302260" eaLnBrk="1" fontAlgn="auto" hangingPunct="1">
              <a:spcBef>
                <a:spcPts val="0"/>
              </a:spcBef>
              <a:spcAft>
                <a:spcPts val="240"/>
              </a:spcAft>
              <a:buFontTx/>
              <a:buNone/>
              <a:tabLst>
                <a:tab pos="1451610" algn="l"/>
              </a:tabLst>
              <a:defRPr/>
            </a:pPr>
            <a:r>
              <a:rPr kumimoji="0" lang="zh-TW" altLang="en-US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南方。</a:t>
            </a:r>
            <a:r>
              <a:rPr kumimoji="0" lang="zh-TW" altLang="en-US" sz="2800" u="sng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日熙</a:t>
            </a:r>
            <a:r>
              <a:rPr kumimoji="0" lang="zh-TW" altLang="en-US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在動物園，他要去停車場，他應向哪</a:t>
            </a:r>
            <a:endParaRPr kumimoji="0" lang="en-US" altLang="zh-TW" sz="28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2260" indent="-302260" eaLnBrk="1" fontAlgn="auto" hangingPunct="1">
              <a:spcBef>
                <a:spcPts val="0"/>
              </a:spcBef>
              <a:spcAft>
                <a:spcPts val="240"/>
              </a:spcAft>
              <a:buFontTx/>
              <a:buNone/>
              <a:tabLst>
                <a:tab pos="1451610" algn="l"/>
              </a:tabLst>
              <a:defRPr/>
            </a:pPr>
            <a:r>
              <a:rPr kumimoji="0" lang="zh-TW" altLang="en-US" sz="28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個方向走，路程才是最短的？</a:t>
            </a:r>
            <a:endParaRPr kumimoji="0" lang="en-US" altLang="zh-TW" sz="28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02260" indent="-302260" eaLnBrk="1" fontAlgn="auto" hangingPunct="1">
              <a:spcBef>
                <a:spcPts val="960"/>
              </a:spcBef>
              <a:spcAft>
                <a:spcPts val="240"/>
              </a:spcAft>
              <a:buFontTx/>
              <a:buNone/>
              <a:tabLst>
                <a:tab pos="1451610" algn="l"/>
              </a:tabLst>
              <a:defRPr/>
            </a:pPr>
            <a:endParaRPr kumimoji="0" lang="zh-TW" altLang="en-US" sz="28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8" name="TextBox 26">
            <a:extLst>
              <a:ext uri="{FF2B5EF4-FFF2-40B4-BE49-F238E27FC236}">
                <a16:creationId xmlns:a16="http://schemas.microsoft.com/office/drawing/2014/main" id="{848DD985-DD90-486C-B876-A68E275D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4645025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253166B9-768B-4E4C-A29A-C083E4EBA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3" y="4572000"/>
            <a:ext cx="57546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A. </a:t>
            </a:r>
            <a:r>
              <a:rPr lang="zh-TW" altLang="en-US">
                <a:latin typeface="標楷體" panose="03000509000000000000" pitchFamily="65" charset="-120"/>
              </a:rPr>
              <a:t>東北</a:t>
            </a:r>
            <a:r>
              <a:rPr lang="zh-TW" altLang="en-US">
                <a:ea typeface="新細明體" panose="02020500000000000000" pitchFamily="18" charset="-120"/>
              </a:rPr>
              <a:t>                       </a:t>
            </a:r>
            <a:r>
              <a:rPr lang="en-US" altLang="zh-TW">
                <a:ea typeface="新細明體" panose="02020500000000000000" pitchFamily="18" charset="-120"/>
              </a:rPr>
              <a:t>B. </a:t>
            </a:r>
            <a:r>
              <a:rPr lang="zh-TW" altLang="en-US">
                <a:latin typeface="標楷體" panose="03000509000000000000" pitchFamily="65" charset="-120"/>
              </a:rPr>
              <a:t>東南</a:t>
            </a:r>
            <a:r>
              <a:rPr lang="zh-TW" altLang="en-US">
                <a:ea typeface="新細明體" panose="02020500000000000000" pitchFamily="18" charset="-120"/>
              </a:rPr>
              <a:t> 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C. </a:t>
            </a:r>
            <a:r>
              <a:rPr lang="zh-TW" altLang="en-US">
                <a:latin typeface="標楷體" panose="03000509000000000000" pitchFamily="65" charset="-120"/>
              </a:rPr>
              <a:t>西北</a:t>
            </a:r>
            <a:r>
              <a:rPr lang="zh-TW" altLang="en-US">
                <a:ea typeface="新細明體" panose="02020500000000000000" pitchFamily="18" charset="-120"/>
              </a:rPr>
              <a:t> </a:t>
            </a:r>
            <a:r>
              <a:rPr lang="en-US" altLang="zh-TW">
                <a:ea typeface="新細明體" panose="02020500000000000000" pitchFamily="18" charset="-120"/>
              </a:rPr>
              <a:t>	</a:t>
            </a:r>
            <a:r>
              <a:rPr lang="zh-TW" altLang="en-US">
                <a:ea typeface="新細明體" panose="02020500000000000000" pitchFamily="18" charset="-120"/>
              </a:rPr>
              <a:t>                </a:t>
            </a:r>
            <a:r>
              <a:rPr lang="en-US" altLang="zh-TW">
                <a:ea typeface="新細明體" panose="02020500000000000000" pitchFamily="18" charset="-120"/>
              </a:rPr>
              <a:t>D. </a:t>
            </a:r>
            <a:r>
              <a:rPr lang="zh-TW" altLang="en-US">
                <a:latin typeface="標楷體" panose="03000509000000000000" pitchFamily="65" charset="-120"/>
              </a:rPr>
              <a:t>西南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100" name="TextBox 27">
            <a:extLst>
              <a:ext uri="{FF2B5EF4-FFF2-40B4-BE49-F238E27FC236}">
                <a16:creationId xmlns:a16="http://schemas.microsoft.com/office/drawing/2014/main" id="{B20255FB-F96A-48E2-B924-B1123447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45720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1" name="Line 192">
            <a:extLst>
              <a:ext uri="{FF2B5EF4-FFF2-40B4-BE49-F238E27FC236}">
                <a16:creationId xmlns:a16="http://schemas.microsoft.com/office/drawing/2014/main" id="{8D61107A-1167-478F-92F3-8B2BF2A08C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3584575"/>
            <a:ext cx="31686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5" name="Text Box 196">
            <a:extLst>
              <a:ext uri="{FF2B5EF4-FFF2-40B4-BE49-F238E27FC236}">
                <a16:creationId xmlns:a16="http://schemas.microsoft.com/office/drawing/2014/main" id="{24206C1C-F330-4F9E-AB2E-692EBB61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3189288"/>
            <a:ext cx="7921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/>
              <a:t>19.</a:t>
            </a:r>
            <a:endParaRPr lang="zh-TW" altLang="en-US"/>
          </a:p>
        </p:txBody>
      </p:sp>
      <p:pic>
        <p:nvPicPr>
          <p:cNvPr id="32776" name="图片 7">
            <a:extLst>
              <a:ext uri="{FF2B5EF4-FFF2-40B4-BE49-F238E27FC236}">
                <a16:creationId xmlns:a16="http://schemas.microsoft.com/office/drawing/2014/main" id="{EE72E2E7-21FD-4DDA-90E7-1726C6E6E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739775"/>
            <a:ext cx="311308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文本框 8">
            <a:extLst>
              <a:ext uri="{FF2B5EF4-FFF2-40B4-BE49-F238E27FC236}">
                <a16:creationId xmlns:a16="http://schemas.microsoft.com/office/drawing/2014/main" id="{B6F0A6C2-2BA1-4B62-85AE-BCCFE8B2C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8" y="1162050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/>
              <a:t>停車場</a:t>
            </a:r>
            <a:endParaRPr lang="zh-HK" altLang="en-US" sz="2000"/>
          </a:p>
        </p:txBody>
      </p:sp>
      <p:sp>
        <p:nvSpPr>
          <p:cNvPr id="32778" name="文本框 28">
            <a:extLst>
              <a:ext uri="{FF2B5EF4-FFF2-40B4-BE49-F238E27FC236}">
                <a16:creationId xmlns:a16="http://schemas.microsoft.com/office/drawing/2014/main" id="{478E6A26-DCAB-4BDD-BB1B-569ADA612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1946275"/>
            <a:ext cx="100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/>
              <a:t>動物園</a:t>
            </a:r>
            <a:endParaRPr lang="zh-HK" altLang="en-US" sz="2000"/>
          </a:p>
        </p:txBody>
      </p:sp>
      <p:sp>
        <p:nvSpPr>
          <p:cNvPr id="32779" name="文本框 29">
            <a:extLst>
              <a:ext uri="{FF2B5EF4-FFF2-40B4-BE49-F238E27FC236}">
                <a16:creationId xmlns:a16="http://schemas.microsoft.com/office/drawing/2014/main" id="{55124065-516F-4241-AD36-682548B7B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211263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/>
              <a:t>餐館</a:t>
            </a:r>
            <a:endParaRPr lang="zh-HK" altLang="en-US" sz="2000"/>
          </a:p>
        </p:txBody>
      </p:sp>
      <p:sp>
        <p:nvSpPr>
          <p:cNvPr id="32780" name="文本框 30">
            <a:extLst>
              <a:ext uri="{FF2B5EF4-FFF2-40B4-BE49-F238E27FC236}">
                <a16:creationId xmlns:a16="http://schemas.microsoft.com/office/drawing/2014/main" id="{E6B2337F-9E08-4E36-887B-D7D69585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8" y="2682875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/>
              <a:t>圖書館</a:t>
            </a:r>
            <a:endParaRPr lang="zh-HK" altLang="en-US" sz="2000"/>
          </a:p>
        </p:txBody>
      </p:sp>
      <p:sp>
        <p:nvSpPr>
          <p:cNvPr id="32781" name="文本框 31">
            <a:extLst>
              <a:ext uri="{FF2B5EF4-FFF2-40B4-BE49-F238E27FC236}">
                <a16:creationId xmlns:a16="http://schemas.microsoft.com/office/drawing/2014/main" id="{3EE86496-541A-44DD-99E4-A1DC518C9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3" y="2654300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/>
              <a:t>巴士站</a:t>
            </a:r>
            <a:endParaRPr lang="zh-HK" altLang="en-US" sz="2000"/>
          </a:p>
        </p:txBody>
      </p:sp>
      <p:grpSp>
        <p:nvGrpSpPr>
          <p:cNvPr id="111" name="Group 41">
            <a:extLst>
              <a:ext uri="{FF2B5EF4-FFF2-40B4-BE49-F238E27FC236}">
                <a16:creationId xmlns:a16="http://schemas.microsoft.com/office/drawing/2014/main" id="{186FC34D-C079-4075-A918-8B596CE0337D}"/>
              </a:ext>
            </a:extLst>
          </p:cNvPr>
          <p:cNvGrpSpPr>
            <a:grpSpLocks/>
          </p:cNvGrpSpPr>
          <p:nvPr/>
        </p:nvGrpSpPr>
        <p:grpSpPr bwMode="auto">
          <a:xfrm rot="2715351">
            <a:off x="3118644" y="2251869"/>
            <a:ext cx="1209675" cy="909637"/>
            <a:chOff x="1849" y="525"/>
            <a:chExt cx="762" cy="573"/>
          </a:xfrm>
        </p:grpSpPr>
        <p:sp>
          <p:nvSpPr>
            <p:cNvPr id="32788" name="Line 26">
              <a:extLst>
                <a:ext uri="{FF2B5EF4-FFF2-40B4-BE49-F238E27FC236}">
                  <a16:creationId xmlns:a16="http://schemas.microsoft.com/office/drawing/2014/main" id="{E167287E-B6D2-4C54-A7EE-698BF322E7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094472">
              <a:off x="2193" y="572"/>
              <a:ext cx="168" cy="32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89" name="Line 27">
              <a:extLst>
                <a:ext uri="{FF2B5EF4-FFF2-40B4-BE49-F238E27FC236}">
                  <a16:creationId xmlns:a16="http://schemas.microsoft.com/office/drawing/2014/main" id="{144A892F-E0B8-4916-9470-7E90146756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505528" flipH="1">
              <a:off x="2033" y="525"/>
              <a:ext cx="578" cy="289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90" name="Rectangle 30">
              <a:extLst>
                <a:ext uri="{FF2B5EF4-FFF2-40B4-BE49-F238E27FC236}">
                  <a16:creationId xmlns:a16="http://schemas.microsoft.com/office/drawing/2014/main" id="{CFB09EF5-E0B3-4EA3-87D7-DF45B1A9B1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91463">
              <a:off x="1849" y="867"/>
              <a:ext cx="2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r" eaLnBrk="1" hangingPunct="1"/>
              <a:r>
                <a:rPr lang="en-US" altLang="zh-TW" sz="1800">
                  <a:solidFill>
                    <a:srgbClr val="003399"/>
                  </a:solidFill>
                  <a:ea typeface="新細明體" panose="02020500000000000000" pitchFamily="18" charset="-120"/>
                </a:rPr>
                <a:t>N</a:t>
              </a:r>
              <a:endParaRPr lang="zh-TW" altLang="en-US" sz="1800">
                <a:solidFill>
                  <a:srgbClr val="003399"/>
                </a:solidFill>
                <a:ea typeface="新細明體" panose="02020500000000000000" pitchFamily="18" charset="-120"/>
              </a:endParaRPr>
            </a:p>
          </p:txBody>
        </p:sp>
      </p:grpSp>
      <p:sp>
        <p:nvSpPr>
          <p:cNvPr id="115" name="Line 192">
            <a:extLst>
              <a:ext uri="{FF2B5EF4-FFF2-40B4-BE49-F238E27FC236}">
                <a16:creationId xmlns:a16="http://schemas.microsoft.com/office/drawing/2014/main" id="{8EE7F54A-91DC-4E10-9AB6-B9F0A5E9EE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2363" y="4040188"/>
            <a:ext cx="6826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" name="Line 65">
            <a:extLst>
              <a:ext uri="{FF2B5EF4-FFF2-40B4-BE49-F238E27FC236}">
                <a16:creationId xmlns:a16="http://schemas.microsoft.com/office/drawing/2014/main" id="{77AA0769-E64F-46AC-AC53-E661158D04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1275" y="1143000"/>
            <a:ext cx="720725" cy="7318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17" name="Text Box 8">
            <a:extLst>
              <a:ext uri="{FF2B5EF4-FFF2-40B4-BE49-F238E27FC236}">
                <a16:creationId xmlns:a16="http://schemas.microsoft.com/office/drawing/2014/main" id="{9A01ECB3-AF8A-46C9-86D6-82FCA09C2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8" y="801688"/>
            <a:ext cx="720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6000"/>
              </a:lnSpc>
            </a:pPr>
            <a:r>
              <a:rPr lang="zh-TW" altLang="en-US" sz="2000">
                <a:solidFill>
                  <a:srgbClr val="FF00FF"/>
                </a:solidFill>
              </a:rPr>
              <a:t>東北</a:t>
            </a:r>
            <a:endParaRPr lang="zh-TW" altLang="en-US" sz="2000">
              <a:solidFill>
                <a:srgbClr val="FF00FF"/>
              </a:solidFill>
              <a:ea typeface="新細明體" panose="02020500000000000000" pitchFamily="18" charset="-120"/>
            </a:endParaRPr>
          </a:p>
        </p:txBody>
      </p:sp>
      <p:sp>
        <p:nvSpPr>
          <p:cNvPr id="118" name="Line 192">
            <a:extLst>
              <a:ext uri="{FF2B5EF4-FFF2-40B4-BE49-F238E27FC236}">
                <a16:creationId xmlns:a16="http://schemas.microsoft.com/office/drawing/2014/main" id="{4CC52664-5F52-4705-B642-9E0C708934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4040188"/>
            <a:ext cx="46863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2787" name="图片 1">
            <a:extLst>
              <a:ext uri="{FF2B5EF4-FFF2-40B4-BE49-F238E27FC236}">
                <a16:creationId xmlns:a16="http://schemas.microsoft.com/office/drawing/2014/main" id="{98CD84DC-A8C1-4871-80F8-208E9D479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41713"/>
            <a:ext cx="600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4.44444E-6 L 0.0816 -0.10833 " pathEditMode="relative" rAng="0" ptsTypes="AA">
                                      <p:cBhvr>
                                        <p:cTn id="29" dur="1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 autoUpdateAnimBg="0"/>
      <p:bldP spid="100" grpId="0" autoUpdateAnimBg="0"/>
      <p:bldP spid="11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17">
            <a:extLst>
              <a:ext uri="{FF2B5EF4-FFF2-40B4-BE49-F238E27FC236}">
                <a16:creationId xmlns:a16="http://schemas.microsoft.com/office/drawing/2014/main" id="{051FC38F-1799-4015-8AC9-C06980D5B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30363"/>
            <a:ext cx="5694362" cy="1701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altLang="zh-CN" sz="2800" dirty="0">
                <a:latin typeface="+mn-lt"/>
                <a:ea typeface="標楷體" panose="03000509000000000000" pitchFamily="65" charset="-120"/>
              </a:rPr>
              <a:t>I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.                                   </a:t>
            </a:r>
            <a:r>
              <a:rPr lang="en-US" altLang="zh-HK" sz="2800" dirty="0">
                <a:latin typeface="+mn-lt"/>
              </a:rPr>
              <a:t>II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 </a:t>
            </a:r>
            <a:endParaRPr lang="en-US" altLang="zh-HK" sz="2800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altLang="zh-TW" sz="2800" dirty="0">
                <a:latin typeface="+mn-lt"/>
                <a:sym typeface="Wingdings" panose="05000000000000000000" pitchFamily="2" charset="2"/>
              </a:rPr>
              <a:t>III. </a:t>
            </a:r>
            <a:endParaRPr lang="zh-TW" altLang="en-US" sz="28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803EAF67-ECD7-417C-AD05-5A700B98C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094163"/>
            <a:ext cx="360362" cy="431800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9" name="Text Box 117">
            <a:extLst>
              <a:ext uri="{FF2B5EF4-FFF2-40B4-BE49-F238E27FC236}">
                <a16:creationId xmlns:a16="http://schemas.microsoft.com/office/drawing/2014/main" id="{432CEB0B-EB9E-4697-8705-C7C6A8648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4046538"/>
            <a:ext cx="5694363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A. </a:t>
            </a:r>
            <a:r>
              <a:rPr lang="zh-CN" altLang="en-US" sz="2800" dirty="0">
                <a:latin typeface="+mn-lt"/>
                <a:ea typeface="標楷體" panose="03000509000000000000" pitchFamily="65" charset="-120"/>
              </a:rPr>
              <a:t>只有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I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　　　　　     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B. </a:t>
            </a:r>
            <a:r>
              <a:rPr lang="zh-CN" altLang="en-US" sz="2800" dirty="0">
                <a:latin typeface="+mn-lt"/>
                <a:ea typeface="標楷體" panose="03000509000000000000" pitchFamily="65" charset="-120"/>
              </a:rPr>
              <a:t>只有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I </a:t>
            </a:r>
            <a:r>
              <a:rPr lang="zh-CN" altLang="en-US" sz="2800" dirty="0">
                <a:latin typeface="+mn-lt"/>
                <a:ea typeface="標楷體" panose="03000509000000000000" pitchFamily="65" charset="-120"/>
              </a:rPr>
              <a:t>及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II</a:t>
            </a:r>
            <a:endParaRPr lang="en-US" altLang="zh-HK" sz="2800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ct val="20000"/>
              </a:spcAft>
              <a:defRPr/>
            </a:pPr>
            <a:r>
              <a:rPr lang="en-US" altLang="zh-TW" sz="2800" dirty="0">
                <a:latin typeface="+mn-lt"/>
                <a:sym typeface="Wingdings" panose="05000000000000000000" pitchFamily="2" charset="2"/>
              </a:rPr>
              <a:t>C. </a:t>
            </a:r>
            <a:r>
              <a:rPr lang="zh-CN" altLang="en-US" sz="2800" dirty="0">
                <a:ea typeface="標楷體" panose="03000509000000000000" pitchFamily="65" charset="-120"/>
              </a:rPr>
              <a:t>只有</a:t>
            </a:r>
            <a:r>
              <a:rPr lang="en-US" altLang="zh-TW" sz="2800" dirty="0">
                <a:ea typeface="標楷體" panose="03000509000000000000" pitchFamily="65" charset="-120"/>
              </a:rPr>
              <a:t>I </a:t>
            </a:r>
            <a:r>
              <a:rPr lang="zh-CN" altLang="en-US" sz="2800" dirty="0">
                <a:ea typeface="標楷體" panose="03000509000000000000" pitchFamily="65" charset="-120"/>
              </a:rPr>
              <a:t>及</a:t>
            </a:r>
            <a:r>
              <a:rPr lang="en-US" altLang="zh-TW" sz="2800" dirty="0">
                <a:ea typeface="標楷體" panose="03000509000000000000" pitchFamily="65" charset="-120"/>
              </a:rPr>
              <a:t>III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　　　   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D. </a:t>
            </a:r>
            <a:r>
              <a:rPr lang="en-US" altLang="zh-TW" sz="2800" dirty="0">
                <a:ea typeface="標楷體" panose="03000509000000000000" pitchFamily="65" charset="-120"/>
              </a:rPr>
              <a:t>I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II </a:t>
            </a:r>
            <a:r>
              <a:rPr lang="zh-CN" altLang="en-US" sz="2800" dirty="0">
                <a:ea typeface="標楷體" panose="03000509000000000000" pitchFamily="65" charset="-120"/>
              </a:rPr>
              <a:t>及</a:t>
            </a:r>
            <a:r>
              <a:rPr lang="en-US" altLang="zh-TW" sz="2800" dirty="0">
                <a:ea typeface="標楷體" panose="03000509000000000000" pitchFamily="65" charset="-120"/>
              </a:rPr>
              <a:t>III 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　</a:t>
            </a: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id="{B9D53264-97BA-4733-A9B9-51C2593E8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363" y="402907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EA9054AE-6746-44AA-A1E4-2EFD9AC0D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981075"/>
            <a:ext cx="7513637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kern="100" dirty="0">
                <a:solidFill>
                  <a:srgbClr val="000000"/>
                </a:solidFill>
                <a:latin typeface="+mn-lt"/>
                <a:ea typeface="標楷體" panose="03000509000000000000" pitchFamily="65" charset="-120"/>
                <a:cs typeface="Times New Roman" panose="02020603050405020304" pitchFamily="18" charset="0"/>
              </a:rPr>
              <a:t>20. 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下列哪一</a:t>
            </a:r>
            <a:r>
              <a:rPr lang="en-US" altLang="zh-TW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幾組木棒能組成一個三角形</a:t>
            </a:r>
            <a:r>
              <a:rPr lang="zh-TW" altLang="zh-HK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3" name="组合 5">
            <a:extLst>
              <a:ext uri="{FF2B5EF4-FFF2-40B4-BE49-F238E27FC236}">
                <a16:creationId xmlns:a16="http://schemas.microsoft.com/office/drawing/2014/main" id="{F840C2BE-05D6-4E54-B90D-62714AFBC801}"/>
              </a:ext>
            </a:extLst>
          </p:cNvPr>
          <p:cNvGrpSpPr>
            <a:grpSpLocks/>
          </p:cNvGrpSpPr>
          <p:nvPr/>
        </p:nvGrpSpPr>
        <p:grpSpPr bwMode="auto">
          <a:xfrm>
            <a:off x="1427163" y="1666875"/>
            <a:ext cx="3001962" cy="1020763"/>
            <a:chOff x="1687870" y="1713628"/>
            <a:chExt cx="3002533" cy="1020515"/>
          </a:xfrm>
        </p:grpSpPr>
        <p:pic>
          <p:nvPicPr>
            <p:cNvPr id="36" name="图片 4">
              <a:extLst>
                <a:ext uri="{FF2B5EF4-FFF2-40B4-BE49-F238E27FC236}">
                  <a16:creationId xmlns:a16="http://schemas.microsoft.com/office/drawing/2014/main" id="{62CB0F75-4FA0-4904-88F5-5EF520A9A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60" b="72142"/>
            <a:stretch>
              <a:fillRect/>
            </a:stretch>
          </p:blipFill>
          <p:spPr bwMode="auto">
            <a:xfrm>
              <a:off x="2437374" y="1856221"/>
              <a:ext cx="2253029" cy="77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117">
              <a:extLst>
                <a:ext uri="{FF2B5EF4-FFF2-40B4-BE49-F238E27FC236}">
                  <a16:creationId xmlns:a16="http://schemas.microsoft.com/office/drawing/2014/main" id="{8E97F8EC-33BE-4248-BFEE-640EFE6FA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7870" y="1713628"/>
              <a:ext cx="873291" cy="3999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en-US" altLang="zh-CN" sz="2000" dirty="0">
                  <a:latin typeface="+mn-lt"/>
                  <a:ea typeface="標楷體" panose="03000509000000000000" pitchFamily="65" charset="-120"/>
                </a:rPr>
                <a:t>14cm</a:t>
              </a:r>
              <a:endParaRPr lang="zh-TW" altLang="en-US" sz="2000" dirty="0"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38" name="Text Box 117">
              <a:extLst>
                <a:ext uri="{FF2B5EF4-FFF2-40B4-BE49-F238E27FC236}">
                  <a16:creationId xmlns:a16="http://schemas.microsoft.com/office/drawing/2014/main" id="{785B8E35-E946-4E56-B6BE-8D30DFF20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7870" y="2019942"/>
              <a:ext cx="873291" cy="3999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en-US" altLang="zh-CN" sz="2000" dirty="0">
                  <a:latin typeface="+mn-lt"/>
                  <a:ea typeface="標楷體" panose="03000509000000000000" pitchFamily="65" charset="-120"/>
                </a:rPr>
                <a:t>12cm</a:t>
              </a:r>
              <a:endParaRPr lang="zh-TW" altLang="en-US" sz="2000" dirty="0"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39" name="Text Box 117">
              <a:extLst>
                <a:ext uri="{FF2B5EF4-FFF2-40B4-BE49-F238E27FC236}">
                  <a16:creationId xmlns:a16="http://schemas.microsoft.com/office/drawing/2014/main" id="{70C5E50E-9575-420E-A187-9165C5FCB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8984" y="2334190"/>
              <a:ext cx="873291" cy="3999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en-US" altLang="zh-CN" sz="2000" dirty="0">
                  <a:latin typeface="+mn-lt"/>
                  <a:ea typeface="標楷體" panose="03000509000000000000" pitchFamily="65" charset="-120"/>
                </a:rPr>
                <a:t>10cm</a:t>
              </a:r>
              <a:endParaRPr lang="zh-TW" altLang="en-US" sz="2000" dirty="0">
                <a:latin typeface="+mn-lt"/>
                <a:ea typeface="標楷體" panose="03000509000000000000" pitchFamily="65" charset="-120"/>
              </a:endParaRPr>
            </a:p>
          </p:txBody>
        </p:sp>
      </p:grpSp>
      <p:grpSp>
        <p:nvGrpSpPr>
          <p:cNvPr id="40" name="组合 6">
            <a:extLst>
              <a:ext uri="{FF2B5EF4-FFF2-40B4-BE49-F238E27FC236}">
                <a16:creationId xmlns:a16="http://schemas.microsoft.com/office/drawing/2014/main" id="{B27DC364-222B-43A4-8C5D-41F5B8B9AE16}"/>
              </a:ext>
            </a:extLst>
          </p:cNvPr>
          <p:cNvGrpSpPr>
            <a:grpSpLocks/>
          </p:cNvGrpSpPr>
          <p:nvPr/>
        </p:nvGrpSpPr>
        <p:grpSpPr bwMode="auto">
          <a:xfrm>
            <a:off x="5157788" y="1671638"/>
            <a:ext cx="3278187" cy="1019175"/>
            <a:chOff x="4818526" y="1630149"/>
            <a:chExt cx="3277693" cy="1020515"/>
          </a:xfrm>
        </p:grpSpPr>
        <p:pic>
          <p:nvPicPr>
            <p:cNvPr id="41" name="图片 23">
              <a:extLst>
                <a:ext uri="{FF2B5EF4-FFF2-40B4-BE49-F238E27FC236}">
                  <a16:creationId xmlns:a16="http://schemas.microsoft.com/office/drawing/2014/main" id="{9B07B431-4548-47D8-9C1C-A85795EA3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6" r="4469" b="35847"/>
            <a:stretch>
              <a:fillRect/>
            </a:stretch>
          </p:blipFill>
          <p:spPr bwMode="auto">
            <a:xfrm>
              <a:off x="5556269" y="1762437"/>
              <a:ext cx="2539950" cy="79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17">
              <a:extLst>
                <a:ext uri="{FF2B5EF4-FFF2-40B4-BE49-F238E27FC236}">
                  <a16:creationId xmlns:a16="http://schemas.microsoft.com/office/drawing/2014/main" id="{2AD40637-8D47-4534-847E-CCE8C3712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8526" y="1630149"/>
              <a:ext cx="872993" cy="4005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en-US" altLang="zh-CN" sz="2000" dirty="0">
                  <a:latin typeface="+mn-lt"/>
                  <a:ea typeface="標楷體" panose="03000509000000000000" pitchFamily="65" charset="-120"/>
                </a:rPr>
                <a:t>16cm</a:t>
              </a:r>
              <a:endParaRPr lang="zh-TW" altLang="en-US" sz="2000" dirty="0"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44" name="Text Box 117">
              <a:extLst>
                <a:ext uri="{FF2B5EF4-FFF2-40B4-BE49-F238E27FC236}">
                  <a16:creationId xmlns:a16="http://schemas.microsoft.com/office/drawing/2014/main" id="{1233039D-5129-40DD-83AD-BB51B1F308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2966" y="1936939"/>
              <a:ext cx="725379" cy="3989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en-US" altLang="zh-CN" sz="2000" dirty="0">
                  <a:latin typeface="+mn-lt"/>
                  <a:ea typeface="標楷體" panose="03000509000000000000" pitchFamily="65" charset="-120"/>
                </a:rPr>
                <a:t>8cm</a:t>
              </a:r>
              <a:endParaRPr lang="zh-TW" altLang="en-US" sz="2000" dirty="0"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54" name="Text Box 117">
              <a:extLst>
                <a:ext uri="{FF2B5EF4-FFF2-40B4-BE49-F238E27FC236}">
                  <a16:creationId xmlns:a16="http://schemas.microsoft.com/office/drawing/2014/main" id="{F0EF2077-501C-426C-A437-229C8F76B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4078" y="2250088"/>
              <a:ext cx="726965" cy="4005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en-US" altLang="zh-CN" sz="2000" dirty="0">
                  <a:latin typeface="+mn-lt"/>
                  <a:ea typeface="標楷體" panose="03000509000000000000" pitchFamily="65" charset="-120"/>
                </a:rPr>
                <a:t>8cm</a:t>
              </a:r>
              <a:endParaRPr lang="zh-TW" altLang="en-US" sz="2000" dirty="0">
                <a:latin typeface="+mn-lt"/>
                <a:ea typeface="標楷體" panose="03000509000000000000" pitchFamily="65" charset="-120"/>
              </a:endParaRPr>
            </a:p>
          </p:txBody>
        </p:sp>
      </p:grpSp>
      <p:grpSp>
        <p:nvGrpSpPr>
          <p:cNvPr id="55" name="组合 7">
            <a:extLst>
              <a:ext uri="{FF2B5EF4-FFF2-40B4-BE49-F238E27FC236}">
                <a16:creationId xmlns:a16="http://schemas.microsoft.com/office/drawing/2014/main" id="{2AC1A70C-7442-4AA1-A99D-C46FA003DEF6}"/>
              </a:ext>
            </a:extLst>
          </p:cNvPr>
          <p:cNvGrpSpPr>
            <a:grpSpLocks/>
          </p:cNvGrpSpPr>
          <p:nvPr/>
        </p:nvGrpSpPr>
        <p:grpSpPr bwMode="auto">
          <a:xfrm>
            <a:off x="1617663" y="2841625"/>
            <a:ext cx="3416300" cy="1020763"/>
            <a:chOff x="1098362" y="2921929"/>
            <a:chExt cx="3415811" cy="1020515"/>
          </a:xfrm>
        </p:grpSpPr>
        <p:pic>
          <p:nvPicPr>
            <p:cNvPr id="56" name="图片 25">
              <a:extLst>
                <a:ext uri="{FF2B5EF4-FFF2-40B4-BE49-F238E27FC236}">
                  <a16:creationId xmlns:a16="http://schemas.microsoft.com/office/drawing/2014/main" id="{1A457035-1945-48B4-8F72-0ECF2E1AE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532"/>
            <a:stretch>
              <a:fillRect/>
            </a:stretch>
          </p:blipFill>
          <p:spPr bwMode="auto">
            <a:xfrm>
              <a:off x="1855391" y="3065517"/>
              <a:ext cx="2658782" cy="79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117">
              <a:extLst>
                <a:ext uri="{FF2B5EF4-FFF2-40B4-BE49-F238E27FC236}">
                  <a16:creationId xmlns:a16="http://schemas.microsoft.com/office/drawing/2014/main" id="{E0BB7DB5-C803-49C5-A26F-C0E7C435A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362" y="2921929"/>
              <a:ext cx="873000" cy="3999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en-US" altLang="zh-CN" sz="2000" dirty="0">
                  <a:latin typeface="+mn-lt"/>
                  <a:ea typeface="標楷體" panose="03000509000000000000" pitchFamily="65" charset="-120"/>
                </a:rPr>
                <a:t>17cm</a:t>
              </a:r>
              <a:endParaRPr lang="zh-TW" altLang="en-US" sz="2000" dirty="0"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58" name="Text Box 117">
              <a:extLst>
                <a:ext uri="{FF2B5EF4-FFF2-40B4-BE49-F238E27FC236}">
                  <a16:creationId xmlns:a16="http://schemas.microsoft.com/office/drawing/2014/main" id="{963EBA0D-491D-4DD5-9706-462807325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362" y="3228243"/>
              <a:ext cx="873000" cy="3999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en-US" altLang="zh-CN" sz="2000" dirty="0">
                  <a:latin typeface="+mn-lt"/>
                  <a:ea typeface="標楷體" panose="03000509000000000000" pitchFamily="65" charset="-120"/>
                </a:rPr>
                <a:t>11cm</a:t>
              </a:r>
              <a:endParaRPr lang="zh-TW" altLang="en-US" sz="2000" dirty="0">
                <a:latin typeface="+mn-lt"/>
                <a:ea typeface="標楷體" panose="03000509000000000000" pitchFamily="65" charset="-120"/>
              </a:endParaRPr>
            </a:p>
          </p:txBody>
        </p:sp>
        <p:sp>
          <p:nvSpPr>
            <p:cNvPr id="59" name="Text Box 117">
              <a:extLst>
                <a:ext uri="{FF2B5EF4-FFF2-40B4-BE49-F238E27FC236}">
                  <a16:creationId xmlns:a16="http://schemas.microsoft.com/office/drawing/2014/main" id="{0D75AEF0-DB86-42A0-9625-F4FC31E4F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264" y="3542491"/>
              <a:ext cx="723796" cy="3999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en-US" altLang="zh-CN" sz="2000" dirty="0">
                  <a:latin typeface="+mn-lt"/>
                  <a:ea typeface="標楷體" panose="03000509000000000000" pitchFamily="65" charset="-120"/>
                </a:rPr>
                <a:t>5cm</a:t>
              </a:r>
              <a:endParaRPr lang="zh-TW" altLang="en-US" sz="2000" dirty="0">
                <a:latin typeface="+mn-lt"/>
                <a:ea typeface="標楷體" panose="03000509000000000000" pitchFamily="65" charset="-120"/>
              </a:endParaRPr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D8685BA3-2455-45FD-A39B-5E7A8013FF75}"/>
              </a:ext>
            </a:extLst>
          </p:cNvPr>
          <p:cNvSpPr txBox="1"/>
          <p:nvPr/>
        </p:nvSpPr>
        <p:spPr>
          <a:xfrm>
            <a:off x="5157788" y="2657475"/>
            <a:ext cx="3660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2400" kern="100" dirty="0">
                <a:solidFill>
                  <a:srgbClr val="003399"/>
                </a:solidFill>
                <a:latin typeface="Times New Roman" panose="02020603050405020304" pitchFamily="18" charset="0"/>
              </a:rPr>
              <a:t>三角形其中兩邊的長度之和大於第三邊的長度</a:t>
            </a:r>
            <a:r>
              <a:rPr lang="zh-TW" altLang="zh-HK" sz="2400" kern="100" dirty="0">
                <a:solidFill>
                  <a:srgbClr val="003399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C73E626-101C-4E75-A926-0133D6AC9A7F}"/>
              </a:ext>
            </a:extLst>
          </p:cNvPr>
          <p:cNvSpPr txBox="1"/>
          <p:nvPr/>
        </p:nvSpPr>
        <p:spPr>
          <a:xfrm>
            <a:off x="1041400" y="5172075"/>
            <a:ext cx="5768975" cy="1031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sz="2800" kern="100" dirty="0">
                <a:solidFill>
                  <a:srgbClr val="003399"/>
                </a:solidFill>
                <a:latin typeface="Arial "/>
                <a:ea typeface="標楷體" panose="03000509000000000000" pitchFamily="65" charset="-120"/>
              </a:rPr>
              <a:t>I. 10</a:t>
            </a:r>
            <a:r>
              <a:rPr lang="zh-CN" altLang="en-US" sz="2800" kern="100" dirty="0">
                <a:solidFill>
                  <a:srgbClr val="003399"/>
                </a:solidFill>
                <a:latin typeface="Arial "/>
                <a:ea typeface="標楷體" panose="03000509000000000000" pitchFamily="65" charset="-120"/>
              </a:rPr>
              <a:t>＋</a:t>
            </a:r>
            <a:r>
              <a:rPr lang="en-US" altLang="zh-CN" sz="2800" kern="100" dirty="0">
                <a:solidFill>
                  <a:srgbClr val="003399"/>
                </a:solidFill>
                <a:latin typeface="Arial "/>
                <a:ea typeface="標楷體" panose="03000509000000000000" pitchFamily="65" charset="-120"/>
              </a:rPr>
              <a:t>12 = 22           </a:t>
            </a:r>
            <a:endParaRPr lang="en-US" altLang="zh-TW" sz="2800" kern="100" dirty="0">
              <a:solidFill>
                <a:srgbClr val="00B050"/>
              </a:solidFill>
              <a:latin typeface="Arial 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TW" sz="2800" kern="100" dirty="0">
                <a:solidFill>
                  <a:srgbClr val="003399"/>
                </a:solidFill>
                <a:latin typeface="Arial "/>
              </a:rPr>
              <a:t>III. 5</a:t>
            </a:r>
            <a:r>
              <a:rPr lang="zh-CN" altLang="en-US" sz="2800" kern="100" dirty="0">
                <a:solidFill>
                  <a:srgbClr val="003399"/>
                </a:solidFill>
                <a:latin typeface="Arial "/>
                <a:ea typeface="標楷體" panose="03000509000000000000" pitchFamily="65" charset="-120"/>
              </a:rPr>
              <a:t>＋</a:t>
            </a:r>
            <a:r>
              <a:rPr lang="en-US" altLang="zh-TW" sz="2800" kern="100" dirty="0">
                <a:solidFill>
                  <a:srgbClr val="003399"/>
                </a:solidFill>
                <a:latin typeface="Arial "/>
              </a:rPr>
              <a:t>11 </a:t>
            </a:r>
            <a:r>
              <a:rPr lang="en-US" altLang="zh-CN" sz="2800" kern="100" dirty="0">
                <a:solidFill>
                  <a:srgbClr val="003399"/>
                </a:solidFill>
                <a:latin typeface="Arial "/>
              </a:rPr>
              <a:t>= 16</a:t>
            </a:r>
            <a:endParaRPr lang="zh-TW" altLang="zh-HK" sz="2800" kern="100" dirty="0">
              <a:solidFill>
                <a:srgbClr val="003399"/>
              </a:solidFill>
              <a:latin typeface="Arial 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D59CC4C-4B5A-4CCF-9270-60B70016159F}"/>
              </a:ext>
            </a:extLst>
          </p:cNvPr>
          <p:cNvSpPr txBox="1"/>
          <p:nvPr/>
        </p:nvSpPr>
        <p:spPr>
          <a:xfrm>
            <a:off x="3479800" y="5172075"/>
            <a:ext cx="91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sz="2800" kern="100" dirty="0">
                <a:solidFill>
                  <a:srgbClr val="00B050"/>
                </a:solidFill>
                <a:latin typeface="Arial "/>
                <a:ea typeface="標楷體" panose="03000509000000000000" pitchFamily="65" charset="-120"/>
              </a:rPr>
              <a:t>&gt; 14</a:t>
            </a:r>
            <a:endParaRPr lang="zh-TW" altLang="zh-HK" sz="2800" kern="100" dirty="0">
              <a:solidFill>
                <a:srgbClr val="00B050"/>
              </a:solidFill>
              <a:latin typeface="Arial "/>
            </a:endParaRPr>
          </a:p>
        </p:txBody>
      </p:sp>
      <p:sp>
        <p:nvSpPr>
          <p:cNvPr id="63" name="Text Box 23">
            <a:extLst>
              <a:ext uri="{FF2B5EF4-FFF2-40B4-BE49-F238E27FC236}">
                <a16:creationId xmlns:a16="http://schemas.microsoft.com/office/drawing/2014/main" id="{79CDED23-EE76-4F94-8F15-4AB4CE004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660525"/>
            <a:ext cx="371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 dirty="0">
                <a:solidFill>
                  <a:srgbClr val="FF00FF"/>
                </a:solidFill>
                <a:sym typeface="Wingdings 2" panose="05020102010507070707" pitchFamily="18" charset="2"/>
              </a:rPr>
              <a:t></a:t>
            </a:r>
            <a:endParaRPr lang="zh-CN" altLang="zh-CN" sz="40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6F4EA6F1-EC88-4FCC-8380-E2B0378D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8" y="1579702"/>
            <a:ext cx="373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 dirty="0">
                <a:solidFill>
                  <a:srgbClr val="FF00FF"/>
                </a:solidFill>
                <a:sym typeface="Wingdings 2" panose="05020102010507070707" pitchFamily="18" charset="2"/>
              </a:rPr>
              <a:t></a:t>
            </a:r>
            <a:endParaRPr lang="zh-CN" altLang="zh-CN" sz="40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0F1F789-C0F4-4E86-9038-CB5482C2B3CF}"/>
              </a:ext>
            </a:extLst>
          </p:cNvPr>
          <p:cNvSpPr txBox="1"/>
          <p:nvPr/>
        </p:nvSpPr>
        <p:spPr>
          <a:xfrm>
            <a:off x="3479800" y="5688013"/>
            <a:ext cx="91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CN" sz="2800" kern="100" dirty="0">
                <a:solidFill>
                  <a:srgbClr val="00B050"/>
                </a:solidFill>
                <a:latin typeface="Arial "/>
                <a:ea typeface="標楷體" panose="03000509000000000000" pitchFamily="65" charset="-120"/>
              </a:rPr>
              <a:t>&lt; 17</a:t>
            </a:r>
            <a:endParaRPr lang="zh-TW" altLang="zh-HK" sz="2800" kern="100" dirty="0">
              <a:solidFill>
                <a:srgbClr val="00B050"/>
              </a:solidFill>
              <a:latin typeface="Arial "/>
            </a:endParaRPr>
          </a:p>
        </p:txBody>
      </p:sp>
      <p:sp>
        <p:nvSpPr>
          <p:cNvPr id="66" name="Text Box 23">
            <a:extLst>
              <a:ext uri="{FF2B5EF4-FFF2-40B4-BE49-F238E27FC236}">
                <a16:creationId xmlns:a16="http://schemas.microsoft.com/office/drawing/2014/main" id="{699E1B42-3173-407E-8F5A-077B9CDAB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2811463"/>
            <a:ext cx="371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4000">
                <a:solidFill>
                  <a:srgbClr val="FF00FF"/>
                </a:solidFill>
                <a:sym typeface="Wingdings 2" panose="05020102010507070707" pitchFamily="18" charset="2"/>
              </a:rPr>
              <a:t></a:t>
            </a:r>
            <a:endParaRPr lang="zh-CN" altLang="zh-CN" sz="400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FD174E4-1ECF-46FC-9709-E987BB99152F}"/>
              </a:ext>
            </a:extLst>
          </p:cNvPr>
          <p:cNvSpPr txBox="1"/>
          <p:nvPr/>
        </p:nvSpPr>
        <p:spPr>
          <a:xfrm>
            <a:off x="4572000" y="5172075"/>
            <a:ext cx="2286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zh-TW" sz="2800" kern="100" dirty="0">
                <a:solidFill>
                  <a:srgbClr val="003399"/>
                </a:solidFill>
                <a:latin typeface="Arial "/>
              </a:rPr>
              <a:t>II. 8</a:t>
            </a:r>
            <a:r>
              <a:rPr lang="zh-CN" altLang="en-US" sz="2800" kern="100" dirty="0">
                <a:solidFill>
                  <a:srgbClr val="003399"/>
                </a:solidFill>
                <a:latin typeface="Arial "/>
                <a:ea typeface="標楷體" panose="03000509000000000000" pitchFamily="65" charset="-120"/>
              </a:rPr>
              <a:t>＋</a:t>
            </a:r>
            <a:r>
              <a:rPr lang="en-US" altLang="zh-TW" sz="2800" kern="100" dirty="0">
                <a:solidFill>
                  <a:srgbClr val="003399"/>
                </a:solidFill>
                <a:latin typeface="Arial "/>
              </a:rPr>
              <a:t>8 </a:t>
            </a:r>
            <a:r>
              <a:rPr lang="en-US" altLang="zh-CN" sz="2800" kern="100" dirty="0">
                <a:solidFill>
                  <a:srgbClr val="00B050"/>
                </a:solidFill>
                <a:latin typeface="Arial "/>
              </a:rPr>
              <a:t>= 16</a:t>
            </a:r>
            <a:endParaRPr lang="zh-TW" altLang="zh-HK" sz="2800" kern="100" dirty="0">
              <a:solidFill>
                <a:srgbClr val="003399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60" grpId="0"/>
      <p:bldP spid="60" grpId="1"/>
      <p:bldP spid="61" grpId="0" build="allAtOnce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534E24A8-2A39-457D-9C80-ADB71296D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08050"/>
            <a:ext cx="8424862" cy="17287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4500" indent="-44450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21.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一個桶的容量是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9600</a:t>
            </a:r>
            <a:r>
              <a:rPr lang="en-US" altLang="zh-TW" sz="2800" dirty="0"/>
              <a:t>mL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，盛載了  桶水。把一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4500" indent="-44450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塊石頭完全放入水中，溢出水</a:t>
            </a:r>
            <a:r>
              <a:rPr lang="en-US" altLang="zh-TW" sz="2800" dirty="0">
                <a:latin typeface="+mj-lt"/>
                <a:ea typeface="標楷體" panose="03000509000000000000" pitchFamily="65" charset="-120"/>
              </a:rPr>
              <a:t>300</a:t>
            </a:r>
            <a:r>
              <a:rPr lang="en-US" altLang="zh-TW" sz="2800" dirty="0"/>
              <a:t>mL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，該石頭的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4500" indent="-44450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體積是多少？</a:t>
            </a:r>
          </a:p>
          <a:p>
            <a:pPr marL="444500" indent="-444500" eaLnBrk="1" hangingPunct="1">
              <a:buFontTx/>
              <a:buNone/>
              <a:defRPr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5BC6BBF2-A260-417F-B8EC-60D6BFD2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380365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3FC8BD47-7501-44D1-A08D-DDE1734EA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8" y="373380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grpSp>
        <p:nvGrpSpPr>
          <p:cNvPr id="33797" name="Group 53">
            <a:extLst>
              <a:ext uri="{FF2B5EF4-FFF2-40B4-BE49-F238E27FC236}">
                <a16:creationId xmlns:a16="http://schemas.microsoft.com/office/drawing/2014/main" id="{97B19835-8330-4FA1-861B-B689D06FFE1C}"/>
              </a:ext>
            </a:extLst>
          </p:cNvPr>
          <p:cNvGrpSpPr>
            <a:grpSpLocks/>
          </p:cNvGrpSpPr>
          <p:nvPr/>
        </p:nvGrpSpPr>
        <p:grpSpPr bwMode="auto">
          <a:xfrm>
            <a:off x="6165850" y="723900"/>
            <a:ext cx="661988" cy="935038"/>
            <a:chOff x="1292" y="1706"/>
            <a:chExt cx="544" cy="589"/>
          </a:xfrm>
        </p:grpSpPr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D01FD99E-B327-4F80-8AB0-58192FCB4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68"/>
              <a:ext cx="543" cy="32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dirty="0">
                  <a:latin typeface="+mj-lt"/>
                  <a:ea typeface="標楷體" panose="03000509000000000000" pitchFamily="65" charset="-12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3816" name="Rectangle 8">
              <a:extLst>
                <a:ext uri="{FF2B5EF4-FFF2-40B4-BE49-F238E27FC236}">
                  <a16:creationId xmlns:a16="http://schemas.microsoft.com/office/drawing/2014/main" id="{51765AEE-DF92-46B7-BC06-5A75E17C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0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/>
              <a:r>
                <a:rPr lang="en-US" altLang="zh-TW">
                  <a:cs typeface="Times New Roman" panose="02020603050405020304" pitchFamily="18" charset="0"/>
                </a:rPr>
                <a:t>7</a:t>
              </a:r>
              <a:endParaRPr lang="en-US" altLang="zh-TW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17" name="Line 56">
              <a:extLst>
                <a:ext uri="{FF2B5EF4-FFF2-40B4-BE49-F238E27FC236}">
                  <a16:creationId xmlns:a16="http://schemas.microsoft.com/office/drawing/2014/main" id="{4918CF5E-8722-4042-A4EF-F7B20A560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" y="1999"/>
              <a:ext cx="3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798" name="Rectangle 5">
            <a:extLst>
              <a:ext uri="{FF2B5EF4-FFF2-40B4-BE49-F238E27FC236}">
                <a16:creationId xmlns:a16="http://schemas.microsoft.com/office/drawing/2014/main" id="{34FFB0A6-3130-4E81-94BC-4D193AC59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709863"/>
            <a:ext cx="28082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/>
              <a:t>A. 8700cm</a:t>
            </a:r>
            <a:r>
              <a:rPr lang="en-US" altLang="zh-TW" baseline="30000"/>
              <a:t>3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B. 8100cm</a:t>
            </a:r>
            <a:r>
              <a:rPr lang="en-US" altLang="zh-TW" baseline="30000"/>
              <a:t>3</a:t>
            </a:r>
            <a:endParaRPr lang="en-US" altLang="zh-TW"/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C. 1500cm</a:t>
            </a:r>
            <a:r>
              <a:rPr lang="en-US" altLang="zh-TW" baseline="30000"/>
              <a:t>3</a:t>
            </a:r>
            <a:endParaRPr lang="en-US" altLang="zh-TW"/>
          </a:p>
          <a:p>
            <a:pPr eaLnBrk="1" hangingPunct="1">
              <a:spcBef>
                <a:spcPct val="20000"/>
              </a:spcBef>
            </a:pPr>
            <a:r>
              <a:rPr lang="en-US" altLang="zh-TW"/>
              <a:t>D. 900cm</a:t>
            </a:r>
            <a:r>
              <a:rPr lang="en-US" altLang="zh-TW" baseline="30000"/>
              <a:t>3</a:t>
            </a:r>
            <a:endParaRPr lang="en-US" altLang="zh-TW"/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B8FA70BB-7A8B-40D9-A286-A76A13BC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2492375"/>
            <a:ext cx="2443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sym typeface="Wingdings" panose="05000000000000000000" pitchFamily="2" charset="2"/>
              </a:rPr>
              <a:t>桶還可盛水：</a:t>
            </a:r>
            <a:endParaRPr lang="en-US" altLang="zh-TW">
              <a:solidFill>
                <a:srgbClr val="003399"/>
              </a:solidFill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C85AEA7-5373-4CBC-A95E-632478EA35C4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2998788"/>
            <a:ext cx="4752975" cy="935037"/>
            <a:chOff x="3995936" y="4600479"/>
            <a:chExt cx="4752528" cy="935037"/>
          </a:xfrm>
        </p:grpSpPr>
        <p:sp>
          <p:nvSpPr>
            <p:cNvPr id="33810" name="文本框 2">
              <a:extLst>
                <a:ext uri="{FF2B5EF4-FFF2-40B4-BE49-F238E27FC236}">
                  <a16:creationId xmlns:a16="http://schemas.microsoft.com/office/drawing/2014/main" id="{F3362A13-91FB-4D07-84AB-FBDBD7CA3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936" y="4797152"/>
              <a:ext cx="47525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TW">
                  <a:solidFill>
                    <a:srgbClr val="003399"/>
                  </a:solidFill>
                </a:rPr>
                <a:t>9600</a:t>
              </a:r>
              <a:r>
                <a:rPr lang="en-US" altLang="zh-TW">
                  <a:solidFill>
                    <a:srgbClr val="003399"/>
                  </a:solidFill>
                  <a:sym typeface="Symbol" panose="05050102010706020507" pitchFamily="18" charset="2"/>
                </a:rPr>
                <a:t>(</a:t>
              </a:r>
              <a:r>
                <a:rPr lang="en-US" altLang="zh-TW">
                  <a:solidFill>
                    <a:srgbClr val="003399"/>
                  </a:solidFill>
                </a:rPr>
                <a:t>1</a:t>
              </a:r>
              <a:r>
                <a:rPr lang="zh-TW" altLang="en-US">
                  <a:solidFill>
                    <a:srgbClr val="003399"/>
                  </a:solidFill>
                  <a:latin typeface="標楷體" panose="03000509000000000000" pitchFamily="65" charset="-120"/>
                </a:rPr>
                <a:t>－   </a:t>
              </a:r>
              <a:r>
                <a:rPr lang="en-US" altLang="zh-TW">
                  <a:solidFill>
                    <a:srgbClr val="003399"/>
                  </a:solidFill>
                  <a:sym typeface="Symbol" panose="05050102010706020507" pitchFamily="18" charset="2"/>
                </a:rPr>
                <a:t>)</a:t>
              </a:r>
              <a:r>
                <a:rPr lang="en-US" altLang="zh-TW">
                  <a:solidFill>
                    <a:srgbClr val="003399"/>
                  </a:solidFill>
                </a:rPr>
                <a:t> = 1200(mL</a:t>
              </a:r>
              <a:r>
                <a:rPr lang="en-US" altLang="zh-TW">
                  <a:solidFill>
                    <a:srgbClr val="003399"/>
                  </a:solidFill>
                  <a:sym typeface="Wingdings" panose="05000000000000000000" pitchFamily="2" charset="2"/>
                </a:rPr>
                <a:t>)</a:t>
              </a:r>
              <a:r>
                <a:rPr lang="en-US" altLang="zh-TW">
                  <a:solidFill>
                    <a:srgbClr val="003399"/>
                  </a:solidFill>
                </a:rPr>
                <a:t> </a:t>
              </a:r>
              <a:endParaRPr lang="zh-TW" altLang="en-US">
                <a:solidFill>
                  <a:srgbClr val="003399"/>
                </a:solidFill>
              </a:endParaRPr>
            </a:p>
          </p:txBody>
        </p:sp>
        <p:grpSp>
          <p:nvGrpSpPr>
            <p:cNvPr id="33811" name="Group 53">
              <a:extLst>
                <a:ext uri="{FF2B5EF4-FFF2-40B4-BE49-F238E27FC236}">
                  <a16:creationId xmlns:a16="http://schemas.microsoft.com/office/drawing/2014/main" id="{729B9E17-3734-44DC-89D3-D881A9859C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5334" y="4600479"/>
              <a:ext cx="662508" cy="935037"/>
              <a:chOff x="1292" y="1706"/>
              <a:chExt cx="544" cy="589"/>
            </a:xfrm>
          </p:grpSpPr>
          <p:sp>
            <p:nvSpPr>
              <p:cNvPr id="42" name="Rectangle 8">
                <a:extLst>
                  <a:ext uri="{FF2B5EF4-FFF2-40B4-BE49-F238E27FC236}">
                    <a16:creationId xmlns:a16="http://schemas.microsoft.com/office/drawing/2014/main" id="{18BA3AC9-2C95-4C57-844C-41A1EA8C4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968"/>
                <a:ext cx="540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dirty="0">
                    <a:solidFill>
                      <a:srgbClr val="003399"/>
                    </a:solidFill>
                    <a:latin typeface="+mj-lt"/>
                    <a:ea typeface="標楷體" panose="03000509000000000000" pitchFamily="65" charset="-12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33813" name="Rectangle 8">
                <a:extLst>
                  <a:ext uri="{FF2B5EF4-FFF2-40B4-BE49-F238E27FC236}">
                    <a16:creationId xmlns:a16="http://schemas.microsoft.com/office/drawing/2014/main" id="{54696011-78BB-4677-9E76-132F23BAB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706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/>
                <a:r>
                  <a:rPr lang="en-US" altLang="zh-TW">
                    <a:solidFill>
                      <a:srgbClr val="003399"/>
                    </a:solidFill>
                    <a:cs typeface="Times New Roman" panose="02020603050405020304" pitchFamily="18" charset="0"/>
                  </a:rPr>
                  <a:t>7</a:t>
                </a:r>
                <a:endParaRPr lang="en-US" altLang="zh-TW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14" name="Line 56">
                <a:extLst>
                  <a:ext uri="{FF2B5EF4-FFF2-40B4-BE49-F238E27FC236}">
                    <a16:creationId xmlns:a16="http://schemas.microsoft.com/office/drawing/2014/main" id="{FC6ADEFF-66D3-47C3-8C41-9789F51E4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1" y="1999"/>
                <a:ext cx="333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8334C96-9216-4605-9EDB-A84707E8D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844925"/>
            <a:ext cx="5616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sym typeface="Wingdings" panose="05000000000000000000" pitchFamily="2" charset="2"/>
              </a:rPr>
              <a:t>石頭的體積 </a:t>
            </a:r>
            <a:r>
              <a:rPr lang="en-US" altLang="zh-TW">
                <a:solidFill>
                  <a:srgbClr val="003399"/>
                </a:solidFill>
                <a:sym typeface="Wingdings" panose="05000000000000000000" pitchFamily="2" charset="2"/>
              </a:rPr>
              <a:t>= </a:t>
            </a:r>
            <a:r>
              <a:rPr lang="zh-TW" altLang="en-US">
                <a:solidFill>
                  <a:srgbClr val="003399"/>
                </a:solidFill>
                <a:sym typeface="Wingdings" panose="05000000000000000000" pitchFamily="2" charset="2"/>
              </a:rPr>
              <a:t>桶還可盛水＋溢出水</a:t>
            </a:r>
            <a:endParaRPr lang="en-US" altLang="zh-TW">
              <a:solidFill>
                <a:srgbClr val="003399"/>
              </a:solidFill>
              <a:sym typeface="Wingdings" panose="05000000000000000000" pitchFamily="2" charset="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FCD1BE6-BF4C-4EEC-995B-778F0A2A3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4449763"/>
            <a:ext cx="16081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sym typeface="Wingdings" panose="05000000000000000000" pitchFamily="2" charset="2"/>
              </a:rPr>
              <a:t>= 1200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C38DC8E-8A05-43A9-A163-14F84C53C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37063"/>
            <a:ext cx="139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>
                <a:solidFill>
                  <a:srgbClr val="003399"/>
                </a:solidFill>
                <a:sym typeface="Wingdings" panose="05000000000000000000" pitchFamily="2" charset="2"/>
              </a:rPr>
              <a:t>＋</a:t>
            </a:r>
            <a:r>
              <a:rPr lang="en-US" altLang="zh-TW">
                <a:solidFill>
                  <a:srgbClr val="003399"/>
                </a:solidFill>
                <a:sym typeface="Wingdings" panose="05000000000000000000" pitchFamily="2" charset="2"/>
              </a:rPr>
              <a:t>300</a:t>
            </a:r>
            <a:endParaRPr lang="zh-TW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BE0CA30-F917-43BC-8FAC-1D4637B60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5065713"/>
            <a:ext cx="229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  <a:sym typeface="Wingdings" panose="05000000000000000000" pitchFamily="2" charset="2"/>
              </a:rPr>
              <a:t>= 1500(</a:t>
            </a:r>
            <a:r>
              <a:rPr lang="en-US" altLang="zh-TW">
                <a:solidFill>
                  <a:srgbClr val="003399"/>
                </a:solidFill>
              </a:rPr>
              <a:t>cm</a:t>
            </a:r>
            <a:r>
              <a:rPr lang="en-US" altLang="zh-TW" baseline="30000">
                <a:solidFill>
                  <a:srgbClr val="003399"/>
                </a:solidFill>
              </a:rPr>
              <a:t>3</a:t>
            </a:r>
            <a:r>
              <a:rPr lang="en-US" altLang="zh-TW">
                <a:solidFill>
                  <a:srgbClr val="003399"/>
                </a:solidFill>
                <a:sym typeface="Wingdings" panose="05000000000000000000" pitchFamily="2" charset="2"/>
              </a:rPr>
              <a:t>)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0D08E7CF-5BFD-4335-95C6-0134392DA1C3}"/>
              </a:ext>
            </a:extLst>
          </p:cNvPr>
          <p:cNvCxnSpPr>
            <a:cxnSpLocks/>
          </p:cNvCxnSpPr>
          <p:nvPr/>
        </p:nvCxnSpPr>
        <p:spPr bwMode="auto">
          <a:xfrm>
            <a:off x="2554288" y="1395413"/>
            <a:ext cx="237807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1C126D19-9CAE-40FD-BFEB-257F927C2556}"/>
              </a:ext>
            </a:extLst>
          </p:cNvPr>
          <p:cNvCxnSpPr>
            <a:cxnSpLocks/>
          </p:cNvCxnSpPr>
          <p:nvPr/>
        </p:nvCxnSpPr>
        <p:spPr bwMode="auto">
          <a:xfrm>
            <a:off x="5321300" y="1557338"/>
            <a:ext cx="21018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4C620EE6-47DB-49D0-9CC4-C186F81504B2}"/>
              </a:ext>
            </a:extLst>
          </p:cNvPr>
          <p:cNvCxnSpPr>
            <a:cxnSpLocks/>
          </p:cNvCxnSpPr>
          <p:nvPr/>
        </p:nvCxnSpPr>
        <p:spPr bwMode="auto">
          <a:xfrm>
            <a:off x="4598988" y="1960563"/>
            <a:ext cx="22479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EA74682-7352-4C60-BB22-AD43FFD6D186}"/>
              </a:ext>
            </a:extLst>
          </p:cNvPr>
          <p:cNvCxnSpPr>
            <a:cxnSpLocks/>
          </p:cNvCxnSpPr>
          <p:nvPr/>
        </p:nvCxnSpPr>
        <p:spPr bwMode="auto">
          <a:xfrm>
            <a:off x="7169150" y="1951038"/>
            <a:ext cx="14351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680D43F-D5E8-4038-9C5F-196D982419AE}"/>
              </a:ext>
            </a:extLst>
          </p:cNvPr>
          <p:cNvCxnSpPr>
            <a:cxnSpLocks/>
          </p:cNvCxnSpPr>
          <p:nvPr/>
        </p:nvCxnSpPr>
        <p:spPr bwMode="auto">
          <a:xfrm>
            <a:off x="1042988" y="2547938"/>
            <a:ext cx="7921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868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4" grpId="0"/>
      <p:bldP spid="3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2">
            <a:extLst>
              <a:ext uri="{FF2B5EF4-FFF2-40B4-BE49-F238E27FC236}">
                <a16:creationId xmlns:a16="http://schemas.microsoft.com/office/drawing/2014/main" id="{5CEB4203-3615-4260-AE31-20A907BC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965200"/>
            <a:ext cx="23177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>
            <a:extLst>
              <a:ext uri="{FF2B5EF4-FFF2-40B4-BE49-F238E27FC236}">
                <a16:creationId xmlns:a16="http://schemas.microsoft.com/office/drawing/2014/main" id="{72BABFFA-7B17-48F8-889A-CAEC3C1EDF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0825" y="2647950"/>
            <a:ext cx="708025" cy="66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22.</a:t>
            </a:r>
            <a:r>
              <a:rPr lang="en-US" altLang="zh-TW" sz="2400" dirty="0">
                <a:ea typeface="標楷體" panose="03000509000000000000" pitchFamily="65" charset="-120"/>
              </a:rPr>
              <a:t> </a:t>
            </a:r>
            <a:endParaRPr lang="zh-TW" altLang="en-US" sz="2400" dirty="0"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7A52E6-ACF0-4919-AFAE-D6A2245D1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5216525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C29CCD-AD6C-4B6C-8ED3-C533D9A5C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0" y="51308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4822" name="Rectangle 5">
            <a:extLst>
              <a:ext uri="{FF2B5EF4-FFF2-40B4-BE49-F238E27FC236}">
                <a16:creationId xmlns:a16="http://schemas.microsoft.com/office/drawing/2014/main" id="{456CD595-65B3-4EFB-93EA-74D68A6AA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3609975"/>
            <a:ext cx="1727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A. 34cm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B. 54cm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C. 60cm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D. 68cm</a:t>
            </a:r>
          </a:p>
        </p:txBody>
      </p:sp>
      <p:sp>
        <p:nvSpPr>
          <p:cNvPr id="34823" name="Rectangle 6">
            <a:extLst>
              <a:ext uri="{FF2B5EF4-FFF2-40B4-BE49-F238E27FC236}">
                <a16:creationId xmlns:a16="http://schemas.microsoft.com/office/drawing/2014/main" id="{78742BB6-949B-4CB7-A44D-DA6301D3C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2590800"/>
            <a:ext cx="7651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/>
              <a:t>上圖是由一個長方形和一個正方形組成。正方形</a:t>
            </a:r>
          </a:p>
          <a:p>
            <a:r>
              <a:rPr lang="zh-TW" altLang="en-US"/>
              <a:t>的面積是</a:t>
            </a:r>
            <a:r>
              <a:rPr lang="en-US" altLang="zh-TW"/>
              <a:t>100cm</a:t>
            </a:r>
            <a:r>
              <a:rPr lang="en-US" altLang="zh-CN" baseline="30000">
                <a:cs typeface="Times New Roman" panose="02020603050405020304" pitchFamily="18" charset="0"/>
              </a:rPr>
              <a:t>2</a:t>
            </a:r>
            <a:r>
              <a:rPr lang="zh-TW" altLang="en-US"/>
              <a:t>，那麼長方形的周界是多少？ </a:t>
            </a:r>
          </a:p>
        </p:txBody>
      </p:sp>
      <p:sp>
        <p:nvSpPr>
          <p:cNvPr id="181265" name="Line 17">
            <a:extLst>
              <a:ext uri="{FF2B5EF4-FFF2-40B4-BE49-F238E27FC236}">
                <a16:creationId xmlns:a16="http://schemas.microsoft.com/office/drawing/2014/main" id="{2A01ACF2-8CED-4E90-92F2-478DD6998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0" y="1751013"/>
            <a:ext cx="574675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66" name="Line 18">
            <a:extLst>
              <a:ext uri="{FF2B5EF4-FFF2-40B4-BE49-F238E27FC236}">
                <a16:creationId xmlns:a16="http://schemas.microsoft.com/office/drawing/2014/main" id="{80707C73-A853-4D48-B4E1-3212941F18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2925" y="2263775"/>
            <a:ext cx="1000125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67" name="Line 19">
            <a:extLst>
              <a:ext uri="{FF2B5EF4-FFF2-40B4-BE49-F238E27FC236}">
                <a16:creationId xmlns:a16="http://schemas.microsoft.com/office/drawing/2014/main" id="{249664C1-0611-4E3E-968A-F8092C981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1751013"/>
            <a:ext cx="576263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68" name="Line 20">
            <a:extLst>
              <a:ext uri="{FF2B5EF4-FFF2-40B4-BE49-F238E27FC236}">
                <a16:creationId xmlns:a16="http://schemas.microsoft.com/office/drawing/2014/main" id="{D6751E41-79F1-467A-A904-E0E0CED81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2252663"/>
            <a:ext cx="0" cy="2413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69" name="Line 21">
            <a:extLst>
              <a:ext uri="{FF2B5EF4-FFF2-40B4-BE49-F238E27FC236}">
                <a16:creationId xmlns:a16="http://schemas.microsoft.com/office/drawing/2014/main" id="{0E3A3AE5-7C6F-4726-B1F7-2B7D52EE0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1233488"/>
            <a:ext cx="1588" cy="10334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70" name="Line 22">
            <a:extLst>
              <a:ext uri="{FF2B5EF4-FFF2-40B4-BE49-F238E27FC236}">
                <a16:creationId xmlns:a16="http://schemas.microsoft.com/office/drawing/2014/main" id="{0FDC7291-2DDF-4E65-8EB7-77973005E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4575" y="998538"/>
            <a:ext cx="0" cy="242887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1277" name="Rectangle 29">
            <a:extLst>
              <a:ext uri="{FF2B5EF4-FFF2-40B4-BE49-F238E27FC236}">
                <a16:creationId xmlns:a16="http://schemas.microsoft.com/office/drawing/2014/main" id="{6BF4FB11-1E14-4D56-AF76-4FCA13D7F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5026025"/>
            <a:ext cx="625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003399"/>
                </a:solidFill>
                <a:ea typeface="新細明體" panose="02020500000000000000" pitchFamily="18" charset="-120"/>
              </a:rPr>
              <a:t>(</a:t>
            </a:r>
            <a:r>
              <a:rPr lang="en-US" altLang="zh-TW">
                <a:solidFill>
                  <a:srgbClr val="FFC000"/>
                </a:solidFill>
                <a:ea typeface="新細明體" panose="02020500000000000000" pitchFamily="18" charset="-120"/>
              </a:rPr>
              <a:t>5</a:t>
            </a:r>
            <a:endParaRPr lang="zh-TW" altLang="en-US">
              <a:solidFill>
                <a:srgbClr val="FFC000"/>
              </a:solidFill>
              <a:ea typeface="新細明體" panose="02020500000000000000" pitchFamily="18" charset="-120"/>
            </a:endParaRPr>
          </a:p>
        </p:txBody>
      </p:sp>
      <p:sp>
        <p:nvSpPr>
          <p:cNvPr id="181280" name="Rectangle 32">
            <a:extLst>
              <a:ext uri="{FF2B5EF4-FFF2-40B4-BE49-F238E27FC236}">
                <a16:creationId xmlns:a16="http://schemas.microsoft.com/office/drawing/2014/main" id="{0ECFB6D7-5076-4DFD-B50C-1BDB1C2D9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013" y="5546725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3399"/>
                </a:solidFill>
                <a:ea typeface="新細明體" panose="02020500000000000000" pitchFamily="18" charset="-120"/>
              </a:rPr>
              <a:t>= 68</a:t>
            </a:r>
            <a:r>
              <a:rPr lang="en-US" altLang="zh-TW">
                <a:solidFill>
                  <a:srgbClr val="003399"/>
                </a:solidFill>
              </a:rPr>
              <a:t>(cm)</a:t>
            </a:r>
          </a:p>
        </p:txBody>
      </p:sp>
      <p:sp>
        <p:nvSpPr>
          <p:cNvPr id="181281" name="Rectangle 33">
            <a:extLst>
              <a:ext uri="{FF2B5EF4-FFF2-40B4-BE49-F238E27FC236}">
                <a16:creationId xmlns:a16="http://schemas.microsoft.com/office/drawing/2014/main" id="{EBE152EE-6F96-4716-963E-E7EA23836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5053013"/>
            <a:ext cx="941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3399"/>
                </a:solidFill>
                <a:ea typeface="新細明體" panose="02020500000000000000" pitchFamily="18" charset="-120"/>
              </a:rPr>
              <a:t>＋</a:t>
            </a:r>
            <a:r>
              <a:rPr lang="en-US" altLang="zh-TW">
                <a:solidFill>
                  <a:srgbClr val="0070C0"/>
                </a:solidFill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181282" name="Rectangle 34">
            <a:extLst>
              <a:ext uri="{FF2B5EF4-FFF2-40B4-BE49-F238E27FC236}">
                <a16:creationId xmlns:a16="http://schemas.microsoft.com/office/drawing/2014/main" id="{EEFC3CDA-4B1B-4D05-9942-2EC4B3487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3597275"/>
            <a:ext cx="44656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3399"/>
                </a:solidFill>
              </a:rPr>
              <a:t>100 </a:t>
            </a:r>
            <a:r>
              <a:rPr lang="en-US" altLang="zh-CN">
                <a:solidFill>
                  <a:srgbClr val="003399"/>
                </a:solidFill>
              </a:rPr>
              <a:t>= </a:t>
            </a:r>
            <a:r>
              <a:rPr lang="en-US" altLang="zh-TW">
                <a:solidFill>
                  <a:srgbClr val="003399"/>
                </a:solidFill>
              </a:rPr>
              <a:t>10×10</a:t>
            </a:r>
          </a:p>
          <a:p>
            <a:pPr eaLnBrk="1" hangingPunct="1"/>
            <a:r>
              <a:rPr lang="zh-TW" altLang="en-US">
                <a:solidFill>
                  <a:srgbClr val="003399"/>
                </a:solidFill>
              </a:rPr>
              <a:t>所以正方形的邊長是</a:t>
            </a:r>
            <a:r>
              <a:rPr lang="en-US" altLang="zh-TW">
                <a:solidFill>
                  <a:srgbClr val="003399"/>
                </a:solidFill>
              </a:rPr>
              <a:t>10cm</a:t>
            </a:r>
            <a:r>
              <a:rPr lang="zh-TW" altLang="en-US">
                <a:solidFill>
                  <a:srgbClr val="003399"/>
                </a:solidFill>
              </a:rPr>
              <a:t>。</a:t>
            </a:r>
          </a:p>
        </p:txBody>
      </p:sp>
      <p:sp>
        <p:nvSpPr>
          <p:cNvPr id="181284" name="Rectangle 36">
            <a:extLst>
              <a:ext uri="{FF2B5EF4-FFF2-40B4-BE49-F238E27FC236}">
                <a16:creationId xmlns:a16="http://schemas.microsoft.com/office/drawing/2014/main" id="{29FF993A-B603-47AA-8F6D-639FC334E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5091113"/>
            <a:ext cx="719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99"/>
                </a:solidFill>
                <a:ea typeface="新細明體" panose="02020500000000000000" pitchFamily="18" charset="-120"/>
              </a:rPr>
              <a:t>＋</a:t>
            </a:r>
            <a:r>
              <a:rPr lang="en-US" altLang="zh-TW">
                <a:solidFill>
                  <a:srgbClr val="00B050"/>
                </a:solidFill>
                <a:ea typeface="新細明體" panose="02020500000000000000" pitchFamily="18" charset="-120"/>
              </a:rPr>
              <a:t>2</a:t>
            </a:r>
            <a:endParaRPr lang="zh-TW" altLang="en-US">
              <a:solidFill>
                <a:srgbClr val="00B050"/>
              </a:solidFill>
              <a:ea typeface="新細明體" panose="02020500000000000000" pitchFamily="18" charset="-120"/>
            </a:endParaRPr>
          </a:p>
        </p:txBody>
      </p:sp>
      <p:sp>
        <p:nvSpPr>
          <p:cNvPr id="181285" name="Rectangle 37">
            <a:extLst>
              <a:ext uri="{FF2B5EF4-FFF2-40B4-BE49-F238E27FC236}">
                <a16:creationId xmlns:a16="http://schemas.microsoft.com/office/drawing/2014/main" id="{F77C4CA0-A43B-4F58-BBE3-E805AC236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138" y="5046663"/>
            <a:ext cx="79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3399"/>
                </a:solidFill>
                <a:ea typeface="新細明體" panose="02020500000000000000" pitchFamily="18" charset="-120"/>
              </a:rPr>
              <a:t>＋</a:t>
            </a:r>
            <a:r>
              <a:rPr lang="en-US" altLang="zh-TW">
                <a:solidFill>
                  <a:srgbClr val="FFC000"/>
                </a:solidFill>
                <a:ea typeface="新細明體" panose="02020500000000000000" pitchFamily="18" charset="-120"/>
              </a:rPr>
              <a:t>5</a:t>
            </a:r>
          </a:p>
        </p:txBody>
      </p:sp>
      <p:sp>
        <p:nvSpPr>
          <p:cNvPr id="181286" name="Rectangle 38">
            <a:extLst>
              <a:ext uri="{FF2B5EF4-FFF2-40B4-BE49-F238E27FC236}">
                <a16:creationId xmlns:a16="http://schemas.microsoft.com/office/drawing/2014/main" id="{03692B20-4E25-47F1-8BDD-10F2ED8FC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094288"/>
            <a:ext cx="719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99"/>
                </a:solidFill>
                <a:ea typeface="新細明體" panose="02020500000000000000" pitchFamily="18" charset="-120"/>
              </a:rPr>
              <a:t>×</a:t>
            </a:r>
            <a:r>
              <a:rPr lang="en-US" altLang="zh-TW">
                <a:solidFill>
                  <a:srgbClr val="003399"/>
                </a:solidFill>
                <a:ea typeface="新細明體" panose="02020500000000000000" pitchFamily="18" charset="-120"/>
              </a:rPr>
              <a:t>2</a:t>
            </a:r>
            <a:endParaRPr lang="zh-TW" altLang="en-US">
              <a:solidFill>
                <a:srgbClr val="003399"/>
              </a:solidFill>
              <a:ea typeface="新細明體" panose="02020500000000000000" pitchFamily="18" charset="-120"/>
            </a:endParaRPr>
          </a:p>
        </p:txBody>
      </p:sp>
      <p:sp>
        <p:nvSpPr>
          <p:cNvPr id="181287" name="Rectangle 39">
            <a:extLst>
              <a:ext uri="{FF2B5EF4-FFF2-40B4-BE49-F238E27FC236}">
                <a16:creationId xmlns:a16="http://schemas.microsoft.com/office/drawing/2014/main" id="{81951A92-183C-4CB3-A39D-1480289D1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738" y="5043488"/>
            <a:ext cx="979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3399"/>
                </a:solidFill>
                <a:ea typeface="新細明體" panose="02020500000000000000" pitchFamily="18" charset="-120"/>
              </a:rPr>
              <a:t>＋</a:t>
            </a:r>
            <a:r>
              <a:rPr lang="en-US" altLang="zh-TW">
                <a:solidFill>
                  <a:srgbClr val="FF0066"/>
                </a:solidFill>
                <a:ea typeface="新細明體" panose="02020500000000000000" pitchFamily="18" charset="-120"/>
              </a:rPr>
              <a:t>10</a:t>
            </a:r>
          </a:p>
        </p:txBody>
      </p:sp>
      <p:sp>
        <p:nvSpPr>
          <p:cNvPr id="181288" name="Rectangle 40">
            <a:extLst>
              <a:ext uri="{FF2B5EF4-FFF2-40B4-BE49-F238E27FC236}">
                <a16:creationId xmlns:a16="http://schemas.microsoft.com/office/drawing/2014/main" id="{732DB9BE-AC80-48C5-8458-FCC70A13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325" y="5049838"/>
            <a:ext cx="776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3399"/>
                </a:solidFill>
                <a:ea typeface="新細明體" panose="02020500000000000000" pitchFamily="18" charset="-120"/>
              </a:rPr>
              <a:t>＋</a:t>
            </a:r>
            <a:r>
              <a:rPr lang="en-US" altLang="zh-TW">
                <a:solidFill>
                  <a:srgbClr val="00B050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>
                <a:solidFill>
                  <a:srgbClr val="003399"/>
                </a:solidFill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181291" name="Rectangle 43">
            <a:extLst>
              <a:ext uri="{FF2B5EF4-FFF2-40B4-BE49-F238E27FC236}">
                <a16:creationId xmlns:a16="http://schemas.microsoft.com/office/drawing/2014/main" id="{31588BDF-5648-43B2-850E-B4C41B3C1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1927225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3399"/>
                </a:solidFill>
                <a:ea typeface="新細明體" panose="02020500000000000000" pitchFamily="18" charset="-120"/>
              </a:rPr>
              <a:t>10cm</a:t>
            </a:r>
            <a:endParaRPr lang="zh-TW" altLang="en-US" sz="2000">
              <a:solidFill>
                <a:srgbClr val="003399"/>
              </a:solidFill>
              <a:ea typeface="新細明體" panose="02020500000000000000" pitchFamily="18" charset="-120"/>
            </a:endParaRPr>
          </a:p>
        </p:txBody>
      </p:sp>
      <p:sp>
        <p:nvSpPr>
          <p:cNvPr id="181296" name="Text Box 48">
            <a:extLst>
              <a:ext uri="{FF2B5EF4-FFF2-40B4-BE49-F238E27FC236}">
                <a16:creationId xmlns:a16="http://schemas.microsoft.com/office/drawing/2014/main" id="{B199DA2F-5ED0-4262-81D8-3D1A855CB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1700213"/>
            <a:ext cx="4022725" cy="387350"/>
          </a:xfrm>
          <a:prstGeom prst="rect">
            <a:avLst/>
          </a:prstGeom>
          <a:noFill/>
          <a:ln>
            <a:noFill/>
          </a:ln>
        </p:spPr>
        <p:txBody>
          <a:bodyPr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正方形面積 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邊長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邊長</a:t>
            </a:r>
          </a:p>
        </p:txBody>
      </p:sp>
      <p:sp>
        <p:nvSpPr>
          <p:cNvPr id="181297" name="Text Box 49">
            <a:extLst>
              <a:ext uri="{FF2B5EF4-FFF2-40B4-BE49-F238E27FC236}">
                <a16:creationId xmlns:a16="http://schemas.microsoft.com/office/drawing/2014/main" id="{693CACA3-2A82-490A-985A-45E069759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1719263"/>
            <a:ext cx="3959225" cy="387350"/>
          </a:xfrm>
          <a:prstGeom prst="rect">
            <a:avLst/>
          </a:prstGeom>
          <a:noFill/>
          <a:ln>
            <a:noFill/>
          </a:ln>
        </p:spPr>
        <p:txBody>
          <a:bodyPr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長方形周界 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長＋闊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)×2</a:t>
            </a:r>
          </a:p>
        </p:txBody>
      </p:sp>
      <p:sp>
        <p:nvSpPr>
          <p:cNvPr id="31" name="Rectangle 43">
            <a:extLst>
              <a:ext uri="{FF2B5EF4-FFF2-40B4-BE49-F238E27FC236}">
                <a16:creationId xmlns:a16="http://schemas.microsoft.com/office/drawing/2014/main" id="{F3C981E6-D505-4889-A46D-D4E749823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1516063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FE418D"/>
                </a:solidFill>
                <a:ea typeface="新細明體" panose="02020500000000000000" pitchFamily="18" charset="-120"/>
              </a:rPr>
              <a:t>10cm</a:t>
            </a:r>
            <a:endParaRPr lang="zh-TW" altLang="en-US" sz="2000">
              <a:solidFill>
                <a:srgbClr val="FE418D"/>
              </a:solidFill>
              <a:ea typeface="新細明體" panose="02020500000000000000" pitchFamily="18" charset="-120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0919CCEC-4ABD-4D5A-B38C-E6E369C52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4543425"/>
            <a:ext cx="291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3399"/>
                </a:solidFill>
                <a:latin typeface="標楷體" panose="03000509000000000000" pitchFamily="65" charset="-120"/>
              </a:rPr>
              <a:t>長方形的周界是</a:t>
            </a:r>
            <a:endParaRPr lang="en-US" altLang="zh-TW">
              <a:solidFill>
                <a:srgbClr val="003399"/>
              </a:solidFill>
              <a:latin typeface="標楷體" panose="03000509000000000000" pitchFamily="65" charset="-120"/>
            </a:endParaRPr>
          </a:p>
        </p:txBody>
      </p:sp>
      <p:sp>
        <p:nvSpPr>
          <p:cNvPr id="34844" name="文本框 3">
            <a:extLst>
              <a:ext uri="{FF2B5EF4-FFF2-40B4-BE49-F238E27FC236}">
                <a16:creationId xmlns:a16="http://schemas.microsoft.com/office/drawing/2014/main" id="{5CE84289-13BF-4CA6-9600-F0C259EFA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962025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1600"/>
              <a:t>2cm</a:t>
            </a:r>
            <a:endParaRPr lang="zh-TW" altLang="en-US" sz="1600"/>
          </a:p>
        </p:txBody>
      </p:sp>
      <p:sp>
        <p:nvSpPr>
          <p:cNvPr id="34845" name="文本框 4">
            <a:extLst>
              <a:ext uri="{FF2B5EF4-FFF2-40B4-BE49-F238E27FC236}">
                <a16:creationId xmlns:a16="http://schemas.microsoft.com/office/drawing/2014/main" id="{E5D95217-DBE5-4080-829B-DC2D3F9C6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2208213"/>
            <a:ext cx="927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1600"/>
              <a:t>2cm</a:t>
            </a:r>
            <a:endParaRPr lang="zh-TW" altLang="en-US" sz="1600"/>
          </a:p>
        </p:txBody>
      </p:sp>
      <p:sp>
        <p:nvSpPr>
          <p:cNvPr id="34846" name="文本框 5">
            <a:extLst>
              <a:ext uri="{FF2B5EF4-FFF2-40B4-BE49-F238E27FC236}">
                <a16:creationId xmlns:a16="http://schemas.microsoft.com/office/drawing/2014/main" id="{DCA6E13C-2B37-4FEE-B8F8-335A1F360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1452563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1600"/>
              <a:t>5cm</a:t>
            </a:r>
            <a:endParaRPr lang="zh-TW" altLang="en-US" sz="1600"/>
          </a:p>
        </p:txBody>
      </p:sp>
      <p:sp>
        <p:nvSpPr>
          <p:cNvPr id="34847" name="文本框 6">
            <a:extLst>
              <a:ext uri="{FF2B5EF4-FFF2-40B4-BE49-F238E27FC236}">
                <a16:creationId xmlns:a16="http://schemas.microsoft.com/office/drawing/2014/main" id="{4243E967-119F-4F58-9D55-6EC1274B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1452563"/>
            <a:ext cx="600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1600"/>
              <a:t>5cm</a:t>
            </a:r>
            <a:endParaRPr lang="zh-TW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8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00122 0.1081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2.77778E-7 0.033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00052 0.1081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1666 0.00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6181 -0.0013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11684 -4.44444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8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8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8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8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8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8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18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8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8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8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18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18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8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8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8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81277" grpId="0"/>
      <p:bldP spid="181277" grpId="1"/>
      <p:bldP spid="181280" grpId="0" build="p"/>
      <p:bldP spid="181280" grpId="1" build="allAtOnce"/>
      <p:bldP spid="181281" grpId="0"/>
      <p:bldP spid="181281" grpId="1"/>
      <p:bldP spid="181282" grpId="0"/>
      <p:bldP spid="181282" grpId="1"/>
      <p:bldP spid="181284" grpId="0"/>
      <p:bldP spid="181284" grpId="1"/>
      <p:bldP spid="181285" grpId="0"/>
      <p:bldP spid="181285" grpId="1"/>
      <p:bldP spid="181286" grpId="0"/>
      <p:bldP spid="181286" grpId="1"/>
      <p:bldP spid="181287" grpId="0"/>
      <p:bldP spid="181287" grpId="1"/>
      <p:bldP spid="181288" grpId="0"/>
      <p:bldP spid="181288" grpId="1"/>
      <p:bldP spid="181291" grpId="0"/>
      <p:bldP spid="181296" grpId="0"/>
      <p:bldP spid="181296" grpId="1"/>
      <p:bldP spid="181297" grpId="0"/>
      <p:bldP spid="181297" grpId="1"/>
      <p:bldP spid="31" grpId="0"/>
      <p:bldP spid="29" grpId="0" build="p"/>
      <p:bldP spid="29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39629D3-D03B-492F-8646-3B6E0B7B7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00" y="3960000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3" name="Text Box 117">
            <a:extLst>
              <a:ext uri="{FF2B5EF4-FFF2-40B4-BE49-F238E27FC236}">
                <a16:creationId xmlns:a16="http://schemas.microsoft.com/office/drawing/2014/main" id="{92BE29A5-DF68-4914-9F9B-958FB9FF5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2" y="3370810"/>
            <a:ext cx="1960882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800" dirty="0"/>
              <a:t>A. 60cm</a:t>
            </a:r>
          </a:p>
          <a:p>
            <a:pPr>
              <a:buNone/>
            </a:pPr>
            <a:r>
              <a:rPr lang="en-US" altLang="zh-CN" sz="2800" dirty="0"/>
              <a:t>B. 76cm</a:t>
            </a:r>
          </a:p>
          <a:p>
            <a:pPr>
              <a:buNone/>
            </a:pPr>
            <a:r>
              <a:rPr lang="en-US" altLang="zh-CN" sz="2800" dirty="0"/>
              <a:t>C. 92cm</a:t>
            </a:r>
          </a:p>
          <a:p>
            <a:pPr>
              <a:buNone/>
            </a:pPr>
            <a:r>
              <a:rPr lang="en-US" altLang="zh-CN" sz="2800" dirty="0"/>
              <a:t>D. 132cm</a:t>
            </a:r>
            <a:r>
              <a:rPr lang="zh-TW" altLang="en-US" sz="2800" dirty="0">
                <a:ea typeface="標楷體" panose="03000509000000000000" pitchFamily="65" charset="-120"/>
              </a:rPr>
              <a:t>　　　      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DB0EFB-EDDE-4F5C-A858-4112514C8B7D}"/>
              </a:ext>
            </a:extLst>
          </p:cNvPr>
          <p:cNvSpPr/>
          <p:nvPr/>
        </p:nvSpPr>
        <p:spPr bwMode="auto">
          <a:xfrm>
            <a:off x="1377224" y="900000"/>
            <a:ext cx="540000" cy="90000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FBCFDD00-0282-4C2F-B845-0C93DC3B021B}"/>
              </a:ext>
            </a:extLst>
          </p:cNvPr>
          <p:cNvSpPr/>
          <p:nvPr/>
        </p:nvSpPr>
        <p:spPr bwMode="auto">
          <a:xfrm>
            <a:off x="2556000" y="900000"/>
            <a:ext cx="540000" cy="90000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F4A5435E-0E59-4273-ADD3-4D48EB963361}"/>
              </a:ext>
            </a:extLst>
          </p:cNvPr>
          <p:cNvSpPr/>
          <p:nvPr/>
        </p:nvSpPr>
        <p:spPr bwMode="auto">
          <a:xfrm>
            <a:off x="3681480" y="900000"/>
            <a:ext cx="540000" cy="90000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4D6CB98A-1760-4977-BB5D-1A297570AB51}"/>
              </a:ext>
            </a:extLst>
          </p:cNvPr>
          <p:cNvSpPr/>
          <p:nvPr/>
        </p:nvSpPr>
        <p:spPr bwMode="auto">
          <a:xfrm>
            <a:off x="4808825" y="900000"/>
            <a:ext cx="540000" cy="90000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15D7D176-4FAA-4E24-B9D3-90F51FCCD9C8}"/>
              </a:ext>
            </a:extLst>
          </p:cNvPr>
          <p:cNvSpPr/>
          <p:nvPr/>
        </p:nvSpPr>
        <p:spPr bwMode="auto">
          <a:xfrm>
            <a:off x="5986800" y="900000"/>
            <a:ext cx="540000" cy="90000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FB0131E9-9057-40CE-A89A-6233924EBFF4}"/>
              </a:ext>
            </a:extLst>
          </p:cNvPr>
          <p:cNvSpPr/>
          <p:nvPr/>
        </p:nvSpPr>
        <p:spPr bwMode="auto">
          <a:xfrm>
            <a:off x="7110569" y="900000"/>
            <a:ext cx="540000" cy="90000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標楷體" pitchFamily="65" charset="-12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ECFD1E-E3D4-488F-AC3D-0561957B1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826" y="3888905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[2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en-US" altLang="zh-TW" dirty="0">
                <a:solidFill>
                  <a:srgbClr val="FF0000"/>
                </a:solidFill>
              </a:rPr>
              <a:t>]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9" name="文字方塊 7">
            <a:extLst>
              <a:ext uri="{FF2B5EF4-FFF2-40B4-BE49-F238E27FC236}">
                <a16:creationId xmlns:a16="http://schemas.microsoft.com/office/drawing/2014/main" id="{FF75F456-C40D-4EDE-885C-ADECF10E5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229489"/>
            <a:ext cx="8310563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0713" indent="-6207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23.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用以上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個大小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和形狀都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相同的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方形拼合成一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個新的圖形。新圖形的周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界最短是多少？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" name="Text Box 34">
            <a:extLst>
              <a:ext uri="{FF2B5EF4-FFF2-40B4-BE49-F238E27FC236}">
                <a16:creationId xmlns:a16="http://schemas.microsoft.com/office/drawing/2014/main" id="{64CF08B5-B79A-40C7-903C-F6C90172C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584" y="3079874"/>
            <a:ext cx="4345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</a:t>
            </a: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</a:rPr>
              <a:t>重疊的邊越多，周界越短。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FD042133-FDC1-437D-956B-4D0932343E3C}"/>
              </a:ext>
            </a:extLst>
          </p:cNvPr>
          <p:cNvSpPr/>
          <p:nvPr/>
        </p:nvSpPr>
        <p:spPr>
          <a:xfrm>
            <a:off x="7110000" y="900427"/>
            <a:ext cx="540000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C818A498-1E32-4432-A068-0FBB0E7ABE1D}"/>
              </a:ext>
            </a:extLst>
          </p:cNvPr>
          <p:cNvSpPr/>
          <p:nvPr/>
        </p:nvSpPr>
        <p:spPr>
          <a:xfrm>
            <a:off x="1377224" y="900427"/>
            <a:ext cx="540000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F76D64FA-CB29-4916-9B65-7A6AE17D535A}"/>
              </a:ext>
            </a:extLst>
          </p:cNvPr>
          <p:cNvSpPr/>
          <p:nvPr/>
        </p:nvSpPr>
        <p:spPr>
          <a:xfrm>
            <a:off x="2554135" y="900427"/>
            <a:ext cx="540000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279D4E50-2645-4D42-8188-AB5980A1A7F8}"/>
              </a:ext>
            </a:extLst>
          </p:cNvPr>
          <p:cNvSpPr/>
          <p:nvPr/>
        </p:nvSpPr>
        <p:spPr>
          <a:xfrm>
            <a:off x="3681480" y="900427"/>
            <a:ext cx="540000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3FBFE475-B882-4451-A5F2-FD0340531CFE}"/>
              </a:ext>
            </a:extLst>
          </p:cNvPr>
          <p:cNvSpPr/>
          <p:nvPr/>
        </p:nvSpPr>
        <p:spPr>
          <a:xfrm>
            <a:off x="4809728" y="900427"/>
            <a:ext cx="540000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71D978FB-2A07-4887-8E50-1152D0015AEB}"/>
              </a:ext>
            </a:extLst>
          </p:cNvPr>
          <p:cNvSpPr/>
          <p:nvPr/>
        </p:nvSpPr>
        <p:spPr>
          <a:xfrm>
            <a:off x="5986639" y="900427"/>
            <a:ext cx="540000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7B30137-F13B-412E-9E65-4397F9D0C068}"/>
              </a:ext>
            </a:extLst>
          </p:cNvPr>
          <p:cNvSpPr txBox="1"/>
          <p:nvPr/>
        </p:nvSpPr>
        <p:spPr>
          <a:xfrm>
            <a:off x="503403" y="1081101"/>
            <a:ext cx="98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10cm</a:t>
            </a:r>
            <a:endParaRPr lang="zh-CN" altLang="en-US" sz="2400" dirty="0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E3CD50EF-63D4-4625-9F52-6221D2F9C400}"/>
              </a:ext>
            </a:extLst>
          </p:cNvPr>
          <p:cNvSpPr txBox="1"/>
          <p:nvPr/>
        </p:nvSpPr>
        <p:spPr>
          <a:xfrm>
            <a:off x="1246006" y="1727552"/>
            <a:ext cx="98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6cm</a:t>
            </a:r>
            <a:endParaRPr lang="zh-CN" altLang="en-US" sz="2400" dirty="0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B5FB89C3-AC8C-DA56-0453-2934C0873C1C}"/>
              </a:ext>
            </a:extLst>
          </p:cNvPr>
          <p:cNvGrpSpPr/>
          <p:nvPr/>
        </p:nvGrpSpPr>
        <p:grpSpPr>
          <a:xfrm>
            <a:off x="1259601" y="3519712"/>
            <a:ext cx="2361923" cy="1928123"/>
            <a:chOff x="1259601" y="3519712"/>
            <a:chExt cx="2361923" cy="1928123"/>
          </a:xfrm>
        </p:grpSpPr>
        <p:sp>
          <p:nvSpPr>
            <p:cNvPr id="89" name="Text Box 34">
              <a:extLst>
                <a:ext uri="{FF2B5EF4-FFF2-40B4-BE49-F238E27FC236}">
                  <a16:creationId xmlns:a16="http://schemas.microsoft.com/office/drawing/2014/main" id="{C3FC7A89-226A-4AE3-9233-196CA45F7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854" y="5109281"/>
              <a:ext cx="9745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dirty="0">
                  <a:solidFill>
                    <a:srgbClr val="FF00FF"/>
                  </a:solidFill>
                </a:rPr>
                <a:t>(</a:t>
              </a:r>
              <a:r>
                <a:rPr lang="en-US" altLang="zh-CN" sz="1600" dirty="0">
                  <a:solidFill>
                    <a:srgbClr val="FF00FF"/>
                  </a:solidFill>
                </a:rPr>
                <a:t>6×3</a:t>
              </a:r>
              <a:r>
                <a:rPr lang="en-US" altLang="zh-TW" sz="1600" dirty="0">
                  <a:solidFill>
                    <a:srgbClr val="FF00FF"/>
                  </a:solidFill>
                </a:rPr>
                <a:t>)cm</a:t>
              </a:r>
              <a:endParaRPr lang="zh-TW" altLang="en-US" sz="1600" dirty="0">
                <a:solidFill>
                  <a:srgbClr val="FF00FF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90" name="Text Box 34">
              <a:extLst>
                <a:ext uri="{FF2B5EF4-FFF2-40B4-BE49-F238E27FC236}">
                  <a16:creationId xmlns:a16="http://schemas.microsoft.com/office/drawing/2014/main" id="{62D624D5-39BF-4B2A-B044-899C29A13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01" y="4280480"/>
              <a:ext cx="10518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dirty="0">
                  <a:solidFill>
                    <a:srgbClr val="FF00FF"/>
                  </a:solidFill>
                </a:rPr>
                <a:t>(</a:t>
              </a:r>
              <a:r>
                <a:rPr lang="en-US" altLang="zh-CN" sz="1600" dirty="0">
                  <a:solidFill>
                    <a:srgbClr val="FF00FF"/>
                  </a:solidFill>
                </a:rPr>
                <a:t>10×2</a:t>
              </a:r>
              <a:r>
                <a:rPr lang="en-US" altLang="zh-TW" sz="1600" dirty="0">
                  <a:solidFill>
                    <a:srgbClr val="FF00FF"/>
                  </a:solidFill>
                </a:rPr>
                <a:t>)cm</a:t>
              </a:r>
              <a:endParaRPr lang="zh-TW" altLang="en-US" sz="1600" dirty="0">
                <a:solidFill>
                  <a:srgbClr val="FF00FF"/>
                </a:solidFill>
                <a:ea typeface="標楷體" panose="03000509000000000000" pitchFamily="65" charset="-120"/>
              </a:endParaRPr>
            </a:p>
          </p:txBody>
        </p:sp>
        <p:cxnSp>
          <p:nvCxnSpPr>
            <p:cNvPr id="91" name="直接箭头连接符 90">
              <a:extLst>
                <a:ext uri="{FF2B5EF4-FFF2-40B4-BE49-F238E27FC236}">
                  <a16:creationId xmlns:a16="http://schemas.microsoft.com/office/drawing/2014/main" id="{A3CA993A-FEBE-456C-9FD4-30FEE8532AE1}"/>
                </a:ext>
              </a:extLst>
            </p:cNvPr>
            <p:cNvCxnSpPr>
              <a:cxnSpLocks/>
            </p:cNvCxnSpPr>
            <p:nvPr/>
          </p:nvCxnSpPr>
          <p:spPr>
            <a:xfrm>
              <a:off x="2265150" y="5111361"/>
              <a:ext cx="1356374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D101B4E7-3352-4595-AC99-D607FAF199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1118" y="3519712"/>
              <a:ext cx="0" cy="1506292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4879A44-6D27-4C0D-AA26-CBC373E464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22854" y="3581105"/>
              <a:ext cx="1298670" cy="1445760"/>
              <a:chOff x="3600000" y="3924000"/>
              <a:chExt cx="1623338" cy="1807200"/>
            </a:xfrm>
          </p:grpSpPr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65FF0855-5E19-4EC2-AA91-90362A205765}"/>
                  </a:ext>
                </a:extLst>
              </p:cNvPr>
              <p:cNvSpPr/>
              <p:nvPr/>
            </p:nvSpPr>
            <p:spPr>
              <a:xfrm>
                <a:off x="3600000" y="3924518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43D1200C-10B6-43DF-83CF-101C1CAEF3C1}"/>
                  </a:ext>
                </a:extLst>
              </p:cNvPr>
              <p:cNvSpPr/>
              <p:nvPr/>
            </p:nvSpPr>
            <p:spPr>
              <a:xfrm>
                <a:off x="3600000" y="4830124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3E12EBA4-F461-4D35-A27B-1F8BD0C57305}"/>
                  </a:ext>
                </a:extLst>
              </p:cNvPr>
              <p:cNvSpPr/>
              <p:nvPr/>
            </p:nvSpPr>
            <p:spPr>
              <a:xfrm>
                <a:off x="4143338" y="3924000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E31ADDD6-DFC2-49D7-9D30-9E4E868BA7C0}"/>
                  </a:ext>
                </a:extLst>
              </p:cNvPr>
              <p:cNvSpPr/>
              <p:nvPr/>
            </p:nvSpPr>
            <p:spPr>
              <a:xfrm>
                <a:off x="4143338" y="4831200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96131015-FD7D-42D1-B04F-60767FF70860}"/>
                  </a:ext>
                </a:extLst>
              </p:cNvPr>
              <p:cNvSpPr/>
              <p:nvPr/>
            </p:nvSpPr>
            <p:spPr>
              <a:xfrm>
                <a:off x="4683338" y="3924000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1E81078B-DF05-4602-A7F8-1D6B87E4F60A}"/>
                  </a:ext>
                </a:extLst>
              </p:cNvPr>
              <p:cNvSpPr/>
              <p:nvPr/>
            </p:nvSpPr>
            <p:spPr>
              <a:xfrm>
                <a:off x="4683338" y="4831200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D96DA57-40BF-4FD5-83B8-8B2FA9D4D480}"/>
              </a:ext>
            </a:extLst>
          </p:cNvPr>
          <p:cNvGrpSpPr/>
          <p:nvPr/>
        </p:nvGrpSpPr>
        <p:grpSpPr>
          <a:xfrm>
            <a:off x="1377224" y="900686"/>
            <a:ext cx="6272776" cy="900000"/>
            <a:chOff x="1529624" y="1052400"/>
            <a:chExt cx="6272776" cy="900000"/>
          </a:xfrm>
        </p:grpSpPr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BE05F724-7AA4-494E-BB22-EF350F494C54}"/>
                </a:ext>
              </a:extLst>
            </p:cNvPr>
            <p:cNvSpPr/>
            <p:nvPr/>
          </p:nvSpPr>
          <p:spPr>
            <a:xfrm>
              <a:off x="7262400" y="1052400"/>
              <a:ext cx="540000" cy="90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7475717F-8209-480A-AD58-9741530AA8F0}"/>
                </a:ext>
              </a:extLst>
            </p:cNvPr>
            <p:cNvSpPr/>
            <p:nvPr/>
          </p:nvSpPr>
          <p:spPr>
            <a:xfrm>
              <a:off x="1529624" y="1052400"/>
              <a:ext cx="540000" cy="90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75FC4EF7-E2C5-48DF-B326-C21280BC945E}"/>
                </a:ext>
              </a:extLst>
            </p:cNvPr>
            <p:cNvSpPr/>
            <p:nvPr/>
          </p:nvSpPr>
          <p:spPr>
            <a:xfrm>
              <a:off x="2706535" y="1052400"/>
              <a:ext cx="540000" cy="90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DC4BBCD7-B7BF-4BBB-A521-3F390BC313FA}"/>
                </a:ext>
              </a:extLst>
            </p:cNvPr>
            <p:cNvSpPr/>
            <p:nvPr/>
          </p:nvSpPr>
          <p:spPr>
            <a:xfrm>
              <a:off x="3833880" y="1052400"/>
              <a:ext cx="540000" cy="90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8B46C2DF-593F-4474-AE84-FDFA80C797F7}"/>
                </a:ext>
              </a:extLst>
            </p:cNvPr>
            <p:cNvSpPr/>
            <p:nvPr/>
          </p:nvSpPr>
          <p:spPr>
            <a:xfrm>
              <a:off x="4962128" y="1052400"/>
              <a:ext cx="540000" cy="90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C7809294-4CFA-45DE-88A2-8DCBA329A163}"/>
                </a:ext>
              </a:extLst>
            </p:cNvPr>
            <p:cNvSpPr/>
            <p:nvPr/>
          </p:nvSpPr>
          <p:spPr>
            <a:xfrm>
              <a:off x="6139039" y="1052400"/>
              <a:ext cx="540000" cy="90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 Box 34">
            <a:extLst>
              <a:ext uri="{FF2B5EF4-FFF2-40B4-BE49-F238E27FC236}">
                <a16:creationId xmlns:a16="http://schemas.microsoft.com/office/drawing/2014/main" id="{BDE8F2E0-1DFE-CC2F-EEC1-288686E75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08" y="3119464"/>
            <a:ext cx="29858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</a:t>
            </a: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</a:rPr>
              <a:t>重疊的長邊越多，周界</a:t>
            </a:r>
            <a:endParaRPr lang="en-US" altLang="zh-TW" sz="20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</a:rPr>
              <a:t>   越短。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15BFA60C-00D7-3F60-B401-29AAD57C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07" y="5544062"/>
            <a:ext cx="2441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3399"/>
                </a:solidFill>
              </a:rPr>
              <a:t>(</a:t>
            </a:r>
            <a:r>
              <a:rPr lang="en-US" altLang="zh-CN" sz="2000" dirty="0">
                <a:solidFill>
                  <a:srgbClr val="003399"/>
                </a:solidFill>
              </a:rPr>
              <a:t>6×3</a:t>
            </a:r>
            <a:r>
              <a:rPr lang="zh-CN" altLang="en-US" sz="2000" dirty="0">
                <a:solidFill>
                  <a:srgbClr val="003399"/>
                </a:solidFill>
              </a:rPr>
              <a:t>＋</a:t>
            </a:r>
            <a:r>
              <a:rPr lang="en-US" altLang="zh-CN" sz="2000" dirty="0">
                <a:solidFill>
                  <a:srgbClr val="003399"/>
                </a:solidFill>
              </a:rPr>
              <a:t>10×2</a:t>
            </a:r>
            <a:r>
              <a:rPr lang="en-US" altLang="zh-TW" sz="2000" dirty="0">
                <a:solidFill>
                  <a:srgbClr val="003399"/>
                </a:solidFill>
              </a:rPr>
              <a:t>)</a:t>
            </a:r>
            <a:r>
              <a:rPr lang="en-US" altLang="zh-CN" sz="2000" dirty="0">
                <a:solidFill>
                  <a:srgbClr val="003399"/>
                </a:solidFill>
              </a:rPr>
              <a:t>×2 </a:t>
            </a:r>
            <a:endParaRPr lang="zh-TW" altLang="en-US" sz="20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0CE72F29-550A-3833-4FEA-69F7BF256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20" y="5880714"/>
            <a:ext cx="161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solidFill>
                  <a:srgbClr val="003399"/>
                </a:solidFill>
                <a:ea typeface="標楷體" panose="03000509000000000000" pitchFamily="65" charset="-120"/>
              </a:rPr>
              <a:t>76(cm)</a:t>
            </a:r>
            <a:endParaRPr lang="zh-TW" altLang="en-US" sz="20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327BCA33-7F5B-E5AF-68F8-143E163A9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04" y="5243617"/>
            <a:ext cx="17074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</a:rPr>
              <a:t>周界是：</a:t>
            </a:r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FA37FF7B-008C-15CC-CA8F-2135A82E5A22}"/>
              </a:ext>
            </a:extLst>
          </p:cNvPr>
          <p:cNvGrpSpPr/>
          <p:nvPr/>
        </p:nvGrpSpPr>
        <p:grpSpPr>
          <a:xfrm>
            <a:off x="5596615" y="4201040"/>
            <a:ext cx="3302627" cy="1147733"/>
            <a:chOff x="5596615" y="4201040"/>
            <a:chExt cx="3302627" cy="1147733"/>
          </a:xfrm>
        </p:grpSpPr>
        <p:grpSp>
          <p:nvGrpSpPr>
            <p:cNvPr id="8" name="组合 3">
              <a:extLst>
                <a:ext uri="{FF2B5EF4-FFF2-40B4-BE49-F238E27FC236}">
                  <a16:creationId xmlns:a16="http://schemas.microsoft.com/office/drawing/2014/main" id="{4845772E-F482-64DD-AC9D-716BD3315D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96591" y="4210568"/>
              <a:ext cx="2602651" cy="720414"/>
              <a:chOff x="2515403" y="3924000"/>
              <a:chExt cx="3253314" cy="900518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919F189-A52D-0198-D406-1B81C9FBA8E7}"/>
                  </a:ext>
                </a:extLst>
              </p:cNvPr>
              <p:cNvSpPr/>
              <p:nvPr/>
            </p:nvSpPr>
            <p:spPr>
              <a:xfrm>
                <a:off x="3600000" y="3924518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B1DD0D8-2632-7433-CA78-6C235BD31D9F}"/>
                  </a:ext>
                </a:extLst>
              </p:cNvPr>
              <p:cNvSpPr/>
              <p:nvPr/>
            </p:nvSpPr>
            <p:spPr>
              <a:xfrm>
                <a:off x="3060000" y="3924000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52E2179-1E04-3E4E-0373-FC80443C8DF1}"/>
                  </a:ext>
                </a:extLst>
              </p:cNvPr>
              <p:cNvSpPr/>
              <p:nvPr/>
            </p:nvSpPr>
            <p:spPr>
              <a:xfrm>
                <a:off x="4143338" y="3924000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3711643-6593-99C6-A257-E63F26E02337}"/>
                  </a:ext>
                </a:extLst>
              </p:cNvPr>
              <p:cNvSpPr/>
              <p:nvPr/>
            </p:nvSpPr>
            <p:spPr>
              <a:xfrm>
                <a:off x="2515403" y="3924000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80522CA-1C50-62A3-B04E-40533C424C40}"/>
                  </a:ext>
                </a:extLst>
              </p:cNvPr>
              <p:cNvSpPr/>
              <p:nvPr/>
            </p:nvSpPr>
            <p:spPr>
              <a:xfrm>
                <a:off x="4683338" y="3924000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0E3599D-2AD1-7F66-FD94-330C3C370BC5}"/>
                  </a:ext>
                </a:extLst>
              </p:cNvPr>
              <p:cNvSpPr/>
              <p:nvPr/>
            </p:nvSpPr>
            <p:spPr>
              <a:xfrm>
                <a:off x="5228717" y="3924000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15" name="直接箭头连接符 91">
              <a:extLst>
                <a:ext uri="{FF2B5EF4-FFF2-40B4-BE49-F238E27FC236}">
                  <a16:creationId xmlns:a16="http://schemas.microsoft.com/office/drawing/2014/main" id="{3B9C722A-E525-EC57-F707-9D70045820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6639" y="4201040"/>
              <a:ext cx="0" cy="766371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90">
              <a:extLst>
                <a:ext uri="{FF2B5EF4-FFF2-40B4-BE49-F238E27FC236}">
                  <a16:creationId xmlns:a16="http://schemas.microsoft.com/office/drawing/2014/main" id="{FD20D178-A192-84BB-0197-3C8905963904}"/>
                </a:ext>
              </a:extLst>
            </p:cNvPr>
            <p:cNvCxnSpPr>
              <a:cxnSpLocks/>
            </p:cNvCxnSpPr>
            <p:nvPr/>
          </p:nvCxnSpPr>
          <p:spPr>
            <a:xfrm>
              <a:off x="6256639" y="5035180"/>
              <a:ext cx="2589464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34">
              <a:extLst>
                <a:ext uri="{FF2B5EF4-FFF2-40B4-BE49-F238E27FC236}">
                  <a16:creationId xmlns:a16="http://schemas.microsoft.com/office/drawing/2014/main" id="{2C9BC5A7-3137-C4BC-EB63-032280460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6615" y="4422594"/>
              <a:ext cx="7361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dirty="0">
                  <a:solidFill>
                    <a:srgbClr val="FF00FF"/>
                  </a:solidFill>
                </a:rPr>
                <a:t>10cm</a:t>
              </a:r>
              <a:endParaRPr lang="zh-TW" altLang="en-US" sz="1600" dirty="0">
                <a:solidFill>
                  <a:srgbClr val="FF00FF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38" name="Text Box 34">
              <a:extLst>
                <a:ext uri="{FF2B5EF4-FFF2-40B4-BE49-F238E27FC236}">
                  <a16:creationId xmlns:a16="http://schemas.microsoft.com/office/drawing/2014/main" id="{2676D35A-6A78-461F-F19D-375B01B33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911" y="5010219"/>
              <a:ext cx="12602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dirty="0">
                  <a:solidFill>
                    <a:srgbClr val="FF00FF"/>
                  </a:solidFill>
                </a:rPr>
                <a:t>(</a:t>
              </a:r>
              <a:r>
                <a:rPr lang="en-US" altLang="zh-CN" sz="1600" dirty="0">
                  <a:solidFill>
                    <a:srgbClr val="FF00FF"/>
                  </a:solidFill>
                </a:rPr>
                <a:t>6×</a:t>
              </a:r>
              <a:r>
                <a:rPr lang="en-US" altLang="zh-TW" sz="1600" dirty="0">
                  <a:solidFill>
                    <a:srgbClr val="FF00FF"/>
                  </a:solidFill>
                </a:rPr>
                <a:t>6)cm</a:t>
              </a:r>
              <a:endParaRPr lang="zh-TW" altLang="en-US" sz="1600" dirty="0">
                <a:solidFill>
                  <a:srgbClr val="FF00FF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098346B9-8169-C59D-3209-87580FD74138}"/>
              </a:ext>
            </a:extLst>
          </p:cNvPr>
          <p:cNvGrpSpPr/>
          <p:nvPr/>
        </p:nvGrpSpPr>
        <p:grpSpPr>
          <a:xfrm>
            <a:off x="3548908" y="3595020"/>
            <a:ext cx="1920919" cy="2501540"/>
            <a:chOff x="3548908" y="3595020"/>
            <a:chExt cx="1920919" cy="2501540"/>
          </a:xfrm>
        </p:grpSpPr>
        <p:sp>
          <p:nvSpPr>
            <p:cNvPr id="36" name="Text Box 34">
              <a:extLst>
                <a:ext uri="{FF2B5EF4-FFF2-40B4-BE49-F238E27FC236}">
                  <a16:creationId xmlns:a16="http://schemas.microsoft.com/office/drawing/2014/main" id="{5CFD635D-305D-727F-08B1-999C1B021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273" y="5758006"/>
              <a:ext cx="9745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dirty="0">
                  <a:solidFill>
                    <a:srgbClr val="FF00FF"/>
                  </a:solidFill>
                </a:rPr>
                <a:t>(</a:t>
              </a:r>
              <a:r>
                <a:rPr lang="en-US" altLang="zh-CN" sz="1600" dirty="0">
                  <a:solidFill>
                    <a:srgbClr val="FF00FF"/>
                  </a:solidFill>
                </a:rPr>
                <a:t>6×2</a:t>
              </a:r>
              <a:r>
                <a:rPr lang="en-US" altLang="zh-TW" sz="1600" dirty="0">
                  <a:solidFill>
                    <a:srgbClr val="FF00FF"/>
                  </a:solidFill>
                </a:rPr>
                <a:t>)cm</a:t>
              </a:r>
              <a:endParaRPr lang="zh-TW" altLang="en-US" sz="1600" dirty="0">
                <a:solidFill>
                  <a:srgbClr val="FF00FF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7" name="Text Box 34">
              <a:extLst>
                <a:ext uri="{FF2B5EF4-FFF2-40B4-BE49-F238E27FC236}">
                  <a16:creationId xmlns:a16="http://schemas.microsoft.com/office/drawing/2014/main" id="{472D325E-5B32-7E0A-BBC3-21AD1CCA7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908" y="4337596"/>
              <a:ext cx="12602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 dirty="0">
                  <a:solidFill>
                    <a:srgbClr val="FF00FF"/>
                  </a:solidFill>
                </a:rPr>
                <a:t>(</a:t>
              </a:r>
              <a:r>
                <a:rPr lang="en-US" altLang="zh-CN" sz="1600" dirty="0">
                  <a:solidFill>
                    <a:srgbClr val="FF00FF"/>
                  </a:solidFill>
                </a:rPr>
                <a:t>10×</a:t>
              </a:r>
              <a:r>
                <a:rPr lang="en-US" altLang="zh-TW" sz="1600" dirty="0">
                  <a:solidFill>
                    <a:srgbClr val="FF00FF"/>
                  </a:solidFill>
                </a:rPr>
                <a:t>3)cm</a:t>
              </a:r>
              <a:endParaRPr lang="zh-TW" altLang="en-US" sz="1600" dirty="0">
                <a:solidFill>
                  <a:srgbClr val="FF00FF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6951DD50-C27F-3B30-F018-CA4767C9ABB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907644" y="4243075"/>
              <a:ext cx="2160160" cy="864050"/>
              <a:chOff x="3923928" y="1720875"/>
              <a:chExt cx="2700200" cy="1080063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CC17EA5-4D0F-D660-0D01-D3B1157A2BF7}"/>
                  </a:ext>
                </a:extLst>
              </p:cNvPr>
              <p:cNvSpPr/>
              <p:nvPr/>
            </p:nvSpPr>
            <p:spPr>
              <a:xfrm rot="16200000">
                <a:off x="4103928" y="1540875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C914FCE-08DE-C040-3917-22DD58D077B7}"/>
                  </a:ext>
                </a:extLst>
              </p:cNvPr>
              <p:cNvSpPr/>
              <p:nvPr/>
            </p:nvSpPr>
            <p:spPr>
              <a:xfrm rot="16200000">
                <a:off x="4105889" y="2080875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A31122F-080F-275A-ED1F-B572B67A1BD4}"/>
                  </a:ext>
                </a:extLst>
              </p:cNvPr>
              <p:cNvSpPr/>
              <p:nvPr/>
            </p:nvSpPr>
            <p:spPr>
              <a:xfrm rot="5400000">
                <a:off x="5004128" y="1541951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4AA3B9B-DD1D-8990-940E-48F4D71C6166}"/>
                  </a:ext>
                </a:extLst>
              </p:cNvPr>
              <p:cNvSpPr/>
              <p:nvPr/>
            </p:nvSpPr>
            <p:spPr>
              <a:xfrm rot="16200000">
                <a:off x="5007283" y="2080938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57E27A1D-4D81-A5DE-CB22-4FBFD42F3813}"/>
                  </a:ext>
                </a:extLst>
              </p:cNvPr>
              <p:cNvSpPr/>
              <p:nvPr/>
            </p:nvSpPr>
            <p:spPr>
              <a:xfrm rot="5400000">
                <a:off x="5904128" y="1541730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4044D88-142F-24D0-2777-7EA98542E604}"/>
                  </a:ext>
                </a:extLst>
              </p:cNvPr>
              <p:cNvSpPr/>
              <p:nvPr/>
            </p:nvSpPr>
            <p:spPr>
              <a:xfrm rot="16200000">
                <a:off x="5904128" y="2080875"/>
                <a:ext cx="540000" cy="900000"/>
              </a:xfrm>
              <a:prstGeom prst="rect">
                <a:avLst/>
              </a:prstGeom>
              <a:noFill/>
              <a:ln w="19050"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0" name="直接箭头连接符 91">
              <a:extLst>
                <a:ext uri="{FF2B5EF4-FFF2-40B4-BE49-F238E27FC236}">
                  <a16:creationId xmlns:a16="http://schemas.microsoft.com/office/drawing/2014/main" id="{5EC07FBF-293A-EAAD-DC32-9FC46520BA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6102" y="3595020"/>
              <a:ext cx="0" cy="216016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90">
              <a:extLst>
                <a:ext uri="{FF2B5EF4-FFF2-40B4-BE49-F238E27FC236}">
                  <a16:creationId xmlns:a16="http://schemas.microsoft.com/office/drawing/2014/main" id="{7B7F95F0-AC1A-58D5-BA4B-971E37AEC7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9995" y="5829409"/>
              <a:ext cx="847744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 Box 34">
            <a:extLst>
              <a:ext uri="{FF2B5EF4-FFF2-40B4-BE49-F238E27FC236}">
                <a16:creationId xmlns:a16="http://schemas.microsoft.com/office/drawing/2014/main" id="{ECDB8AE1-A444-C892-5CA7-150DAE0E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158" y="6009230"/>
            <a:ext cx="2441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3399"/>
                </a:solidFill>
              </a:rPr>
              <a:t>(</a:t>
            </a:r>
            <a:r>
              <a:rPr lang="en-US" altLang="zh-CN" sz="2000" dirty="0">
                <a:solidFill>
                  <a:srgbClr val="003399"/>
                </a:solidFill>
              </a:rPr>
              <a:t>6×</a:t>
            </a:r>
            <a:r>
              <a:rPr lang="en-US" altLang="zh-TW" sz="2000" dirty="0">
                <a:solidFill>
                  <a:srgbClr val="003399"/>
                </a:solidFill>
              </a:rPr>
              <a:t>2</a:t>
            </a:r>
            <a:r>
              <a:rPr lang="zh-CN" altLang="en-US" sz="2000" dirty="0">
                <a:solidFill>
                  <a:srgbClr val="003399"/>
                </a:solidFill>
              </a:rPr>
              <a:t>＋</a:t>
            </a:r>
            <a:r>
              <a:rPr lang="en-US" altLang="zh-CN" sz="2000" dirty="0">
                <a:solidFill>
                  <a:srgbClr val="003399"/>
                </a:solidFill>
              </a:rPr>
              <a:t>10×</a:t>
            </a:r>
            <a:r>
              <a:rPr lang="en-US" altLang="zh-TW" sz="2000" dirty="0">
                <a:solidFill>
                  <a:srgbClr val="003399"/>
                </a:solidFill>
              </a:rPr>
              <a:t>3)</a:t>
            </a:r>
            <a:r>
              <a:rPr lang="en-US" altLang="zh-CN" sz="2000" dirty="0">
                <a:solidFill>
                  <a:srgbClr val="003399"/>
                </a:solidFill>
              </a:rPr>
              <a:t>×2 </a:t>
            </a:r>
            <a:endParaRPr lang="zh-TW" altLang="en-US" sz="20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45947232-85D5-1063-75C6-9D6DEEA5C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907" y="6003899"/>
            <a:ext cx="161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solidFill>
                  <a:srgbClr val="003399"/>
                </a:solidFill>
                <a:ea typeface="標楷體" panose="03000509000000000000" pitchFamily="65" charset="-120"/>
              </a:rPr>
              <a:t>84(cm)</a:t>
            </a:r>
            <a:endParaRPr lang="zh-TW" altLang="en-US" sz="20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id="{0E77AC67-6F2E-93D3-73E0-4520F499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870" y="5675939"/>
            <a:ext cx="17074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</a:rPr>
              <a:t>周界是：</a:t>
            </a:r>
          </a:p>
        </p:txBody>
      </p:sp>
      <p:sp>
        <p:nvSpPr>
          <p:cNvPr id="55" name="Text Box 34">
            <a:extLst>
              <a:ext uri="{FF2B5EF4-FFF2-40B4-BE49-F238E27FC236}">
                <a16:creationId xmlns:a16="http://schemas.microsoft.com/office/drawing/2014/main" id="{71AD8824-2F94-C1DE-7976-670EE0C6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1572" y="5668842"/>
            <a:ext cx="1916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3399"/>
                </a:solidFill>
              </a:rPr>
              <a:t>(</a:t>
            </a:r>
            <a:r>
              <a:rPr lang="en-US" altLang="zh-CN" sz="2000" dirty="0">
                <a:solidFill>
                  <a:srgbClr val="003399"/>
                </a:solidFill>
              </a:rPr>
              <a:t>6×</a:t>
            </a:r>
            <a:r>
              <a:rPr lang="en-US" altLang="zh-TW" sz="2000" dirty="0">
                <a:solidFill>
                  <a:srgbClr val="003399"/>
                </a:solidFill>
              </a:rPr>
              <a:t>6</a:t>
            </a:r>
            <a:r>
              <a:rPr lang="zh-CN" altLang="en-US" sz="2000" dirty="0">
                <a:solidFill>
                  <a:srgbClr val="003399"/>
                </a:solidFill>
              </a:rPr>
              <a:t>＋</a:t>
            </a:r>
            <a:r>
              <a:rPr lang="en-US" altLang="zh-CN" sz="2000" dirty="0">
                <a:solidFill>
                  <a:srgbClr val="003399"/>
                </a:solidFill>
              </a:rPr>
              <a:t>10</a:t>
            </a:r>
            <a:r>
              <a:rPr lang="en-US" altLang="zh-TW" sz="2000" dirty="0">
                <a:solidFill>
                  <a:srgbClr val="003399"/>
                </a:solidFill>
              </a:rPr>
              <a:t>)</a:t>
            </a:r>
            <a:r>
              <a:rPr lang="en-US" altLang="zh-CN" sz="2000" dirty="0">
                <a:solidFill>
                  <a:srgbClr val="003399"/>
                </a:solidFill>
              </a:rPr>
              <a:t>×2 </a:t>
            </a:r>
            <a:endParaRPr lang="zh-TW" altLang="en-US" sz="20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6" name="Text Box 34">
            <a:extLst>
              <a:ext uri="{FF2B5EF4-FFF2-40B4-BE49-F238E27FC236}">
                <a16:creationId xmlns:a16="http://schemas.microsoft.com/office/drawing/2014/main" id="{CB48F867-048D-8416-3E0D-46188DC8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707" y="5686009"/>
            <a:ext cx="12876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solidFill>
                  <a:srgbClr val="003399"/>
                </a:solidFill>
                <a:ea typeface="標楷體" panose="03000509000000000000" pitchFamily="65" charset="-120"/>
              </a:rPr>
              <a:t>92(cm)</a:t>
            </a:r>
            <a:endParaRPr lang="zh-TW" altLang="en-US" sz="20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57" name="Text Box 34">
            <a:extLst>
              <a:ext uri="{FF2B5EF4-FFF2-40B4-BE49-F238E27FC236}">
                <a16:creationId xmlns:a16="http://schemas.microsoft.com/office/drawing/2014/main" id="{B0A5FD98-AE43-5E84-3DDC-D82433D8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7284" y="5335551"/>
            <a:ext cx="17074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</a:rPr>
              <a:t>周界是：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70" grpId="0"/>
      <p:bldP spid="70" grpId="1"/>
      <p:bldP spid="7" grpId="0"/>
      <p:bldP spid="7" grpId="1"/>
      <p:bldP spid="20" grpId="0"/>
      <p:bldP spid="20" grpId="1"/>
      <p:bldP spid="21" grpId="0"/>
      <p:bldP spid="21" grpId="1"/>
      <p:bldP spid="22" grpId="0"/>
      <p:bldP spid="22" grpId="1"/>
      <p:bldP spid="49" grpId="0"/>
      <p:bldP spid="49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  <p:bldP spid="57" grpId="0"/>
      <p:bldP spid="5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820A57E-AAB4-42B0-8036-CB0768E5EA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63525" y="3074988"/>
            <a:ext cx="708025" cy="588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24.</a:t>
            </a:r>
            <a:r>
              <a:rPr lang="en-US" altLang="zh-TW" sz="2400">
                <a:ea typeface="標楷體" panose="03000509000000000000" pitchFamily="65" charset="-120"/>
              </a:rPr>
              <a:t> </a:t>
            </a:r>
            <a:endParaRPr lang="zh-TW" altLang="en-US" sz="2400"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51175C-DD67-43BF-877E-3CC7D4E59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4468813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C8966B-104D-4323-B322-6C8FD43AB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43862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8917" name="Rectangle 6">
            <a:extLst>
              <a:ext uri="{FF2B5EF4-FFF2-40B4-BE49-F238E27FC236}">
                <a16:creationId xmlns:a16="http://schemas.microsoft.com/office/drawing/2014/main" id="{E361434E-A234-4450-B977-57545E6B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3025775"/>
            <a:ext cx="76279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/>
              <a:t>容器內原先盛載着一些水和</a:t>
            </a:r>
            <a:r>
              <a:rPr lang="en-US" altLang="zh-TW"/>
              <a:t>3</a:t>
            </a:r>
            <a:r>
              <a:rPr lang="zh-TW" altLang="en-US"/>
              <a:t>個球，加入</a:t>
            </a:r>
            <a:r>
              <a:rPr lang="en-US" altLang="zh-TW"/>
              <a:t>5</a:t>
            </a:r>
            <a:r>
              <a:rPr lang="zh-TW" altLang="en-US"/>
              <a:t>個球後，容器內的水位上升</a:t>
            </a:r>
            <a:r>
              <a:rPr lang="zh-CN" altLang="en-US"/>
              <a:t>，如上圖所示</a:t>
            </a:r>
            <a:r>
              <a:rPr lang="zh-TW" altLang="en-US"/>
              <a:t>。這</a:t>
            </a:r>
            <a:r>
              <a:rPr lang="en-US" altLang="zh-TW"/>
              <a:t>8</a:t>
            </a:r>
            <a:r>
              <a:rPr lang="zh-TW" altLang="en-US"/>
              <a:t>個球的總體積是多少？</a:t>
            </a:r>
          </a:p>
        </p:txBody>
      </p:sp>
      <p:sp>
        <p:nvSpPr>
          <p:cNvPr id="38918" name="Rectangle 5">
            <a:extLst>
              <a:ext uri="{FF2B5EF4-FFF2-40B4-BE49-F238E27FC236}">
                <a16:creationId xmlns:a16="http://schemas.microsoft.com/office/drawing/2014/main" id="{DAA7AC68-2CFF-4055-BAF6-0181BA92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365625"/>
            <a:ext cx="71294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dirty="0">
                <a:ea typeface="新細明體" panose="02020500000000000000" pitchFamily="18" charset="-120"/>
              </a:rPr>
              <a:t>A. </a:t>
            </a:r>
            <a:r>
              <a:rPr lang="en-US" altLang="zh-TW" dirty="0"/>
              <a:t>200cm</a:t>
            </a:r>
            <a:r>
              <a:rPr lang="en-US" altLang="zh-TW" baseline="30000" dirty="0"/>
              <a:t>3</a:t>
            </a:r>
            <a:r>
              <a:rPr lang="en-US" altLang="zh-TW" dirty="0">
                <a:ea typeface="新細明體" panose="02020500000000000000" pitchFamily="18" charset="-120"/>
              </a:rPr>
              <a:t>                       B. </a:t>
            </a:r>
            <a:r>
              <a:rPr lang="en-US" altLang="zh-TW" dirty="0"/>
              <a:t>320cm</a:t>
            </a:r>
            <a:r>
              <a:rPr lang="en-US" altLang="zh-TW" baseline="30000" dirty="0"/>
              <a:t>3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 dirty="0">
                <a:ea typeface="新細明體" panose="02020500000000000000" pitchFamily="18" charset="-120"/>
              </a:rPr>
              <a:t>C. </a:t>
            </a:r>
            <a:r>
              <a:rPr lang="en-US" altLang="zh-TW" dirty="0"/>
              <a:t>400cm</a:t>
            </a:r>
            <a:r>
              <a:rPr lang="en-US" altLang="zh-TW" baseline="30000" dirty="0"/>
              <a:t>3</a:t>
            </a:r>
            <a:r>
              <a:rPr lang="en-US" altLang="zh-TW" dirty="0">
                <a:ea typeface="新細明體" panose="02020500000000000000" pitchFamily="18" charset="-120"/>
              </a:rPr>
              <a:t>                       D. </a:t>
            </a:r>
            <a:r>
              <a:rPr lang="en-US" altLang="zh-TW" dirty="0"/>
              <a:t>560cm</a:t>
            </a:r>
            <a:r>
              <a:rPr lang="en-US" altLang="zh-TW" baseline="30000" dirty="0"/>
              <a:t>3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38919" name="图片 4">
            <a:extLst>
              <a:ext uri="{FF2B5EF4-FFF2-40B4-BE49-F238E27FC236}">
                <a16:creationId xmlns:a16="http://schemas.microsoft.com/office/drawing/2014/main" id="{D3464AA2-3CB0-4FAF-ACBA-9C491255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41400"/>
            <a:ext cx="15859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图片 6">
            <a:extLst>
              <a:ext uri="{FF2B5EF4-FFF2-40B4-BE49-F238E27FC236}">
                <a16:creationId xmlns:a16="http://schemas.microsoft.com/office/drawing/2014/main" id="{1B974845-EC07-42D6-9376-4F5F00202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41400"/>
            <a:ext cx="1584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箭头: 右 7">
            <a:extLst>
              <a:ext uri="{FF2B5EF4-FFF2-40B4-BE49-F238E27FC236}">
                <a16:creationId xmlns:a16="http://schemas.microsoft.com/office/drawing/2014/main" id="{6DD62755-B042-4869-BA8F-42194D5FC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1765300"/>
            <a:ext cx="649288" cy="430213"/>
          </a:xfrm>
          <a:prstGeom prst="rightArrow">
            <a:avLst>
              <a:gd name="adj1" fmla="val 50000"/>
              <a:gd name="adj2" fmla="val 501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/>
          </a:p>
        </p:txBody>
      </p:sp>
      <p:sp>
        <p:nvSpPr>
          <p:cNvPr id="38922" name="文本框 8">
            <a:extLst>
              <a:ext uri="{FF2B5EF4-FFF2-40B4-BE49-F238E27FC236}">
                <a16:creationId xmlns:a16="http://schemas.microsoft.com/office/drawing/2014/main" id="{2A23995C-EAA8-4451-A0DC-E7CFF785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041400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/>
              <a:t>500mL</a:t>
            </a:r>
            <a:endParaRPr lang="zh-TW" altLang="en-US" sz="2000"/>
          </a:p>
        </p:txBody>
      </p:sp>
      <p:sp>
        <p:nvSpPr>
          <p:cNvPr id="38923" name="文本框 17">
            <a:extLst>
              <a:ext uri="{FF2B5EF4-FFF2-40B4-BE49-F238E27FC236}">
                <a16:creationId xmlns:a16="http://schemas.microsoft.com/office/drawing/2014/main" id="{1BF5F667-7B71-4255-8927-9C9BF4403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1041400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/>
              <a:t>500mL</a:t>
            </a:r>
            <a:endParaRPr lang="zh-TW" altLang="en-US" sz="200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F666C01-90FA-482C-857D-DDDCA640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1084263"/>
            <a:ext cx="925512" cy="29845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TW" altLang="en-US" sz="2000">
              <a:solidFill>
                <a:srgbClr val="0099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AD4F0AA-B7F1-41A2-A6F8-73643A49CBD6}"/>
              </a:ext>
            </a:extLst>
          </p:cNvPr>
          <p:cNvSpPr txBox="1"/>
          <p:nvPr/>
        </p:nvSpPr>
        <p:spPr>
          <a:xfrm>
            <a:off x="1108075" y="5384800"/>
            <a:ext cx="4522788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500" dirty="0">
                <a:solidFill>
                  <a:srgbClr val="003399"/>
                </a:solidFill>
              </a:rPr>
              <a:t>原來水位：</a:t>
            </a:r>
            <a:r>
              <a:rPr lang="en-US" altLang="zh-TW" sz="2500" dirty="0">
                <a:solidFill>
                  <a:srgbClr val="003399"/>
                </a:solidFill>
              </a:rPr>
              <a:t>50</a:t>
            </a:r>
            <a:r>
              <a:rPr lang="en-US" altLang="zh-TW" sz="2500" dirty="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 sz="2500" dirty="0">
                <a:solidFill>
                  <a:srgbClr val="003399"/>
                </a:solidFill>
                <a:latin typeface="+mj-lt"/>
              </a:rPr>
              <a:t>4</a:t>
            </a:r>
            <a:r>
              <a:rPr lang="zh-TW" altLang="en-US" sz="2500" dirty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zh-TW" sz="2500" dirty="0">
                <a:solidFill>
                  <a:srgbClr val="003399"/>
                </a:solidFill>
                <a:latin typeface="+mj-lt"/>
              </a:rPr>
              <a:t>=</a:t>
            </a:r>
            <a:r>
              <a:rPr lang="zh-TW" altLang="en-US" sz="2500" dirty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zh-TW" sz="2500" dirty="0">
                <a:solidFill>
                  <a:srgbClr val="003399"/>
                </a:solidFill>
                <a:latin typeface="+mj-lt"/>
              </a:rPr>
              <a:t>200(</a:t>
            </a:r>
            <a:r>
              <a:rPr lang="en-US" altLang="zh-TW" sz="2500" dirty="0">
                <a:solidFill>
                  <a:srgbClr val="003399"/>
                </a:solidFill>
              </a:rPr>
              <a:t>mL)</a:t>
            </a:r>
            <a:endParaRPr lang="zh-TW" altLang="en-US" sz="2500" dirty="0">
              <a:solidFill>
                <a:srgbClr val="003399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371D414-0153-4D22-9AFF-08C24EB2C3D5}"/>
              </a:ext>
            </a:extLst>
          </p:cNvPr>
          <p:cNvSpPr txBox="1"/>
          <p:nvPr/>
        </p:nvSpPr>
        <p:spPr>
          <a:xfrm>
            <a:off x="1108075" y="5749925"/>
            <a:ext cx="4522788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500" dirty="0">
                <a:solidFill>
                  <a:srgbClr val="003399"/>
                </a:solidFill>
              </a:rPr>
              <a:t>現在水位：</a:t>
            </a:r>
            <a:r>
              <a:rPr lang="en-US" altLang="zh-TW" sz="2500" dirty="0">
                <a:solidFill>
                  <a:srgbClr val="003399"/>
                </a:solidFill>
              </a:rPr>
              <a:t>50</a:t>
            </a:r>
            <a:r>
              <a:rPr lang="en-US" altLang="zh-TW" sz="2500" dirty="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TW" sz="2500" dirty="0">
                <a:solidFill>
                  <a:srgbClr val="003399"/>
                </a:solidFill>
                <a:latin typeface="+mj-lt"/>
              </a:rPr>
              <a:t>8</a:t>
            </a:r>
            <a:r>
              <a:rPr lang="zh-TW" altLang="en-US" sz="2500" dirty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zh-TW" sz="2500" dirty="0">
                <a:solidFill>
                  <a:srgbClr val="003399"/>
                </a:solidFill>
                <a:latin typeface="+mj-lt"/>
              </a:rPr>
              <a:t>=</a:t>
            </a:r>
            <a:r>
              <a:rPr lang="zh-TW" altLang="en-US" sz="2500" dirty="0">
                <a:solidFill>
                  <a:srgbClr val="003399"/>
                </a:solidFill>
                <a:latin typeface="+mj-lt"/>
              </a:rPr>
              <a:t> </a:t>
            </a:r>
            <a:r>
              <a:rPr lang="en-US" altLang="zh-TW" sz="2500" dirty="0">
                <a:solidFill>
                  <a:srgbClr val="003399"/>
                </a:solidFill>
                <a:latin typeface="+mj-lt"/>
              </a:rPr>
              <a:t>400(</a:t>
            </a:r>
            <a:r>
              <a:rPr lang="en-US" altLang="zh-TW" sz="2500" dirty="0">
                <a:solidFill>
                  <a:srgbClr val="003399"/>
                </a:solidFill>
              </a:rPr>
              <a:t>mL)</a:t>
            </a:r>
            <a:endParaRPr lang="zh-TW" altLang="en-US" sz="2500" dirty="0">
              <a:solidFill>
                <a:srgbClr val="003399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5AECACA-A13A-4B5F-A070-8511852F8D90}"/>
              </a:ext>
            </a:extLst>
          </p:cNvPr>
          <p:cNvSpPr txBox="1"/>
          <p:nvPr/>
        </p:nvSpPr>
        <p:spPr>
          <a:xfrm>
            <a:off x="3235325" y="2389188"/>
            <a:ext cx="1293813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500" dirty="0">
                <a:solidFill>
                  <a:srgbClr val="003399"/>
                </a:solidFill>
                <a:latin typeface="+mj-lt"/>
              </a:rPr>
              <a:t>200</a:t>
            </a:r>
            <a:r>
              <a:rPr lang="en-US" altLang="zh-TW" sz="2500" dirty="0">
                <a:solidFill>
                  <a:srgbClr val="003399"/>
                </a:solidFill>
              </a:rPr>
              <a:t>mL</a:t>
            </a:r>
            <a:endParaRPr lang="zh-TW" altLang="en-US" sz="2500" dirty="0">
              <a:solidFill>
                <a:srgbClr val="003399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67757C9-86F6-463B-8358-2E9FFFD9AE97}"/>
              </a:ext>
            </a:extLst>
          </p:cNvPr>
          <p:cNvSpPr txBox="1"/>
          <p:nvPr/>
        </p:nvSpPr>
        <p:spPr>
          <a:xfrm>
            <a:off x="6653213" y="2319338"/>
            <a:ext cx="1292225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500" dirty="0">
                <a:solidFill>
                  <a:srgbClr val="003399"/>
                </a:solidFill>
                <a:latin typeface="+mj-lt"/>
              </a:rPr>
              <a:t>400</a:t>
            </a:r>
            <a:r>
              <a:rPr lang="en-US" altLang="zh-TW" sz="2500" dirty="0">
                <a:solidFill>
                  <a:srgbClr val="003399"/>
                </a:solidFill>
              </a:rPr>
              <a:t>mL</a:t>
            </a:r>
            <a:endParaRPr lang="zh-TW" altLang="en-US" sz="2500" dirty="0">
              <a:solidFill>
                <a:srgbClr val="003399"/>
              </a:solidFill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F03BEEE-C1D9-43E3-ABE3-609405ECB8D8}"/>
              </a:ext>
            </a:extLst>
          </p:cNvPr>
          <p:cNvCxnSpPr>
            <a:cxnSpLocks/>
          </p:cNvCxnSpPr>
          <p:nvPr/>
        </p:nvCxnSpPr>
        <p:spPr bwMode="auto">
          <a:xfrm>
            <a:off x="6372225" y="3500438"/>
            <a:ext cx="1741488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0DD8F76F-DE9F-47C0-A1B4-34758647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5373688"/>
            <a:ext cx="5505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500">
                <a:solidFill>
                  <a:srgbClr val="003399"/>
                </a:solidFill>
              </a:rPr>
              <a:t>上升的水位相當於</a:t>
            </a:r>
            <a:r>
              <a:rPr lang="en-US" altLang="zh-TW" sz="2500">
                <a:solidFill>
                  <a:srgbClr val="003399"/>
                </a:solidFill>
              </a:rPr>
              <a:t>5</a:t>
            </a:r>
            <a:r>
              <a:rPr lang="zh-TW" altLang="en-US" sz="2500">
                <a:solidFill>
                  <a:srgbClr val="003399"/>
                </a:solidFill>
              </a:rPr>
              <a:t>個球的體積。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0D7E435-B56A-40B9-9F53-529427F9801B}"/>
              </a:ext>
            </a:extLst>
          </p:cNvPr>
          <p:cNvSpPr txBox="1"/>
          <p:nvPr/>
        </p:nvSpPr>
        <p:spPr>
          <a:xfrm>
            <a:off x="1108075" y="5767388"/>
            <a:ext cx="68675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500" dirty="0">
                <a:solidFill>
                  <a:srgbClr val="003399"/>
                </a:solidFill>
              </a:rPr>
              <a:t>每個球的體積：</a:t>
            </a:r>
            <a:r>
              <a:rPr lang="en-US" altLang="zh-TW" sz="2500" dirty="0">
                <a:solidFill>
                  <a:srgbClr val="003399"/>
                </a:solidFill>
                <a:sym typeface="Wingdings" panose="05000000000000000000" pitchFamily="2" charset="2"/>
              </a:rPr>
              <a:t>(400</a:t>
            </a:r>
            <a:r>
              <a:rPr lang="zh-TW" altLang="en-US" sz="2500" dirty="0">
                <a:solidFill>
                  <a:srgbClr val="003399"/>
                </a:solidFill>
                <a:latin typeface="標楷體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sz="2500" dirty="0">
                <a:solidFill>
                  <a:srgbClr val="003399"/>
                </a:solidFill>
                <a:sym typeface="Wingdings" panose="05000000000000000000" pitchFamily="2" charset="2"/>
              </a:rPr>
              <a:t>200)</a:t>
            </a:r>
            <a:r>
              <a:rPr lang="en-US" altLang="zh-TW" sz="2500" dirty="0">
                <a:solidFill>
                  <a:srgbClr val="003399"/>
                </a:solidFill>
                <a:latin typeface="標楷體" panose="03000509000000000000" pitchFamily="65" charset="-120"/>
              </a:rPr>
              <a:t>÷</a:t>
            </a:r>
            <a:r>
              <a:rPr lang="en-US" altLang="zh-TW" sz="2500" dirty="0">
                <a:solidFill>
                  <a:srgbClr val="003399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5 </a:t>
            </a:r>
            <a:r>
              <a:rPr lang="en-US" altLang="zh-TW" sz="2500" kern="1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500" kern="1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500" dirty="0">
                <a:solidFill>
                  <a:srgbClr val="003399"/>
                </a:solidFill>
                <a:latin typeface="+mj-lt"/>
              </a:rPr>
              <a:t>40(</a:t>
            </a:r>
            <a:r>
              <a:rPr lang="en-US" altLang="zh-TW" sz="2500" kern="100" dirty="0">
                <a:solidFill>
                  <a:srgbClr val="003399"/>
                </a:solidFill>
                <a:ea typeface="DFKai-SB" panose="03000509000000000000" pitchFamily="65" charset="-120"/>
              </a:rPr>
              <a:t>cm</a:t>
            </a:r>
            <a:r>
              <a:rPr lang="en-US" altLang="zh-TW" sz="2500" kern="100" baseline="30000" dirty="0">
                <a:solidFill>
                  <a:srgbClr val="003399"/>
                </a:solidFill>
                <a:ea typeface="DFKai-SB" panose="03000509000000000000" pitchFamily="65" charset="-120"/>
              </a:rPr>
              <a:t>3</a:t>
            </a:r>
            <a:r>
              <a:rPr lang="en-US" altLang="zh-TW" sz="2500" dirty="0">
                <a:solidFill>
                  <a:srgbClr val="003399"/>
                </a:solidFill>
              </a:rPr>
              <a:t>)</a:t>
            </a:r>
            <a:endParaRPr lang="zh-TW" altLang="en-US" sz="2500" dirty="0">
              <a:solidFill>
                <a:srgbClr val="003399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078DCCB-AE3D-4A5D-83F4-D6DA74F13A18}"/>
              </a:ext>
            </a:extLst>
          </p:cNvPr>
          <p:cNvSpPr txBox="1"/>
          <p:nvPr/>
        </p:nvSpPr>
        <p:spPr>
          <a:xfrm>
            <a:off x="6669088" y="4408488"/>
            <a:ext cx="2295525" cy="1247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500" dirty="0">
                <a:solidFill>
                  <a:srgbClr val="003399"/>
                </a:solidFill>
              </a:rPr>
              <a:t>8</a:t>
            </a:r>
            <a:r>
              <a:rPr lang="zh-TW" altLang="en-US" sz="2500" dirty="0">
                <a:solidFill>
                  <a:srgbClr val="003399"/>
                </a:solidFill>
              </a:rPr>
              <a:t>個球的總體積</a:t>
            </a:r>
            <a:endParaRPr lang="en-US" altLang="zh-TW" sz="2500" dirty="0">
              <a:solidFill>
                <a:srgbClr val="003399"/>
              </a:solidFill>
            </a:endParaRPr>
          </a:p>
          <a:p>
            <a:pPr>
              <a:defRPr/>
            </a:pPr>
            <a:r>
              <a:rPr lang="en-US" altLang="zh-TW" sz="2500" dirty="0">
                <a:solidFill>
                  <a:srgbClr val="003399"/>
                </a:solidFill>
              </a:rPr>
              <a:t>   40</a:t>
            </a:r>
            <a:r>
              <a:rPr lang="en-US" altLang="zh-TW" sz="2500" dirty="0">
                <a:solidFill>
                  <a:srgbClr val="003399"/>
                </a:solidFill>
                <a:latin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sz="2500" kern="1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8 </a:t>
            </a:r>
          </a:p>
          <a:p>
            <a:pPr>
              <a:defRPr/>
            </a:pPr>
            <a:r>
              <a:rPr lang="en-US" altLang="zh-TW" sz="2500" kern="1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500" kern="1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500" dirty="0">
                <a:solidFill>
                  <a:srgbClr val="003399"/>
                </a:solidFill>
                <a:latin typeface="+mj-lt"/>
              </a:rPr>
              <a:t>320(</a:t>
            </a:r>
            <a:r>
              <a:rPr lang="en-US" altLang="zh-TW" sz="2500" kern="100" dirty="0">
                <a:solidFill>
                  <a:srgbClr val="003399"/>
                </a:solidFill>
                <a:ea typeface="DFKai-SB" panose="03000509000000000000" pitchFamily="65" charset="-120"/>
              </a:rPr>
              <a:t>cm</a:t>
            </a:r>
            <a:r>
              <a:rPr lang="en-US" altLang="zh-TW" sz="2500" kern="100" baseline="30000" dirty="0">
                <a:solidFill>
                  <a:srgbClr val="003399"/>
                </a:solidFill>
                <a:ea typeface="DFKai-SB" panose="03000509000000000000" pitchFamily="65" charset="-120"/>
              </a:rPr>
              <a:t>3</a:t>
            </a:r>
            <a:r>
              <a:rPr lang="en-US" altLang="zh-TW" sz="2500" dirty="0">
                <a:solidFill>
                  <a:srgbClr val="003399"/>
                </a:solidFill>
              </a:rPr>
              <a:t>)</a:t>
            </a:r>
            <a:endParaRPr lang="zh-TW" altLang="en-US" sz="2500" dirty="0">
              <a:solidFill>
                <a:srgbClr val="003399"/>
              </a:solidFill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592E50D-2CD8-4676-9D2A-C49FB822FCEF}"/>
              </a:ext>
            </a:extLst>
          </p:cNvPr>
          <p:cNvCxnSpPr>
            <a:cxnSpLocks/>
          </p:cNvCxnSpPr>
          <p:nvPr/>
        </p:nvCxnSpPr>
        <p:spPr bwMode="auto">
          <a:xfrm>
            <a:off x="909638" y="4365625"/>
            <a:ext cx="25098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210149F1-D854-4F85-8620-0184AFC62743}"/>
              </a:ext>
            </a:extLst>
          </p:cNvPr>
          <p:cNvCxnSpPr>
            <a:cxnSpLocks/>
          </p:cNvCxnSpPr>
          <p:nvPr/>
        </p:nvCxnSpPr>
        <p:spPr bwMode="auto">
          <a:xfrm>
            <a:off x="7027863" y="3933825"/>
            <a:ext cx="12160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E51334D1-8AD2-446B-91A0-D307C02D9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2311400"/>
            <a:ext cx="1330325" cy="565150"/>
          </a:xfrm>
          <a:prstGeom prst="rect">
            <a:avLst/>
          </a:prstGeom>
          <a:noFill/>
          <a:ln w="28575" algn="ctr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TW" altLang="en-US" sz="2000">
              <a:solidFill>
                <a:srgbClr val="00990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1BA9AF9-F896-499C-95A1-46FBA7573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1762125"/>
            <a:ext cx="1330325" cy="1114425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TW" altLang="en-US" sz="2000">
              <a:solidFill>
                <a:srgbClr val="0099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8F05247-798A-41F5-8621-D492F8167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1749425"/>
            <a:ext cx="1309687" cy="569913"/>
          </a:xfrm>
          <a:prstGeom prst="rect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9156400-2946-433A-A963-5614852A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1957388"/>
            <a:ext cx="8397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sz="2000">
                <a:solidFill>
                  <a:srgbClr val="003399"/>
                </a:solidFill>
              </a:rPr>
              <a:t>10</a:t>
            </a:r>
            <a:r>
              <a:rPr lang="zh-TW" altLang="en-US" sz="2000">
                <a:solidFill>
                  <a:srgbClr val="003399"/>
                </a:solidFill>
              </a:rPr>
              <a:t>格</a:t>
            </a:r>
          </a:p>
        </p:txBody>
      </p:sp>
      <p:sp>
        <p:nvSpPr>
          <p:cNvPr id="37" name="左大括号 36">
            <a:extLst>
              <a:ext uri="{FF2B5EF4-FFF2-40B4-BE49-F238E27FC236}">
                <a16:creationId xmlns:a16="http://schemas.microsoft.com/office/drawing/2014/main" id="{7C767811-2D19-434B-B50B-D6C7BB7C8FD9}"/>
              </a:ext>
            </a:extLst>
          </p:cNvPr>
          <p:cNvSpPr>
            <a:spLocks/>
          </p:cNvSpPr>
          <p:nvPr/>
        </p:nvSpPr>
        <p:spPr bwMode="auto">
          <a:xfrm>
            <a:off x="1589088" y="1458913"/>
            <a:ext cx="106362" cy="1406525"/>
          </a:xfrm>
          <a:prstGeom prst="leftBrace">
            <a:avLst>
              <a:gd name="adj1" fmla="val 107261"/>
              <a:gd name="adj2" fmla="val 50000"/>
            </a:avLst>
          </a:prstGeom>
          <a:solidFill>
            <a:schemeClr val="bg1"/>
          </a:solidFill>
          <a:ln w="19050" algn="ctr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D6D0B2C-173B-4EBA-B50B-2C5AF7D1C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2835275"/>
            <a:ext cx="2243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2000">
                <a:solidFill>
                  <a:srgbClr val="003399"/>
                </a:solidFill>
              </a:rPr>
              <a:t>每格代表</a:t>
            </a:r>
            <a:r>
              <a:rPr lang="en-US" altLang="zh-TW" sz="2000">
                <a:solidFill>
                  <a:srgbClr val="003399"/>
                </a:solidFill>
              </a:rPr>
              <a:t>50mL</a:t>
            </a:r>
            <a:r>
              <a:rPr lang="zh-TW" altLang="en-US" sz="2000">
                <a:solidFill>
                  <a:srgbClr val="003399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19" grpId="0" animBg="1"/>
      <p:bldP spid="19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9" grpId="0"/>
      <p:bldP spid="29" grpId="1"/>
      <p:bldP spid="30" grpId="0"/>
      <p:bldP spid="30" grpId="1"/>
      <p:bldP spid="31" grpId="0"/>
      <p:bldP spid="31" grpId="1"/>
      <p:bldP spid="35" grpId="0" animBg="1"/>
      <p:bldP spid="35" grpId="1" animBg="1"/>
      <p:bldP spid="36" grpId="0" animBg="1"/>
      <p:bldP spid="36" grpId="1" animBg="1"/>
      <p:bldP spid="13" grpId="0" animBg="1"/>
      <p:bldP spid="13" grpId="1" animBg="1"/>
      <p:bldP spid="34" grpId="0"/>
      <p:bldP spid="34" grpId="1"/>
      <p:bldP spid="37" grpId="0" animBg="1"/>
      <p:bldP spid="37" grpId="1" animBg="1"/>
      <p:bldP spid="38" grpId="0"/>
      <p:bldP spid="3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34">
            <a:extLst>
              <a:ext uri="{FF2B5EF4-FFF2-40B4-BE49-F238E27FC236}">
                <a16:creationId xmlns:a16="http://schemas.microsoft.com/office/drawing/2014/main" id="{DE8E4F90-49F6-4184-AFE2-370F9DAA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21" y="3300315"/>
            <a:ext cx="504000" cy="358775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7" name="Text Box 117">
            <a:extLst>
              <a:ext uri="{FF2B5EF4-FFF2-40B4-BE49-F238E27FC236}">
                <a16:creationId xmlns:a16="http://schemas.microsoft.com/office/drawing/2014/main" id="{A83139DE-1DC1-4817-854B-09B83046F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21" y="2012103"/>
            <a:ext cx="2993706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/>
              <a:t>A.</a:t>
            </a:r>
            <a:r>
              <a:rPr lang="zh-TW" altLang="en-US" sz="2800" dirty="0"/>
              <a:t> </a:t>
            </a:r>
            <a:r>
              <a:rPr lang="en-US" altLang="zh-CN" sz="2800" dirty="0"/>
              <a:t>16cm</a:t>
            </a:r>
            <a:r>
              <a:rPr lang="en-US" altLang="zh-CN" sz="2800" baseline="30000" dirty="0"/>
              <a:t>2                        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/>
              <a:t>B.</a:t>
            </a:r>
            <a:r>
              <a:rPr lang="zh-TW" altLang="en-US" sz="2800" dirty="0"/>
              <a:t> </a:t>
            </a:r>
            <a:r>
              <a:rPr lang="en-US" altLang="zh-CN" sz="2800" dirty="0"/>
              <a:t>36cm</a:t>
            </a:r>
            <a:r>
              <a:rPr lang="en-US" altLang="zh-CN" sz="2800" baseline="30000" dirty="0"/>
              <a:t>2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/>
              <a:t>C. 64cm</a:t>
            </a:r>
            <a:r>
              <a:rPr lang="en-US" altLang="zh-CN" sz="2800" baseline="30000" dirty="0"/>
              <a:t>2                       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/>
              <a:t>D. 72cm</a:t>
            </a:r>
            <a:r>
              <a:rPr lang="en-US" altLang="zh-CN" sz="2800" baseline="30000" dirty="0"/>
              <a:t>2</a:t>
            </a:r>
            <a:r>
              <a:rPr lang="zh-TW" altLang="en-US" sz="2800" dirty="0">
                <a:ea typeface="標楷體" panose="03000509000000000000" pitchFamily="65" charset="-120"/>
              </a:rPr>
              <a:t>　　　　　      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FC79B9-5CB4-4AC3-A013-4EE8B87F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576963"/>
            <a:ext cx="2471365" cy="2454889"/>
          </a:xfrm>
          <a:prstGeom prst="rect">
            <a:avLst/>
          </a:prstGeom>
        </p:spPr>
      </p:pic>
      <p:sp>
        <p:nvSpPr>
          <p:cNvPr id="121" name="矩形 120">
            <a:extLst>
              <a:ext uri="{FF2B5EF4-FFF2-40B4-BE49-F238E27FC236}">
                <a16:creationId xmlns:a16="http://schemas.microsoft.com/office/drawing/2014/main" id="{E8489DE6-7946-4750-A98D-C4C7BE215A6C}"/>
              </a:ext>
            </a:extLst>
          </p:cNvPr>
          <p:cNvSpPr/>
          <p:nvPr/>
        </p:nvSpPr>
        <p:spPr bwMode="auto">
          <a:xfrm>
            <a:off x="803382" y="904627"/>
            <a:ext cx="7297010" cy="396000"/>
          </a:xfrm>
          <a:prstGeom prst="rect">
            <a:avLst/>
          </a:prstGeom>
          <a:solidFill>
            <a:srgbClr val="FFC5E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785CDEC7-B0DF-4F71-A96C-EA59E7F64471}"/>
              </a:ext>
            </a:extLst>
          </p:cNvPr>
          <p:cNvSpPr/>
          <p:nvPr/>
        </p:nvSpPr>
        <p:spPr bwMode="auto">
          <a:xfrm>
            <a:off x="803382" y="1424837"/>
            <a:ext cx="1060600" cy="396000"/>
          </a:xfrm>
          <a:prstGeom prst="rect">
            <a:avLst/>
          </a:prstGeom>
          <a:solidFill>
            <a:srgbClr val="FFC5E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8" name="文字方塊 7">
            <a:extLst>
              <a:ext uri="{FF2B5EF4-FFF2-40B4-BE49-F238E27FC236}">
                <a16:creationId xmlns:a16="http://schemas.microsoft.com/office/drawing/2014/main" id="{D4DAEEB0-F4E0-400A-847B-383FF00E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83" y="819435"/>
            <a:ext cx="8386763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3888" indent="-6238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25. </a:t>
            </a:r>
            <a:r>
              <a:rPr lang="zh-CN" altLang="en-US" sz="2800" dirty="0">
                <a:ea typeface="標楷體" panose="03000509000000000000" pitchFamily="65" charset="-120"/>
              </a:rPr>
              <a:t>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圖是由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個大小和形狀相同的三角形組成，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它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的面積是多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少？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9" name="TextBox 35">
            <a:extLst>
              <a:ext uri="{FF2B5EF4-FFF2-40B4-BE49-F238E27FC236}">
                <a16:creationId xmlns:a16="http://schemas.microsoft.com/office/drawing/2014/main" id="{FE789945-1934-423D-83C6-E741254AC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915" y="3184364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44" name="Rectangle 4">
            <a:extLst>
              <a:ext uri="{FF2B5EF4-FFF2-40B4-BE49-F238E27FC236}">
                <a16:creationId xmlns:a16="http://schemas.microsoft.com/office/drawing/2014/main" id="{4CB56A3C-E3A4-49C4-9E13-35B8F5AA7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546" y="2637223"/>
            <a:ext cx="963582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</a:rPr>
              <a:t>16</a:t>
            </a:r>
            <a:r>
              <a:rPr lang="en-US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cm</a:t>
            </a:r>
          </a:p>
        </p:txBody>
      </p:sp>
      <p:sp>
        <p:nvSpPr>
          <p:cNvPr id="139" name="Rectangle 4">
            <a:extLst>
              <a:ext uri="{FF2B5EF4-FFF2-40B4-BE49-F238E27FC236}">
                <a16:creationId xmlns:a16="http://schemas.microsoft.com/office/drawing/2014/main" id="{2DD551CC-3526-4CEF-907E-A947BAD13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727" y="3820978"/>
            <a:ext cx="852584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</a:rPr>
              <a:t>16</a:t>
            </a:r>
            <a:r>
              <a:rPr lang="en-US" altLang="zh-CN" sz="2000" b="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cm</a:t>
            </a:r>
          </a:p>
        </p:txBody>
      </p:sp>
      <p:sp>
        <p:nvSpPr>
          <p:cNvPr id="160" name="Rectangle 192">
            <a:extLst>
              <a:ext uri="{FF2B5EF4-FFF2-40B4-BE49-F238E27FC236}">
                <a16:creationId xmlns:a16="http://schemas.microsoft.com/office/drawing/2014/main" id="{8C34B6F1-F1BD-413C-B039-DE1D7F6CA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364" y="2989506"/>
            <a:ext cx="2291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D4AA5"/>
                </a:solidFill>
                <a:ea typeface="標楷體" panose="03000509000000000000" pitchFamily="65" charset="-120"/>
              </a:rPr>
              <a:t>三角形的底是</a:t>
            </a:r>
            <a:endParaRPr lang="zh-TW" altLang="en-US" sz="2400" dirty="0">
              <a:solidFill>
                <a:srgbClr val="1D4AA5"/>
              </a:solidFill>
              <a:ea typeface="標楷體" panose="03000509000000000000" pitchFamily="65" charset="-120"/>
            </a:endParaRPr>
          </a:p>
        </p:txBody>
      </p:sp>
      <p:sp>
        <p:nvSpPr>
          <p:cNvPr id="161" name="Rectangle 192">
            <a:extLst>
              <a:ext uri="{FF2B5EF4-FFF2-40B4-BE49-F238E27FC236}">
                <a16:creationId xmlns:a16="http://schemas.microsoft.com/office/drawing/2014/main" id="{879BE1E2-2BC2-4C75-BD16-FAFF4ED99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072" y="3458990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8</a:t>
            </a:r>
            <a:r>
              <a:rPr lang="zh-CN" altLang="en-US" sz="2400" dirty="0">
                <a:solidFill>
                  <a:srgbClr val="1D4AA5"/>
                </a:solidFill>
              </a:rPr>
              <a:t>－</a:t>
            </a:r>
            <a:r>
              <a:rPr lang="en-US" altLang="zh-CN" sz="2400" dirty="0">
                <a:solidFill>
                  <a:srgbClr val="1D4AA5"/>
                </a:solidFill>
              </a:rPr>
              <a:t>4</a:t>
            </a:r>
          </a:p>
        </p:txBody>
      </p:sp>
      <p:cxnSp>
        <p:nvCxnSpPr>
          <p:cNvPr id="162" name="直接箭头连接符 161">
            <a:extLst>
              <a:ext uri="{FF2B5EF4-FFF2-40B4-BE49-F238E27FC236}">
                <a16:creationId xmlns:a16="http://schemas.microsoft.com/office/drawing/2014/main" id="{9619D7B4-79FE-4F11-8AFE-F8C62ABA7037}"/>
              </a:ext>
            </a:extLst>
          </p:cNvPr>
          <p:cNvCxnSpPr>
            <a:cxnSpLocks/>
          </p:cNvCxnSpPr>
          <p:nvPr/>
        </p:nvCxnSpPr>
        <p:spPr bwMode="auto">
          <a:xfrm>
            <a:off x="3645878" y="2727967"/>
            <a:ext cx="562413" cy="0"/>
          </a:xfrm>
          <a:prstGeom prst="straightConnector1">
            <a:avLst/>
          </a:prstGeom>
          <a:noFill/>
          <a:ln w="28575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Rectangle 192">
            <a:extLst>
              <a:ext uri="{FF2B5EF4-FFF2-40B4-BE49-F238E27FC236}">
                <a16:creationId xmlns:a16="http://schemas.microsoft.com/office/drawing/2014/main" id="{0D7FBB3B-B9F4-4DA6-AB42-49FBD8A9F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253" y="4369618"/>
            <a:ext cx="6120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0" dirty="0">
                <a:solidFill>
                  <a:srgbClr val="1D4AA5"/>
                </a:solidFill>
                <a:latin typeface="Arial" charset="0"/>
                <a:ea typeface="標楷體" pitchFamily="65" charset="-120"/>
              </a:rPr>
              <a:t>右圖</a:t>
            </a:r>
            <a:r>
              <a:rPr lang="zh-TW" altLang="en-US" sz="2800" b="0" dirty="0">
                <a:solidFill>
                  <a:srgbClr val="1D4AA5"/>
                </a:solidFill>
                <a:latin typeface="Arial" charset="0"/>
                <a:ea typeface="標楷體" pitchFamily="65" charset="-120"/>
              </a:rPr>
              <a:t>的面積 </a:t>
            </a:r>
            <a:r>
              <a:rPr lang="en-US" altLang="zh-TW" sz="2800" b="0" dirty="0">
                <a:solidFill>
                  <a:srgbClr val="1D4AA5"/>
                </a:solidFill>
                <a:latin typeface="Arial" charset="0"/>
                <a:ea typeface="標楷體" pitchFamily="65" charset="-120"/>
              </a:rPr>
              <a:t>= </a:t>
            </a:r>
            <a:r>
              <a:rPr lang="zh-CN" altLang="en-US" sz="280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一個三角形的面積</a:t>
            </a:r>
            <a:r>
              <a:rPr lang="en-US" altLang="zh-CN" sz="2800" dirty="0">
                <a:solidFill>
                  <a:srgbClr val="1D4A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3" panose="05040102010807070707" pitchFamily="18" charset="2"/>
              </a:rPr>
              <a:t>×</a:t>
            </a:r>
            <a:r>
              <a:rPr lang="en-US" altLang="zh-CN" sz="280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4</a:t>
            </a:r>
            <a:endParaRPr lang="zh-CN" altLang="en-US" sz="2800" dirty="0">
              <a:solidFill>
                <a:srgbClr val="1D4AA5"/>
              </a:solidFill>
              <a:ea typeface="標楷體" panose="03000509000000000000" pitchFamily="65" charset="-120"/>
            </a:endParaRPr>
          </a:p>
        </p:txBody>
      </p:sp>
      <p:sp>
        <p:nvSpPr>
          <p:cNvPr id="164" name="Rectangle 192">
            <a:extLst>
              <a:ext uri="{FF2B5EF4-FFF2-40B4-BE49-F238E27FC236}">
                <a16:creationId xmlns:a16="http://schemas.microsoft.com/office/drawing/2014/main" id="{53DF24B0-B16D-4BE7-9C4E-FD7FD75E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636" y="4868165"/>
            <a:ext cx="1584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800" b="0" dirty="0">
                <a:solidFill>
                  <a:srgbClr val="1D4AA5"/>
                </a:solidFill>
                <a:latin typeface="Arial" charset="0"/>
                <a:ea typeface="標楷體" pitchFamily="65" charset="-120"/>
              </a:rPr>
              <a:t>=</a:t>
            </a:r>
            <a:r>
              <a:rPr lang="zh-TW" altLang="en-US" sz="2800" b="0" dirty="0">
                <a:solidFill>
                  <a:srgbClr val="1D4AA5"/>
                </a:solidFill>
                <a:latin typeface="Arial" charset="0"/>
                <a:ea typeface="標楷體" pitchFamily="65" charset="-120"/>
              </a:rPr>
              <a:t> </a:t>
            </a:r>
            <a:r>
              <a:rPr lang="en-US" altLang="zh-TW" sz="2800" dirty="0">
                <a:solidFill>
                  <a:srgbClr val="1D4AA5"/>
                </a:solidFill>
                <a:ea typeface="標楷體" panose="03000509000000000000" pitchFamily="65" charset="-120"/>
              </a:rPr>
              <a:t>4</a:t>
            </a:r>
            <a:r>
              <a:rPr lang="en-US" altLang="zh-CN" sz="2800" dirty="0">
                <a:solidFill>
                  <a:srgbClr val="1D4A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1D4AA5"/>
                </a:solidFill>
                <a:ea typeface="標楷體" panose="03000509000000000000" pitchFamily="65" charset="-120"/>
              </a:rPr>
              <a:t>8÷2</a:t>
            </a:r>
            <a:endParaRPr lang="zh-TW" altLang="en-US" sz="2800" b="0" dirty="0">
              <a:solidFill>
                <a:srgbClr val="1D4AA5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65" name="Rectangle 192">
            <a:extLst>
              <a:ext uri="{FF2B5EF4-FFF2-40B4-BE49-F238E27FC236}">
                <a16:creationId xmlns:a16="http://schemas.microsoft.com/office/drawing/2014/main" id="{5F8D0DA8-63B1-4070-B6EE-7FE3DCAB2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936" y="5450261"/>
            <a:ext cx="1901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TW" sz="2800" b="0" dirty="0">
                <a:solidFill>
                  <a:srgbClr val="1D4AA5"/>
                </a:solidFill>
                <a:latin typeface="Arial" charset="0"/>
                <a:ea typeface="標楷體" pitchFamily="65" charset="-120"/>
              </a:rPr>
              <a:t>=</a:t>
            </a:r>
            <a:r>
              <a:rPr lang="zh-TW" altLang="en-US" sz="2800" b="0" dirty="0">
                <a:solidFill>
                  <a:srgbClr val="1D4AA5"/>
                </a:solidFill>
                <a:latin typeface="Arial" charset="0"/>
                <a:ea typeface="標楷體" pitchFamily="65" charset="-120"/>
              </a:rPr>
              <a:t> </a:t>
            </a:r>
            <a:r>
              <a:rPr lang="en-US" altLang="zh-TW" sz="2800" b="0" dirty="0">
                <a:solidFill>
                  <a:srgbClr val="1D4AA5"/>
                </a:solidFill>
                <a:latin typeface="Arial" charset="0"/>
                <a:ea typeface="標楷體" pitchFamily="65" charset="-120"/>
              </a:rPr>
              <a:t>64(cm</a:t>
            </a:r>
            <a:r>
              <a:rPr lang="en-US" altLang="zh-TW" sz="2800" b="0" baseline="30000" dirty="0">
                <a:solidFill>
                  <a:srgbClr val="1D4AA5"/>
                </a:solidFill>
                <a:latin typeface="Arial" charset="0"/>
                <a:ea typeface="標楷體" pitchFamily="65" charset="-120"/>
              </a:rPr>
              <a:t>2</a:t>
            </a:r>
            <a:r>
              <a:rPr lang="en-US" altLang="zh-TW" sz="2800" b="0" dirty="0">
                <a:solidFill>
                  <a:srgbClr val="1D4AA5"/>
                </a:solidFill>
                <a:latin typeface="Arial" charset="0"/>
                <a:ea typeface="標楷體" pitchFamily="65" charset="-120"/>
              </a:rPr>
              <a:t>)</a:t>
            </a:r>
            <a:r>
              <a:rPr lang="zh-TW" altLang="en-US" sz="2800" b="0" dirty="0">
                <a:solidFill>
                  <a:srgbClr val="1D4AA5"/>
                </a:solidFill>
                <a:latin typeface="Arial" charset="0"/>
                <a:ea typeface="標楷體" pitchFamily="65" charset="-120"/>
              </a:rPr>
              <a:t>  </a:t>
            </a:r>
          </a:p>
        </p:txBody>
      </p:sp>
      <p:sp>
        <p:nvSpPr>
          <p:cNvPr id="169" name="左大括弧 35">
            <a:extLst>
              <a:ext uri="{FF2B5EF4-FFF2-40B4-BE49-F238E27FC236}">
                <a16:creationId xmlns:a16="http://schemas.microsoft.com/office/drawing/2014/main" id="{FEFC7668-5F50-4F2E-BE85-8DDC5368EA85}"/>
              </a:ext>
            </a:extLst>
          </p:cNvPr>
          <p:cNvSpPr/>
          <p:nvPr/>
        </p:nvSpPr>
        <p:spPr bwMode="auto">
          <a:xfrm rot="5400000" flipV="1">
            <a:off x="4414788" y="2372411"/>
            <a:ext cx="107599" cy="565418"/>
          </a:xfrm>
          <a:prstGeom prst="leftBrace">
            <a:avLst>
              <a:gd name="adj1" fmla="val 26851"/>
              <a:gd name="adj2" fmla="val 50000"/>
            </a:avLst>
          </a:prstGeom>
          <a:noFill/>
          <a:ln w="12700" algn="ctr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70" name="Rectangle 4">
            <a:extLst>
              <a:ext uri="{FF2B5EF4-FFF2-40B4-BE49-F238E27FC236}">
                <a16:creationId xmlns:a16="http://schemas.microsoft.com/office/drawing/2014/main" id="{75D8B679-463B-4904-AC83-40C3366BC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593" y="2282463"/>
            <a:ext cx="963582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 b="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4cm</a:t>
            </a: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FED3E416-A988-43EE-A16F-B3B4690105C7}"/>
              </a:ext>
            </a:extLst>
          </p:cNvPr>
          <p:cNvSpPr/>
          <p:nvPr/>
        </p:nvSpPr>
        <p:spPr bwMode="auto">
          <a:xfrm>
            <a:off x="4942302" y="3141182"/>
            <a:ext cx="585995" cy="2597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5DE058EE-96AB-456D-B5B2-0B729507DF22}"/>
              </a:ext>
            </a:extLst>
          </p:cNvPr>
          <p:cNvSpPr/>
          <p:nvPr/>
        </p:nvSpPr>
        <p:spPr bwMode="auto">
          <a:xfrm>
            <a:off x="4197785" y="2375402"/>
            <a:ext cx="562707" cy="252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3" name="Rectangle 192">
            <a:extLst>
              <a:ext uri="{FF2B5EF4-FFF2-40B4-BE49-F238E27FC236}">
                <a16:creationId xmlns:a16="http://schemas.microsoft.com/office/drawing/2014/main" id="{6CDA5119-595D-468B-BFAC-5B9F6E635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124" y="4856213"/>
            <a:ext cx="851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FF00FF"/>
                </a:solidFill>
                <a:ea typeface="標楷體" panose="03000509000000000000" pitchFamily="65" charset="-120"/>
              </a:rPr>
              <a:t>×4</a:t>
            </a:r>
            <a:endParaRPr lang="zh-TW" altLang="en-US" sz="2800" b="0" dirty="0">
              <a:solidFill>
                <a:srgbClr val="FF00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176" name="Rectangle 192">
            <a:extLst>
              <a:ext uri="{FF2B5EF4-FFF2-40B4-BE49-F238E27FC236}">
                <a16:creationId xmlns:a16="http://schemas.microsoft.com/office/drawing/2014/main" id="{49155B37-6D3D-49A1-ACF6-0912016C4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941" y="3472681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D4AA5"/>
                </a:solidFill>
                <a:ea typeface="標楷體" panose="03000509000000000000" pitchFamily="65" charset="-120"/>
              </a:rPr>
              <a:t>= 4</a:t>
            </a:r>
            <a:r>
              <a:rPr lang="en-US" altLang="zh-CN" sz="240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(cm)</a:t>
            </a:r>
          </a:p>
        </p:txBody>
      </p:sp>
      <p:sp>
        <p:nvSpPr>
          <p:cNvPr id="177" name="Rectangle 192">
            <a:extLst>
              <a:ext uri="{FF2B5EF4-FFF2-40B4-BE49-F238E27FC236}">
                <a16:creationId xmlns:a16="http://schemas.microsoft.com/office/drawing/2014/main" id="{3AC3CA40-77AE-41EF-93CF-8E27C3CA8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204" y="1546585"/>
            <a:ext cx="2291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D4AA5"/>
                </a:solidFill>
                <a:ea typeface="標楷體" panose="03000509000000000000" pitchFamily="65" charset="-120"/>
              </a:rPr>
              <a:t>三角形的高是</a:t>
            </a:r>
            <a:endParaRPr lang="zh-TW" altLang="en-US" sz="2400" dirty="0">
              <a:solidFill>
                <a:srgbClr val="1D4AA5"/>
              </a:solidFill>
              <a:ea typeface="標楷體" panose="03000509000000000000" pitchFamily="65" charset="-120"/>
            </a:endParaRPr>
          </a:p>
        </p:txBody>
      </p:sp>
      <p:sp>
        <p:nvSpPr>
          <p:cNvPr id="178" name="Rectangle 192">
            <a:extLst>
              <a:ext uri="{FF2B5EF4-FFF2-40B4-BE49-F238E27FC236}">
                <a16:creationId xmlns:a16="http://schemas.microsoft.com/office/drawing/2014/main" id="{B2F6CDA3-F5C6-4202-81F8-27238B83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052" y="2001839"/>
            <a:ext cx="1025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16</a:t>
            </a:r>
            <a:r>
              <a:rPr lang="en-US" altLang="zh-CN" sz="2400" dirty="0">
                <a:solidFill>
                  <a:srgbClr val="1D4AA5"/>
                </a:solidFill>
              </a:rPr>
              <a:t>÷2</a:t>
            </a:r>
          </a:p>
        </p:txBody>
      </p:sp>
      <p:cxnSp>
        <p:nvCxnSpPr>
          <p:cNvPr id="179" name="直接箭头连接符 178">
            <a:extLst>
              <a:ext uri="{FF2B5EF4-FFF2-40B4-BE49-F238E27FC236}">
                <a16:creationId xmlns:a16="http://schemas.microsoft.com/office/drawing/2014/main" id="{0DDA374B-0E46-4408-82C2-C319367E489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202297" y="3276967"/>
            <a:ext cx="1098000" cy="0"/>
          </a:xfrm>
          <a:prstGeom prst="straightConnector1">
            <a:avLst/>
          </a:prstGeom>
          <a:noFill/>
          <a:ln w="28575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矩形 179">
            <a:extLst>
              <a:ext uri="{FF2B5EF4-FFF2-40B4-BE49-F238E27FC236}">
                <a16:creationId xmlns:a16="http://schemas.microsoft.com/office/drawing/2014/main" id="{F8ACF8A1-D5A7-4709-B63E-2C730D35EF51}"/>
              </a:ext>
            </a:extLst>
          </p:cNvPr>
          <p:cNvSpPr/>
          <p:nvPr/>
        </p:nvSpPr>
        <p:spPr bwMode="auto">
          <a:xfrm>
            <a:off x="5996541" y="2684310"/>
            <a:ext cx="668913" cy="305196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81" name="直接箭头连接符 180">
            <a:extLst>
              <a:ext uri="{FF2B5EF4-FFF2-40B4-BE49-F238E27FC236}">
                <a16:creationId xmlns:a16="http://schemas.microsoft.com/office/drawing/2014/main" id="{A580B937-9CD5-43D8-BA8D-2FCF066E458D}"/>
              </a:ext>
            </a:extLst>
          </p:cNvPr>
          <p:cNvCxnSpPr>
            <a:cxnSpLocks/>
          </p:cNvCxnSpPr>
          <p:nvPr/>
        </p:nvCxnSpPr>
        <p:spPr bwMode="auto">
          <a:xfrm>
            <a:off x="4751297" y="1628920"/>
            <a:ext cx="0" cy="109800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Rectangle 4">
            <a:extLst>
              <a:ext uri="{FF2B5EF4-FFF2-40B4-BE49-F238E27FC236}">
                <a16:creationId xmlns:a16="http://schemas.microsoft.com/office/drawing/2014/main" id="{17CC29CD-B109-49B3-A0DC-C651B978D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840" y="3079593"/>
            <a:ext cx="963582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000" b="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8cm</a:t>
            </a:r>
          </a:p>
        </p:txBody>
      </p:sp>
      <p:sp>
        <p:nvSpPr>
          <p:cNvPr id="184" name="Rectangle 192">
            <a:extLst>
              <a:ext uri="{FF2B5EF4-FFF2-40B4-BE49-F238E27FC236}">
                <a16:creationId xmlns:a16="http://schemas.microsoft.com/office/drawing/2014/main" id="{AB079C47-B746-4C3A-998E-9070D225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279" y="2001839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D4AA5"/>
                </a:solidFill>
                <a:ea typeface="標楷體" panose="03000509000000000000" pitchFamily="65" charset="-120"/>
              </a:rPr>
              <a:t>= 8</a:t>
            </a:r>
            <a:r>
              <a:rPr lang="en-US" altLang="zh-CN" sz="2400" dirty="0">
                <a:solidFill>
                  <a:srgbClr val="1D4AA5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(cm)</a:t>
            </a: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3A2FB779-C377-4C36-9631-65A43CF22BCA}"/>
              </a:ext>
            </a:extLst>
          </p:cNvPr>
          <p:cNvSpPr/>
          <p:nvPr/>
        </p:nvSpPr>
        <p:spPr bwMode="auto">
          <a:xfrm>
            <a:off x="3659241" y="2841184"/>
            <a:ext cx="546044" cy="305196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2" name="直接箭头连接符 161">
            <a:extLst>
              <a:ext uri="{FF2B5EF4-FFF2-40B4-BE49-F238E27FC236}">
                <a16:creationId xmlns:a16="http://schemas.microsoft.com/office/drawing/2014/main" id="{417B3F84-6982-F1B9-F306-4E116B03A4F0}"/>
              </a:ext>
            </a:extLst>
          </p:cNvPr>
          <p:cNvCxnSpPr>
            <a:cxnSpLocks/>
          </p:cNvCxnSpPr>
          <p:nvPr/>
        </p:nvCxnSpPr>
        <p:spPr bwMode="auto">
          <a:xfrm>
            <a:off x="4197785" y="2726920"/>
            <a:ext cx="550447" cy="0"/>
          </a:xfrm>
          <a:prstGeom prst="straightConnector1">
            <a:avLst/>
          </a:prstGeom>
          <a:noFill/>
          <a:ln w="28575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左大括弧 35">
            <a:extLst>
              <a:ext uri="{FF2B5EF4-FFF2-40B4-BE49-F238E27FC236}">
                <a16:creationId xmlns:a16="http://schemas.microsoft.com/office/drawing/2014/main" id="{D38827A2-1E93-92FC-A283-F94648DC2304}"/>
              </a:ext>
            </a:extLst>
          </p:cNvPr>
          <p:cNvSpPr/>
          <p:nvPr/>
        </p:nvSpPr>
        <p:spPr bwMode="auto">
          <a:xfrm rot="10800000" flipV="1">
            <a:off x="4786913" y="2726193"/>
            <a:ext cx="114597" cy="1085991"/>
          </a:xfrm>
          <a:prstGeom prst="leftBrace">
            <a:avLst>
              <a:gd name="adj1" fmla="val 26851"/>
              <a:gd name="adj2" fmla="val 50000"/>
            </a:avLst>
          </a:prstGeom>
          <a:noFill/>
          <a:ln w="12700" algn="ctr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1" grpId="0" animBg="1"/>
      <p:bldP spid="121" grpId="1" animBg="1"/>
      <p:bldP spid="174" grpId="0" animBg="1"/>
      <p:bldP spid="174" grpId="1" animBg="1"/>
      <p:bldP spid="49" grpId="0"/>
      <p:bldP spid="160" grpId="0" build="p"/>
      <p:bldP spid="160" grpId="1" build="allAtOnce"/>
      <p:bldP spid="161" grpId="0" build="p"/>
      <p:bldP spid="161" grpId="1" build="allAtOnce"/>
      <p:bldP spid="163" grpId="0" build="p"/>
      <p:bldP spid="163" grpId="1" build="allAtOnce"/>
      <p:bldP spid="164" grpId="0" build="p"/>
      <p:bldP spid="164" grpId="1" build="allAtOnce"/>
      <p:bldP spid="165" grpId="0" build="p"/>
      <p:bldP spid="165" grpId="1" build="allAtOnce"/>
      <p:bldP spid="169" grpId="0" animBg="1"/>
      <p:bldP spid="169" grpId="1" animBg="1"/>
      <p:bldP spid="170" grpId="0"/>
      <p:bldP spid="170" grpId="1"/>
      <p:bldP spid="170" grpId="2"/>
      <p:bldP spid="171" grpId="0" animBg="1"/>
      <p:bldP spid="171" grpId="1" animBg="1"/>
      <p:bldP spid="172" grpId="0" animBg="1"/>
      <p:bldP spid="172" grpId="1" animBg="1"/>
      <p:bldP spid="173" grpId="0" build="p"/>
      <p:bldP spid="173" grpId="1" build="allAtOnce"/>
      <p:bldP spid="176" grpId="0" build="p"/>
      <p:bldP spid="176" grpId="1" build="allAtOnce"/>
      <p:bldP spid="177" grpId="0" build="p"/>
      <p:bldP spid="177" grpId="1" build="allAtOnce"/>
      <p:bldP spid="178" grpId="0" build="p"/>
      <p:bldP spid="178" grpId="1" build="allAtOnce"/>
      <p:bldP spid="180" grpId="0" animBg="1"/>
      <p:bldP spid="180" grpId="1" animBg="1"/>
      <p:bldP spid="183" grpId="0"/>
      <p:bldP spid="183" grpId="1"/>
      <p:bldP spid="183" grpId="2"/>
      <p:bldP spid="184" grpId="0" build="p"/>
      <p:bldP spid="184" grpId="1" build="allAtOnce"/>
      <p:bldP spid="185" grpId="0" animBg="1"/>
      <p:bldP spid="185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705C1F2-4D47-4F3C-BC48-7404AC066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2">
            <a:hlinkClick r:id="rId4" action="ppaction://hlinksldjump"/>
            <a:extLst>
              <a:ext uri="{FF2B5EF4-FFF2-40B4-BE49-F238E27FC236}">
                <a16:creationId xmlns:a16="http://schemas.microsoft.com/office/drawing/2014/main" id="{8E9324F5-AC09-452B-BB68-2EB9D6BED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87388"/>
            <a:ext cx="1943100" cy="595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196" name="AutoShape 3">
            <a:extLst>
              <a:ext uri="{FF2B5EF4-FFF2-40B4-BE49-F238E27FC236}">
                <a16:creationId xmlns:a16="http://schemas.microsoft.com/office/drawing/2014/main" id="{E87B595E-AC6C-42B8-84BA-FC2CB3620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687388"/>
            <a:ext cx="1914525" cy="59531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11" name="Group 60">
            <a:extLst>
              <a:ext uri="{FF2B5EF4-FFF2-40B4-BE49-F238E27FC236}">
                <a16:creationId xmlns:a16="http://schemas.microsoft.com/office/drawing/2014/main" id="{9EFA6FE9-0D3A-409F-A5C1-5A283103D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66249"/>
              </p:ext>
            </p:extLst>
          </p:nvPr>
        </p:nvGraphicFramePr>
        <p:xfrm>
          <a:off x="619125" y="1176338"/>
          <a:ext cx="7710488" cy="5244690"/>
        </p:xfrm>
        <a:graphic>
          <a:graphicData uri="http://schemas.openxmlformats.org/drawingml/2006/table">
            <a:tbl>
              <a:tblPr/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範疇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題目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課題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8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15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百分數、分數和小數的大小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比較（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上）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分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數和百分數的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互化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百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分數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的認識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小數四則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混合計算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小數除法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分數四則混合計算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小數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乘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</a:t>
                      </a:r>
                      <a:endParaRPr kumimoji="1" lang="en-US" altLang="zh-TW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異分母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分數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減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多位數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　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　 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小數加法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  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倍數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　　　     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質數和合成數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公因數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因數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                   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整數除法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圖形與空間</a:t>
                      </a:r>
                    </a:p>
                  </a:txBody>
                  <a:tcPr marL="9144" marR="45720"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16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20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軸對稱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(6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     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摺紙圖樣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圖形分割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和拼砌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八個方向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平面圖形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度量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21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27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不規則立體的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體積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圓面積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體積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                     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面積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DFKai-SB" panose="03000509000000000000" pitchFamily="65" charset="-120"/>
                          <a:ea typeface="DFKai-SB" panose="03000509000000000000" pitchFamily="65" charset="-120"/>
                          <a:cs typeface="Arial" charset="0"/>
                        </a:rPr>
                        <a:t>、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周界 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數據處理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28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29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折線圖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      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　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複合棒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形圖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代數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30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方程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 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　                 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  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227" name="Picture 53" descr="學生須知">
            <a:hlinkClick r:id="rId5" action="ppaction://hlinksldjump"/>
            <a:extLst>
              <a:ext uri="{FF2B5EF4-FFF2-40B4-BE49-F238E27FC236}">
                <a16:creationId xmlns:a16="http://schemas.microsoft.com/office/drawing/2014/main" id="{ABF2D7A5-78D4-432A-B29C-6F78C395E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38188"/>
            <a:ext cx="12239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8" name="WordArt 44">
            <a:extLst>
              <a:ext uri="{FF2B5EF4-FFF2-40B4-BE49-F238E27FC236}">
                <a16:creationId xmlns:a16="http://schemas.microsoft.com/office/drawing/2014/main" id="{C04CA465-A629-41EF-8B52-50882A6143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8975" y="725488"/>
            <a:ext cx="1797050" cy="350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</a:rPr>
              <a:t>甲部考核課題</a:t>
            </a:r>
            <a:endParaRPr lang="zh-CN" alt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</a:endParaRPr>
          </a:p>
        </p:txBody>
      </p:sp>
      <p:sp>
        <p:nvSpPr>
          <p:cNvPr id="8229" name="WordArt 45">
            <a:hlinkClick r:id="rId4" action="ppaction://hlinksldjump"/>
            <a:extLst>
              <a:ext uri="{FF2B5EF4-FFF2-40B4-BE49-F238E27FC236}">
                <a16:creationId xmlns:a16="http://schemas.microsoft.com/office/drawing/2014/main" id="{DA3BB7C0-4F4A-4D63-A217-DEE9C63741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760413"/>
            <a:ext cx="6334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</a:rPr>
              <a:t>乙部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6">
            <a:extLst>
              <a:ext uri="{FF2B5EF4-FFF2-40B4-BE49-F238E27FC236}">
                <a16:creationId xmlns:a16="http://schemas.microsoft.com/office/drawing/2014/main" id="{EA86CF69-9E5A-4C4C-A66E-1A8C82806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5326063"/>
            <a:ext cx="503237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8CAB4113-9991-4C82-BC0F-88DA21DF3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4222750"/>
            <a:ext cx="30241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A. 240</a:t>
            </a:r>
            <a:r>
              <a:rPr lang="en-US" altLang="zh-CN">
                <a:ea typeface="標楷體" panose="03000509000000000000" pitchFamily="65" charset="-120"/>
              </a:rPr>
              <a:t>mL</a:t>
            </a:r>
            <a:endParaRPr lang="en-US" altLang="zh-TW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B. 200</a:t>
            </a:r>
            <a:r>
              <a:rPr lang="en-US" altLang="zh-CN">
                <a:ea typeface="標楷體" panose="03000509000000000000" pitchFamily="65" charset="-120"/>
              </a:rPr>
              <a:t>mL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C. 160</a:t>
            </a:r>
            <a:r>
              <a:rPr lang="en-US" altLang="zh-CN">
                <a:ea typeface="標楷體" panose="03000509000000000000" pitchFamily="65" charset="-120"/>
              </a:rPr>
              <a:t>mL</a:t>
            </a:r>
            <a:endParaRPr lang="zh-TW" altLang="en-US"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標楷體" panose="03000509000000000000" pitchFamily="65" charset="-120"/>
              </a:rPr>
              <a:t>D.</a:t>
            </a:r>
            <a:r>
              <a:rPr lang="zh-TW" altLang="en-US">
                <a:ea typeface="標楷體" panose="03000509000000000000" pitchFamily="65" charset="-120"/>
              </a:rPr>
              <a:t> </a:t>
            </a:r>
            <a:r>
              <a:rPr lang="en-US" altLang="zh-TW">
                <a:ea typeface="標楷體" panose="03000509000000000000" pitchFamily="65" charset="-120"/>
              </a:rPr>
              <a:t>40</a:t>
            </a:r>
            <a:r>
              <a:rPr lang="en-US" altLang="zh-CN">
                <a:ea typeface="標楷體" panose="03000509000000000000" pitchFamily="65" charset="-120"/>
              </a:rPr>
              <a:t>mL</a:t>
            </a:r>
            <a:endParaRPr lang="en-US" altLang="en-US">
              <a:ea typeface="標楷體" panose="03000509000000000000" pitchFamily="65" charset="-120"/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2D58C924-B235-4390-8627-54B3A55CE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5229225"/>
            <a:ext cx="12969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2AB7737F-D699-4753-8AF4-EBFFA0F5F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2900363"/>
            <a:ext cx="720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TW"/>
              <a:t>26.</a:t>
            </a:r>
            <a:endParaRPr lang="zh-TW" alt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D95321E8-42A4-4AAC-9069-00656643A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2787650"/>
            <a:ext cx="7386638" cy="138588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若茵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把玻璃杯盛滿水並把水倒入水缸。她倒了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45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杯水入水缸後，水位達至水缸高度的</a:t>
            </a:r>
            <a:r>
              <a:rPr lang="en-US" altLang="zh-TW" dirty="0">
                <a:latin typeface="+mj-lt"/>
                <a:ea typeface="標楷體" panose="03000509000000000000" pitchFamily="65" charset="-120"/>
              </a:rPr>
              <a:t>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，如上圖所示。玻璃杯的容量是多少？</a:t>
            </a:r>
            <a:endParaRPr lang="zh-TW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03B0A9D-C534-4523-9C64-9D629D5D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801688"/>
            <a:ext cx="2095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D0926B6-3463-44AD-A469-FB083C8F29B9}"/>
              </a:ext>
            </a:extLst>
          </p:cNvPr>
          <p:cNvCxnSpPr>
            <a:cxnSpLocks/>
          </p:cNvCxnSpPr>
          <p:nvPr/>
        </p:nvCxnSpPr>
        <p:spPr bwMode="auto">
          <a:xfrm>
            <a:off x="4067175" y="3716338"/>
            <a:ext cx="39624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A73B401-6725-4469-8412-426CD59C5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4138613"/>
            <a:ext cx="48228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水缸內有水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：</a:t>
            </a:r>
            <a:endParaRPr lang="en-US" altLang="zh-TW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15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15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40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80</a:t>
            </a:r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%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 = 7200(</a:t>
            </a:r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mL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FC749A4-3BB3-40B8-B191-08FAFEBB1C72}"/>
              </a:ext>
            </a:extLst>
          </p:cNvPr>
          <p:cNvCxnSpPr>
            <a:cxnSpLocks/>
          </p:cNvCxnSpPr>
          <p:nvPr/>
        </p:nvCxnSpPr>
        <p:spPr bwMode="auto">
          <a:xfrm>
            <a:off x="1173163" y="3716338"/>
            <a:ext cx="11509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文本框 7">
            <a:extLst>
              <a:ext uri="{FF2B5EF4-FFF2-40B4-BE49-F238E27FC236}">
                <a16:creationId xmlns:a16="http://schemas.microsoft.com/office/drawing/2014/main" id="{4CEAE0F8-E259-413F-A285-CF8FE298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5168900"/>
            <a:ext cx="555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45</a:t>
            </a: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個玻璃杯的總容量是</a:t>
            </a:r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7200mL</a:t>
            </a:r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zh-TW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0" name="文本框 7">
            <a:extLst>
              <a:ext uri="{FF2B5EF4-FFF2-40B4-BE49-F238E27FC236}">
                <a16:creationId xmlns:a16="http://schemas.microsoft.com/office/drawing/2014/main" id="{6182DCB4-AC2E-4CC2-A298-D85A25E85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5694363"/>
            <a:ext cx="627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>
                <a:solidFill>
                  <a:srgbClr val="003399"/>
                </a:solidFill>
                <a:ea typeface="標楷體" panose="03000509000000000000" pitchFamily="65" charset="-120"/>
              </a:rPr>
              <a:t>玻璃杯的容量是：</a:t>
            </a:r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7200÷45 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160(</a:t>
            </a:r>
            <a:r>
              <a:rPr lang="en-US" altLang="zh-CN">
                <a:solidFill>
                  <a:srgbClr val="003399"/>
                </a:solidFill>
                <a:ea typeface="標楷體" panose="03000509000000000000" pitchFamily="65" charset="-120"/>
              </a:rPr>
              <a:t>mL</a:t>
            </a:r>
            <a:r>
              <a:rPr lang="en-US" altLang="zh-TW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en-US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1" name="右大括号 30">
            <a:extLst>
              <a:ext uri="{FF2B5EF4-FFF2-40B4-BE49-F238E27FC236}">
                <a16:creationId xmlns:a16="http://schemas.microsoft.com/office/drawing/2014/main" id="{665DC1A4-8599-45BC-85E0-0294BAB1EE61}"/>
              </a:ext>
            </a:extLst>
          </p:cNvPr>
          <p:cNvSpPr>
            <a:spLocks/>
          </p:cNvSpPr>
          <p:nvPr/>
        </p:nvSpPr>
        <p:spPr bwMode="auto">
          <a:xfrm>
            <a:off x="5270500" y="1528763"/>
            <a:ext cx="215900" cy="755650"/>
          </a:xfrm>
          <a:prstGeom prst="rightBrace">
            <a:avLst>
              <a:gd name="adj1" fmla="val 8329"/>
              <a:gd name="adj2" fmla="val 50000"/>
            </a:avLst>
          </a:prstGeom>
          <a:noFill/>
          <a:ln w="1905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009900"/>
              </a:solidFill>
              <a:ea typeface="標楷體" panose="03000509000000000000" pitchFamily="65" charset="-120"/>
            </a:endParaRPr>
          </a:p>
        </p:txBody>
      </p:sp>
      <p:sp>
        <p:nvSpPr>
          <p:cNvPr id="32" name="文本框 7">
            <a:extLst>
              <a:ext uri="{FF2B5EF4-FFF2-40B4-BE49-F238E27FC236}">
                <a16:creationId xmlns:a16="http://schemas.microsoft.com/office/drawing/2014/main" id="{A8C80790-34DF-422D-AC0D-68F645750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450975"/>
            <a:ext cx="2543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水位高：</a:t>
            </a:r>
            <a:endParaRPr lang="en-US" altLang="zh-CN" sz="24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(40</a:t>
            </a:r>
            <a:r>
              <a:rPr lang="en-US" altLang="zh-CN" sz="2400">
                <a:solidFill>
                  <a:srgbClr val="003399"/>
                </a:solidFill>
                <a:ea typeface="標楷體" panose="03000509000000000000" pitchFamily="65" charset="-120"/>
              </a:rPr>
              <a:t>×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80</a:t>
            </a:r>
            <a:r>
              <a:rPr lang="en-US" altLang="zh-CN" sz="2400">
                <a:solidFill>
                  <a:srgbClr val="003399"/>
                </a:solidFill>
                <a:ea typeface="標楷體" panose="03000509000000000000" pitchFamily="65" charset="-120"/>
              </a:rPr>
              <a:t>%</a:t>
            </a: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)cm</a:t>
            </a:r>
            <a:endParaRPr lang="zh-TW" altLang="en-US" sz="24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5" grpId="0"/>
      <p:bldP spid="25" grpId="1"/>
      <p:bldP spid="29" grpId="0"/>
      <p:bldP spid="29" grpId="1"/>
      <p:bldP spid="30" grpId="0"/>
      <p:bldP spid="30" grpId="1"/>
      <p:bldP spid="31" grpId="0" animBg="1"/>
      <p:bldP spid="31" grpId="1" animBg="1"/>
      <p:bldP spid="32" grpId="0"/>
      <p:bldP spid="3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13738B0-4248-4238-A8C6-8EBF62DCE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36613"/>
            <a:ext cx="8412163" cy="209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596900" indent="-596900" eaLnBrk="1" hangingPunct="1"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27. </a:t>
            </a:r>
          </a:p>
          <a:p>
            <a:pPr marL="596900" indent="-596900" eaLnBrk="1" hangingPunct="1">
              <a:spcBef>
                <a:spcPct val="0"/>
              </a:spcBef>
              <a:buFontTx/>
              <a:buNone/>
            </a:pPr>
            <a:endParaRPr lang="en-US" altLang="zh-TW" sz="2800">
              <a:ea typeface="標楷體" panose="03000509000000000000" pitchFamily="65" charset="-120"/>
            </a:endParaRPr>
          </a:p>
          <a:p>
            <a:pPr marL="596900" indent="-596900" eaLnBrk="1" hangingPunct="1">
              <a:spcBef>
                <a:spcPct val="0"/>
              </a:spcBef>
              <a:buFontTx/>
              <a:buNone/>
            </a:pPr>
            <a:endParaRPr lang="en-US" altLang="zh-TW" sz="2800">
              <a:ea typeface="標楷體" panose="03000509000000000000" pitchFamily="65" charset="-120"/>
            </a:endParaRPr>
          </a:p>
          <a:p>
            <a:pPr marL="596900" indent="-596900" eaLnBrk="1" hangingPunct="1">
              <a:spcBef>
                <a:spcPct val="0"/>
              </a:spcBef>
              <a:buFontTx/>
              <a:buNone/>
            </a:pPr>
            <a:endParaRPr lang="en-US" altLang="zh-TW" sz="2800">
              <a:ea typeface="標楷體" panose="03000509000000000000" pitchFamily="65" charset="-120"/>
            </a:endParaRPr>
          </a:p>
          <a:p>
            <a:pPr marL="596900" indent="-596900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根據上圖，一個球的體積是多少？ </a:t>
            </a:r>
          </a:p>
        </p:txBody>
      </p:sp>
      <p:pic>
        <p:nvPicPr>
          <p:cNvPr id="41987" name="图片 6">
            <a:extLst>
              <a:ext uri="{FF2B5EF4-FFF2-40B4-BE49-F238E27FC236}">
                <a16:creationId xmlns:a16="http://schemas.microsoft.com/office/drawing/2014/main" id="{E5EE451D-5546-4ADC-BB90-69149687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941388"/>
            <a:ext cx="664686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AF4CFE4-FB1D-414E-A524-F2827F74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979988"/>
            <a:ext cx="396875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5D7494-BCC0-405D-85AB-72EFD409D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490061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1990" name="Rectangle 5">
            <a:extLst>
              <a:ext uri="{FF2B5EF4-FFF2-40B4-BE49-F238E27FC236}">
                <a16:creationId xmlns:a16="http://schemas.microsoft.com/office/drawing/2014/main" id="{7F02B733-4176-4AC5-989C-02B5066D8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3141663"/>
            <a:ext cx="21844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zh-TW">
                <a:ea typeface="新細明體" panose="02020500000000000000" pitchFamily="18" charset="-120"/>
              </a:rPr>
              <a:t>A. 25cm</a:t>
            </a:r>
            <a:r>
              <a:rPr lang="en-US" altLang="zh-TW" baseline="30000">
                <a:ea typeface="新細明體" panose="02020500000000000000" pitchFamily="18" charset="-120"/>
              </a:rPr>
              <a:t>3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zh-TW">
                <a:ea typeface="新細明體" panose="02020500000000000000" pitchFamily="18" charset="-120"/>
              </a:rPr>
              <a:t>B. 28cm</a:t>
            </a:r>
            <a:r>
              <a:rPr lang="en-US" altLang="zh-TW" baseline="30000">
                <a:ea typeface="新細明體" panose="02020500000000000000" pitchFamily="18" charset="-120"/>
              </a:rPr>
              <a:t>3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zh-TW">
                <a:ea typeface="新細明體" panose="02020500000000000000" pitchFamily="18" charset="-120"/>
              </a:rPr>
              <a:t>C. 33.5cm</a:t>
            </a:r>
            <a:r>
              <a:rPr lang="en-US" altLang="zh-TW" baseline="30000">
                <a:ea typeface="新細明體" panose="02020500000000000000" pitchFamily="18" charset="-120"/>
              </a:rPr>
              <a:t>3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D. 35cm</a:t>
            </a:r>
            <a:r>
              <a:rPr lang="en-US" altLang="zh-TW" baseline="30000">
                <a:ea typeface="新細明體" panose="02020500000000000000" pitchFamily="18" charset="-120"/>
              </a:rPr>
              <a:t>3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85D017-B7B2-4774-9F15-14CAB36F6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976438"/>
            <a:ext cx="588962" cy="387350"/>
          </a:xfrm>
          <a:prstGeom prst="rect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D385C90-4E66-41E5-8C10-21388EDC88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4150" y="2481263"/>
            <a:ext cx="360363" cy="0"/>
          </a:xfrm>
          <a:prstGeom prst="line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2ADBD48-D774-4E0B-8819-ECC7AB1A51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68888" y="2481263"/>
            <a:ext cx="431800" cy="0"/>
          </a:xfrm>
          <a:prstGeom prst="line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9">
            <a:extLst>
              <a:ext uri="{FF2B5EF4-FFF2-40B4-BE49-F238E27FC236}">
                <a16:creationId xmlns:a16="http://schemas.microsoft.com/office/drawing/2014/main" id="{092C798C-4889-463E-B8B2-ADD4D0CCD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106738"/>
            <a:ext cx="5102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600">
                <a:solidFill>
                  <a:srgbClr val="003399"/>
                </a:solidFill>
              </a:rPr>
              <a:t>5</a:t>
            </a:r>
            <a:r>
              <a:rPr lang="zh-CN" altLang="en-US" sz="2600">
                <a:solidFill>
                  <a:srgbClr val="003399"/>
                </a:solidFill>
              </a:rPr>
              <a:t>個圓柱的體積是</a:t>
            </a:r>
            <a:r>
              <a:rPr lang="en-US" altLang="zh-CN" sz="2600">
                <a:solidFill>
                  <a:srgbClr val="003399"/>
                </a:solidFill>
              </a:rPr>
              <a:t>(140</a:t>
            </a:r>
            <a:r>
              <a:rPr lang="zh-CN" altLang="en-US" sz="2600">
                <a:solidFill>
                  <a:srgbClr val="003399"/>
                </a:solidFill>
              </a:rPr>
              <a:t>－</a:t>
            </a:r>
            <a:r>
              <a:rPr lang="en-US" altLang="zh-CN" sz="2600">
                <a:solidFill>
                  <a:srgbClr val="003399"/>
                </a:solidFill>
              </a:rPr>
              <a:t>15)cm</a:t>
            </a:r>
            <a:r>
              <a:rPr lang="en-US" altLang="zh-CN" sz="2600" baseline="30000">
                <a:solidFill>
                  <a:srgbClr val="003399"/>
                </a:solidFill>
              </a:rPr>
              <a:t>3</a:t>
            </a:r>
            <a:r>
              <a:rPr lang="zh-CN" altLang="en-US" sz="2600">
                <a:solidFill>
                  <a:srgbClr val="003399"/>
                </a:solidFill>
              </a:rPr>
              <a:t>。</a:t>
            </a:r>
            <a:endParaRPr lang="zh-TW" altLang="zh-HK" sz="2600">
              <a:solidFill>
                <a:srgbClr val="003399"/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D2E297E-B7D6-46B1-A386-A0E36502B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597275"/>
            <a:ext cx="35972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zh-CN" altLang="en-US" sz="2600">
                <a:solidFill>
                  <a:srgbClr val="003399"/>
                </a:solidFill>
              </a:rPr>
              <a:t>即一個圓柱的體積是：</a:t>
            </a:r>
            <a:endParaRPr lang="en-US" altLang="zh-CN" sz="260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600">
                <a:solidFill>
                  <a:srgbClr val="003399"/>
                </a:solidFill>
              </a:rPr>
              <a:t>(140</a:t>
            </a:r>
            <a:r>
              <a:rPr lang="zh-CN" altLang="en-US" sz="2600">
                <a:solidFill>
                  <a:srgbClr val="003399"/>
                </a:solidFill>
              </a:rPr>
              <a:t>－</a:t>
            </a:r>
            <a:r>
              <a:rPr lang="en-US" altLang="zh-CN" sz="2600">
                <a:solidFill>
                  <a:srgbClr val="003399"/>
                </a:solidFill>
              </a:rPr>
              <a:t>15)÷5 = 25(cm</a:t>
            </a:r>
            <a:r>
              <a:rPr lang="en-US" altLang="zh-CN" sz="2600" baseline="30000">
                <a:solidFill>
                  <a:srgbClr val="003399"/>
                </a:solidFill>
              </a:rPr>
              <a:t>3</a:t>
            </a:r>
            <a:r>
              <a:rPr lang="en-US" altLang="zh-CN" sz="2600">
                <a:solidFill>
                  <a:srgbClr val="003399"/>
                </a:solidFill>
              </a:rPr>
              <a:t>)</a:t>
            </a:r>
            <a:endParaRPr lang="zh-TW" altLang="zh-HK" sz="2600">
              <a:solidFill>
                <a:srgbClr val="003399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F707F4A-709D-4F2F-A24D-67B54EE9E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2074863"/>
            <a:ext cx="468313" cy="288925"/>
          </a:xfrm>
          <a:prstGeom prst="rect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57135B6-6B89-47BD-AB56-26043A35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1868488"/>
            <a:ext cx="252413" cy="195262"/>
          </a:xfrm>
          <a:prstGeom prst="rect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CF0DB17-FE87-493E-A362-C96D38B804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7913" y="2490788"/>
            <a:ext cx="431800" cy="0"/>
          </a:xfrm>
          <a:prstGeom prst="line">
            <a:avLst/>
          </a:prstGeom>
          <a:noFill/>
          <a:ln w="254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9">
            <a:extLst>
              <a:ext uri="{FF2B5EF4-FFF2-40B4-BE49-F238E27FC236}">
                <a16:creationId xmlns:a16="http://schemas.microsoft.com/office/drawing/2014/main" id="{C5140E6C-6754-41AD-8BDD-F6FA261B2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4605338"/>
            <a:ext cx="58816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600">
                <a:solidFill>
                  <a:srgbClr val="003399"/>
                </a:solidFill>
              </a:rPr>
              <a:t>2</a:t>
            </a:r>
            <a:r>
              <a:rPr lang="zh-CN" altLang="en-US" sz="2600">
                <a:solidFill>
                  <a:srgbClr val="003399"/>
                </a:solidFill>
              </a:rPr>
              <a:t>個球＋</a:t>
            </a:r>
            <a:r>
              <a:rPr lang="en-US" altLang="zh-CN" sz="2600">
                <a:solidFill>
                  <a:srgbClr val="003399"/>
                </a:solidFill>
              </a:rPr>
              <a:t>1</a:t>
            </a:r>
            <a:r>
              <a:rPr lang="zh-CN" altLang="en-US" sz="2600">
                <a:solidFill>
                  <a:srgbClr val="003399"/>
                </a:solidFill>
              </a:rPr>
              <a:t>個圓柱 </a:t>
            </a:r>
            <a:r>
              <a:rPr lang="en-US" altLang="zh-CN" sz="2600">
                <a:solidFill>
                  <a:srgbClr val="003399"/>
                </a:solidFill>
              </a:rPr>
              <a:t>= 235</a:t>
            </a:r>
            <a:r>
              <a:rPr lang="zh-CN" altLang="en-US" sz="2600">
                <a:solidFill>
                  <a:srgbClr val="003399"/>
                </a:solidFill>
              </a:rPr>
              <a:t>－</a:t>
            </a:r>
            <a:r>
              <a:rPr lang="en-US" altLang="zh-CN" sz="2600">
                <a:solidFill>
                  <a:srgbClr val="003399"/>
                </a:solidFill>
              </a:rPr>
              <a:t>140 = 95(cm</a:t>
            </a:r>
            <a:r>
              <a:rPr lang="en-US" altLang="zh-CN" sz="2600" baseline="30000">
                <a:solidFill>
                  <a:srgbClr val="003399"/>
                </a:solidFill>
              </a:rPr>
              <a:t>3</a:t>
            </a:r>
            <a:r>
              <a:rPr lang="en-US" altLang="zh-CN" sz="2600">
                <a:solidFill>
                  <a:srgbClr val="003399"/>
                </a:solidFill>
              </a:rPr>
              <a:t>)</a:t>
            </a:r>
            <a:endParaRPr lang="zh-TW" altLang="zh-HK" sz="2600">
              <a:solidFill>
                <a:srgbClr val="003399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70721583-4B30-44C5-B050-437691CBC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9588" y="5113338"/>
            <a:ext cx="3479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zh-CN" altLang="en-US" sz="2600">
                <a:solidFill>
                  <a:srgbClr val="003399"/>
                </a:solidFill>
              </a:rPr>
              <a:t>即一個球的體積是：</a:t>
            </a:r>
            <a:endParaRPr lang="en-US" altLang="zh-CN" sz="260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600">
                <a:solidFill>
                  <a:srgbClr val="003399"/>
                </a:solidFill>
              </a:rPr>
              <a:t>(95</a:t>
            </a:r>
            <a:r>
              <a:rPr lang="zh-CN" altLang="en-US" sz="2600">
                <a:solidFill>
                  <a:srgbClr val="003399"/>
                </a:solidFill>
              </a:rPr>
              <a:t>－</a:t>
            </a:r>
            <a:r>
              <a:rPr lang="en-US" altLang="zh-CN" sz="2600">
                <a:solidFill>
                  <a:srgbClr val="003399"/>
                </a:solidFill>
              </a:rPr>
              <a:t>25)÷2 = 35(cm</a:t>
            </a:r>
            <a:r>
              <a:rPr lang="en-US" altLang="zh-CN" sz="2600" baseline="30000">
                <a:solidFill>
                  <a:srgbClr val="003399"/>
                </a:solidFill>
              </a:rPr>
              <a:t>3</a:t>
            </a:r>
            <a:r>
              <a:rPr lang="en-US" altLang="zh-CN" sz="2600">
                <a:solidFill>
                  <a:srgbClr val="003399"/>
                </a:solidFill>
              </a:rPr>
              <a:t>)</a:t>
            </a:r>
            <a:endParaRPr lang="zh-TW" altLang="zh-HK" sz="260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4" grpId="0" animBg="1"/>
      <p:bldP spid="4" grpId="1" animBg="1"/>
      <p:bldP spid="18" grpId="0" uiExpand="1" build="p"/>
      <p:bldP spid="18" grpId="1" uiExpand="1" build="allAtOnce"/>
      <p:bldP spid="19" grpId="0" uiExpand="1" build="p"/>
      <p:bldP spid="19" grpId="1" uiExpand="1" build="allAtOnce"/>
      <p:bldP spid="20" grpId="0" animBg="1"/>
      <p:bldP spid="20" grpId="1" animBg="1"/>
      <p:bldP spid="21" grpId="0" animBg="1"/>
      <p:bldP spid="21" grpId="1" animBg="1"/>
      <p:bldP spid="23" grpId="0" uiExpand="1" build="p"/>
      <p:bldP spid="23" grpId="1" uiExpand="1" build="allAtOnce"/>
      <p:bldP spid="24" grpId="0" uiExpand="1" build="p"/>
      <p:bldP spid="24" grpId="1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8970B2DF-7599-4C1C-B03D-446F153CF85E}"/>
              </a:ext>
            </a:extLst>
          </p:cNvPr>
          <p:cNvSpPr/>
          <p:nvPr/>
        </p:nvSpPr>
        <p:spPr bwMode="auto">
          <a:xfrm>
            <a:off x="1004734" y="4543619"/>
            <a:ext cx="668357" cy="375144"/>
          </a:xfrm>
          <a:prstGeom prst="rect">
            <a:avLst/>
          </a:prstGeom>
          <a:solidFill>
            <a:srgbClr val="92D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040B1E1-F93F-4EA8-A63D-9C94D35151A7}"/>
              </a:ext>
            </a:extLst>
          </p:cNvPr>
          <p:cNvSpPr/>
          <p:nvPr/>
        </p:nvSpPr>
        <p:spPr bwMode="auto">
          <a:xfrm>
            <a:off x="3485191" y="4020596"/>
            <a:ext cx="2173618" cy="360000"/>
          </a:xfrm>
          <a:prstGeom prst="rect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E8580C6-C618-447F-BC71-F82F6674C7C9}"/>
              </a:ext>
            </a:extLst>
          </p:cNvPr>
          <p:cNvSpPr/>
          <p:nvPr/>
        </p:nvSpPr>
        <p:spPr bwMode="auto">
          <a:xfrm>
            <a:off x="6012160" y="4020596"/>
            <a:ext cx="2448272" cy="360000"/>
          </a:xfrm>
          <a:prstGeom prst="rect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17280E-A263-43A0-A321-03F2196D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41" y="1069170"/>
            <a:ext cx="5992118" cy="2431838"/>
          </a:xfrm>
          <a:prstGeom prst="rect">
            <a:avLst/>
          </a:prstGeom>
        </p:spPr>
      </p:pic>
      <p:sp>
        <p:nvSpPr>
          <p:cNvPr id="43010" name="Rectangle 2">
            <a:extLst>
              <a:ext uri="{FF2B5EF4-FFF2-40B4-BE49-F238E27FC236}">
                <a16:creationId xmlns:a16="http://schemas.microsoft.com/office/drawing/2014/main" id="{A3264931-B4F8-430E-96DF-0DD1730B9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3926919"/>
            <a:ext cx="8412163" cy="10862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28. </a:t>
            </a:r>
            <a:r>
              <a:rPr lang="zh-TW" altLang="en-US" sz="2800" dirty="0">
                <a:ea typeface="標楷體" panose="03000509000000000000" pitchFamily="65" charset="-120"/>
              </a:rPr>
              <a:t>根據上圖，西瓜最低的月銷量和平均每月的銷量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  </a:t>
            </a:r>
            <a:r>
              <a:rPr lang="zh-TW" altLang="en-US" sz="2800" dirty="0">
                <a:ea typeface="標楷體" panose="03000509000000000000" pitchFamily="65" charset="-120"/>
              </a:rPr>
              <a:t>相差多少？ </a:t>
            </a:r>
          </a:p>
        </p:txBody>
      </p:sp>
      <p:sp>
        <p:nvSpPr>
          <p:cNvPr id="52" name="TextBox 26">
            <a:extLst>
              <a:ext uri="{FF2B5EF4-FFF2-40B4-BE49-F238E27FC236}">
                <a16:creationId xmlns:a16="http://schemas.microsoft.com/office/drawing/2014/main" id="{ECBBCC85-D16E-4A9D-A58D-AF173F877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36" y="5258906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3" name="TextBox 27">
            <a:extLst>
              <a:ext uri="{FF2B5EF4-FFF2-40B4-BE49-F238E27FC236}">
                <a16:creationId xmlns:a16="http://schemas.microsoft.com/office/drawing/2014/main" id="{963597F1-8CE2-4D51-A2BD-843D894B9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13" y="5141530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[2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en-US" altLang="zh-TW" dirty="0">
                <a:solidFill>
                  <a:srgbClr val="FF0000"/>
                </a:solidFill>
              </a:rPr>
              <a:t>]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5180D33A-9235-4AC6-B52F-A3C718317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5157192"/>
            <a:ext cx="5603974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dirty="0">
                <a:ea typeface="新細明體" panose="02020500000000000000" pitchFamily="18" charset="-120"/>
              </a:rPr>
              <a:t>A. 110                       B. 180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 dirty="0">
                <a:ea typeface="新細明體" panose="02020500000000000000" pitchFamily="18" charset="-120"/>
              </a:rPr>
              <a:t>C. 200                       D. 290</a:t>
            </a:r>
          </a:p>
        </p:txBody>
      </p:sp>
      <p:sp>
        <p:nvSpPr>
          <p:cNvPr id="16" name="文字方塊 6">
            <a:extLst>
              <a:ext uri="{FF2B5EF4-FFF2-40B4-BE49-F238E27FC236}">
                <a16:creationId xmlns:a16="http://schemas.microsoft.com/office/drawing/2014/main" id="{AB7B2763-00CE-4E0F-9110-C3765C84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144" y="613005"/>
            <a:ext cx="280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300"/>
              </a:spcAft>
            </a:pPr>
            <a:r>
              <a:rPr lang="zh-CN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店西瓜的銷量</a:t>
            </a:r>
            <a:endParaRPr lang="zh-CN" altLang="en-US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7">
            <a:extLst>
              <a:ext uri="{FF2B5EF4-FFF2-40B4-BE49-F238E27FC236}">
                <a16:creationId xmlns:a16="http://schemas.microsoft.com/office/drawing/2014/main" id="{07DFDF1C-91A5-4C68-B729-5BDE183D5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356" y="3429000"/>
            <a:ext cx="59220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300"/>
              </a:spcAft>
            </a:pPr>
            <a:r>
              <a:rPr lang="zh-CN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七月   八月    九月   十月  十一月  十二月   月份</a:t>
            </a:r>
            <a:endParaRPr lang="zh-CN" altLang="en-US" sz="18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" name="文字方塊 8">
            <a:extLst>
              <a:ext uri="{FF2B5EF4-FFF2-40B4-BE49-F238E27FC236}">
                <a16:creationId xmlns:a16="http://schemas.microsoft.com/office/drawing/2014/main" id="{0C5F4392-E83C-4A20-A479-5616B554B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135" y="978014"/>
            <a:ext cx="430888" cy="281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ts val="1800"/>
              </a:lnSpc>
              <a:spcAft>
                <a:spcPts val="500"/>
              </a:spcAft>
            </a:pPr>
            <a:r>
              <a:rPr lang="en-US" altLang="zh-CN" sz="1800" dirty="0"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</a:p>
          <a:p>
            <a:pPr algn="r">
              <a:lnSpc>
                <a:spcPts val="1800"/>
              </a:lnSpc>
              <a:spcAft>
                <a:spcPts val="500"/>
              </a:spcAft>
            </a:pPr>
            <a:endParaRPr lang="en-US" altLang="zh-CN" sz="1800" dirty="0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lnSpc>
                <a:spcPts val="1800"/>
              </a:lnSpc>
              <a:spcAft>
                <a:spcPts val="500"/>
              </a:spcAft>
            </a:pPr>
            <a:r>
              <a:rPr lang="en-US" altLang="zh-CN" sz="1800" dirty="0"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</a:p>
          <a:p>
            <a:pPr algn="r">
              <a:lnSpc>
                <a:spcPts val="1800"/>
              </a:lnSpc>
              <a:spcAft>
                <a:spcPts val="500"/>
              </a:spcAft>
            </a:pPr>
            <a:endParaRPr lang="en-US" altLang="zh-CN" sz="1800" dirty="0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lnSpc>
                <a:spcPts val="1900"/>
              </a:lnSpc>
              <a:spcAft>
                <a:spcPts val="500"/>
              </a:spcAft>
            </a:pPr>
            <a:r>
              <a:rPr lang="en-US" altLang="zh-CN" sz="1800" dirty="0"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</a:p>
          <a:p>
            <a:pPr algn="r">
              <a:lnSpc>
                <a:spcPts val="1900"/>
              </a:lnSpc>
              <a:spcAft>
                <a:spcPts val="500"/>
              </a:spcAft>
            </a:pPr>
            <a:endParaRPr lang="en-US" altLang="zh-CN" sz="1800" dirty="0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lnSpc>
                <a:spcPts val="1800"/>
              </a:lnSpc>
              <a:spcAft>
                <a:spcPts val="500"/>
              </a:spcAft>
            </a:pPr>
            <a:r>
              <a:rPr lang="en-US" altLang="zh-CN" sz="1800" dirty="0"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</a:p>
          <a:p>
            <a:pPr algn="r">
              <a:lnSpc>
                <a:spcPts val="1800"/>
              </a:lnSpc>
              <a:spcAft>
                <a:spcPts val="500"/>
              </a:spcAft>
            </a:pPr>
            <a:endParaRPr lang="en-US" altLang="zh-CN" sz="1800" dirty="0"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algn="r">
              <a:lnSpc>
                <a:spcPts val="1800"/>
              </a:lnSpc>
              <a:spcAft>
                <a:spcPts val="500"/>
              </a:spcAft>
            </a:pPr>
            <a:r>
              <a:rPr lang="en-US" altLang="zh-CN" sz="1800" dirty="0">
                <a:ea typeface="標楷體" panose="03000509000000000000" pitchFamily="65" charset="-120"/>
                <a:cs typeface="Arial" panose="020B0604020202020204" pitchFamily="34" charset="0"/>
              </a:rPr>
              <a:t>0</a:t>
            </a:r>
            <a:endParaRPr lang="zh-CN" altLang="en-US" sz="1800" dirty="0"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9" name="文字方塊 9">
            <a:extLst>
              <a:ext uri="{FF2B5EF4-FFF2-40B4-BE49-F238E27FC236}">
                <a16:creationId xmlns:a16="http://schemas.microsoft.com/office/drawing/2014/main" id="{D1C7B554-A140-49A8-9D4C-A5EE2F3B0929}"/>
              </a:ext>
            </a:extLst>
          </p:cNvPr>
          <p:cNvSpPr txBox="1"/>
          <p:nvPr/>
        </p:nvSpPr>
        <p:spPr bwMode="auto">
          <a:xfrm>
            <a:off x="839197" y="1731372"/>
            <a:ext cx="492443" cy="136259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zh-CN" altLang="en-US" sz="2000" dirty="0">
                <a:ea typeface="DFKai-SB" panose="03000509000000000000" pitchFamily="65" charset="-120"/>
                <a:cs typeface="Arial" panose="020B0604020202020204" pitchFamily="34" charset="0"/>
              </a:rPr>
              <a:t>銷量</a:t>
            </a:r>
            <a:r>
              <a:rPr lang="en-US" altLang="zh-CN" sz="2000" dirty="0"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CN" altLang="en-US" sz="2000" dirty="0">
                <a:ea typeface="DFKai-SB" panose="03000509000000000000" pitchFamily="65" charset="-120"/>
                <a:cs typeface="Arial" panose="020B0604020202020204" pitchFamily="34" charset="0"/>
              </a:rPr>
              <a:t>百個</a:t>
            </a:r>
            <a:r>
              <a:rPr lang="en-US" altLang="zh-CN" sz="2000" dirty="0"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endParaRPr lang="zh-CN" altLang="en-US" sz="2000" dirty="0"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4" name="Text Box 45">
            <a:extLst>
              <a:ext uri="{FF2B5EF4-FFF2-40B4-BE49-F238E27FC236}">
                <a16:creationId xmlns:a16="http://schemas.microsoft.com/office/drawing/2014/main" id="{235EA38F-83A8-4B38-AB6C-5C5F18EE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378" y="1376121"/>
            <a:ext cx="65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</a:rPr>
              <a:t>360</a:t>
            </a:r>
          </a:p>
        </p:txBody>
      </p:sp>
      <p:sp>
        <p:nvSpPr>
          <p:cNvPr id="35" name="Text Box 59">
            <a:extLst>
              <a:ext uri="{FF2B5EF4-FFF2-40B4-BE49-F238E27FC236}">
                <a16:creationId xmlns:a16="http://schemas.microsoft.com/office/drawing/2014/main" id="{DAABD59F-7A3F-4F5A-9790-1C5CACCF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532" y="1427771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</a:rPr>
              <a:t>280</a:t>
            </a:r>
          </a:p>
        </p:txBody>
      </p:sp>
      <p:sp>
        <p:nvSpPr>
          <p:cNvPr id="36" name="Text Box 60">
            <a:extLst>
              <a:ext uri="{FF2B5EF4-FFF2-40B4-BE49-F238E27FC236}">
                <a16:creationId xmlns:a16="http://schemas.microsoft.com/office/drawing/2014/main" id="{8890DFDF-0B14-4DF7-8280-9405D0958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192" y="2412670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</a:rPr>
              <a:t>180</a:t>
            </a:r>
          </a:p>
        </p:txBody>
      </p:sp>
      <p:sp>
        <p:nvSpPr>
          <p:cNvPr id="37" name="Text Box 61">
            <a:extLst>
              <a:ext uri="{FF2B5EF4-FFF2-40B4-BE49-F238E27FC236}">
                <a16:creationId xmlns:a16="http://schemas.microsoft.com/office/drawing/2014/main" id="{E0F83E4E-B9D8-4FA3-A100-AAEF6D6F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118" y="1177684"/>
            <a:ext cx="65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</a:rPr>
              <a:t>320</a:t>
            </a:r>
          </a:p>
        </p:txBody>
      </p:sp>
      <p:sp>
        <p:nvSpPr>
          <p:cNvPr id="38" name="Text Box 60">
            <a:extLst>
              <a:ext uri="{FF2B5EF4-FFF2-40B4-BE49-F238E27FC236}">
                <a16:creationId xmlns:a16="http://schemas.microsoft.com/office/drawing/2014/main" id="{345BB720-476C-4CB8-B5C9-8FF484CEB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452" y="843837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</a:rPr>
              <a:t>380</a:t>
            </a:r>
          </a:p>
        </p:txBody>
      </p:sp>
      <p:sp>
        <p:nvSpPr>
          <p:cNvPr id="39" name="Text Box 60">
            <a:extLst>
              <a:ext uri="{FF2B5EF4-FFF2-40B4-BE49-F238E27FC236}">
                <a16:creationId xmlns:a16="http://schemas.microsoft.com/office/drawing/2014/main" id="{0BD472D0-4223-4B0D-93AB-F6096AFB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991" y="2168029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FF00FF"/>
                </a:solidFill>
                <a:ea typeface="標楷體" panose="03000509000000000000" pitchFamily="65" charset="-120"/>
              </a:rPr>
              <a:t>220</a:t>
            </a:r>
          </a:p>
        </p:txBody>
      </p:sp>
      <p:sp>
        <p:nvSpPr>
          <p:cNvPr id="40" name="Text Box 60">
            <a:extLst>
              <a:ext uri="{FF2B5EF4-FFF2-40B4-BE49-F238E27FC236}">
                <a16:creationId xmlns:a16="http://schemas.microsoft.com/office/drawing/2014/main" id="{3E120031-6C31-4767-B78E-849DCD73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308" y="4486117"/>
            <a:ext cx="5580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1D4AA5"/>
                </a:solidFill>
              </a:rPr>
              <a:t>(280</a:t>
            </a:r>
            <a:r>
              <a:rPr lang="zh-CN" altLang="en-US" sz="2400" dirty="0">
                <a:solidFill>
                  <a:srgbClr val="1D4AA5"/>
                </a:solidFill>
              </a:rPr>
              <a:t>＋</a:t>
            </a:r>
            <a:r>
              <a:rPr lang="en-US" altLang="zh-CN" sz="2400" dirty="0">
                <a:solidFill>
                  <a:srgbClr val="1D4AA5"/>
                </a:solidFill>
              </a:rPr>
              <a:t>360</a:t>
            </a:r>
            <a:r>
              <a:rPr lang="zh-CN" altLang="en-US" sz="2400" dirty="0">
                <a:solidFill>
                  <a:srgbClr val="1D4AA5"/>
                </a:solidFill>
              </a:rPr>
              <a:t>＋</a:t>
            </a:r>
            <a:r>
              <a:rPr lang="en-US" altLang="zh-CN" sz="2400" dirty="0">
                <a:solidFill>
                  <a:srgbClr val="1D4AA5"/>
                </a:solidFill>
              </a:rPr>
              <a:t>320</a:t>
            </a:r>
            <a:r>
              <a:rPr lang="zh-CN" altLang="en-US" sz="2400" dirty="0">
                <a:solidFill>
                  <a:srgbClr val="1D4AA5"/>
                </a:solidFill>
              </a:rPr>
              <a:t>＋</a:t>
            </a:r>
            <a:r>
              <a:rPr lang="en-US" altLang="zh-CN" sz="2400" dirty="0">
                <a:solidFill>
                  <a:srgbClr val="1D4AA5"/>
                </a:solidFill>
              </a:rPr>
              <a:t>180</a:t>
            </a:r>
            <a:r>
              <a:rPr lang="zh-CN" altLang="en-US" sz="2400" dirty="0">
                <a:solidFill>
                  <a:srgbClr val="1D4AA5"/>
                </a:solidFill>
              </a:rPr>
              <a:t>＋</a:t>
            </a:r>
            <a:r>
              <a:rPr lang="en-US" altLang="zh-CN" sz="2400" dirty="0">
                <a:solidFill>
                  <a:srgbClr val="1D4AA5"/>
                </a:solidFill>
              </a:rPr>
              <a:t>380</a:t>
            </a:r>
            <a:r>
              <a:rPr lang="zh-CN" altLang="en-US" sz="2400" dirty="0">
                <a:solidFill>
                  <a:srgbClr val="1D4AA5"/>
                </a:solidFill>
              </a:rPr>
              <a:t>＋</a:t>
            </a:r>
            <a:r>
              <a:rPr lang="en-US" altLang="zh-CN" sz="2400" dirty="0">
                <a:solidFill>
                  <a:srgbClr val="1D4AA5"/>
                </a:solidFill>
              </a:rPr>
              <a:t>220)÷6</a:t>
            </a:r>
            <a:endParaRPr lang="en-US" altLang="zh-TW" sz="2400" dirty="0">
              <a:solidFill>
                <a:srgbClr val="1D4AA5"/>
              </a:solidFill>
              <a:ea typeface="標楷體" panose="03000509000000000000" pitchFamily="65" charset="-120"/>
            </a:endParaRPr>
          </a:p>
        </p:txBody>
      </p:sp>
      <p:sp>
        <p:nvSpPr>
          <p:cNvPr id="41" name="Text Box 60">
            <a:extLst>
              <a:ext uri="{FF2B5EF4-FFF2-40B4-BE49-F238E27FC236}">
                <a16:creationId xmlns:a16="http://schemas.microsoft.com/office/drawing/2014/main" id="{5E556D98-FB23-4F18-8231-A03632589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529" y="4508950"/>
            <a:ext cx="1151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1D4AA5"/>
                </a:solidFill>
              </a:rPr>
              <a:t>= 290</a:t>
            </a:r>
            <a:endParaRPr lang="en-US" altLang="zh-TW" sz="2400" dirty="0">
              <a:solidFill>
                <a:srgbClr val="1D4AA5"/>
              </a:solidFill>
              <a:ea typeface="標楷體" panose="03000509000000000000" pitchFamily="65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90D15B9-F2D0-4B1A-A2B4-AEAE452F36C6}"/>
              </a:ext>
            </a:extLst>
          </p:cNvPr>
          <p:cNvSpPr/>
          <p:nvPr/>
        </p:nvSpPr>
        <p:spPr bwMode="auto">
          <a:xfrm>
            <a:off x="4789350" y="2458988"/>
            <a:ext cx="575903" cy="337432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8A75071-1F00-4CAE-A9AC-C1CC52DB921B}"/>
              </a:ext>
            </a:extLst>
          </p:cNvPr>
          <p:cNvSpPr/>
          <p:nvPr/>
        </p:nvSpPr>
        <p:spPr bwMode="auto">
          <a:xfrm>
            <a:off x="8316255" y="4587077"/>
            <a:ext cx="575903" cy="337432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6" name="Text Box 60">
            <a:extLst>
              <a:ext uri="{FF2B5EF4-FFF2-40B4-BE49-F238E27FC236}">
                <a16:creationId xmlns:a16="http://schemas.microsoft.com/office/drawing/2014/main" id="{12F706D5-6D49-4706-A375-E5E488D26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809" y="5177477"/>
            <a:ext cx="2096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1D4AA5"/>
                </a:solidFill>
              </a:rPr>
              <a:t>290</a:t>
            </a:r>
            <a:r>
              <a:rPr lang="zh-CN" altLang="en-US" dirty="0">
                <a:solidFill>
                  <a:srgbClr val="1D4AA5"/>
                </a:solidFill>
              </a:rPr>
              <a:t>－</a:t>
            </a:r>
            <a:r>
              <a:rPr lang="en-US" altLang="zh-CN" dirty="0">
                <a:solidFill>
                  <a:srgbClr val="1D4AA5"/>
                </a:solidFill>
              </a:rPr>
              <a:t>180</a:t>
            </a:r>
            <a:endParaRPr lang="en-US" altLang="zh-TW" dirty="0">
              <a:solidFill>
                <a:srgbClr val="1D4AA5"/>
              </a:solidFill>
              <a:ea typeface="標楷體" panose="03000509000000000000" pitchFamily="65" charset="-120"/>
            </a:endParaRPr>
          </a:p>
        </p:txBody>
      </p:sp>
      <p:sp>
        <p:nvSpPr>
          <p:cNvPr id="47" name="Text Box 60">
            <a:extLst>
              <a:ext uri="{FF2B5EF4-FFF2-40B4-BE49-F238E27FC236}">
                <a16:creationId xmlns:a16="http://schemas.microsoft.com/office/drawing/2014/main" id="{B427CDBF-66F3-4118-950D-B4781268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508" y="5190145"/>
            <a:ext cx="1151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1D4AA5"/>
                </a:solidFill>
              </a:rPr>
              <a:t>= 110</a:t>
            </a:r>
            <a:endParaRPr lang="en-US" altLang="zh-TW" dirty="0">
              <a:solidFill>
                <a:srgbClr val="1D4AA5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2" grpId="0" animBg="1"/>
      <p:bldP spid="42" grpId="1" animBg="1"/>
      <p:bldP spid="45" grpId="0" animBg="1"/>
      <p:bldP spid="45" grpId="1" animBg="1"/>
      <p:bldP spid="52" grpId="0" animBg="1"/>
      <p:bldP spid="5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 animBg="1"/>
      <p:bldP spid="43" grpId="1" animBg="1"/>
      <p:bldP spid="44" grpId="0" animBg="1"/>
      <p:bldP spid="44" grpId="1" animBg="1"/>
      <p:bldP spid="46" grpId="0"/>
      <p:bldP spid="46" grpId="1"/>
      <p:bldP spid="47" grpId="0"/>
      <p:bldP spid="4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1">
            <a:extLst>
              <a:ext uri="{FF2B5EF4-FFF2-40B4-BE49-F238E27FC236}">
                <a16:creationId xmlns:a16="http://schemas.microsoft.com/office/drawing/2014/main" id="{ABCA300D-13BA-402C-BF64-56D18E564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089025"/>
            <a:ext cx="50482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F77A2557-16E3-4F43-A16D-90D50A60D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825" y="5778500"/>
            <a:ext cx="574675" cy="3349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>
              <a:ea typeface="新細明體" panose="02020500000000000000" pitchFamily="18" charset="-12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50799E9E-9F07-4A54-91D2-27BE2D1E64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4000" y="4014788"/>
            <a:ext cx="730250" cy="46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29.</a:t>
            </a:r>
            <a:r>
              <a:rPr lang="en-US" altLang="zh-TW" sz="2400">
                <a:ea typeface="標楷體" panose="03000509000000000000" pitchFamily="65" charset="-120"/>
              </a:rPr>
              <a:t> </a:t>
            </a:r>
            <a:endParaRPr lang="zh-TW" altLang="en-US" sz="2400">
              <a:ea typeface="標楷體" panose="03000509000000000000" pitchFamily="65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A23F7D-9636-49C1-9516-04CC27F5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5626100"/>
            <a:ext cx="39528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5AAF18-69DB-4CB6-8950-72056C59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5564188"/>
            <a:ext cx="941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4039" name="Rectangle 5">
            <a:extLst>
              <a:ext uri="{FF2B5EF4-FFF2-40B4-BE49-F238E27FC236}">
                <a16:creationId xmlns:a16="http://schemas.microsoft.com/office/drawing/2014/main" id="{81FD8E3F-4A99-4B38-B165-5F8A60D09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013325"/>
            <a:ext cx="4833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</a:pPr>
            <a:r>
              <a:rPr lang="en-US" altLang="zh-TW">
                <a:ea typeface="新細明體" panose="02020500000000000000" pitchFamily="18" charset="-120"/>
              </a:rPr>
              <a:t>A. </a:t>
            </a:r>
            <a:r>
              <a:rPr lang="zh-TW" altLang="en-US"/>
              <a:t>三年級             </a:t>
            </a:r>
            <a:r>
              <a:rPr lang="en-US" altLang="zh-TW">
                <a:ea typeface="新細明體" panose="02020500000000000000" pitchFamily="18" charset="-120"/>
              </a:rPr>
              <a:t>B. </a:t>
            </a:r>
            <a:r>
              <a:rPr lang="zh-TW" altLang="en-US"/>
              <a:t>四年級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C. </a:t>
            </a:r>
            <a:r>
              <a:rPr lang="zh-CN" altLang="en-US">
                <a:latin typeface="標楷體" panose="03000509000000000000" pitchFamily="65" charset="-120"/>
              </a:rPr>
              <a:t>五</a:t>
            </a:r>
            <a:r>
              <a:rPr lang="zh-TW" altLang="en-US">
                <a:latin typeface="標楷體" panose="03000509000000000000" pitchFamily="65" charset="-120"/>
              </a:rPr>
              <a:t>年級       </a:t>
            </a:r>
            <a:r>
              <a:rPr lang="en-US" altLang="zh-TW">
                <a:ea typeface="新細明體" panose="02020500000000000000" pitchFamily="18" charset="-120"/>
              </a:rPr>
              <a:t>D. </a:t>
            </a:r>
            <a:r>
              <a:rPr lang="zh-TW" altLang="en-US">
                <a:latin typeface="標楷體" panose="03000509000000000000" pitchFamily="65" charset="-120"/>
              </a:rPr>
              <a:t>六年級</a:t>
            </a:r>
          </a:p>
        </p:txBody>
      </p:sp>
      <p:sp>
        <p:nvSpPr>
          <p:cNvPr id="44040" name="Rectangle 6">
            <a:extLst>
              <a:ext uri="{FF2B5EF4-FFF2-40B4-BE49-F238E27FC236}">
                <a16:creationId xmlns:a16="http://schemas.microsoft.com/office/drawing/2014/main" id="{8DD50560-6BB7-40B9-AA3A-6260700CF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3967163"/>
            <a:ext cx="7893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/>
              <a:t>根據上圖，哪一個年級參加遠足活動的學生人數是二年級的</a:t>
            </a:r>
            <a:r>
              <a:rPr lang="en-US" altLang="zh-TW"/>
              <a:t>2</a:t>
            </a:r>
            <a:r>
              <a:rPr lang="zh-TW" altLang="en-US"/>
              <a:t>倍？ </a:t>
            </a:r>
          </a:p>
        </p:txBody>
      </p:sp>
      <p:sp>
        <p:nvSpPr>
          <p:cNvPr id="203783" name="Rectangle 7">
            <a:extLst>
              <a:ext uri="{FF2B5EF4-FFF2-40B4-BE49-F238E27FC236}">
                <a16:creationId xmlns:a16="http://schemas.microsoft.com/office/drawing/2014/main" id="{920B724F-6B55-449A-B1F5-4EBA840A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13" y="4618038"/>
            <a:ext cx="3251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rgbClr val="003399"/>
                </a:solidFill>
              </a:rPr>
              <a:t>三年級：</a:t>
            </a:r>
            <a:r>
              <a:rPr lang="en-US" altLang="zh-TW" sz="2400">
                <a:solidFill>
                  <a:srgbClr val="003399"/>
                </a:solidFill>
              </a:rPr>
              <a:t>40</a:t>
            </a:r>
            <a:r>
              <a:rPr lang="zh-TW" altLang="en-US" sz="2400">
                <a:solidFill>
                  <a:srgbClr val="003399"/>
                </a:solidFill>
              </a:rPr>
              <a:t>＋</a:t>
            </a:r>
            <a:r>
              <a:rPr lang="en-US" altLang="zh-TW" sz="2400">
                <a:solidFill>
                  <a:srgbClr val="003399"/>
                </a:solidFill>
              </a:rPr>
              <a:t>48 = 88</a:t>
            </a:r>
          </a:p>
          <a:p>
            <a:pPr eaLnBrk="1" hangingPunct="1"/>
            <a:r>
              <a:rPr lang="zh-TW" altLang="en-US" sz="2400">
                <a:solidFill>
                  <a:srgbClr val="003399"/>
                </a:solidFill>
              </a:rPr>
              <a:t>四年級：</a:t>
            </a:r>
            <a:r>
              <a:rPr lang="en-US" altLang="zh-TW" sz="2400">
                <a:solidFill>
                  <a:srgbClr val="003399"/>
                </a:solidFill>
              </a:rPr>
              <a:t>32</a:t>
            </a:r>
            <a:r>
              <a:rPr lang="zh-TW" altLang="en-US" sz="2400">
                <a:solidFill>
                  <a:srgbClr val="003399"/>
                </a:solidFill>
              </a:rPr>
              <a:t>＋</a:t>
            </a:r>
            <a:r>
              <a:rPr lang="en-US" altLang="zh-TW" sz="2400">
                <a:solidFill>
                  <a:srgbClr val="003399"/>
                </a:solidFill>
              </a:rPr>
              <a:t>38 = 70</a:t>
            </a:r>
          </a:p>
          <a:p>
            <a:pPr eaLnBrk="1" hangingPunct="1"/>
            <a:r>
              <a:rPr lang="zh-TW" altLang="en-US" sz="2400">
                <a:solidFill>
                  <a:srgbClr val="003399"/>
                </a:solidFill>
              </a:rPr>
              <a:t>五年級：</a:t>
            </a:r>
            <a:r>
              <a:rPr lang="en-US" altLang="zh-TW" sz="2400">
                <a:solidFill>
                  <a:srgbClr val="003399"/>
                </a:solidFill>
              </a:rPr>
              <a:t>54</a:t>
            </a:r>
            <a:r>
              <a:rPr lang="zh-TW" altLang="en-US" sz="2400">
                <a:solidFill>
                  <a:srgbClr val="003399"/>
                </a:solidFill>
              </a:rPr>
              <a:t>＋</a:t>
            </a:r>
            <a:r>
              <a:rPr lang="en-US" altLang="zh-TW" sz="2400">
                <a:solidFill>
                  <a:srgbClr val="003399"/>
                </a:solidFill>
              </a:rPr>
              <a:t>40 = 94</a:t>
            </a:r>
          </a:p>
          <a:p>
            <a:pPr eaLnBrk="1" hangingPunct="1"/>
            <a:r>
              <a:rPr lang="zh-TW" altLang="en-US" sz="2400">
                <a:solidFill>
                  <a:srgbClr val="003399"/>
                </a:solidFill>
              </a:rPr>
              <a:t>六年級：</a:t>
            </a:r>
            <a:r>
              <a:rPr lang="en-US" altLang="zh-TW" sz="2400">
                <a:solidFill>
                  <a:srgbClr val="003399"/>
                </a:solidFill>
              </a:rPr>
              <a:t>54</a:t>
            </a:r>
            <a:r>
              <a:rPr lang="zh-TW" altLang="en-US" sz="2400">
                <a:solidFill>
                  <a:srgbClr val="003399"/>
                </a:solidFill>
              </a:rPr>
              <a:t>＋</a:t>
            </a:r>
            <a:r>
              <a:rPr lang="en-US" altLang="zh-TW" sz="2400">
                <a:solidFill>
                  <a:srgbClr val="003399"/>
                </a:solidFill>
              </a:rPr>
              <a:t>50 = 104</a:t>
            </a:r>
          </a:p>
        </p:txBody>
      </p:sp>
      <p:sp>
        <p:nvSpPr>
          <p:cNvPr id="203818" name="Line 42">
            <a:extLst>
              <a:ext uri="{FF2B5EF4-FFF2-40B4-BE49-F238E27FC236}">
                <a16:creationId xmlns:a16="http://schemas.microsoft.com/office/drawing/2014/main" id="{31AFF32F-1A05-402E-A34F-16DF898A0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3338" y="4875213"/>
            <a:ext cx="1979612" cy="0"/>
          </a:xfrm>
          <a:prstGeom prst="line">
            <a:avLst/>
          </a:prstGeom>
          <a:noFill/>
          <a:ln w="317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0" rIns="0" bIns="0"/>
          <a:lstStyle/>
          <a:p>
            <a:endParaRPr lang="zh-CN" altLang="en-US"/>
          </a:p>
        </p:txBody>
      </p:sp>
      <p:sp>
        <p:nvSpPr>
          <p:cNvPr id="44043" name="Rectangle 112">
            <a:extLst>
              <a:ext uri="{FF2B5EF4-FFF2-40B4-BE49-F238E27FC236}">
                <a16:creationId xmlns:a16="http://schemas.microsoft.com/office/drawing/2014/main" id="{4940AEDC-6958-4971-8769-ED807AB5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73088"/>
            <a:ext cx="345598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zh-TW" altLang="en-US" sz="2000" u="sng">
                <a:latin typeface="Times New Roman" panose="02020603050405020304" pitchFamily="18" charset="0"/>
              </a:rPr>
              <a:t>參加遠足活動的學生人數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sp>
        <p:nvSpPr>
          <p:cNvPr id="44044" name="Text Box 64">
            <a:extLst>
              <a:ext uri="{FF2B5EF4-FFF2-40B4-BE49-F238E27FC236}">
                <a16:creationId xmlns:a16="http://schemas.microsoft.com/office/drawing/2014/main" id="{6634EE65-F9BA-4340-ABE9-6FB54788C7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 rot="-5400000">
            <a:off x="791369" y="2094707"/>
            <a:ext cx="11461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1800">
                <a:latin typeface="標楷體" panose="03000509000000000000" pitchFamily="65" charset="-120"/>
              </a:rPr>
              <a:t>學生人數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44045" name="Text Box 127">
            <a:extLst>
              <a:ext uri="{FF2B5EF4-FFF2-40B4-BE49-F238E27FC236}">
                <a16:creationId xmlns:a16="http://schemas.microsoft.com/office/drawing/2014/main" id="{844561B5-6C63-4350-A35C-5545E969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3522663"/>
            <a:ext cx="56038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800"/>
              <a:t>一年級  二年級 三年級  四年級 五年級 六年級    年級</a:t>
            </a:r>
            <a:endParaRPr kumimoji="0" lang="zh-TW" altLang="en-US" sz="1800"/>
          </a:p>
        </p:txBody>
      </p:sp>
      <p:pic>
        <p:nvPicPr>
          <p:cNvPr id="44046" name="图片 4">
            <a:extLst>
              <a:ext uri="{FF2B5EF4-FFF2-40B4-BE49-F238E27FC236}">
                <a16:creationId xmlns:a16="http://schemas.microsoft.com/office/drawing/2014/main" id="{6065A512-2C24-4489-9A6F-1E293DC6E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5" b="2013"/>
          <a:stretch>
            <a:fillRect/>
          </a:stretch>
        </p:blipFill>
        <p:spPr bwMode="auto">
          <a:xfrm>
            <a:off x="7242175" y="1096963"/>
            <a:ext cx="5603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图片 38">
            <a:extLst>
              <a:ext uri="{FF2B5EF4-FFF2-40B4-BE49-F238E27FC236}">
                <a16:creationId xmlns:a16="http://schemas.microsoft.com/office/drawing/2014/main" id="{48B96675-281F-49FD-B846-32EE7F33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3" t="2229" r="-134" b="17435"/>
          <a:stretch>
            <a:fillRect/>
          </a:stretch>
        </p:blipFill>
        <p:spPr bwMode="auto">
          <a:xfrm>
            <a:off x="7270750" y="1616075"/>
            <a:ext cx="4699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Rectangle 112">
            <a:extLst>
              <a:ext uri="{FF2B5EF4-FFF2-40B4-BE49-F238E27FC236}">
                <a16:creationId xmlns:a16="http://schemas.microsoft.com/office/drawing/2014/main" id="{FD1B3581-1916-4EB1-B6D3-46935D42B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1125538"/>
            <a:ext cx="6746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CN" altLang="en-US" sz="1800"/>
              <a:t>女生</a:t>
            </a:r>
            <a:endParaRPr lang="zh-TW" altLang="en-US" sz="1800"/>
          </a:p>
        </p:txBody>
      </p:sp>
      <p:sp>
        <p:nvSpPr>
          <p:cNvPr id="44049" name="Rectangle 112">
            <a:extLst>
              <a:ext uri="{FF2B5EF4-FFF2-40B4-BE49-F238E27FC236}">
                <a16:creationId xmlns:a16="http://schemas.microsoft.com/office/drawing/2014/main" id="{3DC5EA01-91E6-4A07-9883-B8CFD421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88" y="1658938"/>
            <a:ext cx="6746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CN" altLang="en-US" sz="1800"/>
              <a:t>男生</a:t>
            </a:r>
            <a:endParaRPr lang="zh-TW" altLang="en-US" sz="1800"/>
          </a:p>
        </p:txBody>
      </p:sp>
      <p:sp>
        <p:nvSpPr>
          <p:cNvPr id="44050" name="Rectangle 112">
            <a:extLst>
              <a:ext uri="{FF2B5EF4-FFF2-40B4-BE49-F238E27FC236}">
                <a16:creationId xmlns:a16="http://schemas.microsoft.com/office/drawing/2014/main" id="{6D42686F-9EE6-4E16-A744-2E485966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8" y="938213"/>
            <a:ext cx="4381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zh-CN" sz="1800"/>
              <a:t>70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zh-CN" sz="1800"/>
              <a:t>60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zh-CN" sz="1800"/>
              <a:t>50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zh-TW" sz="1800"/>
              <a:t>40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zh-TW" sz="1800"/>
              <a:t>30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zh-TW" sz="1800"/>
              <a:t>20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zh-TW" sz="1800"/>
              <a:t>10</a:t>
            </a:r>
          </a:p>
          <a:p>
            <a:pPr algn="r" eaLnBrk="1" hangingPunct="1"/>
            <a:r>
              <a:rPr lang="en-US" altLang="zh-TW" sz="1800"/>
              <a:t>0</a:t>
            </a:r>
            <a:endParaRPr lang="zh-TW" altLang="en-US" sz="1800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B923B902-50CF-4887-A146-1E1508D2B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8" y="2205038"/>
            <a:ext cx="49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C737D62C-2CCE-4B85-9923-4754DE80A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2416175"/>
            <a:ext cx="54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349E1FB6-1CB4-4ACB-955B-882C79E8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1570038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A97A7FFA-6BC1-4FAB-8DDE-1AC626F8F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88" y="1847850"/>
            <a:ext cx="500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55D7A9A3-BC80-48F9-A4FB-3025D70D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127250"/>
            <a:ext cx="59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8B1AB73F-06B8-4617-A73B-3B116C495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3" y="1878013"/>
            <a:ext cx="51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71851AE5-2701-4A1E-AA20-0C23A1A9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1343025"/>
            <a:ext cx="51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FDA0DF6F-3F86-4E7C-A9B5-7A7C59A62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1847850"/>
            <a:ext cx="515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2FA73454-4BDC-44F6-9B2D-6992B1894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1328738"/>
            <a:ext cx="51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7F36368E-BE5E-4896-8D73-BA35E5890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1512888"/>
            <a:ext cx="51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000">
                <a:solidFill>
                  <a:srgbClr val="003399"/>
                </a:solidFill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A473E969-EC2F-4BA1-896C-441632DC8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2238375"/>
            <a:ext cx="1928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3399"/>
                </a:solidFill>
              </a:rPr>
              <a:t>二</a:t>
            </a:r>
            <a:r>
              <a:rPr lang="zh-TW" altLang="en-US" sz="2400">
                <a:solidFill>
                  <a:srgbClr val="003399"/>
                </a:solidFill>
              </a:rPr>
              <a:t>年級：</a:t>
            </a:r>
            <a:endParaRPr lang="en-US" altLang="zh-TW" sz="2400">
              <a:solidFill>
                <a:srgbClr val="003399"/>
              </a:solidFill>
            </a:endParaRPr>
          </a:p>
          <a:p>
            <a:pPr eaLnBrk="1" hangingPunct="1"/>
            <a:r>
              <a:rPr lang="en-US" altLang="zh-TW" sz="2400">
                <a:solidFill>
                  <a:srgbClr val="003399"/>
                </a:solidFill>
              </a:rPr>
              <a:t>28</a:t>
            </a:r>
            <a:r>
              <a:rPr lang="zh-TW" altLang="en-US" sz="2400">
                <a:solidFill>
                  <a:srgbClr val="003399"/>
                </a:solidFill>
              </a:rPr>
              <a:t>＋</a:t>
            </a:r>
            <a:r>
              <a:rPr lang="en-US" altLang="zh-TW" sz="2400">
                <a:solidFill>
                  <a:srgbClr val="003399"/>
                </a:solidFill>
              </a:rPr>
              <a:t>24 = 52</a:t>
            </a:r>
          </a:p>
          <a:p>
            <a:pPr eaLnBrk="1" hangingPunct="1"/>
            <a:r>
              <a:rPr lang="en-US" altLang="zh-TW" sz="2400">
                <a:solidFill>
                  <a:srgbClr val="003399"/>
                </a:solidFill>
              </a:rPr>
              <a:t>52</a:t>
            </a:r>
            <a:r>
              <a:rPr lang="en-US" altLang="zh-CN" sz="2400">
                <a:solidFill>
                  <a:srgbClr val="003399"/>
                </a:solidFill>
              </a:rPr>
              <a:t>×</a:t>
            </a:r>
            <a:r>
              <a:rPr lang="en-US" altLang="zh-TW" sz="2400">
                <a:solidFill>
                  <a:srgbClr val="003399"/>
                </a:solidFill>
              </a:rPr>
              <a:t>2 = 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03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7" grpId="0" animBg="1"/>
      <p:bldP spid="28" grpId="0"/>
      <p:bldP spid="203783" grpId="0" uiExpand="1" build="p"/>
      <p:bldP spid="203783" grpId="1" build="allAtOnce"/>
      <p:bldP spid="34" grpId="0" build="allAtOnce"/>
      <p:bldP spid="35" grpId="0" build="allAtOnce"/>
      <p:bldP spid="36" grpId="0" build="allAtOnce"/>
      <p:bldP spid="37" grpId="0" build="allAtOnce"/>
      <p:bldP spid="38" grpId="0" build="allAtOnce"/>
      <p:bldP spid="39" grpId="0" build="allAtOnce"/>
      <p:bldP spid="41" grpId="0" build="allAtOnce"/>
      <p:bldP spid="42" grpId="0" build="allAtOnce"/>
      <p:bldP spid="43" grpId="0" build="allAtOnce"/>
      <p:bldP spid="44" grpId="0" build="allAtOnce"/>
      <p:bldP spid="40" grpId="0" build="p"/>
      <p:bldP spid="40" grpId="1" uiExpand="1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762BA9D-39BF-42F5-909C-C26F58D5C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38213"/>
            <a:ext cx="7777163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30. </a:t>
            </a:r>
            <a:r>
              <a:rPr lang="zh-TW" altLang="en-US" sz="2800">
                <a:ea typeface="標楷體" panose="03000509000000000000" pitchFamily="65" charset="-120"/>
              </a:rPr>
              <a:t>如果</a:t>
            </a:r>
            <a:r>
              <a:rPr lang="en-US" altLang="zh-TW" sz="2800">
                <a:ea typeface="標楷體" panose="03000509000000000000" pitchFamily="65" charset="-120"/>
              </a:rPr>
              <a:t>76</a:t>
            </a:r>
            <a:r>
              <a:rPr lang="en-US" altLang="zh-TW" sz="2800" i="1">
                <a:ea typeface="標楷體" panose="03000509000000000000" pitchFamily="65" charset="-120"/>
              </a:rPr>
              <a:t>R</a:t>
            </a:r>
            <a:r>
              <a:rPr lang="en-US" altLang="zh-TW" sz="2800">
                <a:ea typeface="標楷體" panose="03000509000000000000" pitchFamily="65" charset="-120"/>
              </a:rPr>
              <a:t> = 684</a:t>
            </a:r>
            <a:r>
              <a:rPr lang="zh-TW" altLang="en-US" sz="2800">
                <a:ea typeface="標楷體" panose="03000509000000000000" pitchFamily="65" charset="-120"/>
              </a:rPr>
              <a:t>，那麼</a:t>
            </a:r>
            <a:r>
              <a:rPr lang="en-US" altLang="zh-TW" sz="2800">
                <a:ea typeface="標楷體" panose="03000509000000000000" pitchFamily="65" charset="-120"/>
              </a:rPr>
              <a:t>3</a:t>
            </a:r>
            <a:r>
              <a:rPr lang="en-US" altLang="zh-TW" sz="2800" i="1">
                <a:ea typeface="標楷體" panose="03000509000000000000" pitchFamily="65" charset="-120"/>
              </a:rPr>
              <a:t>R</a:t>
            </a:r>
            <a:r>
              <a:rPr lang="en-US" altLang="zh-TW" sz="2800">
                <a:ea typeface="標楷體" panose="03000509000000000000" pitchFamily="65" charset="-120"/>
              </a:rPr>
              <a:t> =</a:t>
            </a:r>
            <a:r>
              <a:rPr lang="zh-TW" altLang="en-US" sz="2800">
                <a:ea typeface="標楷體" panose="03000509000000000000" pitchFamily="65" charset="-120"/>
              </a:rPr>
              <a:t>？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2819BC-4305-44E0-B216-805B0C159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13" y="3314700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816528-7953-4C5D-9112-8A311020F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275" y="320675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5D42AFA9-E587-40F4-A5EC-402A249A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1693863"/>
            <a:ext cx="1727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A. 3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B. 9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C. 18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D. 27</a:t>
            </a:r>
          </a:p>
        </p:txBody>
      </p:sp>
      <p:sp>
        <p:nvSpPr>
          <p:cNvPr id="204806" name="Rectangle 6">
            <a:extLst>
              <a:ext uri="{FF2B5EF4-FFF2-40B4-BE49-F238E27FC236}">
                <a16:creationId xmlns:a16="http://schemas.microsoft.com/office/drawing/2014/main" id="{89CA6E7C-5301-4666-A093-F572F9580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1671638"/>
            <a:ext cx="372745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TW" dirty="0">
                <a:solidFill>
                  <a:srgbClr val="003399"/>
                </a:solidFill>
                <a:ea typeface="新細明體" panose="02020500000000000000" pitchFamily="18" charset="-120"/>
              </a:rPr>
              <a:t>76</a:t>
            </a:r>
            <a:r>
              <a:rPr lang="en-US" altLang="zh-TW" i="1" dirty="0">
                <a:solidFill>
                  <a:srgbClr val="003399"/>
                </a:solidFill>
                <a:ea typeface="新細明體" panose="02020500000000000000" pitchFamily="18" charset="-120"/>
              </a:rPr>
              <a:t>R</a:t>
            </a:r>
            <a:r>
              <a:rPr lang="en-US" altLang="zh-TW" dirty="0">
                <a:solidFill>
                  <a:srgbClr val="003399"/>
                </a:solidFill>
                <a:ea typeface="新細明體" panose="02020500000000000000" pitchFamily="18" charset="-120"/>
              </a:rPr>
              <a:t> = 684</a:t>
            </a:r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zh-TW" dirty="0">
                <a:solidFill>
                  <a:srgbClr val="003399"/>
                </a:solidFill>
                <a:ea typeface="新細明體" panose="02020500000000000000" pitchFamily="18" charset="-120"/>
              </a:rPr>
              <a:t>         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 dirty="0">
                <a:solidFill>
                  <a:srgbClr val="003399"/>
                </a:solidFill>
                <a:ea typeface="新細明體" panose="02020500000000000000" pitchFamily="18" charset="-120"/>
              </a:rPr>
              <a:t>    </a:t>
            </a:r>
            <a:r>
              <a:rPr lang="en-US" altLang="zh-TW" i="1" dirty="0">
                <a:solidFill>
                  <a:srgbClr val="003399"/>
                </a:solidFill>
                <a:ea typeface="新細明體" panose="02020500000000000000" pitchFamily="18" charset="-120"/>
              </a:rPr>
              <a:t>R</a:t>
            </a:r>
            <a:r>
              <a:rPr lang="en-US" altLang="zh-TW" dirty="0">
                <a:solidFill>
                  <a:srgbClr val="003399"/>
                </a:solidFill>
                <a:ea typeface="新細明體" panose="02020500000000000000" pitchFamily="18" charset="-120"/>
              </a:rPr>
              <a:t> =  9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dirty="0">
                <a:solidFill>
                  <a:srgbClr val="003399"/>
                </a:solidFill>
                <a:ea typeface="新細明體" panose="02020500000000000000" pitchFamily="18" charset="-120"/>
              </a:rPr>
              <a:t>  3</a:t>
            </a:r>
            <a:r>
              <a:rPr lang="en-US" altLang="zh-TW" i="1" dirty="0">
                <a:solidFill>
                  <a:srgbClr val="003399"/>
                </a:solidFill>
                <a:ea typeface="新細明體" panose="02020500000000000000" pitchFamily="18" charset="-120"/>
              </a:rPr>
              <a:t>R</a:t>
            </a:r>
            <a:r>
              <a:rPr lang="en-US" altLang="zh-TW" dirty="0">
                <a:solidFill>
                  <a:srgbClr val="003399"/>
                </a:solidFill>
                <a:ea typeface="新細明體" panose="02020500000000000000" pitchFamily="18" charset="-120"/>
              </a:rPr>
              <a:t> = 3×9 = 27</a:t>
            </a:r>
          </a:p>
        </p:txBody>
      </p:sp>
      <p:grpSp>
        <p:nvGrpSpPr>
          <p:cNvPr id="2" name="组合 3">
            <a:extLst>
              <a:ext uri="{FF2B5EF4-FFF2-40B4-BE49-F238E27FC236}">
                <a16:creationId xmlns:a16="http://schemas.microsoft.com/office/drawing/2014/main" id="{20660813-1040-4B55-B654-1DA56A107B4D}"/>
              </a:ext>
            </a:extLst>
          </p:cNvPr>
          <p:cNvGrpSpPr>
            <a:grpSpLocks/>
          </p:cNvGrpSpPr>
          <p:nvPr/>
        </p:nvGrpSpPr>
        <p:grpSpPr bwMode="auto">
          <a:xfrm>
            <a:off x="4249738" y="2168525"/>
            <a:ext cx="1978025" cy="854075"/>
            <a:chOff x="4272943" y="4585518"/>
            <a:chExt cx="1977542" cy="854075"/>
          </a:xfrm>
        </p:grpSpPr>
        <p:sp>
          <p:nvSpPr>
            <p:cNvPr id="45064" name="Line 10">
              <a:extLst>
                <a:ext uri="{FF2B5EF4-FFF2-40B4-BE49-F238E27FC236}">
                  <a16:creationId xmlns:a16="http://schemas.microsoft.com/office/drawing/2014/main" id="{5B41B934-9558-4191-8131-F1C2CB009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41" y="4987528"/>
              <a:ext cx="749347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0" rIns="0" bIns="0"/>
            <a:lstStyle/>
            <a:p>
              <a:endParaRPr lang="zh-CN" altLang="en-US"/>
            </a:p>
          </p:txBody>
        </p:sp>
        <p:sp>
          <p:nvSpPr>
            <p:cNvPr id="45065" name="Line 11">
              <a:extLst>
                <a:ext uri="{FF2B5EF4-FFF2-40B4-BE49-F238E27FC236}">
                  <a16:creationId xmlns:a16="http://schemas.microsoft.com/office/drawing/2014/main" id="{92948B0B-6DBA-4D18-AE8C-B4E004D44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0687" y="4993878"/>
              <a:ext cx="749798" cy="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0" rIns="0" bIns="0"/>
            <a:lstStyle/>
            <a:p>
              <a:endParaRPr lang="zh-CN" altLang="en-US"/>
            </a:p>
          </p:txBody>
        </p:sp>
        <p:grpSp>
          <p:nvGrpSpPr>
            <p:cNvPr id="45066" name="组合 2">
              <a:extLst>
                <a:ext uri="{FF2B5EF4-FFF2-40B4-BE49-F238E27FC236}">
                  <a16:creationId xmlns:a16="http://schemas.microsoft.com/office/drawing/2014/main" id="{58836F26-B658-440B-9935-73D7B9CFB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943" y="4585518"/>
              <a:ext cx="1902530" cy="854075"/>
              <a:chOff x="4138006" y="2115765"/>
              <a:chExt cx="1902530" cy="854075"/>
            </a:xfrm>
          </p:grpSpPr>
          <p:sp>
            <p:nvSpPr>
              <p:cNvPr id="45067" name="Text Box 12">
                <a:extLst>
                  <a:ext uri="{FF2B5EF4-FFF2-40B4-BE49-F238E27FC236}">
                    <a16:creationId xmlns:a16="http://schemas.microsoft.com/office/drawing/2014/main" id="{ACA84C14-0FC3-433C-ABF5-97DB714F1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4736" y="2115765"/>
                <a:ext cx="6858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0" rIns="0" bIns="0">
                <a:spAutoFit/>
              </a:bodyPr>
              <a:lstStyle>
                <a:lvl1pPr marL="342900" indent="-3429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zh-TW">
                    <a:solidFill>
                      <a:srgbClr val="003399"/>
                    </a:solidFill>
                  </a:rPr>
                  <a:t>684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zh-TW">
                    <a:solidFill>
                      <a:srgbClr val="003399"/>
                    </a:solidFill>
                  </a:rPr>
                  <a:t>76</a:t>
                </a:r>
                <a:endParaRPr lang="en-US" altLang="zh-CN">
                  <a:solidFill>
                    <a:srgbClr val="003399"/>
                  </a:solidFill>
                </a:endParaRPr>
              </a:p>
            </p:txBody>
          </p:sp>
          <p:sp>
            <p:nvSpPr>
              <p:cNvPr id="45068" name="Text Box 9">
                <a:extLst>
                  <a:ext uri="{FF2B5EF4-FFF2-40B4-BE49-F238E27FC236}">
                    <a16:creationId xmlns:a16="http://schemas.microsoft.com/office/drawing/2014/main" id="{9AFF0B3F-D2DF-47F7-9D0C-69974F1DA0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8006" y="2115765"/>
                <a:ext cx="744537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0" rIns="0" bIns="0">
                <a:spAutoFit/>
              </a:bodyPr>
              <a:lstStyle>
                <a:lvl1pPr marL="342900" indent="-3429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zh-TW">
                    <a:solidFill>
                      <a:srgbClr val="003399"/>
                    </a:solidFill>
                  </a:rPr>
                  <a:t>76</a:t>
                </a:r>
                <a:r>
                  <a:rPr lang="en-US" altLang="zh-TW" i="1">
                    <a:solidFill>
                      <a:srgbClr val="003399"/>
                    </a:solidFill>
                  </a:rPr>
                  <a:t>R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zh-TW">
                    <a:solidFill>
                      <a:srgbClr val="003399"/>
                    </a:solidFill>
                  </a:rPr>
                  <a:t>76</a:t>
                </a:r>
                <a:endParaRPr lang="en-US" altLang="zh-CN">
                  <a:solidFill>
                    <a:srgbClr val="003399"/>
                  </a:solidFill>
                </a:endParaRPr>
              </a:p>
            </p:txBody>
          </p:sp>
          <p:sp>
            <p:nvSpPr>
              <p:cNvPr id="45069" name="文本框 1">
                <a:extLst>
                  <a:ext uri="{FF2B5EF4-FFF2-40B4-BE49-F238E27FC236}">
                    <a16:creationId xmlns:a16="http://schemas.microsoft.com/office/drawing/2014/main" id="{5F79A636-E155-483B-83D7-0A2C380930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1250" y="2256165"/>
                <a:ext cx="39529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en-US" altLang="zh-TW">
                    <a:solidFill>
                      <a:srgbClr val="003399"/>
                    </a:solidFill>
                    <a:ea typeface="新細明體" panose="02020500000000000000" pitchFamily="18" charset="-120"/>
                  </a:rPr>
                  <a:t>=</a:t>
                </a:r>
                <a:endParaRPr lang="zh-HK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04806" grpId="0" build="p"/>
      <p:bldP spid="204806" grpId="1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字方塊 54">
            <a:extLst>
              <a:ext uri="{FF2B5EF4-FFF2-40B4-BE49-F238E27FC236}">
                <a16:creationId xmlns:a16="http://schemas.microsoft.com/office/drawing/2014/main" id="{FA044981-1B67-4EFB-A6D8-A9EDC39BF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4437063"/>
            <a:ext cx="7775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kumimoji="0" lang="zh-TW" altLang="en-US">
                <a:solidFill>
                  <a:srgbClr val="003399"/>
                </a:solidFill>
              </a:rPr>
              <a:t>立體</a:t>
            </a:r>
            <a:r>
              <a:rPr kumimoji="0" lang="en-US" altLang="zh-TW">
                <a:solidFill>
                  <a:srgbClr val="003399"/>
                </a:solidFill>
              </a:rPr>
              <a:t>B</a:t>
            </a:r>
            <a:r>
              <a:rPr kumimoji="0" lang="zh-TW" altLang="en-US">
                <a:solidFill>
                  <a:srgbClr val="003399"/>
                </a:solidFill>
              </a:rPr>
              <a:t>的體積 </a:t>
            </a:r>
            <a:r>
              <a:rPr kumimoji="0" lang="en-US" altLang="zh-TW">
                <a:solidFill>
                  <a:srgbClr val="003399"/>
                </a:solidFill>
              </a:rPr>
              <a:t>= </a:t>
            </a:r>
            <a:r>
              <a:rPr kumimoji="0" lang="zh-TW" altLang="en-US">
                <a:solidFill>
                  <a:srgbClr val="0070C0"/>
                </a:solidFill>
              </a:rPr>
              <a:t>小正方體體積</a:t>
            </a:r>
            <a:r>
              <a:rPr kumimoji="0" lang="zh-TW" altLang="en-US">
                <a:solidFill>
                  <a:srgbClr val="003399"/>
                </a:solidFill>
              </a:rPr>
              <a:t>＋</a:t>
            </a:r>
            <a:r>
              <a:rPr kumimoji="0" lang="zh-TW" altLang="en-US">
                <a:solidFill>
                  <a:srgbClr val="00B050"/>
                </a:solidFill>
              </a:rPr>
              <a:t>長方體體積 </a:t>
            </a:r>
          </a:p>
        </p:txBody>
      </p:sp>
      <p:pic>
        <p:nvPicPr>
          <p:cNvPr id="51203" name="Picture 35" descr="C:\Documents and Settings\garwin.zhang\Desktop\LRMathATP6_T4_JPG\T4_16a_P6.jpg">
            <a:extLst>
              <a:ext uri="{FF2B5EF4-FFF2-40B4-BE49-F238E27FC236}">
                <a16:creationId xmlns:a16="http://schemas.microsoft.com/office/drawing/2014/main" id="{DAE3EAB3-7288-4E85-AC01-95C055B1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993775"/>
            <a:ext cx="64865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9">
            <a:extLst>
              <a:ext uri="{FF2B5EF4-FFF2-40B4-BE49-F238E27FC236}">
                <a16:creationId xmlns:a16="http://schemas.microsoft.com/office/drawing/2014/main" id="{161897BF-A078-4E72-AE04-42FEFCB5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2514600"/>
            <a:ext cx="973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r>
              <a:rPr lang="zh-TW" altLang="en-US" sz="1600">
                <a:latin typeface="Times New Roman" panose="02020603050405020304" pitchFamily="18" charset="0"/>
              </a:rPr>
              <a:t>立體</a:t>
            </a:r>
            <a:r>
              <a:rPr lang="en-US" altLang="zh-TW" sz="1600"/>
              <a:t>A</a:t>
            </a:r>
            <a:endParaRPr lang="en-US" altLang="zh-TW" sz="1600">
              <a:ea typeface="新細明體" panose="02020500000000000000" pitchFamily="18" charset="-120"/>
            </a:endParaRPr>
          </a:p>
        </p:txBody>
      </p:sp>
      <p:sp>
        <p:nvSpPr>
          <p:cNvPr id="51205" name="Text Box 10">
            <a:extLst>
              <a:ext uri="{FF2B5EF4-FFF2-40B4-BE49-F238E27FC236}">
                <a16:creationId xmlns:a16="http://schemas.microsoft.com/office/drawing/2014/main" id="{EA3EF9AF-75A5-431F-BFCD-0DBD3CEF9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2514600"/>
            <a:ext cx="811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 sz="1600">
                <a:latin typeface="Times New Roman" panose="02020603050405020304" pitchFamily="18" charset="0"/>
              </a:rPr>
              <a:t>立體</a:t>
            </a:r>
            <a:r>
              <a:rPr lang="en-US" altLang="zh-TW" sz="1600"/>
              <a:t>B</a:t>
            </a:r>
            <a:endParaRPr lang="en-US" altLang="zh-TW" sz="1600">
              <a:ea typeface="新細明體" panose="02020500000000000000" pitchFamily="18" charset="-120"/>
            </a:endParaRPr>
          </a:p>
        </p:txBody>
      </p:sp>
      <p:sp>
        <p:nvSpPr>
          <p:cNvPr id="51206" name="Text Box 4">
            <a:extLst>
              <a:ext uri="{FF2B5EF4-FFF2-40B4-BE49-F238E27FC236}">
                <a16:creationId xmlns:a16="http://schemas.microsoft.com/office/drawing/2014/main" id="{A895030B-C1A0-4355-95A6-E2AC1448A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2874963"/>
            <a:ext cx="781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31.</a:t>
            </a:r>
          </a:p>
        </p:txBody>
      </p:sp>
      <p:sp>
        <p:nvSpPr>
          <p:cNvPr id="51207" name="Rectangle 22">
            <a:extLst>
              <a:ext uri="{FF2B5EF4-FFF2-40B4-BE49-F238E27FC236}">
                <a16:creationId xmlns:a16="http://schemas.microsoft.com/office/drawing/2014/main" id="{8641256F-D1F0-43AF-A176-08918FBA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2903538"/>
            <a:ext cx="741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 dirty="0"/>
              <a:t>立體</a:t>
            </a:r>
            <a:r>
              <a:rPr lang="en-US" altLang="zh-TW" dirty="0"/>
              <a:t>A</a:t>
            </a:r>
            <a:r>
              <a:rPr lang="zh-TW" altLang="en-US" dirty="0"/>
              <a:t>和立體</a:t>
            </a:r>
            <a:r>
              <a:rPr lang="en-US" altLang="zh-TW" dirty="0"/>
              <a:t>B</a:t>
            </a:r>
            <a:r>
              <a:rPr lang="zh-TW" altLang="en-US" dirty="0"/>
              <a:t>剛好可以合併成一個正方體，</a:t>
            </a:r>
            <a:br>
              <a:rPr lang="en-US" altLang="zh-TW" dirty="0"/>
            </a:br>
            <a:r>
              <a:rPr lang="zh-CN" altLang="en-US" dirty="0"/>
              <a:t>如上圖所示。</a:t>
            </a:r>
            <a:endParaRPr lang="zh-TW" altLang="en-US" dirty="0"/>
          </a:p>
        </p:txBody>
      </p:sp>
      <p:sp>
        <p:nvSpPr>
          <p:cNvPr id="51208" name="Rectangle 23">
            <a:extLst>
              <a:ext uri="{FF2B5EF4-FFF2-40B4-BE49-F238E27FC236}">
                <a16:creationId xmlns:a16="http://schemas.microsoft.com/office/drawing/2014/main" id="{13E9EEBC-EF4E-4790-AAA7-FC123CD3A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3838575"/>
            <a:ext cx="777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(a) </a:t>
            </a:r>
            <a:r>
              <a:rPr lang="zh-TW" altLang="en-US" dirty="0"/>
              <a:t>立體</a:t>
            </a:r>
            <a:r>
              <a:rPr lang="en-US" altLang="zh-TW" dirty="0"/>
              <a:t>B</a:t>
            </a:r>
            <a:r>
              <a:rPr lang="zh-TW" altLang="en-US" dirty="0"/>
              <a:t>的體積是多少？</a:t>
            </a:r>
            <a:r>
              <a:rPr lang="en-US" altLang="zh-TW" dirty="0"/>
              <a:t>(</a:t>
            </a:r>
            <a:r>
              <a:rPr lang="zh-TW" altLang="en-US" dirty="0"/>
              <a:t>只須寫出答案</a:t>
            </a:r>
            <a:r>
              <a:rPr lang="en-US" altLang="zh-TW" dirty="0"/>
              <a:t>) [2</a:t>
            </a:r>
            <a:r>
              <a:rPr lang="zh-TW" altLang="en-US" dirty="0"/>
              <a:t>分</a:t>
            </a:r>
            <a:r>
              <a:rPr lang="en-US" altLang="zh-TW" dirty="0"/>
              <a:t>]</a:t>
            </a:r>
          </a:p>
        </p:txBody>
      </p:sp>
      <p:sp>
        <p:nvSpPr>
          <p:cNvPr id="32790" name="Rectangle 22">
            <a:extLst>
              <a:ext uri="{FF2B5EF4-FFF2-40B4-BE49-F238E27FC236}">
                <a16:creationId xmlns:a16="http://schemas.microsoft.com/office/drawing/2014/main" id="{4D21B4AA-FA5D-46C1-9910-F8340F8C4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454525"/>
            <a:ext cx="6911975" cy="519113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 dirty="0"/>
              <a:t>立體</a:t>
            </a:r>
            <a:r>
              <a:rPr lang="en-US" altLang="zh-TW" dirty="0"/>
              <a:t>B</a:t>
            </a:r>
            <a:r>
              <a:rPr lang="zh-TW" altLang="en-US" dirty="0"/>
              <a:t>的體積是</a:t>
            </a:r>
            <a:r>
              <a:rPr lang="en-US" altLang="zh-TW" u="sng" dirty="0"/>
              <a:t>                 </a:t>
            </a:r>
            <a:r>
              <a:rPr lang="en-US" altLang="zh-TW" dirty="0"/>
              <a:t>cm</a:t>
            </a:r>
            <a:r>
              <a:rPr lang="en-US" altLang="zh-TW" baseline="30000" dirty="0"/>
              <a:t>3</a:t>
            </a:r>
            <a:r>
              <a:rPr lang="zh-TW" altLang="en-US" dirty="0"/>
              <a:t>。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sz="1800" dirty="0">
                <a:solidFill>
                  <a:srgbClr val="003399"/>
                </a:solidFill>
                <a:ea typeface="新細明體" panose="02020500000000000000" pitchFamily="18" charset="-120"/>
              </a:rPr>
              <a:t>                            </a:t>
            </a:r>
            <a:r>
              <a:rPr lang="zh-TW" altLang="en-US" dirty="0">
                <a:solidFill>
                  <a:srgbClr val="FF3300"/>
                </a:solidFill>
              </a:rPr>
              <a:t>            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8CBB546-F6BC-4CA1-9C55-2EEB4963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4468813"/>
            <a:ext cx="779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FF0000"/>
                </a:solidFill>
              </a:rPr>
              <a:t>270</a:t>
            </a:r>
            <a:endParaRPr lang="en-US" altLang="zh-HK">
              <a:ea typeface="新細明體" panose="02020500000000000000" pitchFamily="18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8195A13-0922-439F-B2E6-95457F786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38" y="4468813"/>
            <a:ext cx="935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>
                <a:solidFill>
                  <a:srgbClr val="FF3300"/>
                </a:solidFill>
              </a:rPr>
              <a:t>[2</a:t>
            </a:r>
            <a:r>
              <a:rPr lang="zh-TW" altLang="en-US">
                <a:solidFill>
                  <a:srgbClr val="FF3300"/>
                </a:solidFill>
              </a:rPr>
              <a:t>分</a:t>
            </a:r>
            <a:r>
              <a:rPr lang="en-US" altLang="zh-TW">
                <a:solidFill>
                  <a:srgbClr val="FF3300"/>
                </a:solidFill>
              </a:rPr>
              <a:t>]</a:t>
            </a:r>
            <a:endParaRPr lang="en-US" altLang="zh-HK">
              <a:ea typeface="新細明體" panose="02020500000000000000" pitchFamily="18" charset="-120"/>
            </a:endParaRPr>
          </a:p>
        </p:txBody>
      </p:sp>
      <p:sp>
        <p:nvSpPr>
          <p:cNvPr id="51212" name="矩形 37">
            <a:extLst>
              <a:ext uri="{FF2B5EF4-FFF2-40B4-BE49-F238E27FC236}">
                <a16:creationId xmlns:a16="http://schemas.microsoft.com/office/drawing/2014/main" id="{1EFECB38-AE07-43E3-AC9E-0B8DBFA78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363" y="1252538"/>
            <a:ext cx="379412" cy="936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endParaRPr lang="en-US" altLang="zh-HK">
              <a:ea typeface="新細明體" panose="02020500000000000000" pitchFamily="18" charset="-120"/>
            </a:endParaRPr>
          </a:p>
        </p:txBody>
      </p:sp>
      <p:sp>
        <p:nvSpPr>
          <p:cNvPr id="51213" name="矩形 37">
            <a:extLst>
              <a:ext uri="{FF2B5EF4-FFF2-40B4-BE49-F238E27FC236}">
                <a16:creationId xmlns:a16="http://schemas.microsoft.com/office/drawing/2014/main" id="{8FFCFFB9-3C48-4E1B-92CF-0C27ED90C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363" y="1630363"/>
            <a:ext cx="379412" cy="936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endParaRPr lang="en-US" altLang="zh-HK">
              <a:ea typeface="新細明體" panose="02020500000000000000" pitchFamily="18" charset="-120"/>
            </a:endParaRPr>
          </a:p>
        </p:txBody>
      </p:sp>
      <p:sp>
        <p:nvSpPr>
          <p:cNvPr id="51214" name="矩形 37">
            <a:extLst>
              <a:ext uri="{FF2B5EF4-FFF2-40B4-BE49-F238E27FC236}">
                <a16:creationId xmlns:a16="http://schemas.microsoft.com/office/drawing/2014/main" id="{ADD6357A-D4EE-41BC-83C5-2486356CB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25" y="2176463"/>
            <a:ext cx="374650" cy="904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endParaRPr lang="en-US" altLang="zh-HK">
              <a:ea typeface="新細明體" panose="02020500000000000000" pitchFamily="18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4F8778CE-90C7-48C5-A8DF-9FD035A5EAE6}"/>
              </a:ext>
            </a:extLst>
          </p:cNvPr>
          <p:cNvGrpSpPr>
            <a:grpSpLocks/>
          </p:cNvGrpSpPr>
          <p:nvPr/>
        </p:nvGrpSpPr>
        <p:grpSpPr bwMode="auto">
          <a:xfrm>
            <a:off x="3608388" y="1189038"/>
            <a:ext cx="869950" cy="1339850"/>
            <a:chOff x="3608388" y="1189038"/>
            <a:chExt cx="869950" cy="1339850"/>
          </a:xfrm>
        </p:grpSpPr>
        <p:sp>
          <p:nvSpPr>
            <p:cNvPr id="51232" name="手繪多邊形: 圖案 12">
              <a:extLst>
                <a:ext uri="{FF2B5EF4-FFF2-40B4-BE49-F238E27FC236}">
                  <a16:creationId xmlns:a16="http://schemas.microsoft.com/office/drawing/2014/main" id="{74C36ECC-69B4-4417-92B9-D9951EAEA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1189038"/>
              <a:ext cx="860425" cy="368300"/>
            </a:xfrm>
            <a:custGeom>
              <a:avLst/>
              <a:gdLst>
                <a:gd name="T0" fmla="*/ 0 w 859631"/>
                <a:gd name="T1" fmla="*/ 329283 h 369094"/>
                <a:gd name="T2" fmla="*/ 575152 w 859631"/>
                <a:gd name="T3" fmla="*/ 0 h 369094"/>
                <a:gd name="T4" fmla="*/ 902741 w 859631"/>
                <a:gd name="T5" fmla="*/ 14872 h 369094"/>
                <a:gd name="T6" fmla="*/ 340092 w 859631"/>
                <a:gd name="T7" fmla="*/ 327158 h 369094"/>
                <a:gd name="T8" fmla="*/ 0 w 859631"/>
                <a:gd name="T9" fmla="*/ 329283 h 369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9631" h="369094">
                  <a:moveTo>
                    <a:pt x="0" y="369094"/>
                  </a:moveTo>
                  <a:lnTo>
                    <a:pt x="547687" y="0"/>
                  </a:lnTo>
                  <a:lnTo>
                    <a:pt x="859631" y="16669"/>
                  </a:lnTo>
                  <a:lnTo>
                    <a:pt x="323850" y="366712"/>
                  </a:lnTo>
                  <a:lnTo>
                    <a:pt x="0" y="369094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0" rIns="0" bIns="0"/>
            <a:lstStyle/>
            <a:p>
              <a:endParaRPr lang="zh-CN" altLang="en-US"/>
            </a:p>
          </p:txBody>
        </p:sp>
        <p:sp>
          <p:nvSpPr>
            <p:cNvPr id="51233" name="手繪多邊形: 圖案 13">
              <a:extLst>
                <a:ext uri="{FF2B5EF4-FFF2-40B4-BE49-F238E27FC236}">
                  <a16:creationId xmlns:a16="http://schemas.microsoft.com/office/drawing/2014/main" id="{45F3D6B2-7E04-4B5B-AE62-14764E12A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388" y="1550988"/>
              <a:ext cx="327025" cy="977900"/>
            </a:xfrm>
            <a:custGeom>
              <a:avLst/>
              <a:gdLst>
                <a:gd name="T0" fmla="*/ 1845 w 328612"/>
                <a:gd name="T1" fmla="*/ 932925 h 978694"/>
                <a:gd name="T2" fmla="*/ 0 w 328612"/>
                <a:gd name="T3" fmla="*/ 6826 h 978694"/>
                <a:gd name="T4" fmla="*/ 254241 w 328612"/>
                <a:gd name="T5" fmla="*/ 0 h 978694"/>
                <a:gd name="T6" fmla="*/ 252404 w 328612"/>
                <a:gd name="T7" fmla="*/ 937487 h 978694"/>
                <a:gd name="T8" fmla="*/ 1845 w 328612"/>
                <a:gd name="T9" fmla="*/ 932925 h 9786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612" h="978694">
                  <a:moveTo>
                    <a:pt x="2381" y="973931"/>
                  </a:moveTo>
                  <a:cubicBezTo>
                    <a:pt x="1587" y="651669"/>
                    <a:pt x="794" y="329406"/>
                    <a:pt x="0" y="7144"/>
                  </a:cubicBezTo>
                  <a:lnTo>
                    <a:pt x="328612" y="0"/>
                  </a:lnTo>
                  <a:cubicBezTo>
                    <a:pt x="327818" y="326231"/>
                    <a:pt x="327025" y="652463"/>
                    <a:pt x="326231" y="978694"/>
                  </a:cubicBezTo>
                  <a:lnTo>
                    <a:pt x="2381" y="973931"/>
                  </a:lnTo>
                  <a:close/>
                </a:path>
              </a:pathLst>
            </a:cu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0" rIns="0" bIns="0"/>
            <a:lstStyle/>
            <a:p>
              <a:endParaRPr lang="zh-CN" altLang="en-US"/>
            </a:p>
          </p:txBody>
        </p:sp>
        <p:sp>
          <p:nvSpPr>
            <p:cNvPr id="51234" name="手繪多邊形: 圖案 14">
              <a:extLst>
                <a:ext uri="{FF2B5EF4-FFF2-40B4-BE49-F238E27FC236}">
                  <a16:creationId xmlns:a16="http://schemas.microsoft.com/office/drawing/2014/main" id="{C23AD5B6-5C48-4BE0-97AB-C4DB4B11A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8" y="1201738"/>
              <a:ext cx="539750" cy="1327150"/>
            </a:xfrm>
            <a:custGeom>
              <a:avLst/>
              <a:gdLst>
                <a:gd name="T0" fmla="*/ 500078 w 540543"/>
                <a:gd name="T1" fmla="*/ 995446 h 1326357"/>
                <a:gd name="T2" fmla="*/ 0 w 540543"/>
                <a:gd name="T3" fmla="*/ 1369046 h 1326357"/>
                <a:gd name="T4" fmla="*/ 0 w 540543"/>
                <a:gd name="T5" fmla="*/ 363767 h 1326357"/>
                <a:gd name="T6" fmla="*/ 497875 w 540543"/>
                <a:gd name="T7" fmla="*/ 0 h 1326357"/>
                <a:gd name="T8" fmla="*/ 500078 w 540543"/>
                <a:gd name="T9" fmla="*/ 995446 h 1326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0543" h="1326357">
                  <a:moveTo>
                    <a:pt x="540543" y="964407"/>
                  </a:moveTo>
                  <a:lnTo>
                    <a:pt x="0" y="1326357"/>
                  </a:lnTo>
                  <a:lnTo>
                    <a:pt x="0" y="352425"/>
                  </a:lnTo>
                  <a:lnTo>
                    <a:pt x="538162" y="0"/>
                  </a:lnTo>
                  <a:cubicBezTo>
                    <a:pt x="538956" y="321469"/>
                    <a:pt x="539749" y="642938"/>
                    <a:pt x="540543" y="964407"/>
                  </a:cubicBezTo>
                  <a:close/>
                </a:path>
              </a:pathLst>
            </a:cu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0" rIns="0" bIns="0"/>
            <a:lstStyle/>
            <a:p>
              <a:endParaRPr lang="zh-CN" altLang="en-US"/>
            </a:p>
          </p:txBody>
        </p:sp>
      </p:grpSp>
      <p:grpSp>
        <p:nvGrpSpPr>
          <p:cNvPr id="52242" name="群組 15">
            <a:extLst>
              <a:ext uri="{FF2B5EF4-FFF2-40B4-BE49-F238E27FC236}">
                <a16:creationId xmlns:a16="http://schemas.microsoft.com/office/drawing/2014/main" id="{69C8A50A-1483-4F37-A17F-E766198717BD}"/>
              </a:ext>
            </a:extLst>
          </p:cNvPr>
          <p:cNvGrpSpPr>
            <a:grpSpLocks/>
          </p:cNvGrpSpPr>
          <p:nvPr/>
        </p:nvGrpSpPr>
        <p:grpSpPr bwMode="auto">
          <a:xfrm>
            <a:off x="4113213" y="1609725"/>
            <a:ext cx="508000" cy="447675"/>
            <a:chOff x="4112419" y="1609725"/>
            <a:chExt cx="509587" cy="447675"/>
          </a:xfrm>
        </p:grpSpPr>
        <p:sp>
          <p:nvSpPr>
            <p:cNvPr id="51229" name="手繪多邊形: 圖案 9">
              <a:extLst>
                <a:ext uri="{FF2B5EF4-FFF2-40B4-BE49-F238E27FC236}">
                  <a16:creationId xmlns:a16="http://schemas.microsoft.com/office/drawing/2014/main" id="{54119EF8-9C97-48F3-87A0-B4F5FB855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419" y="1731169"/>
              <a:ext cx="330994" cy="326231"/>
            </a:xfrm>
            <a:custGeom>
              <a:avLst/>
              <a:gdLst>
                <a:gd name="T0" fmla="*/ 9525 w 330994"/>
                <a:gd name="T1" fmla="*/ 4762 h 326231"/>
                <a:gd name="T2" fmla="*/ 0 w 330994"/>
                <a:gd name="T3" fmla="*/ 326231 h 326231"/>
                <a:gd name="T4" fmla="*/ 328612 w 330994"/>
                <a:gd name="T5" fmla="*/ 326231 h 326231"/>
                <a:gd name="T6" fmla="*/ 330994 w 330994"/>
                <a:gd name="T7" fmla="*/ 0 h 326231"/>
                <a:gd name="T8" fmla="*/ 9525 w 330994"/>
                <a:gd name="T9" fmla="*/ 4762 h 326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94" h="326231">
                  <a:moveTo>
                    <a:pt x="9525" y="4762"/>
                  </a:moveTo>
                  <a:lnTo>
                    <a:pt x="0" y="326231"/>
                  </a:lnTo>
                  <a:lnTo>
                    <a:pt x="328612" y="326231"/>
                  </a:lnTo>
                  <a:lnTo>
                    <a:pt x="330994" y="0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0" rIns="0" bIns="0"/>
            <a:lstStyle/>
            <a:p>
              <a:endParaRPr lang="zh-CN" altLang="en-US"/>
            </a:p>
          </p:txBody>
        </p:sp>
        <p:sp>
          <p:nvSpPr>
            <p:cNvPr id="51230" name="手繪多邊形: 圖案 10">
              <a:extLst>
                <a:ext uri="{FF2B5EF4-FFF2-40B4-BE49-F238E27FC236}">
                  <a16:creationId xmlns:a16="http://schemas.microsoft.com/office/drawing/2014/main" id="{FACD5B69-3F36-48B5-B125-71F85337E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1609725"/>
              <a:ext cx="497681" cy="128588"/>
            </a:xfrm>
            <a:custGeom>
              <a:avLst/>
              <a:gdLst>
                <a:gd name="T0" fmla="*/ 171450 w 497681"/>
                <a:gd name="T1" fmla="*/ 0 h 128588"/>
                <a:gd name="T2" fmla="*/ 0 w 497681"/>
                <a:gd name="T3" fmla="*/ 128588 h 128588"/>
                <a:gd name="T4" fmla="*/ 323850 w 497681"/>
                <a:gd name="T5" fmla="*/ 126206 h 128588"/>
                <a:gd name="T6" fmla="*/ 497681 w 497681"/>
                <a:gd name="T7" fmla="*/ 4763 h 128588"/>
                <a:gd name="T8" fmla="*/ 171450 w 497681"/>
                <a:gd name="T9" fmla="*/ 0 h 1285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7681" h="128588">
                  <a:moveTo>
                    <a:pt x="171450" y="0"/>
                  </a:moveTo>
                  <a:lnTo>
                    <a:pt x="0" y="128588"/>
                  </a:lnTo>
                  <a:lnTo>
                    <a:pt x="323850" y="126206"/>
                  </a:lnTo>
                  <a:lnTo>
                    <a:pt x="497681" y="4763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0" rIns="0" bIns="0"/>
            <a:lstStyle/>
            <a:p>
              <a:endParaRPr lang="zh-CN" altLang="en-US"/>
            </a:p>
          </p:txBody>
        </p:sp>
        <p:sp>
          <p:nvSpPr>
            <p:cNvPr id="51231" name="手繪多邊形: 圖案 11">
              <a:extLst>
                <a:ext uri="{FF2B5EF4-FFF2-40B4-BE49-F238E27FC236}">
                  <a16:creationId xmlns:a16="http://schemas.microsoft.com/office/drawing/2014/main" id="{FC4E376F-F8A5-4F14-BA41-1B90D14D4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1612130"/>
              <a:ext cx="178593" cy="445269"/>
            </a:xfrm>
            <a:custGeom>
              <a:avLst/>
              <a:gdLst>
                <a:gd name="T0" fmla="*/ 43113 w 183356"/>
                <a:gd name="T1" fmla="*/ 1343979 h 433387"/>
                <a:gd name="T2" fmla="*/ 0 w 183356"/>
                <a:gd name="T3" fmla="*/ 1867198 h 433387"/>
                <a:gd name="T4" fmla="*/ 0 w 183356"/>
                <a:gd name="T5" fmla="*/ 492459 h 433387"/>
                <a:gd name="T6" fmla="*/ 44263 w 183356"/>
                <a:gd name="T7" fmla="*/ 0 h 433387"/>
                <a:gd name="T8" fmla="*/ 43113 w 183356"/>
                <a:gd name="T9" fmla="*/ 1343979 h 433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3356" h="433387">
                  <a:moveTo>
                    <a:pt x="178594" y="311944"/>
                  </a:moveTo>
                  <a:lnTo>
                    <a:pt x="0" y="433387"/>
                  </a:lnTo>
                  <a:lnTo>
                    <a:pt x="0" y="114300"/>
                  </a:lnTo>
                  <a:lnTo>
                    <a:pt x="183356" y="0"/>
                  </a:lnTo>
                  <a:cubicBezTo>
                    <a:pt x="181769" y="106362"/>
                    <a:pt x="180181" y="212725"/>
                    <a:pt x="178594" y="311944"/>
                  </a:cubicBezTo>
                  <a:close/>
                </a:path>
              </a:pathLst>
            </a:cu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0" rIns="0" bIns="0"/>
            <a:lstStyle/>
            <a:p>
              <a:endParaRPr lang="zh-CN" altLang="en-US"/>
            </a:p>
          </p:txBody>
        </p:sp>
      </p:grpSp>
      <p:sp>
        <p:nvSpPr>
          <p:cNvPr id="23" name="2s">
            <a:extLst>
              <a:ext uri="{FF2B5EF4-FFF2-40B4-BE49-F238E27FC236}">
                <a16:creationId xmlns:a16="http://schemas.microsoft.com/office/drawing/2014/main" id="{D07C7353-21CF-4540-A2A1-CD36B1FA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4914900"/>
            <a:ext cx="1566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003399"/>
                </a:solidFill>
              </a:rPr>
              <a:t>= 3×3×3</a:t>
            </a:r>
            <a:endParaRPr kumimoji="0" lang="en-US" altLang="zh-TW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4" name="3s">
            <a:extLst>
              <a:ext uri="{FF2B5EF4-FFF2-40B4-BE49-F238E27FC236}">
                <a16:creationId xmlns:a16="http://schemas.microsoft.com/office/drawing/2014/main" id="{1901B231-4C54-4CC7-AD76-45C6D581B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4903788"/>
            <a:ext cx="1568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kumimoji="0" lang="zh-TW" altLang="en-US">
                <a:solidFill>
                  <a:srgbClr val="003399"/>
                </a:solidFill>
              </a:rPr>
              <a:t>＋</a:t>
            </a:r>
            <a:r>
              <a:rPr kumimoji="0" lang="en-US" altLang="zh-TW">
                <a:solidFill>
                  <a:srgbClr val="003399"/>
                </a:solidFill>
              </a:rPr>
              <a:t>9×3×9</a:t>
            </a:r>
          </a:p>
        </p:txBody>
      </p:sp>
      <p:sp>
        <p:nvSpPr>
          <p:cNvPr id="25" name="4s">
            <a:extLst>
              <a:ext uri="{FF2B5EF4-FFF2-40B4-BE49-F238E27FC236}">
                <a16:creationId xmlns:a16="http://schemas.microsoft.com/office/drawing/2014/main" id="{F0DB6AE3-0E0B-4FEB-A714-EA7414A7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5427663"/>
            <a:ext cx="2054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003399"/>
                </a:solidFill>
              </a:rPr>
              <a:t>= 270(cm</a:t>
            </a:r>
            <a:r>
              <a:rPr lang="en-US" altLang="zh-TW" baseline="30000">
                <a:solidFill>
                  <a:srgbClr val="003399"/>
                </a:solidFill>
              </a:rPr>
              <a:t>3</a:t>
            </a:r>
            <a:r>
              <a:rPr kumimoji="0" lang="en-US" altLang="zh-TW">
                <a:solidFill>
                  <a:srgbClr val="003399"/>
                </a:solidFill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7" name="2l">
            <a:extLst>
              <a:ext uri="{FF2B5EF4-FFF2-40B4-BE49-F238E27FC236}">
                <a16:creationId xmlns:a16="http://schemas.microsoft.com/office/drawing/2014/main" id="{F18C0CFF-AA8F-479C-AF78-0A27AD3CE2BE}"/>
              </a:ext>
            </a:extLst>
          </p:cNvPr>
          <p:cNvCxnSpPr>
            <a:cxnSpLocks/>
          </p:cNvCxnSpPr>
          <p:nvPr/>
        </p:nvCxnSpPr>
        <p:spPr bwMode="auto">
          <a:xfrm>
            <a:off x="4643438" y="1865313"/>
            <a:ext cx="215900" cy="0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formula 1">
            <a:extLst>
              <a:ext uri="{FF2B5EF4-FFF2-40B4-BE49-F238E27FC236}">
                <a16:creationId xmlns:a16="http://schemas.microsoft.com/office/drawing/2014/main" id="{E46A138C-4B24-4053-9392-0444ABAD1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3365500"/>
            <a:ext cx="5762625" cy="4810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正方體體積 </a:t>
            </a:r>
            <a:r>
              <a:rPr lang="en-US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邊長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邊長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邊長</a:t>
            </a:r>
            <a:endParaRPr lang="zh-TW" altLang="el-G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3l1">
            <a:extLst>
              <a:ext uri="{FF2B5EF4-FFF2-40B4-BE49-F238E27FC236}">
                <a16:creationId xmlns:a16="http://schemas.microsoft.com/office/drawing/2014/main" id="{8DFF4BDB-63B4-479C-A04B-6D75FF0F6895}"/>
              </a:ext>
            </a:extLst>
          </p:cNvPr>
          <p:cNvCxnSpPr>
            <a:cxnSpLocks/>
          </p:cNvCxnSpPr>
          <p:nvPr/>
        </p:nvCxnSpPr>
        <p:spPr bwMode="auto">
          <a:xfrm>
            <a:off x="3392488" y="2101850"/>
            <a:ext cx="215900" cy="0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3l3">
            <a:extLst>
              <a:ext uri="{FF2B5EF4-FFF2-40B4-BE49-F238E27FC236}">
                <a16:creationId xmlns:a16="http://schemas.microsoft.com/office/drawing/2014/main" id="{C32F0D97-8328-48DD-B800-50C41EC958A8}"/>
              </a:ext>
            </a:extLst>
          </p:cNvPr>
          <p:cNvCxnSpPr>
            <a:cxnSpLocks/>
          </p:cNvCxnSpPr>
          <p:nvPr/>
        </p:nvCxnSpPr>
        <p:spPr bwMode="auto">
          <a:xfrm>
            <a:off x="4227513" y="2451100"/>
            <a:ext cx="215900" cy="0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3l2">
            <a:extLst>
              <a:ext uri="{FF2B5EF4-FFF2-40B4-BE49-F238E27FC236}">
                <a16:creationId xmlns:a16="http://schemas.microsoft.com/office/drawing/2014/main" id="{6270C875-B016-433C-ABB4-ABC161AB8929}"/>
              </a:ext>
            </a:extLst>
          </p:cNvPr>
          <p:cNvCxnSpPr>
            <a:cxnSpLocks/>
          </p:cNvCxnSpPr>
          <p:nvPr/>
        </p:nvCxnSpPr>
        <p:spPr bwMode="auto">
          <a:xfrm>
            <a:off x="4227513" y="1189038"/>
            <a:ext cx="215900" cy="0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formula 2">
            <a:extLst>
              <a:ext uri="{FF2B5EF4-FFF2-40B4-BE49-F238E27FC236}">
                <a16:creationId xmlns:a16="http://schemas.microsoft.com/office/drawing/2014/main" id="{BE9799DE-617F-4388-B16A-12618A6BA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3371850"/>
            <a:ext cx="4094163" cy="4810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長方體體積 </a:t>
            </a:r>
            <a:r>
              <a:rPr lang="en-US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長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闊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</a:t>
            </a:r>
            <a:endParaRPr lang="zh-TW" altLang="el-G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42F349-6BDE-4EC9-8720-689E75CC190A}"/>
              </a:ext>
            </a:extLst>
          </p:cNvPr>
          <p:cNvSpPr txBox="1"/>
          <p:nvPr/>
        </p:nvSpPr>
        <p:spPr>
          <a:xfrm>
            <a:off x="4084638" y="1676400"/>
            <a:ext cx="5397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zh-TW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2l">
            <a:extLst>
              <a:ext uri="{FF2B5EF4-FFF2-40B4-BE49-F238E27FC236}">
                <a16:creationId xmlns:a16="http://schemas.microsoft.com/office/drawing/2014/main" id="{CEDEB85E-96FF-4EFD-A3D7-21A5788D1867}"/>
              </a:ext>
            </a:extLst>
          </p:cNvPr>
          <p:cNvCxnSpPr>
            <a:cxnSpLocks/>
          </p:cNvCxnSpPr>
          <p:nvPr/>
        </p:nvCxnSpPr>
        <p:spPr bwMode="auto">
          <a:xfrm>
            <a:off x="4541838" y="2133600"/>
            <a:ext cx="215900" cy="0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2l">
            <a:extLst>
              <a:ext uri="{FF2B5EF4-FFF2-40B4-BE49-F238E27FC236}">
                <a16:creationId xmlns:a16="http://schemas.microsoft.com/office/drawing/2014/main" id="{F4B04DB3-34DF-4DC7-A457-D428DE8FA0AB}"/>
              </a:ext>
            </a:extLst>
          </p:cNvPr>
          <p:cNvCxnSpPr>
            <a:cxnSpLocks/>
          </p:cNvCxnSpPr>
          <p:nvPr/>
        </p:nvCxnSpPr>
        <p:spPr bwMode="auto">
          <a:xfrm>
            <a:off x="4170363" y="1900238"/>
            <a:ext cx="215900" cy="0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/>
      <p:bldP spid="55" grpId="1"/>
      <p:bldP spid="32790" grpId="0" animBg="1"/>
      <p:bldP spid="31" grpId="0"/>
      <p:bldP spid="32" grpId="0"/>
      <p:bldP spid="23" grpId="0" uiExpand="1"/>
      <p:bldP spid="23" grpId="1"/>
      <p:bldP spid="24" grpId="0" uiExpand="1"/>
      <p:bldP spid="24" grpId="1"/>
      <p:bldP spid="25" grpId="0" uiExpand="1"/>
      <p:bldP spid="25" grpId="1"/>
      <p:bldP spid="33" grpId="0"/>
      <p:bldP spid="33" grpId="1"/>
      <p:bldP spid="37" grpId="0"/>
      <p:bldP spid="37" grpId="1"/>
      <p:bldP spid="3" grpId="0"/>
      <p:bldP spid="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2" name="AutoShape 22">
            <a:extLst>
              <a:ext uri="{FF2B5EF4-FFF2-40B4-BE49-F238E27FC236}">
                <a16:creationId xmlns:a16="http://schemas.microsoft.com/office/drawing/2014/main" id="{5304EE36-8DA9-4600-8DD2-E062A0E3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63" y="4127500"/>
            <a:ext cx="6769100" cy="1512888"/>
          </a:xfrm>
          <a:prstGeom prst="roundRect">
            <a:avLst>
              <a:gd name="adj" fmla="val 4491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endParaRPr lang="en-US" altLang="zh-HK">
              <a:ea typeface="新細明體" panose="02020500000000000000" pitchFamily="18" charset="-120"/>
            </a:endParaRPr>
          </a:p>
        </p:txBody>
      </p:sp>
      <p:pic>
        <p:nvPicPr>
          <p:cNvPr id="52227" name="Picture 19" descr="C:\Documents and Settings\garwin.zhang\Desktop\LRMathATP6_T4_JPG\T4_16b_P6.jpg">
            <a:extLst>
              <a:ext uri="{FF2B5EF4-FFF2-40B4-BE49-F238E27FC236}">
                <a16:creationId xmlns:a16="http://schemas.microsoft.com/office/drawing/2014/main" id="{335398C7-4B09-4221-BAD7-500F582F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93875"/>
            <a:ext cx="33289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4">
            <a:extLst>
              <a:ext uri="{FF2B5EF4-FFF2-40B4-BE49-F238E27FC236}">
                <a16:creationId xmlns:a16="http://schemas.microsoft.com/office/drawing/2014/main" id="{59F722E6-737F-4268-B943-6899E9F7A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7" y="892175"/>
            <a:ext cx="75977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u="sng" dirty="0"/>
              <a:t>思琪</a:t>
            </a:r>
            <a:r>
              <a:rPr lang="zh-TW" altLang="en-US" dirty="0"/>
              <a:t>把這個正方體</a:t>
            </a:r>
            <a:r>
              <a:rPr lang="zh-CN" altLang="en-US" dirty="0"/>
              <a:t>完全</a:t>
            </a:r>
            <a:r>
              <a:rPr lang="zh-TW" altLang="en-US" dirty="0"/>
              <a:t>放入下面水箱的</a:t>
            </a:r>
            <a:r>
              <a:rPr lang="zh-CN" altLang="en-US" dirty="0"/>
              <a:t>水中</a:t>
            </a:r>
            <a:r>
              <a:rPr lang="zh-TW" altLang="en-US" dirty="0"/>
              <a:t>，水箱的水位上升</a:t>
            </a:r>
            <a:r>
              <a:rPr lang="zh-CN" altLang="en-US" dirty="0"/>
              <a:t>了</a:t>
            </a:r>
            <a:r>
              <a:rPr lang="zh-TW" altLang="en-US" dirty="0"/>
              <a:t>多少？                  </a:t>
            </a:r>
            <a:r>
              <a:rPr lang="en-US" altLang="zh-TW" dirty="0"/>
              <a:t>[4</a:t>
            </a:r>
            <a:r>
              <a:rPr lang="zh-TW" altLang="en-US" dirty="0"/>
              <a:t>分</a:t>
            </a:r>
            <a:r>
              <a:rPr lang="en-US" altLang="zh-TW" dirty="0"/>
              <a:t>]</a:t>
            </a:r>
            <a:r>
              <a:rPr lang="zh-TW" altLang="en-US" dirty="0"/>
              <a:t> </a:t>
            </a:r>
            <a:endParaRPr lang="en-US" altLang="zh-TW" dirty="0"/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id="{AE4BA205-60FA-4F36-B85B-9CB16B46D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885825"/>
            <a:ext cx="781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(b)</a:t>
            </a:r>
          </a:p>
        </p:txBody>
      </p:sp>
      <p:sp>
        <p:nvSpPr>
          <p:cNvPr id="38921" name="1f">
            <a:extLst>
              <a:ext uri="{FF2B5EF4-FFF2-40B4-BE49-F238E27FC236}">
                <a16:creationId xmlns:a16="http://schemas.microsoft.com/office/drawing/2014/main" id="{5692BCAE-852B-424C-9DCD-D183A24E3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2098675"/>
            <a:ext cx="380523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TW" altLang="en-US">
                <a:solidFill>
                  <a:srgbClr val="7030A0"/>
                </a:solidFill>
              </a:rPr>
              <a:t>水位上升的高度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>
                <a:solidFill>
                  <a:srgbClr val="7030A0"/>
                </a:solidFill>
              </a:rPr>
              <a:t>= </a:t>
            </a:r>
            <a:r>
              <a:rPr lang="zh-TW" altLang="en-US">
                <a:solidFill>
                  <a:srgbClr val="7030A0"/>
                </a:solidFill>
              </a:rPr>
              <a:t>放入水箱的物件體積</a:t>
            </a:r>
            <a:r>
              <a:rPr lang="en-US" altLang="zh-TW">
                <a:solidFill>
                  <a:srgbClr val="7030A0"/>
                </a:solidFill>
              </a:rPr>
              <a:t>÷</a:t>
            </a:r>
            <a:r>
              <a:rPr lang="zh-TW" altLang="en-US">
                <a:solidFill>
                  <a:srgbClr val="7030A0"/>
                </a:solidFill>
              </a:rPr>
              <a:t>水箱的長</a:t>
            </a:r>
            <a:r>
              <a:rPr lang="en-US" altLang="zh-TW">
                <a:solidFill>
                  <a:srgbClr val="7030A0"/>
                </a:solidFill>
              </a:rPr>
              <a:t>÷</a:t>
            </a:r>
            <a:r>
              <a:rPr lang="zh-TW" altLang="en-US">
                <a:solidFill>
                  <a:srgbClr val="7030A0"/>
                </a:solidFill>
              </a:rPr>
              <a:t>水箱的闊</a:t>
            </a:r>
          </a:p>
        </p:txBody>
      </p:sp>
      <p:sp>
        <p:nvSpPr>
          <p:cNvPr id="233482" name="2f">
            <a:extLst>
              <a:ext uri="{FF2B5EF4-FFF2-40B4-BE49-F238E27FC236}">
                <a16:creationId xmlns:a16="http://schemas.microsoft.com/office/drawing/2014/main" id="{5FE94603-183D-47EF-A1C2-EA85F70B7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913" y="1598613"/>
            <a:ext cx="3144837" cy="9540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正方體體積</a:t>
            </a:r>
            <a:endParaRPr lang="en-US" altLang="zh-TW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邊長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邊長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邊長</a:t>
            </a:r>
            <a:endParaRPr lang="zh-TW" altLang="el-G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2" name="Text Box 4">
            <a:extLst>
              <a:ext uri="{FF2B5EF4-FFF2-40B4-BE49-F238E27FC236}">
                <a16:creationId xmlns:a16="http://schemas.microsoft.com/office/drawing/2014/main" id="{734BD4FF-FA55-4091-81A8-5BB6D0837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908050"/>
            <a:ext cx="781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31.</a:t>
            </a:r>
          </a:p>
        </p:txBody>
      </p:sp>
      <p:sp>
        <p:nvSpPr>
          <p:cNvPr id="17" name="3s">
            <a:extLst>
              <a:ext uri="{FF2B5EF4-FFF2-40B4-BE49-F238E27FC236}">
                <a16:creationId xmlns:a16="http://schemas.microsoft.com/office/drawing/2014/main" id="{0BA23104-7EFE-4D47-B600-E1D9AC813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4629150"/>
            <a:ext cx="6623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= 1.5                                                  [2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en-US" altLang="zh-TW" dirty="0">
                <a:solidFill>
                  <a:srgbClr val="FF0000"/>
                </a:solidFill>
              </a:rPr>
              <a:t>]</a:t>
            </a:r>
          </a:p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水箱的水位上升</a:t>
            </a:r>
            <a:r>
              <a:rPr lang="zh-CN" altLang="en-US" dirty="0">
                <a:solidFill>
                  <a:srgbClr val="FF0000"/>
                </a:solidFill>
              </a:rPr>
              <a:t>了</a:t>
            </a:r>
            <a:r>
              <a:rPr lang="en-US" altLang="zh-CN" dirty="0">
                <a:solidFill>
                  <a:srgbClr val="FF0000"/>
                </a:solidFill>
              </a:rPr>
              <a:t>1.5cm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5781" name="1s">
            <a:extLst>
              <a:ext uri="{FF2B5EF4-FFF2-40B4-BE49-F238E27FC236}">
                <a16:creationId xmlns:a16="http://schemas.microsoft.com/office/drawing/2014/main" id="{81485912-C680-4B5C-A13F-463DDFFD1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4148138"/>
            <a:ext cx="2547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           ÷27</a:t>
            </a:r>
            <a:r>
              <a:rPr lang="en-US" altLang="zh-TW" dirty="0">
                <a:solidFill>
                  <a:srgbClr val="FF0000"/>
                </a:solidFill>
                <a:cs typeface="Arial" panose="020B0604020202020204" pitchFamily="34" charset="0"/>
              </a:rPr>
              <a:t>÷</a:t>
            </a:r>
            <a:r>
              <a:rPr lang="en-US" altLang="zh-TW" dirty="0">
                <a:solidFill>
                  <a:srgbClr val="FF0000"/>
                </a:solidFill>
              </a:rPr>
              <a:t>18      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            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2s">
            <a:extLst>
              <a:ext uri="{FF2B5EF4-FFF2-40B4-BE49-F238E27FC236}">
                <a16:creationId xmlns:a16="http://schemas.microsoft.com/office/drawing/2014/main" id="{1D4EF2D4-B09C-423C-87F3-AC5DF86B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4156075"/>
            <a:ext cx="1268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9×9×9 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9" name="score1">
            <a:extLst>
              <a:ext uri="{FF2B5EF4-FFF2-40B4-BE49-F238E27FC236}">
                <a16:creationId xmlns:a16="http://schemas.microsoft.com/office/drawing/2014/main" id="{DEECAA6F-982F-4DF3-9753-E6E7C9245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4121150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4" name="2l1">
            <a:extLst>
              <a:ext uri="{FF2B5EF4-FFF2-40B4-BE49-F238E27FC236}">
                <a16:creationId xmlns:a16="http://schemas.microsoft.com/office/drawing/2014/main" id="{BCAE3395-A355-4A2B-83E7-DF43BBDEEFC7}"/>
              </a:ext>
            </a:extLst>
          </p:cNvPr>
          <p:cNvCxnSpPr>
            <a:cxnSpLocks/>
          </p:cNvCxnSpPr>
          <p:nvPr/>
        </p:nvCxnSpPr>
        <p:spPr bwMode="auto">
          <a:xfrm>
            <a:off x="3114675" y="3708400"/>
            <a:ext cx="30480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2l2">
            <a:extLst>
              <a:ext uri="{FF2B5EF4-FFF2-40B4-BE49-F238E27FC236}">
                <a16:creationId xmlns:a16="http://schemas.microsoft.com/office/drawing/2014/main" id="{24046385-E017-494E-B67F-ACB7B8ED0A07}"/>
              </a:ext>
            </a:extLst>
          </p:cNvPr>
          <p:cNvCxnSpPr>
            <a:cxnSpLocks/>
          </p:cNvCxnSpPr>
          <p:nvPr/>
        </p:nvCxnSpPr>
        <p:spPr bwMode="auto">
          <a:xfrm>
            <a:off x="4554538" y="3444875"/>
            <a:ext cx="287337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3l">
            <a:extLst>
              <a:ext uri="{FF2B5EF4-FFF2-40B4-BE49-F238E27FC236}">
                <a16:creationId xmlns:a16="http://schemas.microsoft.com/office/drawing/2014/main" id="{FE7B1B9B-2F66-4038-9F40-24CE998EFF9C}"/>
              </a:ext>
            </a:extLst>
          </p:cNvPr>
          <p:cNvCxnSpPr>
            <a:cxnSpLocks/>
          </p:cNvCxnSpPr>
          <p:nvPr/>
        </p:nvCxnSpPr>
        <p:spPr bwMode="auto">
          <a:xfrm>
            <a:off x="7156450" y="3851275"/>
            <a:ext cx="431800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群組 4">
            <a:extLst>
              <a:ext uri="{FF2B5EF4-FFF2-40B4-BE49-F238E27FC236}">
                <a16:creationId xmlns:a16="http://schemas.microsoft.com/office/drawing/2014/main" id="{1713EF8F-151C-7C6C-898F-0D311FC3AC34}"/>
              </a:ext>
            </a:extLst>
          </p:cNvPr>
          <p:cNvGrpSpPr/>
          <p:nvPr/>
        </p:nvGrpSpPr>
        <p:grpSpPr>
          <a:xfrm>
            <a:off x="5764213" y="2460625"/>
            <a:ext cx="1943100" cy="1587500"/>
            <a:chOff x="5764213" y="2460625"/>
            <a:chExt cx="1943100" cy="1587500"/>
          </a:xfrm>
        </p:grpSpPr>
        <p:grpSp>
          <p:nvGrpSpPr>
            <p:cNvPr id="3" name="2i2">
              <a:extLst>
                <a:ext uri="{FF2B5EF4-FFF2-40B4-BE49-F238E27FC236}">
                  <a16:creationId xmlns:a16="http://schemas.microsoft.com/office/drawing/2014/main" id="{EE78B9E1-10D0-4861-B869-3472D8300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4213" y="2460625"/>
              <a:ext cx="1943100" cy="1587500"/>
              <a:chOff x="5291138" y="1936059"/>
              <a:chExt cx="2701952" cy="2207316"/>
            </a:xfrm>
          </p:grpSpPr>
          <p:pic>
            <p:nvPicPr>
              <p:cNvPr id="52242" name="Picture 35" descr="C:\Documents and Settings\garwin.zhang\Desktop\LRMathATP6_T4_JPG\T4_16a_P6.jpg">
                <a:extLst>
                  <a:ext uri="{FF2B5EF4-FFF2-40B4-BE49-F238E27FC236}">
                    <a16:creationId xmlns:a16="http://schemas.microsoft.com/office/drawing/2014/main" id="{4FDCFF8E-7F5B-41B7-AC31-9C0A45FBA9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534" t="7922" r="6032"/>
              <a:stretch>
                <a:fillRect/>
              </a:stretch>
            </p:blipFill>
            <p:spPr bwMode="auto">
              <a:xfrm>
                <a:off x="5291138" y="1936059"/>
                <a:ext cx="2158434" cy="2060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43" name="文字方塊 1">
                <a:extLst>
                  <a:ext uri="{FF2B5EF4-FFF2-40B4-BE49-F238E27FC236}">
                    <a16:creationId xmlns:a16="http://schemas.microsoft.com/office/drawing/2014/main" id="{71C49474-5F7E-410E-AFB2-7C167F8406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0879" y="2588061"/>
                <a:ext cx="5822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en-US" altLang="zh-HK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9cm</a:t>
                </a:r>
                <a:endParaRPr lang="zh-HK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244" name="文字方塊 12">
                <a:extLst>
                  <a:ext uri="{FF2B5EF4-FFF2-40B4-BE49-F238E27FC236}">
                    <a16:creationId xmlns:a16="http://schemas.microsoft.com/office/drawing/2014/main" id="{72B22EE4-7162-4965-9F3C-080D59E62E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9773" y="3458349"/>
                <a:ext cx="5822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en-US" altLang="zh-HK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9cm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245" name="文字方塊 13">
                <a:extLst>
                  <a:ext uri="{FF2B5EF4-FFF2-40B4-BE49-F238E27FC236}">
                    <a16:creationId xmlns:a16="http://schemas.microsoft.com/office/drawing/2014/main" id="{0671BC91-E66F-485D-92D5-4D1C247F2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8975" y="3774043"/>
                <a:ext cx="58221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en-US" altLang="zh-HK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9cm</a:t>
                </a:r>
                <a:endParaRPr lang="zh-HK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" name="手繪多邊形: 圖案 1">
              <a:extLst>
                <a:ext uri="{FF2B5EF4-FFF2-40B4-BE49-F238E27FC236}">
                  <a16:creationId xmlns:a16="http://schemas.microsoft.com/office/drawing/2014/main" id="{6DDAD40C-4058-846C-F8C8-990EF3553A1F}"/>
                </a:ext>
              </a:extLst>
            </p:cNvPr>
            <p:cNvSpPr/>
            <p:nvPr/>
          </p:nvSpPr>
          <p:spPr bwMode="auto">
            <a:xfrm>
              <a:off x="5826034" y="2762145"/>
              <a:ext cx="1502229" cy="378823"/>
            </a:xfrm>
            <a:custGeom>
              <a:avLst/>
              <a:gdLst>
                <a:gd name="connsiteX0" fmla="*/ 0 w 1502229"/>
                <a:gd name="connsiteY0" fmla="*/ 378823 h 378823"/>
                <a:gd name="connsiteX1" fmla="*/ 927463 w 1502229"/>
                <a:gd name="connsiteY1" fmla="*/ 378823 h 378823"/>
                <a:gd name="connsiteX2" fmla="*/ 1502229 w 1502229"/>
                <a:gd name="connsiteY2" fmla="*/ 0 h 3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229" h="378823">
                  <a:moveTo>
                    <a:pt x="0" y="378823"/>
                  </a:moveTo>
                  <a:lnTo>
                    <a:pt x="927463" y="378823"/>
                  </a:lnTo>
                  <a:lnTo>
                    <a:pt x="1502229" y="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2" grpId="0" animBg="1"/>
      <p:bldP spid="38921" grpId="0"/>
      <p:bldP spid="38921" grpId="1"/>
      <p:bldP spid="233482" grpId="0"/>
      <p:bldP spid="233482" grpId="1"/>
      <p:bldP spid="245781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68B68734-B2F5-493B-8E7F-9443886023B3}"/>
              </a:ext>
            </a:extLst>
          </p:cNvPr>
          <p:cNvSpPr/>
          <p:nvPr/>
        </p:nvSpPr>
        <p:spPr bwMode="auto">
          <a:xfrm>
            <a:off x="3347864" y="973161"/>
            <a:ext cx="4608512" cy="413784"/>
          </a:xfrm>
          <a:prstGeom prst="rect">
            <a:avLst/>
          </a:prstGeom>
          <a:solidFill>
            <a:srgbClr val="FFCDF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2" name="文字方塊 2">
            <a:extLst>
              <a:ext uri="{FF2B5EF4-FFF2-40B4-BE49-F238E27FC236}">
                <a16:creationId xmlns:a16="http://schemas.microsoft.com/office/drawing/2014/main" id="{A2C0F0BB-E9F8-4429-9EF0-3ED080155B60}"/>
              </a:ext>
            </a:extLst>
          </p:cNvPr>
          <p:cNvSpPr txBox="1"/>
          <p:nvPr/>
        </p:nvSpPr>
        <p:spPr>
          <a:xfrm>
            <a:off x="795336" y="904796"/>
            <a:ext cx="755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顧客在零食店內每消費</a:t>
            </a:r>
            <a:r>
              <a:rPr lang="en-US" altLang="zh-TW" dirty="0"/>
              <a:t>$35</a:t>
            </a:r>
            <a:r>
              <a:rPr lang="zh-TW" altLang="en-US" dirty="0"/>
              <a:t>，可以玩一局遊戲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。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700E4C1-1637-4379-B943-72ABCDC0C339}"/>
              </a:ext>
            </a:extLst>
          </p:cNvPr>
          <p:cNvSpPr/>
          <p:nvPr/>
        </p:nvSpPr>
        <p:spPr bwMode="auto">
          <a:xfrm>
            <a:off x="3516125" y="1524831"/>
            <a:ext cx="1927919" cy="413784"/>
          </a:xfrm>
          <a:prstGeom prst="rect">
            <a:avLst/>
          </a:prstGeom>
          <a:solidFill>
            <a:srgbClr val="FFCDF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4" name="文字方塊 6">
            <a:extLst>
              <a:ext uri="{FF2B5EF4-FFF2-40B4-BE49-F238E27FC236}">
                <a16:creationId xmlns:a16="http://schemas.microsoft.com/office/drawing/2014/main" id="{A558364D-6731-4BD5-A3FA-269C935B0399}"/>
              </a:ext>
            </a:extLst>
          </p:cNvPr>
          <p:cNvSpPr txBox="1"/>
          <p:nvPr/>
        </p:nvSpPr>
        <p:spPr>
          <a:xfrm>
            <a:off x="1343816" y="1461562"/>
            <a:ext cx="6714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u="sng" dirty="0"/>
              <a:t>信義</a:t>
            </a:r>
            <a:r>
              <a:rPr lang="zh-TW" altLang="en-US" dirty="0"/>
              <a:t>在零食店消費了</a:t>
            </a:r>
            <a:r>
              <a:rPr lang="en-US" altLang="zh-TW" dirty="0"/>
              <a:t>$412</a:t>
            </a:r>
            <a:r>
              <a:rPr lang="zh-TW" altLang="en-US" dirty="0"/>
              <a:t>。他最多可以玩遊戲多少局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                        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[4</a:t>
            </a:r>
            <a:r>
              <a:rPr lang="zh-CN" altLang="en-US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A4098AC7-C050-438E-8708-434034CEB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9" y="904796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32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D10417A1-CB08-4398-B3D2-829EBA0FC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6" y="1461562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(a)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cxnSp>
        <p:nvCxnSpPr>
          <p:cNvPr id="41" name="直線接點 31">
            <a:extLst>
              <a:ext uri="{FF2B5EF4-FFF2-40B4-BE49-F238E27FC236}">
                <a16:creationId xmlns:a16="http://schemas.microsoft.com/office/drawing/2014/main" id="{9EE4FA6A-C448-4416-A8C1-6985A9D82BCA}"/>
              </a:ext>
            </a:extLst>
          </p:cNvPr>
          <p:cNvCxnSpPr>
            <a:cxnSpLocks/>
          </p:cNvCxnSpPr>
          <p:nvPr/>
        </p:nvCxnSpPr>
        <p:spPr bwMode="auto">
          <a:xfrm>
            <a:off x="6138969" y="1921439"/>
            <a:ext cx="181740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solid"/>
            <a:round/>
            <a:headEnd/>
            <a:tailEnd/>
          </a:ln>
        </p:spPr>
      </p:cxnSp>
      <p:sp>
        <p:nvSpPr>
          <p:cNvPr id="42" name="AutoShape 22">
            <a:extLst>
              <a:ext uri="{FF2B5EF4-FFF2-40B4-BE49-F238E27FC236}">
                <a16:creationId xmlns:a16="http://schemas.microsoft.com/office/drawing/2014/main" id="{DED33423-D9A6-43AC-BB18-12A2EDFF5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246" y="2564904"/>
            <a:ext cx="6769100" cy="1512888"/>
          </a:xfrm>
          <a:prstGeom prst="roundRect">
            <a:avLst>
              <a:gd name="adj" fmla="val 4491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endParaRPr lang="en-US" altLang="zh-HK">
              <a:ea typeface="新細明體" panose="02020500000000000000" pitchFamily="18" charset="-120"/>
            </a:endParaRPr>
          </a:p>
        </p:txBody>
      </p:sp>
      <p:sp>
        <p:nvSpPr>
          <p:cNvPr id="43" name="3s">
            <a:extLst>
              <a:ext uri="{FF2B5EF4-FFF2-40B4-BE49-F238E27FC236}">
                <a16:creationId xmlns:a16="http://schemas.microsoft.com/office/drawing/2014/main" id="{EC97108B-3BF6-493A-8C35-DD89EF0CE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721" y="3066554"/>
            <a:ext cx="86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[2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en-US" altLang="zh-TW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45" name="score1">
            <a:extLst>
              <a:ext uri="{FF2B5EF4-FFF2-40B4-BE49-F238E27FC236}">
                <a16:creationId xmlns:a16="http://schemas.microsoft.com/office/drawing/2014/main" id="{3D35D08F-4DDB-4A46-BED4-95967E47E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721" y="2558554"/>
            <a:ext cx="1008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47" name="直線接點 31">
            <a:extLst>
              <a:ext uri="{FF2B5EF4-FFF2-40B4-BE49-F238E27FC236}">
                <a16:creationId xmlns:a16="http://schemas.microsoft.com/office/drawing/2014/main" id="{268EF7AE-6F74-4D39-9ABF-35F4E525F1D6}"/>
              </a:ext>
            </a:extLst>
          </p:cNvPr>
          <p:cNvCxnSpPr>
            <a:cxnSpLocks/>
          </p:cNvCxnSpPr>
          <p:nvPr/>
        </p:nvCxnSpPr>
        <p:spPr bwMode="auto">
          <a:xfrm>
            <a:off x="1456246" y="2376000"/>
            <a:ext cx="181740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solid"/>
            <a:round/>
            <a:headEnd/>
            <a:tailEnd/>
          </a:ln>
        </p:spPr>
      </p:cxnSp>
      <p:sp>
        <p:nvSpPr>
          <p:cNvPr id="39" name="Rectangle 4">
            <a:extLst>
              <a:ext uri="{FF2B5EF4-FFF2-40B4-BE49-F238E27FC236}">
                <a16:creationId xmlns:a16="http://schemas.microsoft.com/office/drawing/2014/main" id="{0AE1E26A-8679-4A14-B4E6-1868993EA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446" y="2635127"/>
            <a:ext cx="1468033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412</a:t>
            </a:r>
            <a:r>
              <a:rPr lang="en-US" altLang="zh-CN" sz="28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en-US" altLang="zh-CN" b="0" dirty="0">
                <a:solidFill>
                  <a:srgbClr val="FF0000"/>
                </a:solidFill>
                <a:ea typeface="標楷體" panose="03000509000000000000" pitchFamily="65" charset="-120"/>
              </a:rPr>
              <a:t>35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標楷體" panose="03000509000000000000" pitchFamily="65" charset="-120"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EDB8FDB1-2DD5-4217-9D20-1D71423C4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746" y="3144509"/>
            <a:ext cx="247903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0" dirty="0">
                <a:solidFill>
                  <a:srgbClr val="FF0000"/>
                </a:solidFill>
                <a:ea typeface="標楷體" panose="03000509000000000000" pitchFamily="65" charset="-120"/>
              </a:rPr>
              <a:t>= 11···27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標楷體" panose="03000509000000000000" pitchFamily="65" charset="-120"/>
            </a:endParaRPr>
          </a:p>
        </p:txBody>
      </p:sp>
      <p:sp>
        <p:nvSpPr>
          <p:cNvPr id="48" name="3s">
            <a:extLst>
              <a:ext uri="{FF2B5EF4-FFF2-40B4-BE49-F238E27FC236}">
                <a16:creationId xmlns:a16="http://schemas.microsoft.com/office/drawing/2014/main" id="{82EE4968-1DFA-4853-910D-055BA275D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65" y="3573725"/>
            <a:ext cx="438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他最多可以玩遊戲</a:t>
            </a:r>
            <a:r>
              <a:rPr lang="en-US" altLang="zh-TW" dirty="0">
                <a:solidFill>
                  <a:srgbClr val="FF0000"/>
                </a:solidFill>
              </a:rPr>
              <a:t>11</a:t>
            </a:r>
            <a:r>
              <a:rPr lang="zh-TW" altLang="en-US" dirty="0">
                <a:solidFill>
                  <a:srgbClr val="FF0000"/>
                </a:solidFill>
              </a:rPr>
              <a:t>局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42" grpId="0" animBg="1"/>
      <p:bldP spid="45" grpId="0"/>
      <p:bldP spid="39" grpId="0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B406EBF-031F-B24A-CB5B-04D9F0F12008}"/>
              </a:ext>
            </a:extLst>
          </p:cNvPr>
          <p:cNvSpPr/>
          <p:nvPr/>
        </p:nvSpPr>
        <p:spPr bwMode="auto">
          <a:xfrm>
            <a:off x="1351492" y="4842311"/>
            <a:ext cx="4340542" cy="413784"/>
          </a:xfrm>
          <a:prstGeom prst="rect">
            <a:avLst/>
          </a:prstGeom>
          <a:solidFill>
            <a:srgbClr val="FFCDF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3A5B7FDB-18E3-4FEC-9807-85A5A2EB3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904796"/>
            <a:ext cx="141729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32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2" name="文字方塊 6">
            <a:extLst>
              <a:ext uri="{FF2B5EF4-FFF2-40B4-BE49-F238E27FC236}">
                <a16:creationId xmlns:a16="http://schemas.microsoft.com/office/drawing/2014/main" id="{8A5F2871-69C0-4AE4-B268-C1AC142BE38F}"/>
              </a:ext>
            </a:extLst>
          </p:cNvPr>
          <p:cNvSpPr txBox="1"/>
          <p:nvPr/>
        </p:nvSpPr>
        <p:spPr>
          <a:xfrm>
            <a:off x="1343816" y="947304"/>
            <a:ext cx="7692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u="sng" dirty="0"/>
              <a:t>信義</a:t>
            </a:r>
            <a:r>
              <a:rPr lang="zh-TW" altLang="en-US" dirty="0"/>
              <a:t>使用遊戲機玩遊戲時輸入了一個兩位數。</a:t>
            </a:r>
            <a:endParaRPr lang="en-US" altLang="zh-TW" dirty="0"/>
          </a:p>
          <a:p>
            <a:r>
              <a:rPr lang="zh-TW" altLang="en-US" dirty="0"/>
              <a:t>該數是</a:t>
            </a:r>
            <a:r>
              <a:rPr lang="en-US" altLang="zh-TW" dirty="0"/>
              <a:t>22</a:t>
            </a:r>
            <a:r>
              <a:rPr lang="zh-TW" altLang="en-US" dirty="0"/>
              <a:t>的倍數，並能被</a:t>
            </a:r>
            <a:r>
              <a:rPr lang="en-US" altLang="zh-TW" dirty="0"/>
              <a:t>3</a:t>
            </a:r>
            <a:r>
              <a:rPr lang="zh-TW" altLang="en-US" dirty="0"/>
              <a:t>整除。他輸入的數</a:t>
            </a:r>
            <a:endParaRPr lang="en-US" altLang="zh-TW" dirty="0"/>
          </a:p>
          <a:p>
            <a:r>
              <a:rPr lang="zh-TW" altLang="en-US" dirty="0"/>
              <a:t>是什麼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只須寫出答案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                       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CN" altLang="en-US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47BFC223-6ACC-419C-8AC7-EDB14068D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6" y="937779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(b)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cxnSp>
        <p:nvCxnSpPr>
          <p:cNvPr id="34" name="直線接點 30">
            <a:extLst>
              <a:ext uri="{FF2B5EF4-FFF2-40B4-BE49-F238E27FC236}">
                <a16:creationId xmlns:a16="http://schemas.microsoft.com/office/drawing/2014/main" id="{1BE58B06-13D2-4005-904B-FE245D833E0F}"/>
              </a:ext>
            </a:extLst>
          </p:cNvPr>
          <p:cNvCxnSpPr/>
          <p:nvPr/>
        </p:nvCxnSpPr>
        <p:spPr bwMode="auto">
          <a:xfrm>
            <a:off x="7164288" y="1404969"/>
            <a:ext cx="10800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solid"/>
            <a:round/>
            <a:headEnd/>
            <a:tailEnd/>
          </a:ln>
        </p:spPr>
      </p:cxnSp>
      <p:cxnSp>
        <p:nvCxnSpPr>
          <p:cNvPr id="35" name="直線接點 31">
            <a:extLst>
              <a:ext uri="{FF2B5EF4-FFF2-40B4-BE49-F238E27FC236}">
                <a16:creationId xmlns:a16="http://schemas.microsoft.com/office/drawing/2014/main" id="{BE87C0DE-312F-4EA5-8CF8-0AE68D7DE379}"/>
              </a:ext>
            </a:extLst>
          </p:cNvPr>
          <p:cNvCxnSpPr>
            <a:cxnSpLocks/>
          </p:cNvCxnSpPr>
          <p:nvPr/>
        </p:nvCxnSpPr>
        <p:spPr bwMode="auto">
          <a:xfrm>
            <a:off x="2172280" y="1841755"/>
            <a:ext cx="18000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solid"/>
            <a:round/>
            <a:headEnd/>
            <a:tailEnd/>
          </a:ln>
        </p:spPr>
      </p:cxnSp>
      <p:sp>
        <p:nvSpPr>
          <p:cNvPr id="36" name="Rectangle 38">
            <a:extLst>
              <a:ext uri="{FF2B5EF4-FFF2-40B4-BE49-F238E27FC236}">
                <a16:creationId xmlns:a16="http://schemas.microsoft.com/office/drawing/2014/main" id="{F390C855-8600-4425-A627-A0C795346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322" y="2514450"/>
            <a:ext cx="5911919" cy="540000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300"/>
              </a:spcAft>
              <a:buNone/>
            </a:pP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他輸入的數</a:t>
            </a:r>
            <a:r>
              <a:rPr lang="zh-CN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是</a:t>
            </a:r>
            <a:r>
              <a:rPr lang="zh-TW" altLang="en-US" sz="2800" u="sng" dirty="0">
                <a:ea typeface="標楷體" panose="03000509000000000000" pitchFamily="65" charset="-120"/>
              </a:rPr>
              <a:t>                </a:t>
            </a:r>
            <a:r>
              <a:rPr lang="zh-CN" altLang="en-US" sz="2800" dirty="0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7" name="文字方塊 11">
            <a:extLst>
              <a:ext uri="{FF2B5EF4-FFF2-40B4-BE49-F238E27FC236}">
                <a16:creationId xmlns:a16="http://schemas.microsoft.com/office/drawing/2014/main" id="{186FEBBC-99EB-41A7-8FD8-7FD3AE7D409D}"/>
              </a:ext>
            </a:extLst>
          </p:cNvPr>
          <p:cNvSpPr txBox="1"/>
          <p:nvPr/>
        </p:nvSpPr>
        <p:spPr>
          <a:xfrm>
            <a:off x="5725345" y="2545327"/>
            <a:ext cx="95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8" name="文字方塊 12">
            <a:extLst>
              <a:ext uri="{FF2B5EF4-FFF2-40B4-BE49-F238E27FC236}">
                <a16:creationId xmlns:a16="http://schemas.microsoft.com/office/drawing/2014/main" id="{AC0A83ED-9F4C-4C49-AF36-EE9E1AA67FB5}"/>
              </a:ext>
            </a:extLst>
          </p:cNvPr>
          <p:cNvSpPr txBox="1"/>
          <p:nvPr/>
        </p:nvSpPr>
        <p:spPr>
          <a:xfrm>
            <a:off x="4067944" y="2564881"/>
            <a:ext cx="65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66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63C4F085-3A71-46AF-BCBE-EBE7674D4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323" y="3283141"/>
            <a:ext cx="2811858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22</a:t>
            </a:r>
            <a:r>
              <a:rPr lang="zh-CN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的倍數是有：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標楷體" panose="03000509000000000000" pitchFamily="65" charset="-120"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CA25583F-9975-45D7-A705-C7F19FA82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342" y="3283141"/>
            <a:ext cx="4786106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22</a:t>
            </a:r>
            <a:r>
              <a:rPr lang="zh-CN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44</a:t>
            </a:r>
            <a:r>
              <a:rPr lang="zh-CN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CN" b="0" dirty="0">
                <a:solidFill>
                  <a:srgbClr val="003399"/>
                </a:solidFill>
                <a:ea typeface="標楷體" panose="03000509000000000000" pitchFamily="65" charset="-120"/>
              </a:rPr>
              <a:t>66</a:t>
            </a:r>
            <a:r>
              <a:rPr lang="zh-CN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88</a:t>
            </a:r>
            <a:r>
              <a:rPr lang="zh-CN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CN" b="0" dirty="0">
                <a:solidFill>
                  <a:srgbClr val="003399"/>
                </a:solidFill>
                <a:ea typeface="標楷體" panose="03000509000000000000" pitchFamily="65" charset="-120"/>
              </a:rPr>
              <a:t>11</a:t>
            </a: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0······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標楷體" panose="03000509000000000000" pitchFamily="65" charset="-12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A47D720-8E84-4562-A2E3-C55C4B6041F2}"/>
              </a:ext>
            </a:extLst>
          </p:cNvPr>
          <p:cNvSpPr/>
          <p:nvPr/>
        </p:nvSpPr>
        <p:spPr bwMode="auto">
          <a:xfrm>
            <a:off x="5345296" y="3323400"/>
            <a:ext cx="550679" cy="432000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F9946825-6F91-417A-A2AD-92716DC5B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524" y="4255123"/>
            <a:ext cx="659585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lvl="0" indent="0">
              <a:defRPr/>
            </a:pPr>
            <a:r>
              <a:rPr lang="en-US" altLang="zh-TW" b="0" dirty="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b="0" dirty="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b="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b="0" dirty="0">
                <a:solidFill>
                  <a:srgbClr val="003399"/>
                </a:solidFill>
                <a:ea typeface="標楷體" panose="03000509000000000000" pitchFamily="65" charset="-120"/>
              </a:rPr>
              <a:t>8</a:t>
            </a:r>
            <a:r>
              <a:rPr lang="zh-TW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，不</a:t>
            </a:r>
            <a:r>
              <a:rPr lang="zh-CN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可以被</a:t>
            </a:r>
            <a:r>
              <a:rPr lang="en-US" altLang="zh-CN" b="0" dirty="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zh-CN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整除</a:t>
            </a:r>
            <a:r>
              <a:rPr lang="zh-TW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，</a:t>
            </a:r>
            <a:endParaRPr lang="zh-CN" altLang="en-US" b="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43" name="直線接點 30">
            <a:extLst>
              <a:ext uri="{FF2B5EF4-FFF2-40B4-BE49-F238E27FC236}">
                <a16:creationId xmlns:a16="http://schemas.microsoft.com/office/drawing/2014/main" id="{89E5CB24-4C20-4327-A77C-DA8A983AADF8}"/>
              </a:ext>
            </a:extLst>
          </p:cNvPr>
          <p:cNvCxnSpPr/>
          <p:nvPr/>
        </p:nvCxnSpPr>
        <p:spPr bwMode="auto">
          <a:xfrm>
            <a:off x="5019675" y="1841755"/>
            <a:ext cx="12960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prstDash val="solid"/>
            <a:round/>
            <a:headEnd/>
            <a:tailEnd/>
          </a:ln>
        </p:spPr>
      </p:cxnSp>
      <p:sp>
        <p:nvSpPr>
          <p:cNvPr id="44" name="Rectangle 4">
            <a:extLst>
              <a:ext uri="{FF2B5EF4-FFF2-40B4-BE49-F238E27FC236}">
                <a16:creationId xmlns:a16="http://schemas.microsoft.com/office/drawing/2014/main" id="{23E97355-068F-4FED-BC3B-873AC6131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523" y="3764283"/>
            <a:ext cx="591192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b="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，</a:t>
            </a:r>
            <a:r>
              <a:rPr lang="zh-TW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不</a:t>
            </a:r>
            <a:r>
              <a:rPr lang="zh-CN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可以被</a:t>
            </a: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zh-CN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整除</a:t>
            </a:r>
            <a:r>
              <a:rPr lang="zh-TW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，</a:t>
            </a:r>
            <a:endParaRPr lang="zh-CN" altLang="en-US" sz="2800" b="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0BDDF2-72BB-98AB-F537-1D0E45D38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523" y="5256095"/>
            <a:ext cx="5083685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defRPr/>
            </a:pPr>
            <a:r>
              <a:rPr lang="en-US" altLang="zh-TW" b="0" dirty="0">
                <a:solidFill>
                  <a:srgbClr val="003399"/>
                </a:solidFill>
                <a:ea typeface="標楷體" panose="03000509000000000000" pitchFamily="65" charset="-120"/>
              </a:rPr>
              <a:t>8</a:t>
            </a:r>
            <a:r>
              <a:rPr lang="zh-TW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b="0" dirty="0">
                <a:solidFill>
                  <a:srgbClr val="003399"/>
                </a:solidFill>
                <a:ea typeface="標楷體" panose="03000509000000000000" pitchFamily="65" charset="-120"/>
              </a:rPr>
              <a:t>8</a:t>
            </a:r>
            <a:r>
              <a:rPr lang="zh-TW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b="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b="0" dirty="0">
                <a:solidFill>
                  <a:srgbClr val="003399"/>
                </a:solidFill>
                <a:ea typeface="標楷體" panose="03000509000000000000" pitchFamily="65" charset="-120"/>
              </a:rPr>
              <a:t>16</a:t>
            </a:r>
            <a:r>
              <a:rPr lang="zh-TW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，不</a:t>
            </a:r>
            <a:r>
              <a:rPr lang="zh-CN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可以被</a:t>
            </a:r>
            <a:r>
              <a:rPr lang="en-US" altLang="zh-CN" b="0" dirty="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zh-CN" altLang="en-US" b="0" dirty="0">
                <a:solidFill>
                  <a:srgbClr val="003399"/>
                </a:solidFill>
                <a:ea typeface="標楷體" panose="03000509000000000000" pitchFamily="65" charset="-120"/>
              </a:rPr>
              <a:t>整除</a:t>
            </a:r>
            <a:r>
              <a:rPr lang="zh-CN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BED99-A6FE-0227-B570-67D0DFD2B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322" y="4757203"/>
            <a:ext cx="591192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12</a:t>
            </a:r>
            <a:r>
              <a:rPr lang="zh-TW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，</a:t>
            </a:r>
            <a:r>
              <a:rPr lang="zh-CN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可以被</a:t>
            </a:r>
            <a:r>
              <a:rPr lang="en-US" altLang="zh-CN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zh-CN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整除</a:t>
            </a:r>
            <a:r>
              <a:rPr lang="zh-TW" altLang="en-US" sz="2800" b="0" dirty="0">
                <a:solidFill>
                  <a:srgbClr val="003399"/>
                </a:solidFill>
                <a:ea typeface="標楷體" panose="03000509000000000000" pitchFamily="65" charset="-120"/>
              </a:rPr>
              <a:t>，</a:t>
            </a:r>
            <a:endParaRPr lang="zh-CN" altLang="en-US" sz="2800" b="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7" grpId="0" uiExpand="1" build="p"/>
      <p:bldP spid="38" grpId="0"/>
      <p:bldP spid="39" grpId="0"/>
      <p:bldP spid="39" grpId="1"/>
      <p:bldP spid="40" grpId="0"/>
      <p:bldP spid="40" grpId="1"/>
      <p:bldP spid="41" grpId="0" animBg="1"/>
      <p:bldP spid="41" grpId="1" animBg="1"/>
      <p:bldP spid="42" grpId="0"/>
      <p:bldP spid="42" grpId="1"/>
      <p:bldP spid="44" grpId="0"/>
      <p:bldP spid="44" grpId="1"/>
      <p:bldP spid="4" grpId="0"/>
      <p:bldP spid="4" grpId="1"/>
      <p:bldP spid="5" grpId="0"/>
      <p:bldP spid="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CCE94C5E-6299-44CA-B407-15A4567258E2}"/>
              </a:ext>
            </a:extLst>
          </p:cNvPr>
          <p:cNvSpPr/>
          <p:nvPr/>
        </p:nvSpPr>
        <p:spPr bwMode="auto">
          <a:xfrm>
            <a:off x="5636544" y="3962509"/>
            <a:ext cx="2535855" cy="396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52357A4-7475-4ACF-ABC7-8E07C408A2E3}"/>
              </a:ext>
            </a:extLst>
          </p:cNvPr>
          <p:cNvSpPr/>
          <p:nvPr/>
        </p:nvSpPr>
        <p:spPr bwMode="auto">
          <a:xfrm>
            <a:off x="1365510" y="4395500"/>
            <a:ext cx="686210" cy="396000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6473BFC-A51E-4BAA-A9E4-D77C1D6BCFC1}"/>
              </a:ext>
            </a:extLst>
          </p:cNvPr>
          <p:cNvSpPr/>
          <p:nvPr/>
        </p:nvSpPr>
        <p:spPr bwMode="auto">
          <a:xfrm>
            <a:off x="6344102" y="3534877"/>
            <a:ext cx="1828298" cy="396000"/>
          </a:xfrm>
          <a:prstGeom prst="rect">
            <a:avLst/>
          </a:prstGeom>
          <a:solidFill>
            <a:srgbClr val="FFC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70F1352-2514-4A0F-B7FA-81DADB6D2823}"/>
              </a:ext>
            </a:extLst>
          </p:cNvPr>
          <p:cNvSpPr/>
          <p:nvPr/>
        </p:nvSpPr>
        <p:spPr bwMode="auto">
          <a:xfrm>
            <a:off x="1365510" y="3948870"/>
            <a:ext cx="2198378" cy="396000"/>
          </a:xfrm>
          <a:prstGeom prst="rect">
            <a:avLst/>
          </a:prstGeom>
          <a:solidFill>
            <a:srgbClr val="FFC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8" name="文字方塊 4">
            <a:extLst>
              <a:ext uri="{FF2B5EF4-FFF2-40B4-BE49-F238E27FC236}">
                <a16:creationId xmlns:a16="http://schemas.microsoft.com/office/drawing/2014/main" id="{1D1DBC63-BC03-49C4-A51A-358887F27898}"/>
              </a:ext>
            </a:extLst>
          </p:cNvPr>
          <p:cNvSpPr txBox="1"/>
          <p:nvPr/>
        </p:nvSpPr>
        <p:spPr>
          <a:xfrm>
            <a:off x="1272795" y="3449382"/>
            <a:ext cx="76196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根據以上零食店附近的平面圖，蛋糕店在髮</a:t>
            </a:r>
            <a:endParaRPr lang="en-US" altLang="zh-TW" dirty="0"/>
          </a:p>
          <a:p>
            <a:r>
              <a:rPr lang="zh-TW" altLang="en-US" dirty="0"/>
              <a:t>型屋的西北方。如果</a:t>
            </a:r>
            <a:r>
              <a:rPr lang="zh-TW" altLang="en-US" u="sng" dirty="0"/>
              <a:t>信義</a:t>
            </a:r>
            <a:r>
              <a:rPr lang="zh-TW" altLang="en-US" dirty="0"/>
              <a:t>想從零食店走到髮</a:t>
            </a:r>
            <a:endParaRPr lang="en-US" altLang="zh-TW" dirty="0"/>
          </a:p>
          <a:p>
            <a:r>
              <a:rPr lang="zh-TW" altLang="en-US" dirty="0"/>
              <a:t>型屋，他應該向哪個方</a:t>
            </a:r>
            <a:r>
              <a:rPr lang="zh-CN" altLang="en-US" dirty="0"/>
              <a:t>向走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？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只須寫出答案</a:t>
            </a:r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) </a:t>
            </a:r>
          </a:p>
          <a:p>
            <a:r>
              <a:rPr lang="en-US" altLang="zh-TW" sz="28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                                                              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CN" altLang="en-US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400" dirty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800" dirty="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" name="Rectangle 38">
            <a:extLst>
              <a:ext uri="{FF2B5EF4-FFF2-40B4-BE49-F238E27FC236}">
                <a16:creationId xmlns:a16="http://schemas.microsoft.com/office/drawing/2014/main" id="{8B28A3E1-AD46-405D-BB63-4E86390C0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799" y="5265264"/>
            <a:ext cx="4951945" cy="540000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300"/>
              </a:spcAft>
              <a:buNone/>
            </a:pP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他應該向</a:t>
            </a:r>
            <a:r>
              <a:rPr lang="zh-TW" altLang="en-US" sz="2800" u="sng" dirty="0">
                <a:ea typeface="標楷體" panose="03000509000000000000" pitchFamily="65" charset="-120"/>
              </a:rPr>
              <a:t>                </a:t>
            </a:r>
            <a:r>
              <a:rPr lang="zh-TW" altLang="en-US" sz="2800" dirty="0">
                <a:ea typeface="標楷體" panose="03000509000000000000" pitchFamily="65" charset="-120"/>
              </a:rPr>
              <a:t>方</a:t>
            </a:r>
            <a:r>
              <a:rPr lang="zh-CN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走</a:t>
            </a:r>
            <a:r>
              <a:rPr lang="zh-CN" altLang="en-US" sz="2800" dirty="0">
                <a:ea typeface="標楷體" panose="03000509000000000000" pitchFamily="65" charset="-120"/>
              </a:rPr>
              <a:t>。</a:t>
            </a:r>
          </a:p>
        </p:txBody>
      </p:sp>
      <p:graphicFrame>
        <p:nvGraphicFramePr>
          <p:cNvPr id="36" name="表格 10">
            <a:extLst>
              <a:ext uri="{FF2B5EF4-FFF2-40B4-BE49-F238E27FC236}">
                <a16:creationId xmlns:a16="http://schemas.microsoft.com/office/drawing/2014/main" id="{2D272FA7-DEF2-4A04-AE16-B15B6D44D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5626"/>
              </p:ext>
            </p:extLst>
          </p:nvPr>
        </p:nvGraphicFramePr>
        <p:xfrm>
          <a:off x="3051775" y="1088834"/>
          <a:ext cx="3023999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49">
                  <a:extLst>
                    <a:ext uri="{9D8B030D-6E8A-4147-A177-3AD203B41FA5}">
                      <a16:colId xmlns:a16="http://schemas.microsoft.com/office/drawing/2014/main" val="4935703"/>
                    </a:ext>
                  </a:extLst>
                </a:gridCol>
                <a:gridCol w="436414">
                  <a:extLst>
                    <a:ext uri="{9D8B030D-6E8A-4147-A177-3AD203B41FA5}">
                      <a16:colId xmlns:a16="http://schemas.microsoft.com/office/drawing/2014/main" val="1863605113"/>
                    </a:ext>
                  </a:extLst>
                </a:gridCol>
                <a:gridCol w="440818">
                  <a:extLst>
                    <a:ext uri="{9D8B030D-6E8A-4147-A177-3AD203B41FA5}">
                      <a16:colId xmlns:a16="http://schemas.microsoft.com/office/drawing/2014/main" val="3144971308"/>
                    </a:ext>
                  </a:extLst>
                </a:gridCol>
                <a:gridCol w="434037">
                  <a:extLst>
                    <a:ext uri="{9D8B030D-6E8A-4147-A177-3AD203B41FA5}">
                      <a16:colId xmlns:a16="http://schemas.microsoft.com/office/drawing/2014/main" val="987594949"/>
                    </a:ext>
                  </a:extLst>
                </a:gridCol>
                <a:gridCol w="427254">
                  <a:extLst>
                    <a:ext uri="{9D8B030D-6E8A-4147-A177-3AD203B41FA5}">
                      <a16:colId xmlns:a16="http://schemas.microsoft.com/office/drawing/2014/main" val="2926456092"/>
                    </a:ext>
                  </a:extLst>
                </a:gridCol>
                <a:gridCol w="434036">
                  <a:extLst>
                    <a:ext uri="{9D8B030D-6E8A-4147-A177-3AD203B41FA5}">
                      <a16:colId xmlns:a16="http://schemas.microsoft.com/office/drawing/2014/main" val="4012347583"/>
                    </a:ext>
                  </a:extLst>
                </a:gridCol>
                <a:gridCol w="413691">
                  <a:extLst>
                    <a:ext uri="{9D8B030D-6E8A-4147-A177-3AD203B41FA5}">
                      <a16:colId xmlns:a16="http://schemas.microsoft.com/office/drawing/2014/main" val="248574123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55716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2066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37365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26252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713913"/>
                  </a:ext>
                </a:extLst>
              </a:tr>
            </a:tbl>
          </a:graphicData>
        </a:graphic>
      </p:graphicFrame>
      <p:sp>
        <p:nvSpPr>
          <p:cNvPr id="37" name="Rectangle 4">
            <a:extLst>
              <a:ext uri="{FF2B5EF4-FFF2-40B4-BE49-F238E27FC236}">
                <a16:creationId xmlns:a16="http://schemas.microsoft.com/office/drawing/2014/main" id="{826F3F7C-8EE8-4B9F-BBCF-CCD6D1C2E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8" y="904796"/>
            <a:ext cx="1417297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32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.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C25CCE8A-B38E-41A2-83C9-EFB17526D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471" y="2567936"/>
            <a:ext cx="43424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×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03390058-A1A8-4ACB-8892-D9D7EB16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189" y="1270256"/>
            <a:ext cx="43424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×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29471ED8-18E8-4809-B7AB-9A03E3FB1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760" y="1507310"/>
            <a:ext cx="1274195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>
              <a:defRPr/>
            </a:pPr>
            <a:r>
              <a:rPr lang="zh-CN" altLang="en-US" sz="2000" b="0" dirty="0">
                <a:ea typeface="DFKai-SB" panose="03000509000000000000" pitchFamily="65" charset="-120"/>
                <a:cs typeface="Arial" panose="020B0604020202020204" pitchFamily="34" charset="0"/>
              </a:rPr>
              <a:t>零食店</a:t>
            </a: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CC81B7F5-B74A-41FD-832C-8A640EA76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700" y="2863589"/>
            <a:ext cx="1597769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>
              <a:defRPr/>
            </a:pPr>
            <a:r>
              <a:rPr lang="zh-CN" altLang="en-US" sz="2000" b="0" dirty="0">
                <a:ea typeface="標楷體" panose="03000509000000000000" pitchFamily="65" charset="-120"/>
              </a:rPr>
              <a:t>蛋糕店</a:t>
            </a:r>
          </a:p>
        </p:txBody>
      </p:sp>
      <p:cxnSp>
        <p:nvCxnSpPr>
          <p:cNvPr id="43" name="直線單箭頭接點 62">
            <a:extLst>
              <a:ext uri="{FF2B5EF4-FFF2-40B4-BE49-F238E27FC236}">
                <a16:creationId xmlns:a16="http://schemas.microsoft.com/office/drawing/2014/main" id="{B2F7DE59-6EA3-4E4C-A3E3-FC9E129BE2AF}"/>
              </a:ext>
            </a:extLst>
          </p:cNvPr>
          <p:cNvCxnSpPr>
            <a:cxnSpLocks/>
          </p:cNvCxnSpPr>
          <p:nvPr/>
        </p:nvCxnSpPr>
        <p:spPr bwMode="auto">
          <a:xfrm>
            <a:off x="4808433" y="1520641"/>
            <a:ext cx="396000" cy="39600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prstDash val="solid"/>
            <a:round/>
            <a:headEnd/>
            <a:tailEnd type="triangle"/>
          </a:ln>
        </p:spPr>
      </p:cxnSp>
      <p:sp>
        <p:nvSpPr>
          <p:cNvPr id="44" name="文字方塊 11">
            <a:extLst>
              <a:ext uri="{FF2B5EF4-FFF2-40B4-BE49-F238E27FC236}">
                <a16:creationId xmlns:a16="http://schemas.microsoft.com/office/drawing/2014/main" id="{6534CE90-1881-4CE2-B31A-3F23B24FA8A8}"/>
              </a:ext>
            </a:extLst>
          </p:cNvPr>
          <p:cNvSpPr txBox="1"/>
          <p:nvPr/>
        </p:nvSpPr>
        <p:spPr>
          <a:xfrm>
            <a:off x="5526070" y="5333350"/>
            <a:ext cx="95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[2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5" name="文字方塊 12">
            <a:extLst>
              <a:ext uri="{FF2B5EF4-FFF2-40B4-BE49-F238E27FC236}">
                <a16:creationId xmlns:a16="http://schemas.microsoft.com/office/drawing/2014/main" id="{F14B82CB-39D7-41D5-A881-AA8FBADD89FE}"/>
              </a:ext>
            </a:extLst>
          </p:cNvPr>
          <p:cNvSpPr txBox="1"/>
          <p:nvPr/>
        </p:nvSpPr>
        <p:spPr>
          <a:xfrm>
            <a:off x="3143797" y="5262134"/>
            <a:ext cx="989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西南</a:t>
            </a: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33435B36-310E-4311-B6A0-55AEA859B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013" y="1715871"/>
            <a:ext cx="43424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×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72FE2B78-46A0-4F87-A0FB-71445E1C7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59" y="2007379"/>
            <a:ext cx="1274195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>
              <a:defRPr/>
            </a:pPr>
            <a:r>
              <a:rPr lang="zh-CN" altLang="en-US" sz="2000" b="0" dirty="0">
                <a:ea typeface="DFKai-SB" panose="03000509000000000000" pitchFamily="65" charset="-120"/>
                <a:cs typeface="Arial" panose="020B0604020202020204" pitchFamily="34" charset="0"/>
              </a:rPr>
              <a:t>髮型屋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384E59F-9DB3-4949-96E1-1C3209E4863D}"/>
              </a:ext>
            </a:extLst>
          </p:cNvPr>
          <p:cNvGrpSpPr/>
          <p:nvPr/>
        </p:nvGrpSpPr>
        <p:grpSpPr>
          <a:xfrm>
            <a:off x="4282395" y="1677980"/>
            <a:ext cx="1354150" cy="527125"/>
            <a:chOff x="4282395" y="1677980"/>
            <a:chExt cx="1354150" cy="527125"/>
          </a:xfrm>
        </p:grpSpPr>
        <p:grpSp>
          <p:nvGrpSpPr>
            <p:cNvPr id="48" name="群組 15">
              <a:extLst>
                <a:ext uri="{FF2B5EF4-FFF2-40B4-BE49-F238E27FC236}">
                  <a16:creationId xmlns:a16="http://schemas.microsoft.com/office/drawing/2014/main" id="{E9EC82E9-E16C-492A-9D4C-540842241F02}"/>
                </a:ext>
              </a:extLst>
            </p:cNvPr>
            <p:cNvGrpSpPr/>
            <p:nvPr/>
          </p:nvGrpSpPr>
          <p:grpSpPr>
            <a:xfrm>
              <a:off x="4625326" y="1677980"/>
              <a:ext cx="1011219" cy="527125"/>
              <a:chOff x="6364086" y="1569259"/>
              <a:chExt cx="1011219" cy="527125"/>
            </a:xfrm>
          </p:grpSpPr>
          <p:cxnSp>
            <p:nvCxnSpPr>
              <p:cNvPr id="52" name="直線單箭頭接點 5">
                <a:extLst>
                  <a:ext uri="{FF2B5EF4-FFF2-40B4-BE49-F238E27FC236}">
                    <a16:creationId xmlns:a16="http://schemas.microsoft.com/office/drawing/2014/main" id="{37EF1D27-B6FA-4794-86B6-CF9D1534DD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64086" y="1832821"/>
                <a:ext cx="1011219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7">
                <a:extLst>
                  <a:ext uri="{FF2B5EF4-FFF2-40B4-BE49-F238E27FC236}">
                    <a16:creationId xmlns:a16="http://schemas.microsoft.com/office/drawing/2014/main" id="{508F3CE4-37D9-41D0-A5BE-C2DC3A0774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4481" y="1569259"/>
                <a:ext cx="0" cy="527125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4">
              <a:extLst>
                <a:ext uri="{FF2B5EF4-FFF2-40B4-BE49-F238E27FC236}">
                  <a16:creationId xmlns:a16="http://schemas.microsoft.com/office/drawing/2014/main" id="{A02D713F-FDDE-471C-9F0A-BEDBF493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395" y="1710225"/>
              <a:ext cx="466714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3D99">
                  <a:alpha val="79999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CN" sz="2400" b="0" dirty="0">
                  <a:solidFill>
                    <a:srgbClr val="0000FF"/>
                  </a:solidFill>
                  <a:ea typeface="標楷體" panose="03000509000000000000" pitchFamily="65" charset="-120"/>
                  <a:sym typeface="Wingdings 3" panose="05040102010807070707" pitchFamily="18" charset="2"/>
                </a:rPr>
                <a:t>N</a:t>
              </a:r>
            </a:p>
          </p:txBody>
        </p:sp>
      </p:grpSp>
      <p:cxnSp>
        <p:nvCxnSpPr>
          <p:cNvPr id="57" name="直線單箭頭接點 18">
            <a:extLst>
              <a:ext uri="{FF2B5EF4-FFF2-40B4-BE49-F238E27FC236}">
                <a16:creationId xmlns:a16="http://schemas.microsoft.com/office/drawing/2014/main" id="{81532942-8FEA-46D2-BB26-BCB69F0E2A30}"/>
              </a:ext>
            </a:extLst>
          </p:cNvPr>
          <p:cNvCxnSpPr>
            <a:cxnSpLocks/>
          </p:cNvCxnSpPr>
          <p:nvPr/>
        </p:nvCxnSpPr>
        <p:spPr>
          <a:xfrm flipH="1">
            <a:off x="4369317" y="1968975"/>
            <a:ext cx="828000" cy="828000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4">
            <a:extLst>
              <a:ext uri="{FF2B5EF4-FFF2-40B4-BE49-F238E27FC236}">
                <a16:creationId xmlns:a16="http://schemas.microsoft.com/office/drawing/2014/main" id="{0C44787C-BFD0-49E1-B15B-4C3217E42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106" y="2527520"/>
            <a:ext cx="1594729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400" b="0" dirty="0">
                <a:solidFill>
                  <a:srgbClr val="FF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西北方</a:t>
            </a:r>
            <a:endParaRPr lang="en-US" altLang="zh-CN" sz="2400" b="0" dirty="0">
              <a:solidFill>
                <a:srgbClr val="FF00FF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E55CAA26-776D-490C-A4D8-686B21D2F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19" y="3417750"/>
            <a:ext cx="102076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b="0" dirty="0">
                <a:solidFill>
                  <a:srgbClr val="000000"/>
                </a:solidFill>
                <a:ea typeface="標楷體" panose="03000509000000000000" pitchFamily="65" charset="-120"/>
              </a:rPr>
              <a:t>(c)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7AA03DF-6A72-D383-A075-35BF4570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497" y="1825504"/>
            <a:ext cx="1218031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2400" b="0" dirty="0">
                <a:solidFill>
                  <a:srgbClr val="00B050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西南方</a:t>
            </a:r>
            <a:endParaRPr lang="en-US" altLang="zh-CN" sz="2400" b="0" dirty="0">
              <a:solidFill>
                <a:srgbClr val="00B050"/>
              </a:solidFill>
              <a:ea typeface="標楷體" panose="03000509000000000000" pitchFamily="65" charset="-12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89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04635 -0.0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2" grpId="0" animBg="1"/>
      <p:bldP spid="32" grpId="1" animBg="1"/>
      <p:bldP spid="34" grpId="0" animBg="1"/>
      <p:bldP spid="34" grpId="1" animBg="1"/>
      <p:bldP spid="44" grpId="0" uiExpand="1" build="p"/>
      <p:bldP spid="45" grpId="0"/>
      <p:bldP spid="58" grpId="0"/>
      <p:bldP spid="58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1569259-8414-455B-8AEF-1446A0EC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2">
            <a:hlinkClick r:id="rId4" action="ppaction://hlinksldjump"/>
            <a:extLst>
              <a:ext uri="{FF2B5EF4-FFF2-40B4-BE49-F238E27FC236}">
                <a16:creationId xmlns:a16="http://schemas.microsoft.com/office/drawing/2014/main" id="{C8A382A0-9B83-4F6A-9E5A-8454C139F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3" y="704850"/>
            <a:ext cx="1882775" cy="554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0244" name="AutoShape 3">
            <a:extLst>
              <a:ext uri="{FF2B5EF4-FFF2-40B4-BE49-F238E27FC236}">
                <a16:creationId xmlns:a16="http://schemas.microsoft.com/office/drawing/2014/main" id="{0BC39AD8-5BEE-41B5-8B3E-92B435457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704850"/>
            <a:ext cx="1936750" cy="55403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0245" name="WordArt 4">
            <a:extLst>
              <a:ext uri="{FF2B5EF4-FFF2-40B4-BE49-F238E27FC236}">
                <a16:creationId xmlns:a16="http://schemas.microsoft.com/office/drawing/2014/main" id="{62B2D0DC-F518-48C7-B287-67B0CB3775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24063" y="82550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</a:rPr>
              <a:t>乙部考核課題</a:t>
            </a:r>
            <a:endParaRPr lang="zh-CN" alt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標楷體" panose="03000509000000000000" pitchFamily="65" charset="-120"/>
            </a:endParaRPr>
          </a:p>
        </p:txBody>
      </p:sp>
      <p:graphicFrame>
        <p:nvGraphicFramePr>
          <p:cNvPr id="13" name="Group 127">
            <a:extLst>
              <a:ext uri="{FF2B5EF4-FFF2-40B4-BE49-F238E27FC236}">
                <a16:creationId xmlns:a16="http://schemas.microsoft.com/office/drawing/2014/main" id="{D2B1D350-B950-46B4-A2A7-08A303E0E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27337"/>
              </p:ext>
            </p:extLst>
          </p:nvPr>
        </p:nvGraphicFramePr>
        <p:xfrm>
          <a:off x="604838" y="1258888"/>
          <a:ext cx="8215312" cy="4641297"/>
        </p:xfrm>
        <a:graphic>
          <a:graphicData uri="http://schemas.openxmlformats.org/drawingml/2006/table">
            <a:tbl>
              <a:tblPr/>
              <a:tblGrid>
                <a:gridCol w="136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題號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學習重點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範疇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31(a)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體積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31(b)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不規則立體的體積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(6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32(a)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整數除法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  <a:endParaRPr kumimoji="1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32(b)</a:t>
                      </a: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倍數、整除性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35773"/>
                  </a:ext>
                </a:extLst>
              </a:tr>
              <a:tr h="350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32(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c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八個方向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圖形與空間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700026"/>
                  </a:ext>
                </a:extLst>
              </a:tr>
              <a:tr h="3378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33(a)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小數除法</a:t>
                      </a:r>
                      <a:r>
                        <a:rPr kumimoji="1" lang="en-US" altLang="zh-HK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(6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HK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  <a:endParaRPr kumimoji="1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33(b)(c)</a:t>
                      </a: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整數四則混合計算</a:t>
                      </a:r>
                      <a:r>
                        <a:rPr kumimoji="1" lang="en-US" altLang="zh-HK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HK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HK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34(a)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棒形圖</a:t>
                      </a:r>
                      <a:r>
                        <a:rPr kumimoji="1" lang="en-US" altLang="zh-HK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4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HK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據處理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34(b)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小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數四則混合計算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(6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數</a:t>
                      </a: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小數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四則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混合計算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(6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0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36(a)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代數式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上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代數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2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36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(b)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方程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(5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下</a:t>
                      </a:r>
                      <a:r>
                        <a:rPr kumimoji="1" lang="en-US" altLang="zh-TW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)</a:t>
                      </a:r>
                      <a:endParaRPr kumimoji="1" lang="en-US" altLang="zh-CN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標楷體" pitchFamily="65" charset="-12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301" name="WordArt 54">
            <a:hlinkClick r:id="rId4" action="ppaction://hlinksldjump"/>
            <a:extLst>
              <a:ext uri="{FF2B5EF4-FFF2-40B4-BE49-F238E27FC236}">
                <a16:creationId xmlns:a16="http://schemas.microsoft.com/office/drawing/2014/main" id="{01D70DD0-2CAB-47D6-BC64-E291668AE0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3763" y="877888"/>
            <a:ext cx="63341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</a:rPr>
              <a:t>甲部</a:t>
            </a:r>
          </a:p>
        </p:txBody>
      </p:sp>
      <p:pic>
        <p:nvPicPr>
          <p:cNvPr id="10302" name="Picture 53" descr="學生須知">
            <a:hlinkClick r:id="rId5" action="ppaction://hlinksldjump"/>
            <a:extLst>
              <a:ext uri="{FF2B5EF4-FFF2-40B4-BE49-F238E27FC236}">
                <a16:creationId xmlns:a16="http://schemas.microsoft.com/office/drawing/2014/main" id="{BCB6EDDC-ABD2-4411-9249-CF52A9DE8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38188"/>
            <a:ext cx="12239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框 3">
            <a:extLst>
              <a:ext uri="{FF2B5EF4-FFF2-40B4-BE49-F238E27FC236}">
                <a16:creationId xmlns:a16="http://schemas.microsoft.com/office/drawing/2014/main" id="{524ED637-7056-4BB3-BDED-36933FC3C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725488"/>
            <a:ext cx="71405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zh-TW" altLang="zh-HK" sz="2400" u="sng">
                <a:latin typeface="標楷體" panose="03000509000000000000" pitchFamily="65" charset="-120"/>
              </a:rPr>
              <a:t>新鮮雜貨店</a:t>
            </a:r>
            <a:endParaRPr lang="en-US" altLang="zh-TW" sz="2400" u="sng">
              <a:latin typeface="標楷體" panose="03000509000000000000" pitchFamily="65" charset="-120"/>
            </a:endParaRPr>
          </a:p>
          <a:p>
            <a:pPr algn="ctr" eaLnBrk="1" hangingPunct="1">
              <a:spcAft>
                <a:spcPts val="1000"/>
              </a:spcAft>
            </a:pPr>
            <a:r>
              <a:rPr lang="zh-TW" altLang="zh-HK" sz="2000">
                <a:latin typeface="標楷體" panose="03000509000000000000" pitchFamily="65" charset="-120"/>
              </a:rPr>
              <a:t>購物每滿</a:t>
            </a:r>
            <a:r>
              <a:rPr lang="en-US" altLang="zh-HK" sz="2000">
                <a:latin typeface="標楷體" panose="03000509000000000000" pitchFamily="65" charset="-120"/>
              </a:rPr>
              <a:t>$</a:t>
            </a:r>
            <a:r>
              <a:rPr lang="en-US" altLang="zh-HK" sz="2000">
                <a:latin typeface="Times New Roman" panose="02020603050405020304" pitchFamily="18" charset="0"/>
                <a:cs typeface="Times New Roman" panose="02020603050405020304" pitchFamily="18" charset="0"/>
              </a:rPr>
              <a:t>9.5</a:t>
            </a:r>
            <a:r>
              <a:rPr lang="zh-TW" altLang="zh-HK" sz="2000">
                <a:latin typeface="標楷體" panose="03000509000000000000" pitchFamily="65" charset="-120"/>
              </a:rPr>
              <a:t>可獲</a:t>
            </a:r>
            <a:r>
              <a:rPr lang="zh-TW" altLang="en-US" sz="2000">
                <a:latin typeface="標楷體" panose="03000509000000000000" pitchFamily="65" charset="-120"/>
              </a:rPr>
              <a:t>贈</a:t>
            </a:r>
            <a:r>
              <a:rPr lang="zh-TW" altLang="zh-HK" sz="2000">
                <a:latin typeface="標楷體" panose="03000509000000000000" pitchFamily="65" charset="-120"/>
              </a:rPr>
              <a:t>印花一個，會員可享有以下優惠：</a:t>
            </a:r>
            <a:endParaRPr lang="en-US" altLang="zh-TW" sz="2000">
              <a:latin typeface="標楷體" panose="03000509000000000000" pitchFamily="65" charset="-120"/>
            </a:endParaRPr>
          </a:p>
          <a:p>
            <a:pPr algn="ctr" eaLnBrk="1" hangingPunct="1">
              <a:spcAft>
                <a:spcPts val="1000"/>
              </a:spcAft>
            </a:pPr>
            <a:endParaRPr lang="en-US" altLang="zh-TW" sz="2000">
              <a:latin typeface="標楷體" panose="03000509000000000000" pitchFamily="65" charset="-120"/>
            </a:endParaRPr>
          </a:p>
          <a:p>
            <a:pPr algn="ctr" eaLnBrk="1" hangingPunct="1">
              <a:spcAft>
                <a:spcPts val="1000"/>
              </a:spcAft>
            </a:pPr>
            <a:endParaRPr lang="en-US" altLang="zh-TW" sz="2000">
              <a:latin typeface="標楷體" panose="03000509000000000000" pitchFamily="65" charset="-120"/>
            </a:endParaRPr>
          </a:p>
          <a:p>
            <a:pPr eaLnBrk="1" hangingPunct="1">
              <a:spcAft>
                <a:spcPts val="1000"/>
              </a:spcAft>
            </a:pPr>
            <a:r>
              <a:rPr lang="zh-TW" altLang="en-US" sz="2000">
                <a:latin typeface="標楷體" panose="03000509000000000000" pitchFamily="65" charset="-120"/>
              </a:rPr>
              <a:t>     </a:t>
            </a:r>
            <a:r>
              <a:rPr lang="zh-TW" altLang="zh-HK" sz="2000">
                <a:latin typeface="標楷體" panose="03000509000000000000" pitchFamily="65" charset="-120"/>
              </a:rPr>
              <a:t>顧客</a:t>
            </a:r>
            <a:r>
              <a:rPr lang="zh-TW" altLang="en-US" sz="2000">
                <a:latin typeface="標楷體" panose="03000509000000000000" pitchFamily="65" charset="-120"/>
              </a:rPr>
              <a:t>用</a:t>
            </a:r>
            <a:r>
              <a:rPr lang="en-US" altLang="zh-HK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HK" sz="2000">
                <a:latin typeface="標楷體" panose="03000509000000000000" pitchFamily="65" charset="-120"/>
              </a:rPr>
              <a:t>個印花</a:t>
            </a:r>
            <a:r>
              <a:rPr lang="zh-TW" altLang="en-US" sz="2000">
                <a:latin typeface="標楷體" panose="03000509000000000000" pitchFamily="65" charset="-120"/>
              </a:rPr>
              <a:t>可</a:t>
            </a:r>
            <a:r>
              <a:rPr lang="zh-TW" altLang="zh-HK" sz="2000">
                <a:latin typeface="標楷體" panose="03000509000000000000" pitchFamily="65" charset="-120"/>
              </a:rPr>
              <a:t>免費換領一隻雞蛋。</a:t>
            </a: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1EDAEC45-7BDF-4855-A873-C6F129067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38488"/>
            <a:ext cx="534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>
                <a:ea typeface="新細明體" panose="02020500000000000000" pitchFamily="18" charset="-120"/>
              </a:rPr>
              <a:t>(a)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F6A6D203-B02B-446A-A241-2E851A17E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162300"/>
            <a:ext cx="71278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zh-HK" u="sng"/>
              <a:t>張</a:t>
            </a:r>
            <a:r>
              <a:rPr lang="zh-TW" altLang="zh-HK"/>
              <a:t>太太不是</a:t>
            </a:r>
            <a:r>
              <a:rPr lang="zh-TW" altLang="zh-HK" u="sng"/>
              <a:t>新鮮雜貨店</a:t>
            </a:r>
            <a:r>
              <a:rPr lang="zh-TW" altLang="zh-HK"/>
              <a:t>的會員，她購物用去</a:t>
            </a:r>
            <a:r>
              <a:rPr lang="en-US" altLang="zh-HK"/>
              <a:t>$190</a:t>
            </a:r>
            <a:r>
              <a:rPr lang="zh-TW" altLang="zh-HK"/>
              <a:t>，她最多可換領雞蛋多少隻？餘下印花多少個？</a:t>
            </a:r>
            <a:r>
              <a:rPr lang="en-US" altLang="zh-TW"/>
              <a:t>                                               </a:t>
            </a:r>
            <a:r>
              <a:rPr lang="en-US" altLang="zh-HK">
                <a:solidFill>
                  <a:srgbClr val="000000"/>
                </a:solidFill>
              </a:rPr>
              <a:t>[4</a:t>
            </a:r>
            <a:r>
              <a:rPr lang="zh-TW" altLang="zh-HK">
                <a:solidFill>
                  <a:srgbClr val="000000"/>
                </a:solidFill>
              </a:rPr>
              <a:t>分</a:t>
            </a:r>
            <a:r>
              <a:rPr lang="en-US" altLang="zh-HK">
                <a:solidFill>
                  <a:srgbClr val="000000"/>
                </a:solidFill>
              </a:rPr>
              <a:t>]</a:t>
            </a:r>
            <a:r>
              <a:rPr lang="en-US" altLang="zh-HK"/>
              <a:t>        </a:t>
            </a:r>
            <a:r>
              <a:rPr lang="zh-TW" altLang="zh-HK"/>
              <a:t>　　　</a:t>
            </a:r>
            <a:endParaRPr lang="en-US" altLang="zh-TW"/>
          </a:p>
        </p:txBody>
      </p:sp>
      <p:sp>
        <p:nvSpPr>
          <p:cNvPr id="53253" name="Text Box 36">
            <a:extLst>
              <a:ext uri="{FF2B5EF4-FFF2-40B4-BE49-F238E27FC236}">
                <a16:creationId xmlns:a16="http://schemas.microsoft.com/office/drawing/2014/main" id="{4377C021-C996-4220-AEFE-40A0D4576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3268663"/>
            <a:ext cx="6905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/>
              <a:t>33. </a:t>
            </a:r>
            <a:endParaRPr lang="zh-TW" altLang="en-US" dirty="0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A4C26262-69D2-4AC0-820E-0D3B8CB4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4624388"/>
            <a:ext cx="6978650" cy="1714500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TW" dirty="0">
                <a:solidFill>
                  <a:srgbClr val="FF0000"/>
                </a:solidFill>
              </a:rPr>
              <a:t>   190÷9.5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dirty="0">
                <a:solidFill>
                  <a:srgbClr val="FF0000"/>
                </a:solidFill>
              </a:rPr>
              <a:t>= 3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</a:rPr>
              <a:t>…</a:t>
            </a:r>
            <a:r>
              <a:rPr lang="en-US" altLang="zh-TW" dirty="0">
                <a:solidFill>
                  <a:srgbClr val="FF0000"/>
                </a:solidFill>
              </a:rPr>
              <a:t>2 </a:t>
            </a:r>
            <a:r>
              <a:rPr lang="zh-TW" altLang="en-US" dirty="0">
                <a:solidFill>
                  <a:srgbClr val="FF0000"/>
                </a:solidFill>
              </a:rPr>
              <a:t>                                                  </a:t>
            </a:r>
            <a:r>
              <a:rPr lang="en-US" altLang="zh-TW" dirty="0">
                <a:solidFill>
                  <a:srgbClr val="FF0000"/>
                </a:solidFill>
              </a:rPr>
              <a:t>[2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en-US" altLang="zh-TW" dirty="0">
                <a:solidFill>
                  <a:srgbClr val="FF0000"/>
                </a:solidFill>
              </a:rPr>
              <a:t>]</a:t>
            </a:r>
          </a:p>
          <a:p>
            <a:pPr eaLnBrk="1" hangingPunct="1">
              <a:spcAft>
                <a:spcPts val="600"/>
              </a:spcAft>
            </a:pPr>
            <a:r>
              <a:rPr lang="zh-TW" altLang="zh-HK" dirty="0">
                <a:solidFill>
                  <a:srgbClr val="FF0000"/>
                </a:solidFill>
              </a:rPr>
              <a:t>她最多可換領雞蛋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zh-HK" dirty="0">
                <a:solidFill>
                  <a:srgbClr val="FF0000"/>
                </a:solidFill>
              </a:rPr>
              <a:t>隻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zh-TW" altLang="zh-HK" dirty="0">
                <a:solidFill>
                  <a:srgbClr val="FF0000"/>
                </a:solidFill>
              </a:rPr>
              <a:t>餘下印花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zh-HK" dirty="0">
                <a:solidFill>
                  <a:srgbClr val="FF0000"/>
                </a:solidFill>
              </a:rPr>
              <a:t>個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id="{215B1C71-BFDB-489B-9B31-5CE748CBD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863" y="3671888"/>
            <a:ext cx="46831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Line 8">
            <a:extLst>
              <a:ext uri="{FF2B5EF4-FFF2-40B4-BE49-F238E27FC236}">
                <a16:creationId xmlns:a16="http://schemas.microsoft.com/office/drawing/2014/main" id="{A946DF05-83E6-4B2B-8C6D-DD3FF76B4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863" y="4076700"/>
            <a:ext cx="90011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85A5307-5B2A-4E88-8C33-3C0394815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721225"/>
            <a:ext cx="900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÷6</a:t>
            </a:r>
            <a:endParaRPr lang="zh-HK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9C77249-758F-4CAD-8B21-0ABFC3CF8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4664075"/>
            <a:ext cx="128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HK" altLang="en-US"/>
          </a:p>
        </p:txBody>
      </p:sp>
      <p:sp>
        <p:nvSpPr>
          <p:cNvPr id="53259" name="圆角矩形 2">
            <a:extLst>
              <a:ext uri="{FF2B5EF4-FFF2-40B4-BE49-F238E27FC236}">
                <a16:creationId xmlns:a16="http://schemas.microsoft.com/office/drawing/2014/main" id="{F17D48CF-9E29-4DA8-A2F6-10EA0EFA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776288"/>
            <a:ext cx="6238875" cy="22701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9A40F16-5DE0-418C-9767-2DFC16AD0873}"/>
              </a:ext>
            </a:extLst>
          </p:cNvPr>
          <p:cNvGraphicFramePr>
            <a:graphicFrameLocks noGrp="1"/>
          </p:cNvGraphicFramePr>
          <p:nvPr/>
        </p:nvGraphicFramePr>
        <p:xfrm>
          <a:off x="1893888" y="1716088"/>
          <a:ext cx="5559425" cy="79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優惠一</a:t>
                      </a:r>
                      <a:endParaRPr kumimoji="1"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642" marB="45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購物每滿</a:t>
                      </a:r>
                      <a:r>
                        <a:rPr kumimoji="1" lang="en-US" altLang="zh-TW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$60</a:t>
                      </a:r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可獲贈印花</a:t>
                      </a:r>
                      <a:r>
                        <a:rPr kumimoji="1" lang="en-US" altLang="zh-TW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</a:t>
                      </a:r>
                    </a:p>
                  </a:txBody>
                  <a:tcPr marT="45642" marB="45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優惠二</a:t>
                      </a:r>
                      <a:endParaRPr kumimoji="1"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642" marB="45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zh-HK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購物每滿</a:t>
                      </a:r>
                      <a:r>
                        <a:rPr kumimoji="1" lang="en-US" altLang="zh-HK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$80</a:t>
                      </a:r>
                      <a:r>
                        <a:rPr kumimoji="1" lang="zh-TW" altLang="zh-HK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可獲贈印花</a:t>
                      </a:r>
                      <a:r>
                        <a:rPr kumimoji="1" lang="en-US" altLang="zh-HK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1" lang="zh-TW" altLang="zh-HK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</a:t>
                      </a:r>
                      <a:endParaRPr kumimoji="1" lang="zh-HK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642" marB="45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Line 8">
            <a:extLst>
              <a:ext uri="{FF2B5EF4-FFF2-40B4-BE49-F238E27FC236}">
                <a16:creationId xmlns:a16="http://schemas.microsoft.com/office/drawing/2014/main" id="{4473FA18-846B-41DE-AE31-EEFF77177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975" y="1628775"/>
            <a:ext cx="2735263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Line 8">
            <a:extLst>
              <a:ext uri="{FF2B5EF4-FFF2-40B4-BE49-F238E27FC236}">
                <a16:creationId xmlns:a16="http://schemas.microsoft.com/office/drawing/2014/main" id="{6F5B71B0-DD52-489C-AA36-C21D0EFBC9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4288" y="2924175"/>
            <a:ext cx="345598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allAtOnce" animBg="1"/>
      <p:bldP spid="2" grpId="0" uiExpand="1"/>
      <p:bldP spid="30" grpId="0" uiExpan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2">
            <a:extLst>
              <a:ext uri="{FF2B5EF4-FFF2-40B4-BE49-F238E27FC236}">
                <a16:creationId xmlns:a16="http://schemas.microsoft.com/office/drawing/2014/main" id="{D274295E-EA7B-4440-B1B4-992A02286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086" y="4015952"/>
            <a:ext cx="7162800" cy="2163763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/>
              <a:t>因為</a:t>
            </a:r>
            <a:endParaRPr lang="en-US" altLang="zh-TW"/>
          </a:p>
        </p:txBody>
      </p:sp>
      <p:sp>
        <p:nvSpPr>
          <p:cNvPr id="55326" name="文字方塊 1">
            <a:extLst>
              <a:ext uri="{FF2B5EF4-FFF2-40B4-BE49-F238E27FC236}">
                <a16:creationId xmlns:a16="http://schemas.microsoft.com/office/drawing/2014/main" id="{860C1227-CE8E-433A-B398-31017154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5665576"/>
            <a:ext cx="6235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dirty="0"/>
              <a:t>* 能  </a:t>
            </a:r>
            <a:r>
              <a:rPr lang="en-US" altLang="zh-TW" dirty="0"/>
              <a:t>/  </a:t>
            </a:r>
            <a:r>
              <a:rPr lang="zh-TW" altLang="en-US" dirty="0"/>
              <a:t>不能 </a:t>
            </a:r>
            <a:r>
              <a:rPr lang="en-US" altLang="zh-TW" dirty="0"/>
              <a:t>﹙</a:t>
            </a:r>
            <a:r>
              <a:rPr lang="zh-TW" altLang="en-US" dirty="0"/>
              <a:t>*圈出答案</a:t>
            </a:r>
            <a:r>
              <a:rPr lang="en-US" altLang="zh-TW" dirty="0"/>
              <a:t>﹚</a:t>
            </a:r>
            <a:endParaRPr lang="zh-HK" altLang="en-US" dirty="0"/>
          </a:p>
        </p:txBody>
      </p:sp>
      <p:sp>
        <p:nvSpPr>
          <p:cNvPr id="54276" name="文本框 3">
            <a:extLst>
              <a:ext uri="{FF2B5EF4-FFF2-40B4-BE49-F238E27FC236}">
                <a16:creationId xmlns:a16="http://schemas.microsoft.com/office/drawing/2014/main" id="{7C0BF3C7-7624-4B64-9302-01F1F35D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725488"/>
            <a:ext cx="71405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zh-TW" altLang="zh-HK" sz="2400" u="sng">
                <a:latin typeface="標楷體" panose="03000509000000000000" pitchFamily="65" charset="-120"/>
              </a:rPr>
              <a:t>新鮮雜貨店</a:t>
            </a:r>
            <a:endParaRPr lang="en-US" altLang="zh-TW" sz="2400" u="sng">
              <a:latin typeface="標楷體" panose="03000509000000000000" pitchFamily="65" charset="-120"/>
            </a:endParaRPr>
          </a:p>
          <a:p>
            <a:pPr algn="ctr" eaLnBrk="1" hangingPunct="1">
              <a:spcAft>
                <a:spcPts val="1000"/>
              </a:spcAft>
            </a:pPr>
            <a:r>
              <a:rPr lang="zh-TW" altLang="zh-HK" sz="2000">
                <a:latin typeface="標楷體" panose="03000509000000000000" pitchFamily="65" charset="-120"/>
              </a:rPr>
              <a:t>購物每滿</a:t>
            </a:r>
            <a:r>
              <a:rPr lang="en-US" altLang="zh-HK" sz="2000">
                <a:latin typeface="標楷體" panose="03000509000000000000" pitchFamily="65" charset="-120"/>
              </a:rPr>
              <a:t>$</a:t>
            </a:r>
            <a:r>
              <a:rPr lang="en-US" altLang="zh-HK" sz="2000">
                <a:latin typeface="Times New Roman" panose="02020603050405020304" pitchFamily="18" charset="0"/>
                <a:cs typeface="Times New Roman" panose="02020603050405020304" pitchFamily="18" charset="0"/>
              </a:rPr>
              <a:t>9.5</a:t>
            </a:r>
            <a:r>
              <a:rPr lang="zh-TW" altLang="zh-HK" sz="2000">
                <a:latin typeface="標楷體" panose="03000509000000000000" pitchFamily="65" charset="-120"/>
              </a:rPr>
              <a:t>可獲</a:t>
            </a:r>
            <a:r>
              <a:rPr lang="zh-TW" altLang="en-US" sz="2000">
                <a:latin typeface="標楷體" panose="03000509000000000000" pitchFamily="65" charset="-120"/>
              </a:rPr>
              <a:t>贈</a:t>
            </a:r>
            <a:r>
              <a:rPr lang="zh-TW" altLang="zh-HK" sz="2000">
                <a:latin typeface="標楷體" panose="03000509000000000000" pitchFamily="65" charset="-120"/>
              </a:rPr>
              <a:t>印花一個，會員可享有以下優惠：</a:t>
            </a:r>
            <a:endParaRPr lang="en-US" altLang="zh-TW" sz="2000">
              <a:latin typeface="標楷體" panose="03000509000000000000" pitchFamily="65" charset="-120"/>
            </a:endParaRPr>
          </a:p>
          <a:p>
            <a:pPr algn="ctr" eaLnBrk="1" hangingPunct="1">
              <a:spcAft>
                <a:spcPts val="1000"/>
              </a:spcAft>
            </a:pPr>
            <a:endParaRPr lang="en-US" altLang="zh-TW" sz="2000">
              <a:latin typeface="標楷體" panose="03000509000000000000" pitchFamily="65" charset="-120"/>
            </a:endParaRPr>
          </a:p>
          <a:p>
            <a:pPr algn="ctr" eaLnBrk="1" hangingPunct="1">
              <a:spcAft>
                <a:spcPts val="1000"/>
              </a:spcAft>
            </a:pPr>
            <a:endParaRPr lang="en-US" altLang="zh-TW" sz="2000">
              <a:latin typeface="標楷體" panose="03000509000000000000" pitchFamily="65" charset="-120"/>
            </a:endParaRPr>
          </a:p>
          <a:p>
            <a:pPr eaLnBrk="1" hangingPunct="1">
              <a:spcAft>
                <a:spcPts val="1000"/>
              </a:spcAft>
            </a:pPr>
            <a:r>
              <a:rPr lang="zh-TW" altLang="en-US" sz="2000">
                <a:latin typeface="標楷體" panose="03000509000000000000" pitchFamily="65" charset="-120"/>
              </a:rPr>
              <a:t>     </a:t>
            </a:r>
            <a:r>
              <a:rPr lang="zh-TW" altLang="zh-HK" sz="2000">
                <a:latin typeface="標楷體" panose="03000509000000000000" pitchFamily="65" charset="-120"/>
              </a:rPr>
              <a:t>顧客</a:t>
            </a:r>
            <a:r>
              <a:rPr lang="zh-TW" altLang="en-US" sz="2000">
                <a:latin typeface="標楷體" panose="03000509000000000000" pitchFamily="65" charset="-120"/>
              </a:rPr>
              <a:t>用</a:t>
            </a:r>
            <a:r>
              <a:rPr lang="en-US" altLang="zh-HK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HK" sz="2000">
                <a:latin typeface="標楷體" panose="03000509000000000000" pitchFamily="65" charset="-120"/>
              </a:rPr>
              <a:t>個印花</a:t>
            </a:r>
            <a:r>
              <a:rPr lang="zh-TW" altLang="en-US" sz="2000">
                <a:latin typeface="標楷體" panose="03000509000000000000" pitchFamily="65" charset="-120"/>
              </a:rPr>
              <a:t>可</a:t>
            </a:r>
            <a:r>
              <a:rPr lang="zh-TW" altLang="zh-HK" sz="2000">
                <a:latin typeface="標楷體" panose="03000509000000000000" pitchFamily="65" charset="-120"/>
              </a:rPr>
              <a:t>免費換領一隻雞蛋。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0A9DB612-3C24-4801-8435-EB18A8F77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065463"/>
            <a:ext cx="83581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zh-HK"/>
              <a:t>如果</a:t>
            </a:r>
            <a:r>
              <a:rPr lang="zh-TW" altLang="zh-HK" u="sng"/>
              <a:t>李</a:t>
            </a:r>
            <a:r>
              <a:rPr lang="zh-TW" altLang="zh-HK"/>
              <a:t>太太是</a:t>
            </a:r>
            <a:r>
              <a:rPr lang="zh-TW" altLang="zh-HK" u="sng"/>
              <a:t>新鮮雜貨店</a:t>
            </a:r>
            <a:r>
              <a:rPr lang="zh-TW" altLang="zh-HK"/>
              <a:t>的會員，並購物用去</a:t>
            </a:r>
            <a:endParaRPr lang="en-US" altLang="zh-TW"/>
          </a:p>
          <a:p>
            <a:r>
              <a:rPr lang="zh-TW" altLang="en-US"/>
              <a:t> </a:t>
            </a:r>
            <a:r>
              <a:rPr lang="en-US" altLang="zh-HK"/>
              <a:t>$240</a:t>
            </a:r>
            <a:r>
              <a:rPr lang="zh-TW" altLang="zh-HK"/>
              <a:t>，她能否換領</a:t>
            </a:r>
            <a:r>
              <a:rPr lang="en-US" altLang="zh-HK"/>
              <a:t>7</a:t>
            </a:r>
            <a:r>
              <a:rPr lang="zh-TW" altLang="zh-HK"/>
              <a:t>隻雞蛋？試解釋。</a:t>
            </a:r>
            <a:r>
              <a:rPr lang="en-US" altLang="zh-TW"/>
              <a:t>   </a:t>
            </a:r>
            <a:r>
              <a:rPr lang="en-US" altLang="zh-HK">
                <a:solidFill>
                  <a:srgbClr val="000000"/>
                </a:solidFill>
              </a:rPr>
              <a:t>[</a:t>
            </a:r>
            <a:r>
              <a:rPr lang="en-US" altLang="zh-TW">
                <a:solidFill>
                  <a:srgbClr val="000000"/>
                </a:solidFill>
              </a:rPr>
              <a:t>2</a:t>
            </a:r>
            <a:r>
              <a:rPr lang="zh-TW" altLang="zh-HK">
                <a:solidFill>
                  <a:srgbClr val="000000"/>
                </a:solidFill>
              </a:rPr>
              <a:t>分</a:t>
            </a:r>
            <a:r>
              <a:rPr lang="en-US" altLang="zh-HK">
                <a:solidFill>
                  <a:srgbClr val="000000"/>
                </a:solidFill>
              </a:rPr>
              <a:t>]</a:t>
            </a:r>
            <a:r>
              <a:rPr lang="en-US" altLang="zh-HK"/>
              <a:t>        </a:t>
            </a:r>
            <a:r>
              <a:rPr lang="zh-TW" altLang="zh-HK"/>
              <a:t>　　　</a:t>
            </a:r>
            <a:endParaRPr lang="en-US" altLang="zh-TW"/>
          </a:p>
        </p:txBody>
      </p:sp>
      <p:sp>
        <p:nvSpPr>
          <p:cNvPr id="54278" name="Text Box 36">
            <a:extLst>
              <a:ext uri="{FF2B5EF4-FFF2-40B4-BE49-F238E27FC236}">
                <a16:creationId xmlns:a16="http://schemas.microsoft.com/office/drawing/2014/main" id="{C362571A-3907-43BE-9A06-17B792E22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3197225"/>
            <a:ext cx="13557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/>
              <a:t>33.</a:t>
            </a:r>
            <a:r>
              <a:rPr lang="en-US" altLang="zh-TW" dirty="0">
                <a:ea typeface="新細明體" panose="02020500000000000000" pitchFamily="18" charset="-120"/>
              </a:rPr>
              <a:t> (b)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24A8C7D-7265-4C3D-AD93-21E140926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73" y="5216502"/>
            <a:ext cx="1285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[1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en-US" altLang="zh-TW" dirty="0">
                <a:solidFill>
                  <a:srgbClr val="FF0000"/>
                </a:solidFill>
              </a:rPr>
              <a:t>]</a:t>
            </a:r>
            <a:endParaRPr lang="zh-HK" altLang="en-US" dirty="0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33EF9BD6-88C7-4F3D-9415-473D8312F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2465388"/>
            <a:ext cx="268922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5FDA9E1-C68E-4DAF-91B3-2DB83793F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040" y="5699891"/>
            <a:ext cx="844550" cy="41751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HK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B6B47C4-CB4C-4727-BD0C-C55636CE0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73" y="5734418"/>
            <a:ext cx="1285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[1</a:t>
            </a:r>
            <a:r>
              <a:rPr lang="zh-TW" altLang="en-US" dirty="0">
                <a:solidFill>
                  <a:srgbClr val="FF0000"/>
                </a:solidFill>
              </a:rPr>
              <a:t>分</a:t>
            </a:r>
            <a:r>
              <a:rPr lang="en-US" altLang="zh-TW" dirty="0">
                <a:solidFill>
                  <a:srgbClr val="FF0000"/>
                </a:solidFill>
              </a:rPr>
              <a:t>]</a:t>
            </a:r>
            <a:endParaRPr lang="zh-HK" altLang="en-US" dirty="0"/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1ADDA129-F8A6-4764-A5BF-0C355B8CE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3573463"/>
            <a:ext cx="421163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07EDD066-72A3-4CF2-928D-39608FE45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550" y="3541713"/>
            <a:ext cx="6731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8">
            <a:extLst>
              <a:ext uri="{FF2B5EF4-FFF2-40B4-BE49-F238E27FC236}">
                <a16:creationId xmlns:a16="http://schemas.microsoft.com/office/drawing/2014/main" id="{431076CF-3297-46B2-AF7E-C16997EE4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1625" y="3929063"/>
            <a:ext cx="9017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26DF6E9-AAAA-4903-A224-591A2644C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152900"/>
            <a:ext cx="5472113" cy="2046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zh-TW" altLang="en-US" dirty="0">
                <a:solidFill>
                  <a:srgbClr val="003399"/>
                </a:solidFill>
                <a:latin typeface="+mn-lt"/>
              </a:rPr>
              <a:t>使用優惠二</a:t>
            </a:r>
            <a:r>
              <a:rPr lang="zh-TW" altLang="en-US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，可獲得最多印花</a:t>
            </a:r>
            <a:r>
              <a:rPr lang="zh-TW" altLang="en-US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dirty="0">
              <a:solidFill>
                <a:srgbClr val="0033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zh-TW" altLang="en-US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可獲得印花：</a:t>
            </a:r>
            <a:endParaRPr lang="en-US" altLang="zh-TW" dirty="0">
              <a:solidFill>
                <a:srgbClr val="0033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   12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(240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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80) </a:t>
            </a:r>
          </a:p>
          <a:p>
            <a:pPr>
              <a:spcAft>
                <a:spcPts val="600"/>
              </a:spcAft>
              <a:defRPr/>
            </a:pP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= 36 (</a:t>
            </a:r>
            <a:r>
              <a:rPr lang="zh-TW" altLang="en-US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個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)</a:t>
            </a:r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id="{B09227D3-58B1-4FA3-9C14-4F4B3CAFF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944813"/>
            <a:ext cx="346233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id="{C74E8AA6-BD34-48A5-9FB2-5AE89BE43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1275" y="4000500"/>
            <a:ext cx="1944688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7930E41-6A96-4815-835A-CACBA277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4664075"/>
            <a:ext cx="2308225" cy="1538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zh-TW" altLang="en-US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需要印花</a:t>
            </a:r>
            <a:r>
              <a:rPr lang="zh-TW" altLang="en-US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：</a:t>
            </a:r>
            <a:endParaRPr lang="en-US" altLang="zh-TW" dirty="0">
              <a:solidFill>
                <a:srgbClr val="0033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   6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7</a:t>
            </a:r>
          </a:p>
          <a:p>
            <a:pPr>
              <a:spcAft>
                <a:spcPts val="600"/>
              </a:spcAft>
              <a:defRPr/>
            </a:pP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= 42 (</a:t>
            </a:r>
            <a:r>
              <a:rPr lang="zh-TW" altLang="en-US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個</a:t>
            </a:r>
            <a:r>
              <a:rPr lang="en-US" altLang="zh-TW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)</a:t>
            </a: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566A23BB-C415-4492-9201-2A516AED8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736" y="3814339"/>
            <a:ext cx="71628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HK" dirty="0">
                <a:solidFill>
                  <a:srgbClr val="FF0000"/>
                </a:solidFill>
              </a:rPr>
              <a:t>12</a:t>
            </a:r>
            <a:r>
              <a:rPr lang="en-US" altLang="zh-HK" dirty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altLang="zh-HK" dirty="0">
                <a:solidFill>
                  <a:srgbClr val="FF0000"/>
                </a:solidFill>
              </a:rPr>
              <a:t>(240</a:t>
            </a:r>
            <a:r>
              <a:rPr lang="en-US" altLang="zh-HK" dirty="0">
                <a:solidFill>
                  <a:srgbClr val="FF0000"/>
                </a:solidFill>
                <a:sym typeface="Symbol" panose="05050102010706020507" pitchFamily="18" charset="2"/>
              </a:rPr>
              <a:t></a:t>
            </a:r>
            <a:r>
              <a:rPr lang="en-US" altLang="zh-HK" dirty="0">
                <a:solidFill>
                  <a:srgbClr val="FF0000"/>
                </a:solidFill>
              </a:rPr>
              <a:t>80) = 36(</a:t>
            </a:r>
            <a:r>
              <a:rPr lang="zh-TW" altLang="zh-HK" dirty="0">
                <a:solidFill>
                  <a:srgbClr val="FF0000"/>
                </a:solidFill>
              </a:rPr>
              <a:t>個</a:t>
            </a:r>
            <a:r>
              <a:rPr lang="en-US" altLang="zh-HK" dirty="0">
                <a:solidFill>
                  <a:srgbClr val="FF0000"/>
                </a:solidFill>
              </a:rPr>
              <a:t>)</a:t>
            </a:r>
            <a:r>
              <a:rPr lang="zh-TW" altLang="zh-HK" dirty="0">
                <a:solidFill>
                  <a:srgbClr val="FF0000"/>
                </a:solidFill>
              </a:rPr>
              <a:t>，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zh-HK" dirty="0">
                <a:solidFill>
                  <a:srgbClr val="FF0000"/>
                </a:solidFill>
              </a:rPr>
              <a:t>使用優惠二</a:t>
            </a:r>
            <a:r>
              <a:rPr lang="zh-TW" altLang="en-US" dirty="0">
                <a:solidFill>
                  <a:srgbClr val="FF0000"/>
                </a:solidFill>
              </a:rPr>
              <a:t>，</a:t>
            </a:r>
            <a:r>
              <a:rPr lang="zh-TW" altLang="zh-HK" u="sng" dirty="0">
                <a:solidFill>
                  <a:srgbClr val="FF0000"/>
                </a:solidFill>
              </a:rPr>
              <a:t>李</a:t>
            </a:r>
            <a:r>
              <a:rPr lang="zh-TW" altLang="zh-HK" dirty="0">
                <a:solidFill>
                  <a:srgbClr val="FF0000"/>
                </a:solidFill>
              </a:rPr>
              <a:t>太太可獲</a:t>
            </a:r>
            <a:r>
              <a:rPr lang="zh-TW" altLang="en-US" dirty="0">
                <a:solidFill>
                  <a:srgbClr val="FF0000"/>
                </a:solidFill>
              </a:rPr>
              <a:t>贈</a:t>
            </a:r>
            <a:r>
              <a:rPr lang="en-US" altLang="zh-TW" dirty="0">
                <a:solidFill>
                  <a:srgbClr val="FF0000"/>
                </a:solidFill>
              </a:rPr>
              <a:t>36</a:t>
            </a:r>
            <a:r>
              <a:rPr lang="zh-TW" altLang="en-US" dirty="0">
                <a:solidFill>
                  <a:srgbClr val="FF0000"/>
                </a:solidFill>
              </a:rPr>
              <a:t>個</a:t>
            </a:r>
            <a:r>
              <a:rPr lang="zh-TW" altLang="zh-HK" dirty="0">
                <a:solidFill>
                  <a:srgbClr val="FF0000"/>
                </a:solidFill>
              </a:rPr>
              <a:t>印花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比</a:t>
            </a:r>
            <a:r>
              <a:rPr lang="zh-TW" altLang="zh-HK" dirty="0">
                <a:solidFill>
                  <a:srgbClr val="FF0000"/>
                </a:solidFill>
              </a:rPr>
              <a:t>換領</a:t>
            </a:r>
            <a:r>
              <a:rPr lang="en-US" altLang="zh-HK" dirty="0">
                <a:solidFill>
                  <a:srgbClr val="FF0000"/>
                </a:solidFill>
              </a:rPr>
              <a:t>7</a:t>
            </a:r>
            <a:r>
              <a:rPr lang="zh-TW" altLang="zh-HK" dirty="0">
                <a:solidFill>
                  <a:srgbClr val="FF0000"/>
                </a:solidFill>
              </a:rPr>
              <a:t>隻雞蛋所需的</a:t>
            </a:r>
            <a:r>
              <a:rPr lang="en-US" altLang="zh-HK" dirty="0">
                <a:solidFill>
                  <a:srgbClr val="FF0000"/>
                </a:solidFill>
              </a:rPr>
              <a:t>42</a:t>
            </a:r>
            <a:r>
              <a:rPr lang="zh-TW" altLang="zh-HK" dirty="0">
                <a:solidFill>
                  <a:srgbClr val="FF0000"/>
                </a:solidFill>
              </a:rPr>
              <a:t>個印花少。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HK" sz="2000" dirty="0">
                <a:solidFill>
                  <a:srgbClr val="FF0000"/>
                </a:solidFill>
              </a:rPr>
              <a:t>(</a:t>
            </a:r>
            <a:r>
              <a:rPr lang="zh-TW" altLang="zh-HK" sz="2000" dirty="0">
                <a:solidFill>
                  <a:srgbClr val="FF0000"/>
                </a:solidFill>
              </a:rPr>
              <a:t>其他合理解釋也可接受</a:t>
            </a:r>
            <a:r>
              <a:rPr lang="en-US" altLang="zh-HK" sz="2000" dirty="0">
                <a:solidFill>
                  <a:srgbClr val="FF0000"/>
                </a:solidFill>
              </a:rPr>
              <a:t>) 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54291" name="圆角矩形 2">
            <a:extLst>
              <a:ext uri="{FF2B5EF4-FFF2-40B4-BE49-F238E27FC236}">
                <a16:creationId xmlns:a16="http://schemas.microsoft.com/office/drawing/2014/main" id="{BDE5A351-E898-4377-9504-1EF841D66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776288"/>
            <a:ext cx="6238875" cy="22701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CABA4C17-18C0-40C4-899B-5AACE4D95F14}"/>
              </a:ext>
            </a:extLst>
          </p:cNvPr>
          <p:cNvGraphicFramePr>
            <a:graphicFrameLocks noGrp="1"/>
          </p:cNvGraphicFramePr>
          <p:nvPr/>
        </p:nvGraphicFramePr>
        <p:xfrm>
          <a:off x="1893888" y="1716088"/>
          <a:ext cx="5559425" cy="79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優惠一</a:t>
                      </a:r>
                      <a:endParaRPr kumimoji="1"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642" marB="45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購物每滿</a:t>
                      </a:r>
                      <a:r>
                        <a:rPr kumimoji="1" lang="en-US" altLang="zh-TW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$60</a:t>
                      </a:r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可獲贈印花</a:t>
                      </a:r>
                      <a:r>
                        <a:rPr kumimoji="1" lang="en-US" altLang="zh-TW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</a:t>
                      </a:r>
                    </a:p>
                  </a:txBody>
                  <a:tcPr marT="45642" marB="45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優惠二</a:t>
                      </a:r>
                      <a:endParaRPr kumimoji="1" lang="zh-CN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642" marB="45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zh-HK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購物每滿</a:t>
                      </a:r>
                      <a:r>
                        <a:rPr kumimoji="1" lang="en-US" altLang="zh-HK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$80</a:t>
                      </a:r>
                      <a:r>
                        <a:rPr kumimoji="1" lang="zh-TW" altLang="zh-HK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可獲贈印花</a:t>
                      </a:r>
                      <a:r>
                        <a:rPr kumimoji="1" lang="en-US" altLang="zh-HK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1" lang="zh-TW" altLang="zh-HK" sz="2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</a:t>
                      </a:r>
                      <a:endParaRPr kumimoji="1" lang="zh-HK" alt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642" marB="45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5326" grpId="0"/>
      <p:bldP spid="30" grpId="0" uiExpand="1"/>
      <p:bldP spid="4" grpId="0" animBg="1"/>
      <p:bldP spid="19" grpId="0"/>
      <p:bldP spid="26" grpId="0" uiExpand="1" build="allAtOnce"/>
      <p:bldP spid="34" grpId="0" uiExpand="1" build="allAtOnce"/>
      <p:bldP spid="24" grpId="0" uiExpand="1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3">
            <a:extLst>
              <a:ext uri="{FF2B5EF4-FFF2-40B4-BE49-F238E27FC236}">
                <a16:creationId xmlns:a16="http://schemas.microsoft.com/office/drawing/2014/main" id="{1952A296-16B6-4820-B136-0D65C56C8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763588"/>
            <a:ext cx="71405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zh-TW" altLang="zh-HK" sz="2400" u="sng">
                <a:latin typeface="標楷體" panose="03000509000000000000" pitchFamily="65" charset="-120"/>
              </a:rPr>
              <a:t>新鮮雜貨店</a:t>
            </a:r>
            <a:endParaRPr lang="en-US" altLang="zh-TW" sz="2400" u="sng">
              <a:latin typeface="標楷體" panose="03000509000000000000" pitchFamily="65" charset="-120"/>
            </a:endParaRPr>
          </a:p>
          <a:p>
            <a:pPr algn="ctr" eaLnBrk="1" hangingPunct="1">
              <a:spcAft>
                <a:spcPts val="1000"/>
              </a:spcAft>
            </a:pPr>
            <a:r>
              <a:rPr lang="zh-TW" altLang="zh-HK" sz="2000">
                <a:latin typeface="標楷體" panose="03000509000000000000" pitchFamily="65" charset="-120"/>
              </a:rPr>
              <a:t>購物每滿</a:t>
            </a:r>
            <a:r>
              <a:rPr lang="en-US" altLang="zh-HK" sz="2000">
                <a:solidFill>
                  <a:srgbClr val="000000"/>
                </a:solidFill>
              </a:rPr>
              <a:t>$9.5</a:t>
            </a:r>
            <a:r>
              <a:rPr lang="zh-TW" altLang="zh-HK" sz="2000">
                <a:latin typeface="標楷體" panose="03000509000000000000" pitchFamily="65" charset="-120"/>
              </a:rPr>
              <a:t>可獲</a:t>
            </a:r>
            <a:r>
              <a:rPr lang="zh-TW" altLang="en-US" sz="2000">
                <a:latin typeface="標楷體" panose="03000509000000000000" pitchFamily="65" charset="-120"/>
              </a:rPr>
              <a:t>贈</a:t>
            </a:r>
            <a:r>
              <a:rPr lang="zh-TW" altLang="zh-HK" sz="2000">
                <a:latin typeface="標楷體" panose="03000509000000000000" pitchFamily="65" charset="-120"/>
              </a:rPr>
              <a:t>印花一個，會員可享有以下優惠：</a:t>
            </a:r>
            <a:endParaRPr lang="en-US" altLang="zh-TW" sz="2000">
              <a:latin typeface="標楷體" panose="03000509000000000000" pitchFamily="65" charset="-120"/>
            </a:endParaRPr>
          </a:p>
          <a:p>
            <a:pPr algn="ctr" eaLnBrk="1" hangingPunct="1">
              <a:spcAft>
                <a:spcPts val="1000"/>
              </a:spcAft>
            </a:pPr>
            <a:endParaRPr lang="en-US" altLang="zh-TW" sz="2000">
              <a:latin typeface="標楷體" panose="03000509000000000000" pitchFamily="65" charset="-120"/>
            </a:endParaRPr>
          </a:p>
          <a:p>
            <a:pPr algn="ctr" eaLnBrk="1" hangingPunct="1">
              <a:spcAft>
                <a:spcPts val="1000"/>
              </a:spcAft>
            </a:pPr>
            <a:endParaRPr lang="en-US" altLang="zh-TW" sz="2000">
              <a:latin typeface="標楷體" panose="03000509000000000000" pitchFamily="65" charset="-120"/>
            </a:endParaRPr>
          </a:p>
          <a:p>
            <a:pPr eaLnBrk="1" hangingPunct="1">
              <a:spcAft>
                <a:spcPts val="1000"/>
              </a:spcAft>
            </a:pPr>
            <a:r>
              <a:rPr lang="zh-TW" altLang="en-US" sz="2000"/>
              <a:t>        </a:t>
            </a:r>
            <a:r>
              <a:rPr lang="zh-TW" altLang="zh-HK" sz="2000"/>
              <a:t>顧客</a:t>
            </a:r>
            <a:r>
              <a:rPr lang="zh-TW" altLang="en-US" sz="2000"/>
              <a:t>用</a:t>
            </a:r>
            <a:r>
              <a:rPr lang="en-US" altLang="zh-HK" sz="2000"/>
              <a:t>6</a:t>
            </a:r>
            <a:r>
              <a:rPr lang="zh-TW" altLang="zh-HK" sz="2000"/>
              <a:t>個印花</a:t>
            </a:r>
            <a:r>
              <a:rPr lang="zh-TW" altLang="en-US" sz="2000"/>
              <a:t>可</a:t>
            </a:r>
            <a:r>
              <a:rPr lang="zh-TW" altLang="zh-HK" sz="2000"/>
              <a:t>免費換領一隻雞蛋。</a:t>
            </a:r>
            <a:endParaRPr lang="zh-TW" altLang="zh-HK" sz="2000">
              <a:latin typeface="標楷體" panose="03000509000000000000" pitchFamily="65" charset="-120"/>
            </a:endParaRPr>
          </a:p>
        </p:txBody>
      </p:sp>
      <p:sp>
        <p:nvSpPr>
          <p:cNvPr id="50183" name="Rectangle 5">
            <a:extLst>
              <a:ext uri="{FF2B5EF4-FFF2-40B4-BE49-F238E27FC236}">
                <a16:creationId xmlns:a16="http://schemas.microsoft.com/office/drawing/2014/main" id="{588BA230-3EC4-43B1-9A30-947EE40AC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3094038"/>
            <a:ext cx="7777162" cy="9540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zh-TW" altLang="zh-HK" u="sng" kern="100" dirty="0"/>
              <a:t>嘉琪</a:t>
            </a:r>
            <a:r>
              <a:rPr lang="zh-TW" altLang="zh-HK" kern="100" dirty="0"/>
              <a:t>是</a:t>
            </a:r>
            <a:r>
              <a:rPr lang="zh-TW" altLang="zh-HK" u="sng" kern="100" dirty="0"/>
              <a:t>新鮮雜貨店</a:t>
            </a:r>
            <a:r>
              <a:rPr lang="zh-TW" altLang="zh-HK" kern="100" dirty="0"/>
              <a:t>的會員，她想換領</a:t>
            </a:r>
            <a:r>
              <a:rPr lang="en-US" altLang="zh-HK" kern="100" dirty="0"/>
              <a:t>4</a:t>
            </a:r>
            <a:r>
              <a:rPr lang="zh-TW" altLang="zh-HK" kern="100" dirty="0"/>
              <a:t>隻雞蛋，</a:t>
            </a:r>
            <a:endParaRPr lang="en-US" altLang="zh-TW" kern="100" dirty="0"/>
          </a:p>
          <a:p>
            <a:pPr>
              <a:defRPr/>
            </a:pPr>
            <a:r>
              <a:rPr lang="zh-TW" altLang="zh-HK" kern="100" dirty="0"/>
              <a:t>最少須消費多少？ </a:t>
            </a:r>
            <a:r>
              <a:rPr lang="en-US" altLang="zh-HK" kern="100" dirty="0"/>
              <a:t>(</a:t>
            </a:r>
            <a:r>
              <a:rPr lang="zh-TW" altLang="zh-HK" kern="100" dirty="0"/>
              <a:t>只須寫出答案</a:t>
            </a:r>
            <a:r>
              <a:rPr lang="en-US" altLang="zh-HK" kern="100" dirty="0"/>
              <a:t>) </a:t>
            </a:r>
            <a:r>
              <a:rPr lang="zh-TW" altLang="en-US" kern="100" dirty="0"/>
              <a:t>           </a:t>
            </a:r>
            <a:r>
              <a:rPr lang="en-US" altLang="zh-HK" dirty="0">
                <a:solidFill>
                  <a:srgbClr val="000000"/>
                </a:solidFill>
              </a:rPr>
              <a:t>[2</a:t>
            </a:r>
            <a:r>
              <a:rPr lang="zh-TW" altLang="zh-HK" dirty="0">
                <a:solidFill>
                  <a:srgbClr val="000000"/>
                </a:solidFill>
              </a:rPr>
              <a:t>分</a:t>
            </a:r>
            <a:r>
              <a:rPr lang="en-US" altLang="zh-HK" dirty="0">
                <a:solidFill>
                  <a:srgbClr val="000000"/>
                </a:solidFill>
              </a:rPr>
              <a:t>]</a:t>
            </a:r>
            <a:r>
              <a:rPr lang="en-US" altLang="zh-HK" dirty="0"/>
              <a:t>        </a:t>
            </a:r>
            <a:r>
              <a:rPr lang="zh-TW" altLang="zh-HK" dirty="0"/>
              <a:t>　　　</a:t>
            </a:r>
            <a:endParaRPr lang="en-US" altLang="zh-TW" dirty="0"/>
          </a:p>
        </p:txBody>
      </p:sp>
      <p:sp>
        <p:nvSpPr>
          <p:cNvPr id="55300" name="Text Box 36">
            <a:extLst>
              <a:ext uri="{FF2B5EF4-FFF2-40B4-BE49-F238E27FC236}">
                <a16:creationId xmlns:a16="http://schemas.microsoft.com/office/drawing/2014/main" id="{8E378DDB-48EA-407C-8610-2AD7A0E25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3173413"/>
            <a:ext cx="14097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0" rIns="0" bIns="0">
            <a:spAutoFit/>
          </a:bodyPr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/>
              <a:t>33.</a:t>
            </a:r>
            <a:r>
              <a:rPr lang="zh-TW" altLang="en-US" dirty="0"/>
              <a:t> </a:t>
            </a:r>
            <a:r>
              <a:rPr lang="en-US" altLang="zh-TW" dirty="0">
                <a:ea typeface="新細明體" panose="02020500000000000000" pitchFamily="18" charset="-120"/>
              </a:rPr>
              <a:t>(c)</a:t>
            </a:r>
            <a:r>
              <a:rPr lang="zh-TW" altLang="en-US" dirty="0"/>
              <a:t>  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3984BE08-F77D-4F84-ACBC-BC5F7BFA95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6325" y="3573463"/>
            <a:ext cx="2289175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Line 8">
            <a:extLst>
              <a:ext uri="{FF2B5EF4-FFF2-40B4-BE49-F238E27FC236}">
                <a16:creationId xmlns:a16="http://schemas.microsoft.com/office/drawing/2014/main" id="{745CB69A-F517-4C8E-B974-3E5DDA6399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3638" y="2959100"/>
            <a:ext cx="3290887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AutoShape 39">
            <a:extLst>
              <a:ext uri="{FF2B5EF4-FFF2-40B4-BE49-F238E27FC236}">
                <a16:creationId xmlns:a16="http://schemas.microsoft.com/office/drawing/2014/main" id="{C6C1B86D-D7A3-4230-B110-2825E79AF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4078288"/>
            <a:ext cx="7456487" cy="5238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</p:spPr>
        <p:txBody>
          <a:bodyPr wrap="none" lIns="90000" tIns="0" rIns="0" bIns="0" anchor="ctr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r>
              <a:rPr lang="zh-TW" altLang="zh-HK" dirty="0"/>
              <a:t>她最少</a:t>
            </a:r>
            <a:r>
              <a:rPr lang="zh-TW" altLang="zh-HK" kern="100" dirty="0"/>
              <a:t>須</a:t>
            </a:r>
            <a:r>
              <a:rPr lang="zh-TW" altLang="en-US" dirty="0"/>
              <a:t>消費</a:t>
            </a:r>
            <a:r>
              <a:rPr lang="en-US" altLang="zh-HK" dirty="0"/>
              <a:t>$</a:t>
            </a:r>
            <a:r>
              <a:rPr lang="en-US" altLang="zh-HK" u="sng" dirty="0"/>
              <a:t>             </a:t>
            </a:r>
            <a:r>
              <a:rPr lang="zh-TW" altLang="en-US" dirty="0"/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96BB42-9C7B-48D0-A226-43F18309A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4076700"/>
            <a:ext cx="865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HK">
                <a:solidFill>
                  <a:srgbClr val="FF0000"/>
                </a:solidFill>
              </a:rPr>
              <a:t>160</a:t>
            </a:r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40E8D5-D3A5-40A8-84C3-B3E2B1DA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5" y="4076700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HK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HK">
                <a:solidFill>
                  <a:srgbClr val="FF0000"/>
                </a:solidFill>
              </a:rPr>
              <a:t>]</a:t>
            </a:r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C0A945-3AB3-467D-9FA3-AF73541FE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4075113"/>
            <a:ext cx="559752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dirty="0">
                <a:solidFill>
                  <a:srgbClr val="003399"/>
                </a:solidFill>
              </a:rPr>
              <a:t>需要印花</a:t>
            </a:r>
            <a:r>
              <a:rPr lang="en-US" altLang="zh-TW" dirty="0">
                <a:solidFill>
                  <a:srgbClr val="003399"/>
                </a:solidFill>
              </a:rPr>
              <a:t>(</a:t>
            </a:r>
            <a:r>
              <a:rPr lang="en-US" altLang="zh-HK" dirty="0">
                <a:solidFill>
                  <a:srgbClr val="003399"/>
                </a:solidFill>
              </a:rPr>
              <a:t>6</a:t>
            </a:r>
            <a:r>
              <a:rPr lang="en-US" altLang="zh-HK" dirty="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HK" dirty="0">
                <a:solidFill>
                  <a:srgbClr val="003399"/>
                </a:solidFill>
              </a:rPr>
              <a:t>4</a:t>
            </a:r>
            <a:r>
              <a:rPr lang="en-US" altLang="zh-TW" dirty="0">
                <a:solidFill>
                  <a:srgbClr val="003399"/>
                </a:solidFill>
              </a:rPr>
              <a:t>)</a:t>
            </a:r>
            <a:r>
              <a:rPr lang="zh-TW" altLang="en-US" dirty="0">
                <a:solidFill>
                  <a:srgbClr val="003399"/>
                </a:solidFill>
              </a:rPr>
              <a:t>個。</a:t>
            </a:r>
            <a:endParaRPr lang="en-US" altLang="zh-TW" dirty="0">
              <a:solidFill>
                <a:srgbClr val="003399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dirty="0">
                <a:solidFill>
                  <a:srgbClr val="003399"/>
                </a:solidFill>
              </a:rPr>
              <a:t>使用優惠二</a:t>
            </a:r>
            <a:r>
              <a:rPr lang="zh-TW" altLang="en-US" dirty="0">
                <a:solidFill>
                  <a:srgbClr val="003399"/>
                </a:solidFill>
                <a:latin typeface="標楷體" panose="03000509000000000000" pitchFamily="65" charset="-120"/>
              </a:rPr>
              <a:t>，消費最少，</a:t>
            </a:r>
            <a:r>
              <a:rPr lang="zh-CN" altLang="en-US" dirty="0">
                <a:solidFill>
                  <a:srgbClr val="003399"/>
                </a:solidFill>
                <a:latin typeface="標楷體" panose="03000509000000000000" pitchFamily="65" charset="-120"/>
              </a:rPr>
              <a:t>須</a:t>
            </a:r>
            <a:r>
              <a:rPr lang="zh-TW" altLang="en-US" dirty="0">
                <a:solidFill>
                  <a:srgbClr val="003399"/>
                </a:solidFill>
              </a:rPr>
              <a:t>消費：</a:t>
            </a:r>
            <a:endParaRPr lang="en-US" altLang="zh-TW" dirty="0">
              <a:solidFill>
                <a:srgbClr val="003399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HK" dirty="0">
                <a:solidFill>
                  <a:srgbClr val="003399"/>
                </a:solidFill>
              </a:rPr>
              <a:t>   80</a:t>
            </a:r>
            <a:r>
              <a:rPr lang="en-US" altLang="zh-HK" dirty="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HK" dirty="0">
                <a:solidFill>
                  <a:srgbClr val="003399"/>
                </a:solidFill>
              </a:rPr>
              <a:t>(6</a:t>
            </a:r>
            <a:r>
              <a:rPr lang="en-US" altLang="zh-HK" dirty="0">
                <a:solidFill>
                  <a:srgbClr val="003399"/>
                </a:solidFill>
                <a:sym typeface="Symbol" panose="05050102010706020507" pitchFamily="18" charset="2"/>
              </a:rPr>
              <a:t></a:t>
            </a:r>
            <a:r>
              <a:rPr lang="en-US" altLang="zh-HK" dirty="0">
                <a:solidFill>
                  <a:srgbClr val="003399"/>
                </a:solidFill>
              </a:rPr>
              <a:t>4</a:t>
            </a:r>
            <a:r>
              <a:rPr lang="en-US" altLang="zh-HK" dirty="0">
                <a:solidFill>
                  <a:srgbClr val="003399"/>
                </a:solidFill>
                <a:sym typeface="Symbol" panose="05050102010706020507" pitchFamily="18" charset="2"/>
              </a:rPr>
              <a:t></a:t>
            </a:r>
            <a:r>
              <a:rPr lang="en-US" altLang="zh-HK" dirty="0">
                <a:solidFill>
                  <a:srgbClr val="003399"/>
                </a:solidFill>
              </a:rPr>
              <a:t>12) </a:t>
            </a:r>
          </a:p>
          <a:p>
            <a:pPr>
              <a:spcAft>
                <a:spcPts val="600"/>
              </a:spcAft>
            </a:pPr>
            <a:r>
              <a:rPr lang="en-US" altLang="zh-HK" dirty="0">
                <a:solidFill>
                  <a:srgbClr val="003399"/>
                </a:solidFill>
              </a:rPr>
              <a:t>= 160 (</a:t>
            </a:r>
            <a:r>
              <a:rPr lang="zh-TW" altLang="en-US" dirty="0">
                <a:solidFill>
                  <a:srgbClr val="003399"/>
                </a:solidFill>
              </a:rPr>
              <a:t>元</a:t>
            </a:r>
            <a:r>
              <a:rPr lang="en-US" altLang="zh-HK" dirty="0">
                <a:solidFill>
                  <a:srgbClr val="003399"/>
                </a:solidFill>
              </a:rPr>
              <a:t>)</a:t>
            </a:r>
            <a:endParaRPr lang="zh-TW" altLang="zh-HK" dirty="0">
              <a:solidFill>
                <a:srgbClr val="003399"/>
              </a:solidFill>
            </a:endParaRP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04B9C501-C630-4EE0-BC03-7E1354666993}"/>
              </a:ext>
            </a:extLst>
          </p:cNvPr>
          <p:cNvGraphicFramePr>
            <a:graphicFrameLocks noGrp="1"/>
          </p:cNvGraphicFramePr>
          <p:nvPr/>
        </p:nvGraphicFramePr>
        <p:xfrm>
          <a:off x="1893888" y="1716088"/>
          <a:ext cx="5559425" cy="79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優惠一</a:t>
                      </a:r>
                      <a:endParaRPr kumimoji="1" lang="zh-CN" altLang="en-US" sz="2000" b="0" kern="12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T="45642" marB="45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購物每滿</a:t>
                      </a:r>
                      <a:r>
                        <a:rPr kumimoji="1" lang="en-US" altLang="zh-TW" sz="2000" b="0" kern="12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$60</a:t>
                      </a:r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可獲贈印花</a:t>
                      </a:r>
                      <a:r>
                        <a:rPr kumimoji="1" lang="en-US" altLang="zh-TW" sz="2000" b="0" kern="12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8</a:t>
                      </a:r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個</a:t>
                      </a:r>
                    </a:p>
                  </a:txBody>
                  <a:tcPr marT="45642" marB="45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優惠二</a:t>
                      </a:r>
                      <a:endParaRPr kumimoji="1" lang="zh-CN" altLang="en-US" sz="2000" b="0" kern="12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T="45642" marB="45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zh-HK" sz="2000" b="0" kern="12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購物每滿</a:t>
                      </a:r>
                      <a:r>
                        <a:rPr kumimoji="1" lang="en-US" altLang="zh-HK" sz="2000" b="0" kern="12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$80</a:t>
                      </a:r>
                      <a:r>
                        <a:rPr kumimoji="1" lang="zh-TW" altLang="zh-HK" sz="2000" b="0" kern="12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可獲贈印花</a:t>
                      </a:r>
                      <a:r>
                        <a:rPr kumimoji="1" lang="en-US" altLang="zh-HK" sz="2000" b="0" kern="12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12</a:t>
                      </a:r>
                      <a:r>
                        <a:rPr kumimoji="1" lang="zh-TW" altLang="zh-HK" sz="2000" b="0" kern="1200" dirty="0">
                          <a:solidFill>
                            <a:schemeClr val="tx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個</a:t>
                      </a:r>
                      <a:endParaRPr kumimoji="1" lang="zh-HK" altLang="en-US" sz="2000" b="0" kern="1200" dirty="0">
                        <a:solidFill>
                          <a:schemeClr val="tx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T="45642" marB="456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318" name="圆角矩形 2">
            <a:extLst>
              <a:ext uri="{FF2B5EF4-FFF2-40B4-BE49-F238E27FC236}">
                <a16:creationId xmlns:a16="http://schemas.microsoft.com/office/drawing/2014/main" id="{29B81FF1-1AD3-47EB-B038-8CCC446AE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776288"/>
            <a:ext cx="6238875" cy="22701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19" grpId="0"/>
      <p:bldP spid="6" grpId="0" uiExpand="1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群組 31">
            <a:extLst>
              <a:ext uri="{FF2B5EF4-FFF2-40B4-BE49-F238E27FC236}">
                <a16:creationId xmlns:a16="http://schemas.microsoft.com/office/drawing/2014/main" id="{40B54B7E-6971-4F21-95F2-F14E8CB1D244}"/>
              </a:ext>
            </a:extLst>
          </p:cNvPr>
          <p:cNvGrpSpPr/>
          <p:nvPr/>
        </p:nvGrpSpPr>
        <p:grpSpPr>
          <a:xfrm>
            <a:off x="1913969" y="862013"/>
            <a:ext cx="5445152" cy="2825711"/>
            <a:chOff x="1913969" y="862013"/>
            <a:chExt cx="5445152" cy="2825711"/>
          </a:xfrm>
        </p:grpSpPr>
        <p:pic>
          <p:nvPicPr>
            <p:cNvPr id="42" name="圖片 18">
              <a:extLst>
                <a:ext uri="{FF2B5EF4-FFF2-40B4-BE49-F238E27FC236}">
                  <a16:creationId xmlns:a16="http://schemas.microsoft.com/office/drawing/2014/main" id="{5752392E-6E52-4403-A174-83102C0A9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0062" y="1313450"/>
              <a:ext cx="4383994" cy="2052000"/>
            </a:xfrm>
            <a:prstGeom prst="rect">
              <a:avLst/>
            </a:prstGeom>
          </p:spPr>
        </p:pic>
        <p:sp>
          <p:nvSpPr>
            <p:cNvPr id="43" name="Rectangle 48">
              <a:extLst>
                <a:ext uri="{FF2B5EF4-FFF2-40B4-BE49-F238E27FC236}">
                  <a16:creationId xmlns:a16="http://schemas.microsoft.com/office/drawing/2014/main" id="{BCC8B4AE-1725-4700-B0C2-822576597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338" y="862013"/>
              <a:ext cx="36893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200" u="sng" dirty="0">
                  <a:ea typeface="標楷體" panose="03000509000000000000" pitchFamily="65" charset="-120"/>
                </a:rPr>
                <a:t>莉莎文具店上月筆的銷量</a:t>
              </a:r>
            </a:p>
          </p:txBody>
        </p:sp>
        <p:sp>
          <p:nvSpPr>
            <p:cNvPr id="44" name="Text Box 53">
              <a:extLst>
                <a:ext uri="{FF2B5EF4-FFF2-40B4-BE49-F238E27FC236}">
                  <a16:creationId xmlns:a16="http://schemas.microsoft.com/office/drawing/2014/main" id="{09FB154D-2729-401C-942B-A7430C50C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198006" y="2170113"/>
              <a:ext cx="180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fontAlgn="t" hangingPunct="1">
                <a:spcBef>
                  <a:spcPct val="50000"/>
                </a:spcBef>
                <a:buFontTx/>
                <a:buNone/>
              </a:pPr>
              <a:r>
                <a:rPr lang="zh-TW" altLang="en-US" sz="1800" dirty="0">
                  <a:ea typeface="標楷體" panose="03000509000000000000" pitchFamily="65" charset="-120"/>
                  <a:cs typeface="Arial" panose="020B0604020202020204" pitchFamily="34" charset="0"/>
                </a:rPr>
                <a:t>筆的銷量</a:t>
              </a:r>
              <a:r>
                <a:rPr lang="en-US" altLang="zh-TW" sz="1800" dirty="0">
                  <a:ea typeface="標楷體" panose="03000509000000000000" pitchFamily="65" charset="-120"/>
                  <a:cs typeface="Arial" panose="020B0604020202020204" pitchFamily="34" charset="0"/>
                </a:rPr>
                <a:t>(</a:t>
              </a:r>
              <a:r>
                <a:rPr lang="zh-TW" altLang="en-US" sz="1800" dirty="0">
                  <a:ea typeface="標楷體" panose="03000509000000000000" pitchFamily="65" charset="-120"/>
                  <a:cs typeface="Arial" panose="020B0604020202020204" pitchFamily="34" charset="0"/>
                </a:rPr>
                <a:t>千枝</a:t>
              </a:r>
              <a:r>
                <a:rPr lang="en-US" altLang="zh-TW" sz="1800" dirty="0">
                  <a:ea typeface="標楷體" panose="03000509000000000000" pitchFamily="65" charset="-12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5" name="文本框 23">
              <a:extLst>
                <a:ext uri="{FF2B5EF4-FFF2-40B4-BE49-F238E27FC236}">
                  <a16:creationId xmlns:a16="http://schemas.microsoft.com/office/drawing/2014/main" id="{8C086391-4077-4C07-B153-4F39230E9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6099" y="3319424"/>
              <a:ext cx="45930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8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原子筆    鉛筆    墨水筆   熒光筆   筆</a:t>
              </a:r>
              <a:endPara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6" name="文本框 23">
              <a:extLst>
                <a:ext uri="{FF2B5EF4-FFF2-40B4-BE49-F238E27FC236}">
                  <a16:creationId xmlns:a16="http://schemas.microsoft.com/office/drawing/2014/main" id="{A2514DDB-6A3B-46ED-8CA2-C448F7F5F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4997" y="1174780"/>
              <a:ext cx="467914" cy="24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r">
                <a:lnSpc>
                  <a:spcPts val="216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lang="en-US" altLang="zh-TW" sz="1600" dirty="0">
                  <a:ea typeface="標楷體" panose="03000509000000000000" pitchFamily="65" charset="-120"/>
                  <a:cs typeface="Arial" panose="020B0604020202020204" pitchFamily="34" charset="0"/>
                </a:rPr>
                <a:t>10</a:t>
              </a:r>
            </a:p>
            <a:p>
              <a:pPr algn="r">
                <a:lnSpc>
                  <a:spcPts val="216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lang="en-US" altLang="zh-TW" sz="1600" dirty="0">
                  <a:ea typeface="標楷體" panose="03000509000000000000" pitchFamily="65" charset="-120"/>
                  <a:cs typeface="Arial" panose="020B0604020202020204" pitchFamily="34" charset="0"/>
                </a:rPr>
                <a:t>8</a:t>
              </a:r>
            </a:p>
            <a:p>
              <a:pPr algn="r">
                <a:lnSpc>
                  <a:spcPts val="216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lang="en-US" altLang="zh-TW" sz="1600" dirty="0">
                  <a:ea typeface="標楷體" panose="03000509000000000000" pitchFamily="65" charset="-120"/>
                  <a:cs typeface="Arial" panose="020B0604020202020204" pitchFamily="34" charset="0"/>
                </a:rPr>
                <a:t>6</a:t>
              </a:r>
            </a:p>
            <a:p>
              <a:pPr algn="r">
                <a:lnSpc>
                  <a:spcPts val="216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lang="en-US" altLang="zh-TW" sz="1600" dirty="0">
                  <a:ea typeface="標楷體" panose="03000509000000000000" pitchFamily="65" charset="-120"/>
                  <a:cs typeface="Arial" panose="020B0604020202020204" pitchFamily="34" charset="0"/>
                </a:rPr>
                <a:t>4</a:t>
              </a:r>
            </a:p>
            <a:p>
              <a:pPr algn="r">
                <a:lnSpc>
                  <a:spcPts val="216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lang="en-US" altLang="zh-TW" sz="1600" dirty="0">
                  <a:ea typeface="標楷體" panose="03000509000000000000" pitchFamily="65" charset="-120"/>
                  <a:cs typeface="Arial" panose="020B0604020202020204" pitchFamily="34" charset="0"/>
                </a:rPr>
                <a:t>2</a:t>
              </a:r>
            </a:p>
            <a:p>
              <a:pPr algn="r">
                <a:lnSpc>
                  <a:spcPts val="216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lang="en-US" altLang="zh-TW" sz="1600" dirty="0">
                  <a:ea typeface="標楷體" panose="03000509000000000000" pitchFamily="65" charset="-12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C6C8B195-5A9E-4B5A-9856-61DC632E5EE3}"/>
              </a:ext>
            </a:extLst>
          </p:cNvPr>
          <p:cNvSpPr/>
          <p:nvPr/>
        </p:nvSpPr>
        <p:spPr bwMode="auto">
          <a:xfrm>
            <a:off x="1373960" y="4715686"/>
            <a:ext cx="7452000" cy="1305602"/>
          </a:xfrm>
          <a:prstGeom prst="rect">
            <a:avLst/>
          </a:prstGeom>
          <a:solidFill>
            <a:srgbClr val="FFFBD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6ED1D753-999B-48DE-88BE-784FC133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8" y="3634956"/>
            <a:ext cx="7759701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上月原子筆和熒光筆的銷售額相同。每枝原子筆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的售價是</a:t>
            </a:r>
            <a:r>
              <a:rPr lang="en-US" altLang="zh-TW" sz="2800" dirty="0">
                <a:ea typeface="標楷體" panose="03000509000000000000" pitchFamily="65" charset="-120"/>
              </a:rPr>
              <a:t>$9</a:t>
            </a:r>
            <a:r>
              <a:rPr lang="zh-TW" altLang="en-US" sz="2800" dirty="0">
                <a:ea typeface="標楷體" panose="03000509000000000000" pitchFamily="65" charset="-120"/>
              </a:rPr>
              <a:t>，每枝熒光筆的售價是多少？</a:t>
            </a:r>
            <a:r>
              <a:rPr lang="en-US" altLang="zh-TW" sz="2800" dirty="0">
                <a:ea typeface="標楷體" panose="03000509000000000000" pitchFamily="65" charset="-120"/>
              </a:rPr>
              <a:t>   </a:t>
            </a:r>
            <a:r>
              <a:rPr lang="en-US" altLang="zh-TW" sz="2400" dirty="0">
                <a:ea typeface="標楷體" panose="03000509000000000000" pitchFamily="65" charset="-120"/>
              </a:rPr>
              <a:t>[4</a:t>
            </a:r>
            <a:r>
              <a:rPr lang="zh-TW" altLang="en-US" sz="2400" dirty="0"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ea typeface="標楷體" panose="03000509000000000000" pitchFamily="65" charset="-120"/>
              </a:rPr>
              <a:t>]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ea typeface="標楷體" panose="03000509000000000000" pitchFamily="65" charset="-120"/>
              </a:rPr>
              <a:t> 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sp>
        <p:nvSpPr>
          <p:cNvPr id="49" name="矩形 36">
            <a:extLst>
              <a:ext uri="{FF2B5EF4-FFF2-40B4-BE49-F238E27FC236}">
                <a16:creationId xmlns:a16="http://schemas.microsoft.com/office/drawing/2014/main" id="{82E46835-9B5C-4712-9659-3568582D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487" y="4681029"/>
            <a:ext cx="1579832" cy="55325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lang="en-US" altLang="zh-TW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×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8000</a:t>
            </a:r>
          </a:p>
        </p:txBody>
      </p:sp>
      <p:sp>
        <p:nvSpPr>
          <p:cNvPr id="51" name="Line 7">
            <a:extLst>
              <a:ext uri="{FF2B5EF4-FFF2-40B4-BE49-F238E27FC236}">
                <a16:creationId xmlns:a16="http://schemas.microsoft.com/office/drawing/2014/main" id="{DEF27A3E-A83F-43C8-B830-B1FF33F1D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8588" y="4098585"/>
            <a:ext cx="5256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" name="文本框 8">
            <a:extLst>
              <a:ext uri="{FF2B5EF4-FFF2-40B4-BE49-F238E27FC236}">
                <a16:creationId xmlns:a16="http://schemas.microsoft.com/office/drawing/2014/main" id="{016BC50A-D6B2-414B-91CE-3FA94859B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302" y="1416050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FF"/>
                </a:solidFill>
              </a:rPr>
              <a:t>8000</a:t>
            </a:r>
            <a:endParaRPr lang="en-US" altLang="en-US" sz="1800" dirty="0">
              <a:solidFill>
                <a:srgbClr val="FF00FF"/>
              </a:solidFill>
            </a:endParaRPr>
          </a:p>
        </p:txBody>
      </p:sp>
      <p:sp>
        <p:nvSpPr>
          <p:cNvPr id="53" name="文本框 32">
            <a:extLst>
              <a:ext uri="{FF2B5EF4-FFF2-40B4-BE49-F238E27FC236}">
                <a16:creationId xmlns:a16="http://schemas.microsoft.com/office/drawing/2014/main" id="{35EE003D-14EB-409A-913D-5051DFB6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250" y="1837091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FF"/>
                </a:solidFill>
              </a:rPr>
              <a:t>6000</a:t>
            </a:r>
            <a:endParaRPr lang="en-US" altLang="en-US" sz="1800" dirty="0">
              <a:solidFill>
                <a:srgbClr val="FF00FF"/>
              </a:solidFill>
            </a:endParaRPr>
          </a:p>
        </p:txBody>
      </p:sp>
      <p:sp>
        <p:nvSpPr>
          <p:cNvPr id="54" name="Rectangle 8">
            <a:extLst>
              <a:ext uri="{FF2B5EF4-FFF2-40B4-BE49-F238E27FC236}">
                <a16:creationId xmlns:a16="http://schemas.microsoft.com/office/drawing/2014/main" id="{7955483E-500C-4988-8E75-894410A35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408" y="4696583"/>
            <a:ext cx="88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90FC9E-B37D-4D2F-9267-F1DE9A276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408" y="5067116"/>
            <a:ext cx="88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6" name="Rectangle 4">
            <a:extLst>
              <a:ext uri="{FF2B5EF4-FFF2-40B4-BE49-F238E27FC236}">
                <a16:creationId xmlns:a16="http://schemas.microsoft.com/office/drawing/2014/main" id="{91E18066-CF59-4B8F-A70F-07174F1AC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4" y="904796"/>
            <a:ext cx="86709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34. 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CA97812C-08A8-4CDF-BE8B-B78F2EF10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3634956"/>
            <a:ext cx="669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(a)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sp>
        <p:nvSpPr>
          <p:cNvPr id="58" name="矩形 36">
            <a:extLst>
              <a:ext uri="{FF2B5EF4-FFF2-40B4-BE49-F238E27FC236}">
                <a16:creationId xmlns:a16="http://schemas.microsoft.com/office/drawing/2014/main" id="{56AE9556-6B74-48C1-AC7F-6DF58C4E8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757" y="5073558"/>
            <a:ext cx="1004659" cy="55325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矩形 36">
            <a:extLst>
              <a:ext uri="{FF2B5EF4-FFF2-40B4-BE49-F238E27FC236}">
                <a16:creationId xmlns:a16="http://schemas.microsoft.com/office/drawing/2014/main" id="{90BA0C5A-F597-45AC-AF98-A6A7E3401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173" y="5466086"/>
            <a:ext cx="4364478" cy="55325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每枝熒光筆的售價</a:t>
            </a:r>
            <a:r>
              <a:rPr lang="zh-TW" altLang="en-US" sz="2800" dirty="0">
                <a:solidFill>
                  <a:srgbClr val="FF505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是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$12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0" name="矩形 36">
            <a:extLst>
              <a:ext uri="{FF2B5EF4-FFF2-40B4-BE49-F238E27FC236}">
                <a16:creationId xmlns:a16="http://schemas.microsoft.com/office/drawing/2014/main" id="{7DAD6D46-F42C-4484-9183-61F2D5BFD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627" y="4681029"/>
            <a:ext cx="1427432" cy="55325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÷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6000</a:t>
            </a:r>
          </a:p>
        </p:txBody>
      </p:sp>
      <p:sp>
        <p:nvSpPr>
          <p:cNvPr id="61" name="Line 7">
            <a:extLst>
              <a:ext uri="{FF2B5EF4-FFF2-40B4-BE49-F238E27FC236}">
                <a16:creationId xmlns:a16="http://schemas.microsoft.com/office/drawing/2014/main" id="{0E993B5C-4FD3-4C1B-AE13-D61B4C2BF9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6700" y="4098161"/>
            <a:ext cx="176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" name="Line 7">
            <a:extLst>
              <a:ext uri="{FF2B5EF4-FFF2-40B4-BE49-F238E27FC236}">
                <a16:creationId xmlns:a16="http://schemas.microsoft.com/office/drawing/2014/main" id="{EEDD9EA3-CACE-4A84-9A42-D7BE924543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99879" y="4534238"/>
            <a:ext cx="176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3C2E81E-DEF4-4202-AE7F-BD1501514A32}"/>
              </a:ext>
            </a:extLst>
          </p:cNvPr>
          <p:cNvSpPr/>
          <p:nvPr/>
        </p:nvSpPr>
        <p:spPr bwMode="auto">
          <a:xfrm>
            <a:off x="3033636" y="1741252"/>
            <a:ext cx="334800" cy="1590872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08F9F4A0-2047-4801-A8B8-99A4A5ABF333}"/>
              </a:ext>
            </a:extLst>
          </p:cNvPr>
          <p:cNvSpPr/>
          <p:nvPr/>
        </p:nvSpPr>
        <p:spPr bwMode="auto">
          <a:xfrm>
            <a:off x="6097511" y="2141242"/>
            <a:ext cx="334800" cy="1195200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0" name="文本框 6">
            <a:extLst>
              <a:ext uri="{FF2B5EF4-FFF2-40B4-BE49-F238E27FC236}">
                <a16:creationId xmlns:a16="http://schemas.microsoft.com/office/drawing/2014/main" id="{292A6A40-AF03-4605-9BF1-866554341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5537" y="4745683"/>
            <a:ext cx="436447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200" dirty="0">
                <a:solidFill>
                  <a:srgbClr val="00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r>
              <a:rPr lang="zh-TW" altLang="en-US" sz="22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每枝熒光筆的售價</a:t>
            </a:r>
            <a:endParaRPr lang="en-US" altLang="zh-TW" sz="220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2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TW" altLang="en-US" sz="22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熒光筆的銷售額</a:t>
            </a:r>
            <a:r>
              <a:rPr lang="en-US" altLang="zh-TW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÷</a:t>
            </a:r>
            <a:r>
              <a:rPr lang="zh-TW" altLang="en-US" sz="22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熒光筆的銷量</a:t>
            </a:r>
            <a:endParaRPr lang="en-US" altLang="zh-TW" sz="220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1D4AA5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en-US" altLang="zh-TW" sz="2200" dirty="0">
                <a:solidFill>
                  <a:srgbClr val="00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200" dirty="0">
                <a:solidFill>
                  <a:srgbClr val="FF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原子筆</a:t>
            </a:r>
            <a:r>
              <a:rPr lang="zh-TW" altLang="en-US" sz="22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的銷售額</a:t>
            </a:r>
            <a:r>
              <a:rPr lang="en-US" altLang="zh-TW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÷</a:t>
            </a:r>
            <a:r>
              <a:rPr lang="zh-TW" altLang="en-US" sz="22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熒光筆的銷量</a:t>
            </a:r>
            <a:endParaRPr lang="en-US" altLang="en-US" sz="220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4" grpId="0"/>
      <p:bldP spid="55" grpId="0"/>
      <p:bldP spid="63" grpId="0" animBg="1"/>
      <p:bldP spid="63" grpId="1" animBg="1"/>
      <p:bldP spid="64" grpId="0" animBg="1"/>
      <p:bldP spid="64" grpId="1" animBg="1"/>
      <p:bldP spid="50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36">
            <a:extLst>
              <a:ext uri="{FF2B5EF4-FFF2-40B4-BE49-F238E27FC236}">
                <a16:creationId xmlns:a16="http://schemas.microsoft.com/office/drawing/2014/main" id="{A0C913DC-6A71-4A78-8C8D-CD92A2FAD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888" y="2430741"/>
            <a:ext cx="6723500" cy="1584325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78CD9A36-820A-4034-B033-C337111BB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951" y="2972881"/>
            <a:ext cx="1400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= 11.2</a:t>
            </a:r>
            <a:endParaRPr lang="zh-CN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65000C21-4D88-4517-8344-D8A97609B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046" y="2482627"/>
            <a:ext cx="88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E90A4A4-5E15-43F6-9045-96C16E7C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046" y="2958037"/>
            <a:ext cx="88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4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025F7F9F-CBAA-4FB1-A0B4-78CEF413C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176" y="904796"/>
            <a:ext cx="7162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u="sng" dirty="0">
                <a:ea typeface="標楷體" panose="03000509000000000000" pitchFamily="65" charset="-120"/>
              </a:rPr>
              <a:t>莉莎文具店</a:t>
            </a:r>
            <a:r>
              <a:rPr lang="zh-TW" altLang="en-US" sz="2800" dirty="0">
                <a:ea typeface="標楷體" panose="03000509000000000000" pitchFamily="65" charset="-120"/>
              </a:rPr>
              <a:t>亦有售賣筆記簿，每本的原價是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$16.8</a:t>
            </a:r>
            <a:r>
              <a:rPr lang="zh-TW" altLang="en-US" sz="2800" dirty="0">
                <a:ea typeface="標楷體" panose="03000509000000000000" pitchFamily="65" charset="-120"/>
              </a:rPr>
              <a:t>，如果買</a:t>
            </a:r>
            <a:r>
              <a:rPr lang="en-US" altLang="zh-TW" sz="2800" dirty="0"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ea typeface="標楷體" panose="03000509000000000000" pitchFamily="65" charset="-120"/>
              </a:rPr>
              <a:t>本， 將可多得</a:t>
            </a:r>
            <a:r>
              <a:rPr lang="en-US" altLang="zh-TW" sz="2800" dirty="0"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ea typeface="標楷體" panose="03000509000000000000" pitchFamily="65" charset="-120"/>
              </a:rPr>
              <a:t>本。平均每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本筆記簿的售價</a:t>
            </a:r>
            <a:r>
              <a:rPr lang="zh-CN" altLang="en-US" sz="2800" dirty="0">
                <a:ea typeface="標楷體" panose="03000509000000000000" pitchFamily="65" charset="-120"/>
              </a:rPr>
              <a:t>將會</a:t>
            </a:r>
            <a:r>
              <a:rPr lang="zh-TW" altLang="en-US" sz="2800" dirty="0">
                <a:ea typeface="標楷體" panose="03000509000000000000" pitchFamily="65" charset="-120"/>
              </a:rPr>
              <a:t>是多少？              </a:t>
            </a:r>
            <a:r>
              <a:rPr lang="en-US" altLang="zh-TW" sz="2400" dirty="0">
                <a:ea typeface="標楷體" panose="03000509000000000000" pitchFamily="65" charset="-120"/>
              </a:rPr>
              <a:t>[4</a:t>
            </a:r>
            <a:r>
              <a:rPr lang="zh-TW" altLang="en-US" sz="2400" dirty="0"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ea typeface="標楷體" panose="03000509000000000000" pitchFamily="65" charset="-120"/>
              </a:rPr>
              <a:t>]</a:t>
            </a:r>
            <a:r>
              <a:rPr lang="zh-TW" altLang="en-US" sz="2400" dirty="0"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ea typeface="標楷體" panose="03000509000000000000" pitchFamily="65" charset="-120"/>
              </a:rPr>
              <a:t> 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sp>
        <p:nvSpPr>
          <p:cNvPr id="26" name="Line 7">
            <a:extLst>
              <a:ext uri="{FF2B5EF4-FFF2-40B4-BE49-F238E27FC236}">
                <a16:creationId xmlns:a16="http://schemas.microsoft.com/office/drawing/2014/main" id="{E3DD055B-BF32-47B8-A1E2-FBA608429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1800225"/>
            <a:ext cx="9144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7">
            <a:extLst>
              <a:ext uri="{FF2B5EF4-FFF2-40B4-BE49-F238E27FC236}">
                <a16:creationId xmlns:a16="http://schemas.microsoft.com/office/drawing/2014/main" id="{F635286B-CE98-4DBA-AE17-EC1D190DE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1380391"/>
            <a:ext cx="2088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Line 7">
            <a:extLst>
              <a:ext uri="{FF2B5EF4-FFF2-40B4-BE49-F238E27FC236}">
                <a16:creationId xmlns:a16="http://schemas.microsoft.com/office/drawing/2014/main" id="{7F541652-2DA0-4F22-8ECF-8E6583351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9778" y="1781175"/>
            <a:ext cx="900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文本框 4">
            <a:extLst>
              <a:ext uri="{FF2B5EF4-FFF2-40B4-BE49-F238E27FC236}">
                <a16:creationId xmlns:a16="http://schemas.microsoft.com/office/drawing/2014/main" id="{266AEA59-FC7D-4E2C-A071-750D444A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2494594"/>
            <a:ext cx="140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÷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(4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2)</a:t>
            </a:r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E3ABE066-E192-4CB9-B053-250342063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7587" y="1819275"/>
            <a:ext cx="1980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A62AFB4E-6985-4025-9156-49E9C59F6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5" y="904796"/>
            <a:ext cx="1544842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06400" indent="-4064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06400" marR="0" lvl="0" indent="-406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33. (b) 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+mn-cs"/>
              </a:rPr>
              <a:t> </a:t>
            </a: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5BDFA2C0-9AE1-4901-A500-527D66AD6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226" y="2495249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16.8</a:t>
            </a:r>
            <a:r>
              <a:rPr lang="en-US" altLang="zh-TW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4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373D6B64-7E4C-4675-8A9B-5295B8805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951" y="3450514"/>
            <a:ext cx="631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平均每本筆記簿的售價將會是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$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11.2</a:t>
            </a:r>
            <a:r>
              <a:rPr lang="zh-CN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277F5615-7533-4A1C-86C7-78A5BB657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631" y="4307717"/>
            <a:ext cx="3889990" cy="746358"/>
          </a:xfrm>
          <a:prstGeom prst="rect">
            <a:avLst/>
          </a:prstGeom>
          <a:solidFill>
            <a:srgbClr val="FCEAF7"/>
          </a:solidFill>
          <a:ln>
            <a:noFill/>
          </a:ln>
          <a:effectLst>
            <a:prstShdw prst="shdw17" dist="17961" dir="2700000">
              <a:srgbClr val="CC00FF">
                <a:alpha val="80000"/>
              </a:srgbClr>
            </a:prstShdw>
          </a:effectLst>
        </p:spPr>
        <p:txBody>
          <a:bodyPr wrap="square" anchor="ctr">
            <a:spAutoFit/>
          </a:bodyPr>
          <a:lstStyle>
            <a:lvl1pPr marL="2857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spcAft>
                <a:spcPts val="300"/>
              </a:spcAft>
            </a:pPr>
            <a:r>
              <a:rPr lang="zh-TW" altLang="en-US" sz="2000" b="0" dirty="0">
                <a:solidFill>
                  <a:srgbClr val="CC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   平均每本筆記簿的售價</a:t>
            </a:r>
          </a:p>
          <a:p>
            <a:pPr marL="0" indent="0"/>
            <a:r>
              <a:rPr lang="en-US" altLang="zh-TW" sz="2000" b="0" dirty="0">
                <a:solidFill>
                  <a:srgbClr val="CC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= </a:t>
            </a:r>
            <a:r>
              <a:rPr lang="zh-TW" altLang="en-US" sz="2000" b="0" dirty="0">
                <a:solidFill>
                  <a:srgbClr val="CC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實際須付的款項</a:t>
            </a:r>
            <a:r>
              <a:rPr lang="en-US" altLang="zh-TW" sz="2000" b="0" dirty="0">
                <a:solidFill>
                  <a:srgbClr val="CC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÷</a:t>
            </a:r>
            <a:r>
              <a:rPr lang="zh-TW" altLang="en-US" sz="2000" b="0" dirty="0">
                <a:solidFill>
                  <a:srgbClr val="CC00FF"/>
                </a:solidFill>
                <a:ea typeface="標楷體" panose="03000509000000000000" pitchFamily="65" charset="-120"/>
                <a:sym typeface="Wingdings 3" panose="05040102010807070707" pitchFamily="18" charset="2"/>
              </a:rPr>
              <a:t>實際可得數量</a:t>
            </a:r>
          </a:p>
        </p:txBody>
      </p:sp>
    </p:spTree>
    <p:extLst>
      <p:ext uri="{BB962C8B-B14F-4D97-AF65-F5344CB8AC3E}">
        <p14:creationId xmlns:p14="http://schemas.microsoft.com/office/powerpoint/2010/main" val="30570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4" grpId="0" animBg="1"/>
      <p:bldP spid="3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B030114-81E1-48BA-839F-6DCCA682C5EC}"/>
              </a:ext>
            </a:extLst>
          </p:cNvPr>
          <p:cNvGrpSpPr/>
          <p:nvPr/>
        </p:nvGrpSpPr>
        <p:grpSpPr>
          <a:xfrm>
            <a:off x="970990" y="4370875"/>
            <a:ext cx="7539599" cy="1538883"/>
            <a:chOff x="1475656" y="4266381"/>
            <a:chExt cx="5925434" cy="1538883"/>
          </a:xfrm>
          <a:solidFill>
            <a:srgbClr val="FFFFCC"/>
          </a:solidFill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3063E9D-AA4B-4FFE-9B54-4CB03D256414}"/>
                </a:ext>
              </a:extLst>
            </p:cNvPr>
            <p:cNvSpPr txBox="1"/>
            <p:nvPr/>
          </p:nvSpPr>
          <p:spPr>
            <a:xfrm>
              <a:off x="1475656" y="4266381"/>
              <a:ext cx="5925434" cy="153888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altLang="zh-TW" dirty="0">
                  <a:solidFill>
                    <a:srgbClr val="FF0000"/>
                  </a:solidFill>
                </a:rPr>
                <a:t>   (55.5</a:t>
              </a:r>
              <a:r>
                <a:rPr lang="zh-TW" altLang="zh-TW" dirty="0">
                  <a:solidFill>
                    <a:srgbClr val="FF0000"/>
                  </a:solidFill>
                </a:rPr>
                <a:t>＋</a:t>
              </a:r>
              <a:r>
                <a:rPr lang="en-US" altLang="zh-TW" dirty="0">
                  <a:solidFill>
                    <a:srgbClr val="FF0000"/>
                  </a:solidFill>
                </a:rPr>
                <a:t>12.6×3)×3</a:t>
              </a:r>
              <a:endParaRPr lang="zh-TW" altLang="zh-TW" dirty="0">
                <a:solidFill>
                  <a:srgbClr val="FF0000"/>
                </a:solidFill>
              </a:endParaRPr>
            </a:p>
            <a:p>
              <a:pPr>
                <a:spcAft>
                  <a:spcPts val="600"/>
                </a:spcAft>
                <a:defRPr/>
              </a:pPr>
              <a:r>
                <a:rPr lang="en-US" altLang="zh-TW" dirty="0">
                  <a:solidFill>
                    <a:srgbClr val="FF0000"/>
                  </a:solidFill>
                </a:rPr>
                <a:t>= 279.9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zh-TW" altLang="zh-TW" dirty="0">
                  <a:solidFill>
                    <a:srgbClr val="FF0000"/>
                  </a:solidFill>
                </a:rPr>
                <a:t>他應付款</a:t>
              </a:r>
              <a:r>
                <a:rPr lang="en-US" altLang="zh-TW" dirty="0">
                  <a:solidFill>
                    <a:srgbClr val="FF0000"/>
                  </a:solidFill>
                </a:rPr>
                <a:t>$279.9</a:t>
              </a:r>
              <a:r>
                <a:rPr lang="zh-CN" altLang="en-US" dirty="0">
                  <a:solidFill>
                    <a:srgbClr val="FF0000"/>
                  </a:solidFill>
                </a:rPr>
                <a:t>。</a:t>
              </a:r>
              <a:endParaRPr lang="zh-TW" altLang="zh-TW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41">
              <a:extLst>
                <a:ext uri="{FF2B5EF4-FFF2-40B4-BE49-F238E27FC236}">
                  <a16:creationId xmlns:a16="http://schemas.microsoft.com/office/drawing/2014/main" id="{E4C43B1B-4A13-4D57-8048-88F27BCC6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7212" y="4812610"/>
              <a:ext cx="726803" cy="387798"/>
            </a:xfrm>
            <a:prstGeom prst="rect">
              <a:avLst/>
            </a:prstGeom>
            <a:grpFill/>
            <a:ln>
              <a:noFill/>
            </a:ln>
          </p:spPr>
          <p:txBody>
            <a:bodyPr lIns="90000" tIns="0" rIns="0" bIns="0">
              <a:spAutoFit/>
            </a:bodyPr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altLang="zh-TW" dirty="0">
                  <a:solidFill>
                    <a:srgbClr val="FF0000"/>
                  </a:solidFill>
                </a:rPr>
                <a:t>[2</a:t>
              </a:r>
              <a:r>
                <a:rPr lang="zh-TW" altLang="en-US" dirty="0">
                  <a:solidFill>
                    <a:srgbClr val="FF0000"/>
                  </a:solidFill>
                </a:rPr>
                <a:t>分</a:t>
              </a:r>
              <a:r>
                <a:rPr lang="en-US" altLang="zh-TW" dirty="0">
                  <a:solidFill>
                    <a:srgbClr val="FF0000"/>
                  </a:solidFill>
                </a:rPr>
                <a:t>]</a:t>
              </a:r>
            </a:p>
          </p:txBody>
        </p:sp>
        <p:sp>
          <p:nvSpPr>
            <p:cNvPr id="17" name="Text Box 41">
              <a:extLst>
                <a:ext uri="{FF2B5EF4-FFF2-40B4-BE49-F238E27FC236}">
                  <a16:creationId xmlns:a16="http://schemas.microsoft.com/office/drawing/2014/main" id="{32F54CE0-AAC5-45CC-B871-8DED1FC02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9062" y="4335431"/>
              <a:ext cx="726803" cy="387798"/>
            </a:xfrm>
            <a:prstGeom prst="rect">
              <a:avLst/>
            </a:prstGeom>
            <a:grpFill/>
            <a:ln>
              <a:noFill/>
            </a:ln>
          </p:spPr>
          <p:txBody>
            <a:bodyPr lIns="90000" tIns="0" rIns="0" bIns="0">
              <a:spAutoFit/>
            </a:bodyPr>
            <a:lstStyle>
              <a:lvl1pPr marL="342900" indent="-3429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altLang="zh-TW" dirty="0">
                  <a:solidFill>
                    <a:srgbClr val="FF0000"/>
                  </a:solidFill>
                </a:rPr>
                <a:t>[2</a:t>
              </a:r>
              <a:r>
                <a:rPr lang="zh-TW" altLang="en-US" dirty="0">
                  <a:solidFill>
                    <a:srgbClr val="FF0000"/>
                  </a:solidFill>
                </a:rPr>
                <a:t>分</a:t>
              </a:r>
              <a:r>
                <a:rPr lang="en-US" altLang="zh-TW" dirty="0">
                  <a:solidFill>
                    <a:srgbClr val="FF0000"/>
                  </a:solidFill>
                </a:rPr>
                <a:t>]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AF6E431D-5D28-4B06-BDF7-433A3C3D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5011738"/>
            <a:ext cx="3048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dirty="0">
                <a:solidFill>
                  <a:srgbClr val="003399"/>
                </a:solidFill>
              </a:rPr>
              <a:t>(</a:t>
            </a:r>
            <a:r>
              <a:rPr lang="zh-TW" altLang="en-US" dirty="0">
                <a:solidFill>
                  <a:srgbClr val="003399"/>
                </a:solidFill>
              </a:rPr>
              <a:t>                      </a:t>
            </a:r>
            <a:r>
              <a:rPr lang="en-US" altLang="zh-TW" dirty="0">
                <a:solidFill>
                  <a:srgbClr val="003399"/>
                </a:solidFill>
              </a:rPr>
              <a:t>)×3</a:t>
            </a:r>
            <a:endParaRPr lang="zh-TW" altLang="zh-TW" dirty="0">
              <a:solidFill>
                <a:srgbClr val="003399"/>
              </a:solidFill>
            </a:endParaRPr>
          </a:p>
        </p:txBody>
      </p:sp>
      <p:sp>
        <p:nvSpPr>
          <p:cNvPr id="59396" name="Text Box 30">
            <a:extLst>
              <a:ext uri="{FF2B5EF4-FFF2-40B4-BE49-F238E27FC236}">
                <a16:creationId xmlns:a16="http://schemas.microsoft.com/office/drawing/2014/main" id="{4A89518B-27C1-4702-9002-F4EE1EDF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3057525"/>
            <a:ext cx="84756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0" rIns="0" bIns="0">
            <a:spAutoFit/>
          </a:bodyPr>
          <a:lstStyle>
            <a:lvl1pPr marL="609600" indent="-609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dirty="0"/>
              <a:t>35. </a:t>
            </a:r>
            <a:r>
              <a:rPr lang="zh-TW" altLang="en-US" u="sng" dirty="0"/>
              <a:t>李</a:t>
            </a:r>
            <a:r>
              <a:rPr lang="zh-TW" altLang="en-US" dirty="0"/>
              <a:t>先生打算購買一些故事書和書籤送給三個</a:t>
            </a:r>
            <a:r>
              <a:rPr lang="zh-CN" altLang="en-US" dirty="0"/>
              <a:t>兒</a:t>
            </a:r>
            <a:r>
              <a:rPr lang="zh-TW" altLang="en-US" dirty="0"/>
              <a:t>子。如果他們各得</a:t>
            </a:r>
            <a:r>
              <a:rPr lang="en-US" altLang="zh-TW" dirty="0"/>
              <a:t>1</a:t>
            </a:r>
            <a:r>
              <a:rPr lang="zh-TW" altLang="en-US" dirty="0"/>
              <a:t>本故事書和</a:t>
            </a:r>
            <a:r>
              <a:rPr lang="en-US" altLang="zh-TW" dirty="0"/>
              <a:t>3</a:t>
            </a:r>
            <a:r>
              <a:rPr lang="zh-TW" altLang="en-US" dirty="0"/>
              <a:t>張書籤，根據上表，他應付款多少？                                          </a:t>
            </a:r>
            <a:r>
              <a:rPr lang="en-US" altLang="zh-TW" dirty="0"/>
              <a:t>[4</a:t>
            </a:r>
            <a:r>
              <a:rPr lang="zh-TW" altLang="en-US" dirty="0"/>
              <a:t>分</a:t>
            </a:r>
            <a:r>
              <a:rPr lang="en-US" altLang="zh-TW" dirty="0"/>
              <a:t>]</a:t>
            </a:r>
          </a:p>
        </p:txBody>
      </p:sp>
      <p:grpSp>
        <p:nvGrpSpPr>
          <p:cNvPr id="59397" name="组合 4">
            <a:extLst>
              <a:ext uri="{FF2B5EF4-FFF2-40B4-BE49-F238E27FC236}">
                <a16:creationId xmlns:a16="http://schemas.microsoft.com/office/drawing/2014/main" id="{1B00DD22-7EB8-4F3B-82B7-4C1A0C597C6A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892175"/>
            <a:ext cx="4252913" cy="2016125"/>
            <a:chOff x="2627784" y="980728"/>
            <a:chExt cx="4253225" cy="2016224"/>
          </a:xfrm>
        </p:grpSpPr>
        <p:pic>
          <p:nvPicPr>
            <p:cNvPr id="59407" name="图片 2">
              <a:extLst>
                <a:ext uri="{FF2B5EF4-FFF2-40B4-BE49-F238E27FC236}">
                  <a16:creationId xmlns:a16="http://schemas.microsoft.com/office/drawing/2014/main" id="{DA72F5E4-756C-407D-8346-9F1CCA04E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980728"/>
              <a:ext cx="4253225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8" name="文本框 3">
              <a:extLst>
                <a:ext uri="{FF2B5EF4-FFF2-40B4-BE49-F238E27FC236}">
                  <a16:creationId xmlns:a16="http://schemas.microsoft.com/office/drawing/2014/main" id="{E6FA89E1-FA38-45F9-8A85-E00594F80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960" y="1124744"/>
              <a:ext cx="14401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/>
                <a:t>價目表</a:t>
              </a:r>
            </a:p>
          </p:txBody>
        </p:sp>
        <p:sp>
          <p:nvSpPr>
            <p:cNvPr id="59409" name="文本框 11">
              <a:extLst>
                <a:ext uri="{FF2B5EF4-FFF2-40B4-BE49-F238E27FC236}">
                  <a16:creationId xmlns:a16="http://schemas.microsoft.com/office/drawing/2014/main" id="{1FAFE2C2-24D3-4C60-BE2D-7D089135F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1830" y="1650572"/>
              <a:ext cx="3780420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zh-TW" altLang="en-US" sz="2600" dirty="0"/>
                <a:t>每本故事書</a:t>
              </a:r>
              <a:r>
                <a:rPr lang="en-US" altLang="zh-HK" sz="2600" dirty="0">
                  <a:solidFill>
                    <a:srgbClr val="000000"/>
                  </a:solidFill>
                </a:rPr>
                <a:t> </a:t>
              </a:r>
              <a:r>
                <a:rPr lang="zh-TW" altLang="en-US" sz="2600" dirty="0">
                  <a:solidFill>
                    <a:srgbClr val="000000"/>
                  </a:solidFill>
                </a:rPr>
                <a:t>     </a:t>
              </a:r>
              <a:r>
                <a:rPr lang="en-US" altLang="zh-HK" sz="2600" dirty="0">
                  <a:solidFill>
                    <a:srgbClr val="000000"/>
                  </a:solidFill>
                </a:rPr>
                <a:t>$</a:t>
              </a:r>
              <a:r>
                <a:rPr lang="en-US" altLang="zh-TW" sz="2600" dirty="0">
                  <a:solidFill>
                    <a:srgbClr val="000000"/>
                  </a:solidFill>
                </a:rPr>
                <a:t>55.5</a:t>
              </a:r>
            </a:p>
            <a:p>
              <a:r>
                <a:rPr lang="zh-TW" altLang="en-US" sz="2600" dirty="0"/>
                <a:t>每張書籤</a:t>
              </a:r>
              <a:r>
                <a:rPr lang="en-US" altLang="zh-HK" sz="2600" dirty="0">
                  <a:solidFill>
                    <a:srgbClr val="000000"/>
                  </a:solidFill>
                </a:rPr>
                <a:t> </a:t>
              </a:r>
              <a:r>
                <a:rPr lang="zh-TW" altLang="en-US" sz="2600" dirty="0">
                  <a:solidFill>
                    <a:srgbClr val="000000"/>
                  </a:solidFill>
                </a:rPr>
                <a:t>         </a:t>
              </a:r>
              <a:r>
                <a:rPr lang="en-US" altLang="zh-HK" sz="2600" dirty="0">
                  <a:solidFill>
                    <a:srgbClr val="000000"/>
                  </a:solidFill>
                </a:rPr>
                <a:t>$</a:t>
              </a:r>
              <a:r>
                <a:rPr lang="en-US" altLang="zh-TW" sz="2600" dirty="0">
                  <a:solidFill>
                    <a:srgbClr val="000000"/>
                  </a:solidFill>
                </a:rPr>
                <a:t>12.6</a:t>
              </a:r>
              <a:endParaRPr lang="zh-TW" altLang="en-US" sz="2600" dirty="0"/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6036FE8-7143-4178-B4C9-BA56F71787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13088" y="3832225"/>
            <a:ext cx="1570037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9B8A432-43EB-42C1-AAA3-73015593B371}"/>
              </a:ext>
            </a:extLst>
          </p:cNvPr>
          <p:cNvCxnSpPr>
            <a:cxnSpLocks/>
          </p:cNvCxnSpPr>
          <p:nvPr/>
        </p:nvCxnSpPr>
        <p:spPr bwMode="auto">
          <a:xfrm>
            <a:off x="5026025" y="3843338"/>
            <a:ext cx="1368425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F9B9ECCF-7D24-4041-9E72-93CCDB089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1597025"/>
            <a:ext cx="3237334" cy="433388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9308E03-E226-4413-AD38-72DE74054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263" y="2092325"/>
            <a:ext cx="3238843" cy="433388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FDFE718-37F4-41BA-9D68-CBC3CC62C271}"/>
              </a:ext>
            </a:extLst>
          </p:cNvPr>
          <p:cNvCxnSpPr>
            <a:cxnSpLocks/>
          </p:cNvCxnSpPr>
          <p:nvPr/>
        </p:nvCxnSpPr>
        <p:spPr bwMode="auto">
          <a:xfrm>
            <a:off x="6307138" y="3429000"/>
            <a:ext cx="220345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852B0ED-C91B-4819-89DB-8620BC89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4370388"/>
            <a:ext cx="1871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zh-TW">
                <a:solidFill>
                  <a:srgbClr val="003399"/>
                </a:solidFill>
              </a:rPr>
              <a:t>他應付款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E1DAE5B-D54D-46A0-A002-9133DE5C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16500"/>
            <a:ext cx="952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55.5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14063A9-A82A-4F02-851E-143B6473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5011738"/>
            <a:ext cx="170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TW" altLang="zh-TW">
                <a:solidFill>
                  <a:srgbClr val="003399"/>
                </a:solidFill>
              </a:rPr>
              <a:t>＋</a:t>
            </a:r>
            <a:r>
              <a:rPr lang="en-US" altLang="zh-TW">
                <a:solidFill>
                  <a:srgbClr val="003399"/>
                </a:solidFill>
              </a:rPr>
              <a:t>12.6×3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AD55AB3-8BE9-4237-8F45-059690C20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621338"/>
            <a:ext cx="185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 dirty="0">
                <a:solidFill>
                  <a:srgbClr val="003399"/>
                </a:solidFill>
              </a:rPr>
              <a:t>= $279.9</a:t>
            </a:r>
            <a:endParaRPr lang="zh-TW" altLang="zh-TW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1" grpId="0" animBg="1"/>
      <p:bldP spid="11" grpId="1" animBg="1"/>
      <p:bldP spid="24" grpId="0" animBg="1"/>
      <p:bldP spid="24" grpId="1" animBg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6E59CBB-C439-19BD-A9C6-9E8980A2C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24" y="4365104"/>
            <a:ext cx="5738916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dirty="0">
                <a:solidFill>
                  <a:srgbClr val="1D4AA5"/>
                </a:solidFill>
                <a:ea typeface="標楷體" panose="03000509000000000000" pitchFamily="65" charset="-120"/>
              </a:rPr>
              <a:t>餘下的優惠券 </a:t>
            </a:r>
            <a:r>
              <a:rPr lang="en-US" altLang="zh-TW" dirty="0">
                <a:solidFill>
                  <a:srgbClr val="1D4AA5"/>
                </a:solidFill>
                <a:ea typeface="標楷體" panose="03000509000000000000" pitchFamily="65" charset="-120"/>
              </a:rPr>
              <a:t>=</a:t>
            </a:r>
            <a:r>
              <a:rPr lang="zh-TW" altLang="en-US" dirty="0">
                <a:solidFill>
                  <a:srgbClr val="1D4AA5"/>
                </a:solidFill>
                <a:ea typeface="標楷體" panose="03000509000000000000" pitchFamily="65" charset="-120"/>
              </a:rPr>
              <a:t>  原有的－派發的</a:t>
            </a:r>
            <a:endParaRPr lang="en-US" altLang="zh-TW" dirty="0">
              <a:solidFill>
                <a:srgbClr val="1D4AA5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zh-TW" altLang="en-US" dirty="0">
                <a:solidFill>
                  <a:srgbClr val="1D4AA5"/>
                </a:solidFill>
                <a:ea typeface="標楷體" panose="03000509000000000000" pitchFamily="65" charset="-120"/>
              </a:rPr>
              <a:t>　　　　　　 </a:t>
            </a:r>
            <a:r>
              <a:rPr lang="en-US" altLang="zh-TW" dirty="0">
                <a:solidFill>
                  <a:srgbClr val="1D4AA5"/>
                </a:solidFill>
                <a:ea typeface="標楷體" panose="03000509000000000000" pitchFamily="65" charset="-120"/>
              </a:rPr>
              <a:t>=  480</a:t>
            </a:r>
            <a:r>
              <a:rPr lang="zh-TW" altLang="en-US" dirty="0">
                <a:solidFill>
                  <a:srgbClr val="1D4AA5"/>
                </a:solidFill>
                <a:ea typeface="標楷體" panose="03000509000000000000" pitchFamily="65" charset="-120"/>
              </a:rPr>
              <a:t> －</a:t>
            </a:r>
            <a:endParaRPr lang="en-US" altLang="zh-TW" dirty="0">
              <a:solidFill>
                <a:srgbClr val="1D4AA5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zh-TW" dirty="0">
                <a:solidFill>
                  <a:srgbClr val="1D4AA5"/>
                </a:solidFill>
                <a:ea typeface="標楷體" panose="03000509000000000000" pitchFamily="65" charset="-120"/>
              </a:rPr>
              <a:t>                       =  480</a:t>
            </a:r>
            <a:r>
              <a:rPr lang="zh-TW" altLang="en-US" dirty="0">
                <a:solidFill>
                  <a:srgbClr val="1D4AA5"/>
                </a:solidFill>
                <a:ea typeface="標楷體" panose="03000509000000000000" pitchFamily="65" charset="-120"/>
              </a:rPr>
              <a:t> －</a:t>
            </a:r>
            <a:r>
              <a:rPr lang="en-US" altLang="zh-TW" dirty="0">
                <a:solidFill>
                  <a:srgbClr val="1D4AA5"/>
                </a:solidFill>
                <a:ea typeface="標楷體" panose="03000509000000000000" pitchFamily="65" charset="-120"/>
              </a:rPr>
              <a:t>14</a:t>
            </a:r>
            <a:r>
              <a:rPr lang="en-US" altLang="zh-TW" i="1" dirty="0">
                <a:solidFill>
                  <a:srgbClr val="1D4AA5"/>
                </a:solidFill>
                <a:ea typeface="標楷體" panose="03000509000000000000" pitchFamily="65" charset="-120"/>
              </a:rPr>
              <a:t>x</a:t>
            </a:r>
            <a:endParaRPr lang="zh-TW" altLang="en-US" i="1" dirty="0">
              <a:solidFill>
                <a:srgbClr val="1D4AA5"/>
              </a:solidFill>
              <a:ea typeface="標楷體" panose="03000509000000000000" pitchFamily="65" charset="-120"/>
            </a:endParaRPr>
          </a:p>
        </p:txBody>
      </p:sp>
      <p:sp>
        <p:nvSpPr>
          <p:cNvPr id="60418" name="文字方塊 2">
            <a:extLst>
              <a:ext uri="{FF2B5EF4-FFF2-40B4-BE49-F238E27FC236}">
                <a16:creationId xmlns:a16="http://schemas.microsoft.com/office/drawing/2014/main" id="{774E050E-DE10-4CD6-B3D9-FFBD57355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050"/>
            <a:ext cx="8496622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90600" indent="-990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kumimoji="0" lang="en-US" altLang="zh-TW" dirty="0">
                <a:cs typeface="Times New Roman" panose="02020603050405020304" pitchFamily="18" charset="0"/>
              </a:rPr>
              <a:t>36. </a:t>
            </a:r>
            <a:r>
              <a:rPr lang="en-US" altLang="zh-TW" dirty="0"/>
              <a:t>P</a:t>
            </a:r>
            <a:r>
              <a:rPr lang="zh-TW" altLang="en-US" dirty="0"/>
              <a:t>店印製了</a:t>
            </a:r>
            <a:r>
              <a:rPr lang="en-US" altLang="zh-TW" dirty="0"/>
              <a:t>480</a:t>
            </a:r>
            <a:r>
              <a:rPr lang="zh-TW" altLang="en-US" dirty="0"/>
              <a:t>張優惠券，</a:t>
            </a:r>
            <a:r>
              <a:rPr lang="en-US" altLang="zh-TW" dirty="0"/>
              <a:t>Q</a:t>
            </a:r>
            <a:r>
              <a:rPr lang="zh-TW" altLang="en-US" dirty="0"/>
              <a:t>店印製了</a:t>
            </a:r>
            <a:r>
              <a:rPr lang="en-US" altLang="zh-TW" dirty="0"/>
              <a:t>520</a:t>
            </a:r>
            <a:r>
              <a:rPr lang="zh-TW" altLang="en-US" dirty="0"/>
              <a:t>張優惠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zh-TW" altLang="en-US" dirty="0"/>
              <a:t>      券</a:t>
            </a:r>
            <a:r>
              <a:rPr kumimoji="0" lang="zh-TW" altLang="en-US" dirty="0">
                <a:cs typeface="Times New Roman" panose="02020603050405020304" pitchFamily="18" charset="0"/>
              </a:rPr>
              <a:t>。</a:t>
            </a:r>
            <a:endParaRPr kumimoji="0" lang="en-US" altLang="zh-TW" dirty="0">
              <a:cs typeface="Times New Roman" panose="02020603050405020304" pitchFamily="18" charset="0"/>
            </a:endParaRPr>
          </a:p>
          <a:p>
            <a:r>
              <a:rPr kumimoji="0" lang="en-US" altLang="zh-TW" dirty="0">
                <a:cs typeface="Times New Roman" panose="02020603050405020304" pitchFamily="18" charset="0"/>
              </a:rPr>
              <a:t>      (a) </a:t>
            </a:r>
            <a:r>
              <a:rPr lang="en-US" altLang="zh-TW" dirty="0"/>
              <a:t>P</a:t>
            </a:r>
            <a:r>
              <a:rPr lang="zh-TW" altLang="en-US" dirty="0"/>
              <a:t>店每天派發優惠券</a:t>
            </a:r>
            <a:r>
              <a:rPr lang="en-US" altLang="zh-TW" i="1" dirty="0"/>
              <a:t>x</a:t>
            </a:r>
            <a:r>
              <a:rPr lang="zh-TW" altLang="en-US" dirty="0"/>
              <a:t>張。</a:t>
            </a:r>
            <a:r>
              <a:rPr lang="en-US" altLang="zh-TW" dirty="0"/>
              <a:t>2</a:t>
            </a:r>
            <a:r>
              <a:rPr lang="zh-TW" altLang="en-US" dirty="0"/>
              <a:t>個星期後，還餘優</a:t>
            </a:r>
            <a:endParaRPr lang="en-US" altLang="zh-TW" dirty="0"/>
          </a:p>
          <a:p>
            <a:r>
              <a:rPr lang="zh-TW" altLang="en-US" dirty="0"/>
              <a:t>           惠券多少張？</a:t>
            </a:r>
            <a:r>
              <a:rPr lang="en-US" altLang="zh-TW" dirty="0"/>
              <a:t>(</a:t>
            </a:r>
            <a:r>
              <a:rPr lang="zh-TW" altLang="en-US" dirty="0"/>
              <a:t>只須寫出答案，答案以</a:t>
            </a:r>
            <a:r>
              <a:rPr lang="en-US" altLang="zh-TW" i="1" dirty="0"/>
              <a:t>x</a:t>
            </a:r>
            <a:r>
              <a:rPr lang="zh-TW" altLang="en-US" dirty="0"/>
              <a:t>表</a:t>
            </a:r>
            <a:r>
              <a:rPr lang="zh-CN" altLang="en-US" dirty="0"/>
              <a:t>示</a:t>
            </a:r>
            <a:r>
              <a:rPr lang="en-US" altLang="zh-CN" dirty="0"/>
              <a:t>)</a:t>
            </a:r>
            <a:r>
              <a:rPr kumimoji="0" lang="zh-TW" altLang="en-US" dirty="0">
                <a:cs typeface="Times New Roman" panose="02020603050405020304" pitchFamily="18" charset="0"/>
              </a:rPr>
              <a:t>？</a:t>
            </a:r>
            <a:endParaRPr lang="en-US" altLang="zh-TW" dirty="0"/>
          </a:p>
          <a:p>
            <a:r>
              <a:rPr lang="zh-CN" altLang="en-US" dirty="0"/>
              <a:t>           </a:t>
            </a:r>
            <a:r>
              <a:rPr kumimoji="0" lang="en-US" altLang="zh-TW" dirty="0">
                <a:cs typeface="Times New Roman" panose="02020603050405020304" pitchFamily="18" charset="0"/>
              </a:rPr>
              <a:t>                                                                 [2</a:t>
            </a:r>
            <a:r>
              <a:rPr kumimoji="0" lang="zh-TW" altLang="en-US" dirty="0">
                <a:cs typeface="Times New Roman" panose="02020603050405020304" pitchFamily="18" charset="0"/>
              </a:rPr>
              <a:t>分</a:t>
            </a:r>
            <a:r>
              <a:rPr kumimoji="0" lang="en-US" altLang="zh-TW" dirty="0"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196F7425-6D22-4B09-8642-1B80EFAF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321680"/>
            <a:ext cx="6624736" cy="519113"/>
          </a:xfrm>
          <a:prstGeom prst="rect">
            <a:avLst/>
          </a:prstGeom>
          <a:solidFill>
            <a:srgbClr val="FFFBD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76213" eaLnBrk="1" hangingPunct="1">
              <a:defRPr/>
            </a:pPr>
            <a:r>
              <a:rPr lang="zh-TW" altLang="en-US" dirty="0"/>
              <a:t>還餘優惠券</a:t>
            </a:r>
            <a:r>
              <a:rPr lang="en-US" altLang="zh-CN" sz="2800" u="sng" dirty="0">
                <a:latin typeface="Arial" charset="0"/>
                <a:ea typeface="SimSun" pitchFamily="2" charset="-122"/>
              </a:rPr>
              <a:t>              </a:t>
            </a:r>
            <a:r>
              <a:rPr lang="en-US" altLang="zh-TW" sz="2800" u="sng" dirty="0">
                <a:latin typeface="Arial" charset="0"/>
              </a:rPr>
              <a:t>    </a:t>
            </a:r>
            <a:r>
              <a:rPr lang="en-US" altLang="zh-CN" sz="2800" u="sng" dirty="0">
                <a:latin typeface="Arial" charset="0"/>
                <a:ea typeface="SimSun" pitchFamily="2" charset="-122"/>
              </a:rPr>
              <a:t>    </a:t>
            </a:r>
            <a:r>
              <a:rPr lang="zh-TW" altLang="en-US" dirty="0"/>
              <a:t>張</a:t>
            </a:r>
            <a:r>
              <a:rPr lang="zh-TW" altLang="en-US" sz="2800" dirty="0">
                <a:latin typeface="Arial" charset="0"/>
                <a:ea typeface="標楷體" pitchFamily="65" charset="-120"/>
              </a:rPr>
              <a:t>。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764A6CF9-F807-457A-8CD8-F7D3CBAB4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520" y="3286755"/>
            <a:ext cx="1965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(480</a:t>
            </a:r>
            <a:r>
              <a:rPr lang="zh-CN" altLang="en-US" dirty="0">
                <a:solidFill>
                  <a:srgbClr val="FF0000"/>
                </a:solidFill>
              </a:rPr>
              <a:t>－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14</a:t>
            </a:r>
            <a:r>
              <a:rPr kumimoji="0" lang="en-US" altLang="zh-TW" sz="2800" i="1" dirty="0">
                <a:solidFill>
                  <a:srgbClr val="FF0000"/>
                </a:solidFill>
                <a:ea typeface="標楷體" panose="03000509000000000000" pitchFamily="65" charset="-120"/>
              </a:rPr>
              <a:t>x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15E3D1A3-752F-452A-93FF-95A88FAB8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270" y="3286755"/>
            <a:ext cx="884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 dirty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71B9C773-DB2C-4A23-8355-37BA9B98C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1600" y="1404000"/>
            <a:ext cx="3718044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53">
            <a:extLst>
              <a:ext uri="{FF2B5EF4-FFF2-40B4-BE49-F238E27FC236}">
                <a16:creationId xmlns:a16="http://schemas.microsoft.com/office/drawing/2014/main" id="{9424CE56-20B8-46AF-93A2-F393D6733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49668" y="2322000"/>
            <a:ext cx="5642612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53">
            <a:extLst>
              <a:ext uri="{FF2B5EF4-FFF2-40B4-BE49-F238E27FC236}">
                <a16:creationId xmlns:a16="http://schemas.microsoft.com/office/drawing/2014/main" id="{B86F1B55-54AD-4333-A6D4-AE6DD3890B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24472" y="2322000"/>
            <a:ext cx="1079976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53">
            <a:extLst>
              <a:ext uri="{FF2B5EF4-FFF2-40B4-BE49-F238E27FC236}">
                <a16:creationId xmlns:a16="http://schemas.microsoft.com/office/drawing/2014/main" id="{37AB2B3D-3B95-4123-BA12-BC45FFA024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49668" y="2780928"/>
            <a:ext cx="746068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F00713A-5B40-AFD9-D8D0-E1D0C44F0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204" y="3887540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TW" altLang="en-US" dirty="0">
                <a:solidFill>
                  <a:srgbClr val="FF00FF"/>
                </a:solidFill>
                <a:ea typeface="標楷體" panose="03000509000000000000" pitchFamily="65" charset="-120"/>
              </a:rPr>
              <a:t>一個星期是</a:t>
            </a:r>
            <a:r>
              <a:rPr lang="en-US" altLang="zh-TW" dirty="0">
                <a:solidFill>
                  <a:srgbClr val="FF00FF"/>
                </a:solidFill>
                <a:ea typeface="標楷體" panose="03000509000000000000" pitchFamily="65" charset="-120"/>
              </a:rPr>
              <a:t>7</a:t>
            </a:r>
            <a:r>
              <a:rPr lang="zh-TW" altLang="en-US" dirty="0">
                <a:solidFill>
                  <a:srgbClr val="FF00FF"/>
                </a:solidFill>
                <a:ea typeface="標楷體" panose="03000509000000000000" pitchFamily="65" charset="-120"/>
              </a:rPr>
              <a:t>天。</a:t>
            </a:r>
            <a:endParaRPr lang="en-US" altLang="zh-TW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C12005-45A3-3297-98E4-60197EB4C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108" y="4882168"/>
            <a:ext cx="1728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i="1" dirty="0">
                <a:solidFill>
                  <a:srgbClr val="FF00FF"/>
                </a:solidFill>
                <a:ea typeface="標楷體" panose="03000509000000000000" pitchFamily="65" charset="-120"/>
              </a:rPr>
              <a:t>x</a:t>
            </a:r>
            <a:r>
              <a:rPr lang="en-US" altLang="zh-TW" dirty="0">
                <a:solidFill>
                  <a:srgbClr val="FF00FF"/>
                </a:solidFill>
                <a:ea typeface="標楷體" panose="03000509000000000000" pitchFamily="65" charset="-120"/>
              </a:rPr>
              <a:t>×(7×2)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3" grpId="0" animBg="1"/>
      <p:bldP spid="34" grpId="0"/>
      <p:bldP spid="35" grpId="0"/>
      <p:bldP spid="6" grpId="0" build="allAtOnce"/>
      <p:bldP spid="7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2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C8CD856-EE75-433D-B515-44994E280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26" descr="btnMathBack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4E76DFF-6EA5-458B-BCC1-C38D6CDA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2">
            <a:extLst>
              <a:ext uri="{FF2B5EF4-FFF2-40B4-BE49-F238E27FC236}">
                <a16:creationId xmlns:a16="http://schemas.microsoft.com/office/drawing/2014/main" id="{8981FAA5-3070-4390-81E0-2395780C6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050"/>
            <a:ext cx="8496622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90600" indent="-990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kumimoji="0" lang="en-US" altLang="zh-TW" dirty="0">
                <a:cs typeface="Times New Roman" panose="02020603050405020304" pitchFamily="18" charset="0"/>
              </a:rPr>
              <a:t>36. </a:t>
            </a:r>
            <a:r>
              <a:rPr lang="en-US" altLang="zh-TW" dirty="0"/>
              <a:t>P</a:t>
            </a:r>
            <a:r>
              <a:rPr lang="zh-TW" altLang="en-US" dirty="0"/>
              <a:t>店印製了</a:t>
            </a:r>
            <a:r>
              <a:rPr lang="en-US" altLang="zh-TW" dirty="0"/>
              <a:t>480</a:t>
            </a:r>
            <a:r>
              <a:rPr lang="zh-TW" altLang="en-US" dirty="0"/>
              <a:t>張優惠券，</a:t>
            </a:r>
            <a:r>
              <a:rPr lang="en-US" altLang="zh-TW" dirty="0"/>
              <a:t>Q</a:t>
            </a:r>
            <a:r>
              <a:rPr lang="zh-TW" altLang="en-US" dirty="0"/>
              <a:t>店印製了</a:t>
            </a:r>
            <a:r>
              <a:rPr lang="en-US" altLang="zh-TW" dirty="0"/>
              <a:t>520</a:t>
            </a:r>
            <a:r>
              <a:rPr lang="zh-TW" altLang="en-US" dirty="0"/>
              <a:t>張優惠</a:t>
            </a:r>
            <a:endParaRPr lang="en-US" altLang="zh-TW" dirty="0"/>
          </a:p>
          <a:p>
            <a:pPr>
              <a:spcAft>
                <a:spcPts val="600"/>
              </a:spcAft>
            </a:pPr>
            <a:r>
              <a:rPr lang="zh-TW" altLang="en-US" dirty="0"/>
              <a:t>      券</a:t>
            </a:r>
            <a:r>
              <a:rPr kumimoji="0" lang="zh-TW" altLang="en-US" dirty="0">
                <a:cs typeface="Times New Roman" panose="02020603050405020304" pitchFamily="18" charset="0"/>
              </a:rPr>
              <a:t>。</a:t>
            </a:r>
            <a:endParaRPr kumimoji="0" lang="en-US" altLang="zh-TW" dirty="0">
              <a:cs typeface="Times New Roman" panose="02020603050405020304" pitchFamily="18" charset="0"/>
            </a:endParaRPr>
          </a:p>
          <a:p>
            <a:r>
              <a:rPr kumimoji="0" lang="en-US" altLang="zh-TW" dirty="0">
                <a:cs typeface="Times New Roman" panose="02020603050405020304" pitchFamily="18" charset="0"/>
              </a:rPr>
              <a:t>      (b) </a:t>
            </a:r>
            <a:r>
              <a:rPr lang="en-US" altLang="zh-TW" dirty="0"/>
              <a:t>Q</a:t>
            </a:r>
            <a:r>
              <a:rPr lang="zh-TW" altLang="en-US" dirty="0"/>
              <a:t>店在</a:t>
            </a:r>
            <a:r>
              <a:rPr lang="en-US" altLang="zh-TW" dirty="0"/>
              <a:t>15</a:t>
            </a:r>
            <a:r>
              <a:rPr lang="zh-TW" altLang="en-US" dirty="0"/>
              <a:t>天內派發完全部優惠券。在首</a:t>
            </a:r>
            <a:r>
              <a:rPr lang="en-US" altLang="zh-TW" dirty="0"/>
              <a:t>14</a:t>
            </a:r>
            <a:r>
              <a:rPr lang="zh-TW" altLang="en-US" dirty="0"/>
              <a:t>天，</a:t>
            </a:r>
            <a:endParaRPr lang="en-US" altLang="zh-TW" dirty="0"/>
          </a:p>
          <a:p>
            <a:r>
              <a:rPr lang="en-US" altLang="zh-TW" dirty="0"/>
              <a:t>           </a:t>
            </a:r>
            <a:r>
              <a:rPr lang="zh-TW" altLang="en-US" dirty="0"/>
              <a:t>每天派發</a:t>
            </a:r>
            <a:r>
              <a:rPr lang="en-US" altLang="zh-TW" i="1" dirty="0"/>
              <a:t>y</a:t>
            </a:r>
            <a:r>
              <a:rPr lang="zh-TW" altLang="en-US" dirty="0"/>
              <a:t>張。在最後一天，派發了</a:t>
            </a:r>
            <a:r>
              <a:rPr lang="en-US" altLang="zh-TW" dirty="0"/>
              <a:t>30</a:t>
            </a:r>
            <a:r>
              <a:rPr lang="zh-TW" altLang="en-US" dirty="0"/>
              <a:t>張。在</a:t>
            </a:r>
            <a:endParaRPr lang="en-US" altLang="zh-TW" dirty="0"/>
          </a:p>
          <a:p>
            <a:r>
              <a:rPr lang="en-US" altLang="zh-TW" dirty="0"/>
              <a:t>           </a:t>
            </a:r>
            <a:r>
              <a:rPr lang="zh-TW" altLang="en-US" dirty="0"/>
              <a:t>首</a:t>
            </a:r>
            <a:r>
              <a:rPr lang="en-US" altLang="zh-TW" dirty="0"/>
              <a:t>14</a:t>
            </a:r>
            <a:r>
              <a:rPr lang="zh-TW" altLang="en-US" dirty="0"/>
              <a:t>天每天派發優惠</a:t>
            </a:r>
            <a:r>
              <a:rPr lang="zh-CN" altLang="en-US" dirty="0"/>
              <a:t>券多少張</a:t>
            </a:r>
            <a:r>
              <a:rPr lang="zh-TW" altLang="en-US" dirty="0"/>
              <a:t>？</a:t>
            </a:r>
            <a:r>
              <a:rPr lang="en-US" altLang="zh-TW" dirty="0"/>
              <a:t>(</a:t>
            </a:r>
            <a:r>
              <a:rPr lang="zh-TW" altLang="en-US" dirty="0"/>
              <a:t>須用方程列</a:t>
            </a:r>
            <a:endParaRPr lang="en-US" altLang="zh-TW" dirty="0"/>
          </a:p>
          <a:p>
            <a:r>
              <a:rPr lang="zh-TW" altLang="en-US" dirty="0"/>
              <a:t>            式計算，並展示步驟</a:t>
            </a:r>
            <a:r>
              <a:rPr lang="en-US" altLang="zh-CN" dirty="0"/>
              <a:t>)</a:t>
            </a:r>
            <a:r>
              <a:rPr kumimoji="0" lang="zh-TW" altLang="en-US" dirty="0">
                <a:cs typeface="Times New Roman" panose="02020603050405020304" pitchFamily="18" charset="0"/>
              </a:rPr>
              <a:t>       </a:t>
            </a:r>
            <a:r>
              <a:rPr kumimoji="0" lang="en-US" altLang="zh-TW" dirty="0">
                <a:cs typeface="Times New Roman" panose="02020603050405020304" pitchFamily="18" charset="0"/>
              </a:rPr>
              <a:t>                     [4</a:t>
            </a:r>
            <a:r>
              <a:rPr kumimoji="0" lang="zh-TW" altLang="en-US" dirty="0">
                <a:cs typeface="Times New Roman" panose="02020603050405020304" pitchFamily="18" charset="0"/>
              </a:rPr>
              <a:t>分</a:t>
            </a:r>
            <a:r>
              <a:rPr kumimoji="0" lang="en-US" altLang="zh-TW" dirty="0">
                <a:cs typeface="Times New Roman" panose="02020603050405020304" pitchFamily="18" charset="0"/>
              </a:rPr>
              <a:t>]</a:t>
            </a:r>
          </a:p>
        </p:txBody>
      </p:sp>
      <p:cxnSp>
        <p:nvCxnSpPr>
          <p:cNvPr id="13" name="直接连接符 53">
            <a:extLst>
              <a:ext uri="{FF2B5EF4-FFF2-40B4-BE49-F238E27FC236}">
                <a16:creationId xmlns:a16="http://schemas.microsoft.com/office/drawing/2014/main" id="{B29CAF20-7325-42E8-A39D-96713063F2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76256" y="2322000"/>
            <a:ext cx="1511375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9">
            <a:extLst>
              <a:ext uri="{FF2B5EF4-FFF2-40B4-BE49-F238E27FC236}">
                <a16:creationId xmlns:a16="http://schemas.microsoft.com/office/drawing/2014/main" id="{206955EC-486B-4BDD-ACAB-63A91C176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861048"/>
            <a:ext cx="6911975" cy="1544638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2800" dirty="0">
                <a:solidFill>
                  <a:srgbClr val="FF0000"/>
                </a:solidFill>
              </a:rPr>
              <a:t>  14</a:t>
            </a:r>
            <a:r>
              <a:rPr lang="en-US" altLang="zh-TW" sz="2800" i="1" dirty="0">
                <a:solidFill>
                  <a:srgbClr val="FF0000"/>
                </a:solidFill>
              </a:rPr>
              <a:t>y</a:t>
            </a:r>
            <a:r>
              <a:rPr lang="zh-CN" altLang="en-US" sz="2800" dirty="0">
                <a:solidFill>
                  <a:srgbClr val="FF0000"/>
                </a:solidFill>
              </a:rPr>
              <a:t>＋</a:t>
            </a:r>
            <a:r>
              <a:rPr lang="en-US" altLang="zh-TW" sz="2800" dirty="0">
                <a:solidFill>
                  <a:srgbClr val="FF0000"/>
                </a:solidFill>
              </a:rPr>
              <a:t>30</a:t>
            </a:r>
            <a:r>
              <a:rPr lang="zh-TW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</a:rPr>
              <a:t>= 520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</a:t>
            </a:r>
            <a:endParaRPr lang="en-US" altLang="zh-TW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</a:t>
            </a:r>
            <a:r>
              <a:rPr lang="en-US" altLang="zh-TW" sz="2800" i="1" dirty="0">
                <a:solidFill>
                  <a:srgbClr val="FF0000"/>
                </a:solidFill>
                <a:cs typeface="Arial" panose="020B0604020202020204" pitchFamily="34" charset="0"/>
              </a:rPr>
              <a:t>y </a:t>
            </a:r>
            <a:r>
              <a:rPr lang="en-US" altLang="zh-TW" sz="2800" i="1" dirty="0">
                <a:solidFill>
                  <a:srgbClr val="FF0000"/>
                </a:solidFill>
              </a:rPr>
              <a:t>=</a:t>
            </a:r>
            <a:r>
              <a:rPr lang="en-US" altLang="zh-TW" sz="2800" dirty="0">
                <a:solidFill>
                  <a:srgbClr val="FF0000"/>
                </a:solidFill>
              </a:rPr>
              <a:t> 35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  在首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14 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天每天派發優惠券</a:t>
            </a:r>
            <a:r>
              <a:rPr lang="en-US" altLang="zh-TW" dirty="0">
                <a:solidFill>
                  <a:srgbClr val="FF0000"/>
                </a:solidFill>
                <a:ea typeface="標楷體" panose="03000509000000000000" pitchFamily="65" charset="-120"/>
              </a:rPr>
              <a:t>35 </a:t>
            </a:r>
            <a:r>
              <a:rPr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張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217ADABC-3215-4086-8B78-24FC3F8F2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356" y="4367461"/>
            <a:ext cx="1273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013FD440-9359-4EA7-B2B3-27DAB9314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356" y="3805486"/>
            <a:ext cx="1273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3522C5E4-3E2B-46F9-85C5-963791D31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1439199"/>
            <a:ext cx="45363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78675" algn="l"/>
              </a:tabLs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dirty="0">
                <a:solidFill>
                  <a:srgbClr val="1D4AA5"/>
                </a:solidFill>
                <a:ea typeface="標楷體" panose="03000509000000000000" pitchFamily="65" charset="-120"/>
              </a:rPr>
              <a:t>共</a:t>
            </a:r>
            <a:r>
              <a:rPr lang="zh-TW" altLang="en-US" dirty="0">
                <a:solidFill>
                  <a:srgbClr val="1D4AA5"/>
                </a:solidFill>
                <a:ea typeface="標楷體" panose="03000509000000000000" pitchFamily="65" charset="-120"/>
              </a:rPr>
              <a:t>派發</a:t>
            </a:r>
            <a:r>
              <a:rPr lang="zh-CN" altLang="en-US" dirty="0">
                <a:solidFill>
                  <a:srgbClr val="1D4AA5"/>
                </a:solidFill>
                <a:ea typeface="標楷體" panose="03000509000000000000" pitchFamily="65" charset="-120"/>
              </a:rPr>
              <a:t>了</a:t>
            </a:r>
            <a:r>
              <a:rPr lang="en-US" altLang="zh-CN" dirty="0">
                <a:solidFill>
                  <a:srgbClr val="1D4AA5"/>
                </a:solidFill>
                <a:ea typeface="標楷體" panose="03000509000000000000" pitchFamily="65" charset="-120"/>
              </a:rPr>
              <a:t>(14</a:t>
            </a:r>
            <a:r>
              <a:rPr lang="en-US" altLang="zh-TW" i="1" dirty="0">
                <a:solidFill>
                  <a:srgbClr val="1D4AA5"/>
                </a:solidFill>
                <a:ea typeface="標楷體" panose="03000509000000000000" pitchFamily="65" charset="-120"/>
              </a:rPr>
              <a:t>y</a:t>
            </a:r>
            <a:r>
              <a:rPr lang="zh-CN" altLang="en-US" dirty="0">
                <a:solidFill>
                  <a:srgbClr val="1D4AA5"/>
                </a:solidFill>
              </a:rPr>
              <a:t>＋</a:t>
            </a:r>
            <a:r>
              <a:rPr lang="en-US" altLang="zh-TW" dirty="0">
                <a:solidFill>
                  <a:srgbClr val="1D4AA5"/>
                </a:solidFill>
              </a:rPr>
              <a:t>30)</a:t>
            </a:r>
            <a:r>
              <a:rPr lang="zh-TW" altLang="en-US" dirty="0">
                <a:solidFill>
                  <a:srgbClr val="1D4AA5"/>
                </a:solidFill>
                <a:ea typeface="標楷體" panose="03000509000000000000" pitchFamily="65" charset="-120"/>
              </a:rPr>
              <a:t>張。</a:t>
            </a:r>
          </a:p>
        </p:txBody>
      </p:sp>
      <p:cxnSp>
        <p:nvCxnSpPr>
          <p:cNvPr id="29" name="直接连接符 53">
            <a:extLst>
              <a:ext uri="{FF2B5EF4-FFF2-40B4-BE49-F238E27FC236}">
                <a16:creationId xmlns:a16="http://schemas.microsoft.com/office/drawing/2014/main" id="{C365D08E-982D-4FD3-A14A-614EE614BB4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47813" y="2736000"/>
            <a:ext cx="6264547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53">
            <a:extLst>
              <a:ext uri="{FF2B5EF4-FFF2-40B4-BE49-F238E27FC236}">
                <a16:creationId xmlns:a16="http://schemas.microsoft.com/office/drawing/2014/main" id="{78EFCB82-A0CB-438F-8F4C-7D64F03503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0232" y="1412776"/>
            <a:ext cx="1008112" cy="0"/>
          </a:xfrm>
          <a:prstGeom prst="line">
            <a:avLst/>
          </a:prstGeom>
          <a:noFill/>
          <a:ln w="38100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5" grpId="0"/>
      <p:bldP spid="16" grpId="0"/>
      <p:bldP spid="26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4">
            <a:extLst>
              <a:ext uri="{FF2B5EF4-FFF2-40B4-BE49-F238E27FC236}">
                <a16:creationId xmlns:a16="http://schemas.microsoft.com/office/drawing/2014/main" id="{ECC4DCA5-BC2A-4736-BA55-209E1A1372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743200"/>
            <a:ext cx="3657600" cy="1228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kern="10">
                <a:solidFill>
                  <a:srgbClr val="FF6D70"/>
                </a:solidFill>
                <a:effectLst>
                  <a:prstShdw prst="shdw17" dist="17961" dir="2700000">
                    <a:srgbClr val="994143"/>
                  </a:prstShdw>
                </a:effectLst>
                <a:latin typeface="標楷體" panose="03000509000000000000" pitchFamily="65" charset="-120"/>
              </a:rPr>
              <a:t>全卷完</a:t>
            </a:r>
          </a:p>
        </p:txBody>
      </p:sp>
      <p:pic>
        <p:nvPicPr>
          <p:cNvPr id="62467" name="Picture 5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70947E4-F72B-4587-8F53-F56F3319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33F8E4E-8819-4E04-8F5D-E9A8F8372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4718050"/>
            <a:ext cx="514350" cy="431800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CCFF"/>
            </a:solidFill>
            <a:round/>
            <a:headEnd/>
            <a:tailEnd/>
          </a:ln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D424F54-B155-4F85-BE70-9CC4632C3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4703763"/>
            <a:ext cx="647700" cy="431800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CCFF"/>
            </a:solidFill>
            <a:round/>
            <a:headEnd/>
            <a:tailEnd/>
          </a:ln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TW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89C5A0-3395-4A8D-9F92-0327984AD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4165600"/>
            <a:ext cx="6553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zh-TW">
                <a:solidFill>
                  <a:srgbClr val="003399"/>
                </a:solidFill>
              </a:rPr>
              <a:t>在</a:t>
            </a:r>
            <a:r>
              <a:rPr lang="en-US" altLang="zh-TW">
                <a:solidFill>
                  <a:srgbClr val="003399"/>
                </a:solidFill>
              </a:rPr>
              <a:t>80</a:t>
            </a:r>
            <a:r>
              <a:rPr lang="zh-TW" altLang="zh-TW">
                <a:solidFill>
                  <a:srgbClr val="003399"/>
                </a:solidFill>
              </a:rPr>
              <a:t>至</a:t>
            </a:r>
            <a:r>
              <a:rPr lang="en-US" altLang="zh-TW">
                <a:solidFill>
                  <a:srgbClr val="003399"/>
                </a:solidFill>
              </a:rPr>
              <a:t>210</a:t>
            </a:r>
            <a:r>
              <a:rPr lang="zh-TW" altLang="zh-TW">
                <a:solidFill>
                  <a:srgbClr val="003399"/>
                </a:solidFill>
              </a:rPr>
              <a:t>之間，</a:t>
            </a:r>
            <a:r>
              <a:rPr lang="en-US" altLang="zh-TW">
                <a:solidFill>
                  <a:srgbClr val="003399"/>
                </a:solidFill>
              </a:rPr>
              <a:t>18</a:t>
            </a:r>
            <a:r>
              <a:rPr lang="zh-TW" altLang="zh-TW">
                <a:solidFill>
                  <a:srgbClr val="003399"/>
                </a:solidFill>
              </a:rPr>
              <a:t>的倍數有：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3AD48A81-DF67-4558-B283-43E1449E8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08050"/>
            <a:ext cx="7777162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1.</a:t>
            </a:r>
            <a:r>
              <a:rPr lang="zh-TW" altLang="en-US" sz="2800">
                <a:ea typeface="標楷體" panose="03000509000000000000" pitchFamily="65" charset="-120"/>
              </a:rPr>
              <a:t> 在</a:t>
            </a:r>
            <a:r>
              <a:rPr lang="en-US" altLang="zh-TW" sz="2800">
                <a:ea typeface="標楷體" panose="03000509000000000000" pitchFamily="65" charset="-120"/>
              </a:rPr>
              <a:t>80</a:t>
            </a:r>
            <a:r>
              <a:rPr lang="zh-TW" altLang="en-US" sz="2800">
                <a:ea typeface="標楷體" panose="03000509000000000000" pitchFamily="65" charset="-120"/>
              </a:rPr>
              <a:t>至</a:t>
            </a:r>
            <a:r>
              <a:rPr lang="en-US" altLang="zh-TW" sz="2800">
                <a:ea typeface="標楷體" panose="03000509000000000000" pitchFamily="65" charset="-120"/>
              </a:rPr>
              <a:t>210</a:t>
            </a:r>
            <a:r>
              <a:rPr lang="zh-TW" altLang="en-US" sz="2800">
                <a:ea typeface="標楷體" panose="03000509000000000000" pitchFamily="65" charset="-120"/>
              </a:rPr>
              <a:t>之間，</a:t>
            </a:r>
            <a:r>
              <a:rPr lang="en-US" altLang="zh-TW" sz="2800">
                <a:ea typeface="標楷體" panose="03000509000000000000" pitchFamily="65" charset="-120"/>
              </a:rPr>
              <a:t>18</a:t>
            </a:r>
            <a:r>
              <a:rPr lang="zh-TW" altLang="en-US" sz="2800">
                <a:ea typeface="標楷體" panose="03000509000000000000" pitchFamily="65" charset="-120"/>
              </a:rPr>
              <a:t>的最小和最大的倍數之和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是多少？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2B3514-3721-40A0-A9CA-6A581E5EE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101975"/>
            <a:ext cx="503238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5C24D6-4BD0-4E87-9C75-6F2E7381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29718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12296" name="Picture 27" descr="btnMathMain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E065414-4DCC-4866-BFCD-DC3BA2DBD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1738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9" descr="btnMath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194B00-0A0D-426F-AFEC-A3710F9FE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81738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7">
            <a:extLst>
              <a:ext uri="{FF2B5EF4-FFF2-40B4-BE49-F238E27FC236}">
                <a16:creationId xmlns:a16="http://schemas.microsoft.com/office/drawing/2014/main" id="{AD763508-EC7C-4F82-A9A0-C35BA21A5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990725"/>
            <a:ext cx="1727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A. 198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B. 270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C. 288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D. 306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37BABE-852D-454B-85C6-3CE24A3E1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5138738"/>
            <a:ext cx="706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zh-TW">
                <a:solidFill>
                  <a:srgbClr val="003399"/>
                </a:solidFill>
              </a:rPr>
              <a:t>最小和最大的倍數之和是</a:t>
            </a:r>
            <a:r>
              <a:rPr lang="zh-TW" altLang="en-US">
                <a:solidFill>
                  <a:srgbClr val="003399"/>
                </a:solidFill>
              </a:rPr>
              <a:t>：</a:t>
            </a:r>
            <a:r>
              <a:rPr lang="en-US" altLang="zh-TW">
                <a:solidFill>
                  <a:srgbClr val="003399"/>
                </a:solidFill>
              </a:rPr>
              <a:t>90</a:t>
            </a:r>
            <a:r>
              <a:rPr lang="zh-TW" altLang="zh-TW">
                <a:solidFill>
                  <a:srgbClr val="003399"/>
                </a:solidFill>
              </a:rPr>
              <a:t>＋</a:t>
            </a:r>
            <a:r>
              <a:rPr lang="en-US" altLang="zh-TW">
                <a:solidFill>
                  <a:srgbClr val="003399"/>
                </a:solidFill>
              </a:rPr>
              <a:t>198 = 288</a:t>
            </a:r>
            <a:endParaRPr lang="zh-TW" altLang="zh-TW">
              <a:solidFill>
                <a:srgbClr val="003399"/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E53454C-3B2F-4B5A-9330-B2EBDBA8BAEC}"/>
              </a:ext>
            </a:extLst>
          </p:cNvPr>
          <p:cNvCxnSpPr>
            <a:cxnSpLocks/>
          </p:cNvCxnSpPr>
          <p:nvPr/>
        </p:nvCxnSpPr>
        <p:spPr bwMode="auto">
          <a:xfrm>
            <a:off x="4516438" y="1331913"/>
            <a:ext cx="2836862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F31357E-0BC5-4D31-9F81-8EEC23F6F905}"/>
              </a:ext>
            </a:extLst>
          </p:cNvPr>
          <p:cNvCxnSpPr>
            <a:cxnSpLocks/>
          </p:cNvCxnSpPr>
          <p:nvPr/>
        </p:nvCxnSpPr>
        <p:spPr bwMode="auto">
          <a:xfrm>
            <a:off x="7353300" y="1331913"/>
            <a:ext cx="647700" cy="0"/>
          </a:xfrm>
          <a:prstGeom prst="line">
            <a:avLst/>
          </a:prstGeom>
          <a:noFill/>
          <a:ln w="28575" algn="ctr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2888819-6D23-4DF8-B5DA-A4905F193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4659313"/>
            <a:ext cx="706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90</a:t>
            </a:r>
            <a:r>
              <a:rPr lang="zh-TW" altLang="zh-TW">
                <a:solidFill>
                  <a:srgbClr val="003399"/>
                </a:solidFill>
              </a:rPr>
              <a:t>、</a:t>
            </a:r>
            <a:r>
              <a:rPr lang="en-US" altLang="zh-TW">
                <a:solidFill>
                  <a:srgbClr val="003399"/>
                </a:solidFill>
              </a:rPr>
              <a:t>108</a:t>
            </a:r>
            <a:r>
              <a:rPr lang="zh-TW" altLang="zh-TW">
                <a:solidFill>
                  <a:srgbClr val="003399"/>
                </a:solidFill>
              </a:rPr>
              <a:t>、</a:t>
            </a:r>
            <a:r>
              <a:rPr lang="en-US" altLang="zh-TW">
                <a:solidFill>
                  <a:srgbClr val="003399"/>
                </a:solidFill>
              </a:rPr>
              <a:t>126</a:t>
            </a:r>
            <a:r>
              <a:rPr lang="zh-TW" altLang="zh-TW">
                <a:solidFill>
                  <a:srgbClr val="003399"/>
                </a:solidFill>
              </a:rPr>
              <a:t>、</a:t>
            </a:r>
            <a:r>
              <a:rPr lang="en-US" altLang="zh-TW">
                <a:solidFill>
                  <a:srgbClr val="003399"/>
                </a:solidFill>
              </a:rPr>
              <a:t>144</a:t>
            </a:r>
            <a:r>
              <a:rPr lang="zh-TW" altLang="zh-TW">
                <a:solidFill>
                  <a:srgbClr val="003399"/>
                </a:solidFill>
              </a:rPr>
              <a:t>、</a:t>
            </a:r>
            <a:r>
              <a:rPr lang="en-US" altLang="zh-TW">
                <a:solidFill>
                  <a:srgbClr val="003399"/>
                </a:solidFill>
              </a:rPr>
              <a:t>162</a:t>
            </a:r>
            <a:r>
              <a:rPr lang="zh-TW" altLang="zh-TW">
                <a:solidFill>
                  <a:srgbClr val="003399"/>
                </a:solidFill>
              </a:rPr>
              <a:t>、</a:t>
            </a:r>
            <a:r>
              <a:rPr lang="en-US" altLang="zh-TW">
                <a:solidFill>
                  <a:srgbClr val="003399"/>
                </a:solidFill>
              </a:rPr>
              <a:t>180</a:t>
            </a:r>
            <a:r>
              <a:rPr lang="zh-CN" altLang="zh-TW">
                <a:solidFill>
                  <a:srgbClr val="003399"/>
                </a:solidFill>
              </a:rPr>
              <a:t>和</a:t>
            </a:r>
            <a:r>
              <a:rPr lang="en-US" altLang="zh-TW">
                <a:solidFill>
                  <a:srgbClr val="003399"/>
                </a:solidFill>
              </a:rPr>
              <a:t>198</a:t>
            </a:r>
            <a:r>
              <a:rPr lang="zh-TW" altLang="en-US">
                <a:solidFill>
                  <a:srgbClr val="003399"/>
                </a:solidFill>
              </a:rPr>
              <a:t>。</a:t>
            </a:r>
            <a:endParaRPr lang="zh-TW" altLang="zh-TW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9" grpId="0" animBg="1"/>
      <p:bldP spid="29" grpId="1" animBg="1"/>
      <p:bldP spid="4" grpId="0"/>
      <p:bldP spid="4" grpId="1"/>
      <p:bldP spid="27" grpId="0" animBg="1"/>
      <p:bldP spid="28" grpId="0"/>
      <p:bldP spid="5" grpId="0"/>
      <p:bldP spid="5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Rectangle 6">
            <a:extLst>
              <a:ext uri="{FF2B5EF4-FFF2-40B4-BE49-F238E27FC236}">
                <a16:creationId xmlns:a16="http://schemas.microsoft.com/office/drawing/2014/main" id="{323D7C3B-B8B8-443F-9CB5-1783C27C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2001838"/>
            <a:ext cx="41402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3399"/>
                </a:solidFill>
                <a:sym typeface="Webdings" panose="05030102010509060703" pitchFamily="18" charset="2"/>
              </a:rPr>
              <a:t>最大的兩位合成數是</a:t>
            </a:r>
            <a:r>
              <a:rPr lang="en-US" altLang="zh-TW">
                <a:solidFill>
                  <a:srgbClr val="003399"/>
                </a:solidFill>
                <a:sym typeface="Webdings" panose="05030102010509060703" pitchFamily="18" charset="2"/>
              </a:rPr>
              <a:t>99</a:t>
            </a:r>
            <a:r>
              <a:rPr lang="zh-TW" altLang="en-US">
                <a:solidFill>
                  <a:srgbClr val="003399"/>
                </a:solidFill>
                <a:sym typeface="Webdings" panose="05030102010509060703" pitchFamily="18" charset="2"/>
              </a:rPr>
              <a:t>。</a:t>
            </a:r>
            <a:endParaRPr lang="en-US" altLang="zh-CN">
              <a:solidFill>
                <a:srgbClr val="003399"/>
              </a:solidFill>
              <a:sym typeface="Webdings" panose="05030102010509060703" pitchFamily="18" charset="2"/>
            </a:endParaRPr>
          </a:p>
          <a:p>
            <a:pPr eaLnBrk="1" hangingPunct="1"/>
            <a:endParaRPr lang="en-US" altLang="zh-TW" sz="1200">
              <a:solidFill>
                <a:srgbClr val="003399"/>
              </a:solidFill>
              <a:sym typeface="Webdings" panose="05030102010509060703" pitchFamily="18" charset="2"/>
            </a:endParaRPr>
          </a:p>
          <a:p>
            <a:pPr eaLnBrk="1" hangingPunct="1"/>
            <a:r>
              <a:rPr lang="zh-TW" altLang="en-US">
                <a:solidFill>
                  <a:srgbClr val="003399"/>
                </a:solidFill>
                <a:sym typeface="Webdings" panose="05030102010509060703" pitchFamily="18" charset="2"/>
              </a:rPr>
              <a:t>最小的兩位質數是</a:t>
            </a:r>
            <a:r>
              <a:rPr lang="en-US" altLang="zh-TW">
                <a:solidFill>
                  <a:srgbClr val="003399"/>
                </a:solidFill>
                <a:sym typeface="Webdings" panose="05030102010509060703" pitchFamily="18" charset="2"/>
              </a:rPr>
              <a:t>11</a:t>
            </a:r>
            <a:r>
              <a:rPr lang="zh-TW" altLang="en-US">
                <a:solidFill>
                  <a:srgbClr val="003399"/>
                </a:solidFill>
                <a:sym typeface="Webdings" panose="05030102010509060703" pitchFamily="18" charset="2"/>
              </a:rPr>
              <a:t>。</a:t>
            </a:r>
          </a:p>
          <a:p>
            <a:pPr eaLnBrk="1" hangingPunct="1"/>
            <a:endParaRPr lang="en-US" altLang="zh-TW" sz="1200">
              <a:solidFill>
                <a:srgbClr val="003399"/>
              </a:solidFill>
              <a:sym typeface="Webdings" panose="05030102010509060703" pitchFamily="18" charset="2"/>
            </a:endParaRPr>
          </a:p>
          <a:p>
            <a:pPr eaLnBrk="1" hangingPunct="1">
              <a:spcAft>
                <a:spcPts val="1200"/>
              </a:spcAft>
            </a:pPr>
            <a:r>
              <a:rPr lang="zh-TW" altLang="en-US">
                <a:solidFill>
                  <a:srgbClr val="003399"/>
                </a:solidFill>
                <a:sym typeface="Webdings" panose="05030102010509060703" pitchFamily="18" charset="2"/>
              </a:rPr>
              <a:t>相乘的結果是</a:t>
            </a:r>
            <a:r>
              <a:rPr lang="zh-CN" altLang="en-US">
                <a:solidFill>
                  <a:srgbClr val="003399"/>
                </a:solidFill>
                <a:sym typeface="Webdings" panose="05030102010509060703" pitchFamily="18" charset="2"/>
              </a:rPr>
              <a:t>：</a:t>
            </a:r>
            <a:endParaRPr lang="en-US" altLang="zh-CN">
              <a:solidFill>
                <a:srgbClr val="003399"/>
              </a:solidFill>
              <a:sym typeface="Webdings" panose="05030102010509060703" pitchFamily="18" charset="2"/>
            </a:endParaRPr>
          </a:p>
          <a:p>
            <a:pPr eaLnBrk="1" hangingPunct="1"/>
            <a:r>
              <a:rPr lang="en-US" altLang="zh-TW">
                <a:solidFill>
                  <a:srgbClr val="003399"/>
                </a:solidFill>
                <a:sym typeface="Webdings" panose="05030102010509060703" pitchFamily="18" charset="2"/>
              </a:rPr>
              <a:t>99×11 = 1089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B1CD23-B3C3-483C-A307-7D4F174C0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2066925"/>
            <a:ext cx="396875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B01796B6-1A03-4F41-A798-EEC6B6E0F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877888"/>
            <a:ext cx="8229600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2. </a:t>
            </a:r>
            <a:r>
              <a:rPr lang="zh-TW" altLang="en-US" sz="2800">
                <a:ea typeface="標楷體" panose="03000509000000000000" pitchFamily="65" charset="-120"/>
              </a:rPr>
              <a:t>最大的兩位合成數和最小的兩位質數相乘的結果是多少？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58A58-1CFE-4846-A9AC-9FCF7BBDA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19827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3331787D-C7DE-4AA2-9992-1435DBCE3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990725"/>
            <a:ext cx="1727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zh-TW">
                <a:ea typeface="新細明體" panose="02020500000000000000" pitchFamily="18" charset="-120"/>
              </a:rPr>
              <a:t>A. 1089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zh-TW">
                <a:ea typeface="新細明體" panose="02020500000000000000" pitchFamily="18" charset="-120"/>
              </a:rPr>
              <a:t>B. 1078</a:t>
            </a:r>
          </a:p>
          <a:p>
            <a:pPr eaLnBrk="1" hangingPunct="1">
              <a:spcBef>
                <a:spcPct val="20000"/>
              </a:spcBef>
              <a:spcAft>
                <a:spcPts val="1200"/>
              </a:spcAft>
            </a:pPr>
            <a:r>
              <a:rPr lang="en-US" altLang="zh-TW">
                <a:ea typeface="新細明體" panose="02020500000000000000" pitchFamily="18" charset="-120"/>
              </a:rPr>
              <a:t>C. 990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zh-TW">
                <a:ea typeface="新細明體" panose="02020500000000000000" pitchFamily="18" charset="-120"/>
              </a:rPr>
              <a:t>D. 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2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22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22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22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22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uiExpand="1" build="p"/>
      <p:bldP spid="222214" grpId="1" uiExpand="1" build="allAtOnce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字方塊 4">
            <a:extLst>
              <a:ext uri="{FF2B5EF4-FFF2-40B4-BE49-F238E27FC236}">
                <a16:creationId xmlns:a16="http://schemas.microsoft.com/office/drawing/2014/main" id="{01B66B75-5F3D-4DA8-A219-7E997C29875D}"/>
              </a:ext>
            </a:extLst>
          </p:cNvPr>
          <p:cNvSpPr txBox="1"/>
          <p:nvPr/>
        </p:nvSpPr>
        <p:spPr>
          <a:xfrm>
            <a:off x="766763" y="1019175"/>
            <a:ext cx="71183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如果    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－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    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= 0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，那麼，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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♥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－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♣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=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？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4339" name="组合 2">
            <a:extLst>
              <a:ext uri="{FF2B5EF4-FFF2-40B4-BE49-F238E27FC236}">
                <a16:creationId xmlns:a16="http://schemas.microsoft.com/office/drawing/2014/main" id="{AA670310-954C-4A70-8D8D-43E2E964B719}"/>
              </a:ext>
            </a:extLst>
          </p:cNvPr>
          <p:cNvGrpSpPr>
            <a:grpSpLocks/>
          </p:cNvGrpSpPr>
          <p:nvPr/>
        </p:nvGrpSpPr>
        <p:grpSpPr bwMode="auto">
          <a:xfrm>
            <a:off x="2370138" y="841375"/>
            <a:ext cx="617537" cy="909638"/>
            <a:chOff x="2369855" y="860126"/>
            <a:chExt cx="618099" cy="909132"/>
          </a:xfrm>
        </p:grpSpPr>
        <p:sp>
          <p:nvSpPr>
            <p:cNvPr id="14396" name="文字方塊 9">
              <a:extLst>
                <a:ext uri="{FF2B5EF4-FFF2-40B4-BE49-F238E27FC236}">
                  <a16:creationId xmlns:a16="http://schemas.microsoft.com/office/drawing/2014/main" id="{E4AEEDB4-D816-4B5C-835C-B3B1D56F5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1763" y="860126"/>
              <a:ext cx="4091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/>
              <a:r>
                <a:rPr lang="zh-TW" altLang="en-US">
                  <a:ea typeface="新細明體" panose="02020500000000000000" pitchFamily="18" charset="-120"/>
                  <a:cs typeface="Times New Roman" panose="02020603050405020304" pitchFamily="18" charset="0"/>
                </a:rPr>
                <a:t>♣</a:t>
              </a:r>
              <a:endParaRPr lang="en-US" altLang="zh-TW"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4397" name="Group 9">
              <a:extLst>
                <a:ext uri="{FF2B5EF4-FFF2-40B4-BE49-F238E27FC236}">
                  <a16:creationId xmlns:a16="http://schemas.microsoft.com/office/drawing/2014/main" id="{5AAEC7DD-67F1-4433-AA04-F1855F48B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855" y="1245383"/>
              <a:ext cx="618099" cy="523875"/>
              <a:chOff x="1446" y="657"/>
              <a:chExt cx="551" cy="330"/>
            </a:xfrm>
          </p:grpSpPr>
          <p:sp>
            <p:nvSpPr>
              <p:cNvPr id="14398" name="文字方塊 9">
                <a:extLst>
                  <a:ext uri="{FF2B5EF4-FFF2-40B4-BE49-F238E27FC236}">
                    <a16:creationId xmlns:a16="http://schemas.microsoft.com/office/drawing/2014/main" id="{F4DAEE93-832E-4CCA-8F78-3D23C2286F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6" y="657"/>
                <a:ext cx="55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/>
                <a:r>
                  <a:rPr lang="en-US" altLang="zh-TW"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12</a:t>
                </a:r>
              </a:p>
            </p:txBody>
          </p:sp>
          <p:cxnSp>
            <p:nvCxnSpPr>
              <p:cNvPr id="14399" name="直接连接符 24">
                <a:extLst>
                  <a:ext uri="{FF2B5EF4-FFF2-40B4-BE49-F238E27FC236}">
                    <a16:creationId xmlns:a16="http://schemas.microsoft.com/office/drawing/2014/main" id="{B1386CCA-493F-4437-AA83-57ECA4B1DC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1497" y="694"/>
                <a:ext cx="449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E1CE8EA-9CFC-4F20-80CD-1F4811B95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866900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579380-C95F-4DCC-BAE7-CDD27B14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17637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4342" name="文字方塊 59">
            <a:extLst>
              <a:ext uri="{FF2B5EF4-FFF2-40B4-BE49-F238E27FC236}">
                <a16:creationId xmlns:a16="http://schemas.microsoft.com/office/drawing/2014/main" id="{E0216F89-77CC-4252-90EE-A7ABCF187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793875"/>
            <a:ext cx="143033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dirty="0">
                <a:cs typeface="Arial" panose="020B0604020202020204" pitchFamily="34" charset="0"/>
              </a:rPr>
              <a:t>A. 0	</a:t>
            </a:r>
          </a:p>
          <a:p>
            <a:pPr>
              <a:spcAft>
                <a:spcPts val="1200"/>
              </a:spcAft>
            </a:pPr>
            <a:r>
              <a:rPr lang="en-US" altLang="zh-TW" dirty="0">
                <a:cs typeface="Arial" panose="020B0604020202020204" pitchFamily="34" charset="0"/>
              </a:rPr>
              <a:t>B. 3</a:t>
            </a:r>
          </a:p>
          <a:p>
            <a:pPr>
              <a:spcAft>
                <a:spcPts val="1200"/>
              </a:spcAft>
            </a:pPr>
            <a:r>
              <a:rPr lang="en-US" altLang="zh-TW" dirty="0">
                <a:cs typeface="Arial" panose="020B0604020202020204" pitchFamily="34" charset="0"/>
              </a:rPr>
              <a:t>C. 4	</a:t>
            </a:r>
          </a:p>
          <a:p>
            <a:pPr>
              <a:spcAft>
                <a:spcPts val="1200"/>
              </a:spcAft>
            </a:pPr>
            <a:r>
              <a:rPr lang="en-US" altLang="zh-TW" dirty="0">
                <a:cs typeface="Arial" panose="020B0604020202020204" pitchFamily="34" charset="0"/>
              </a:rPr>
              <a:t>D. 12</a:t>
            </a:r>
            <a:endParaRPr lang="zh-CN" altLang="en-US" dirty="0">
              <a:cs typeface="Arial" panose="020B0604020202020204" pitchFamily="34" charset="0"/>
            </a:endParaRPr>
          </a:p>
        </p:txBody>
      </p:sp>
      <p:sp>
        <p:nvSpPr>
          <p:cNvPr id="14343" name="Rectangle 4">
            <a:extLst>
              <a:ext uri="{FF2B5EF4-FFF2-40B4-BE49-F238E27FC236}">
                <a16:creationId xmlns:a16="http://schemas.microsoft.com/office/drawing/2014/main" id="{7EAC4F76-8585-447C-843C-CD98AFC09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1019175"/>
            <a:ext cx="1020762" cy="523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6400" indent="-4064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0000"/>
                </a:solidFill>
              </a:rPr>
              <a:t>3.</a:t>
            </a:r>
            <a:r>
              <a:rPr lang="zh-TW" altLang="en-US">
                <a:solidFill>
                  <a:srgbClr val="000000"/>
                </a:solidFill>
              </a:rPr>
              <a:t> 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7" name="TextBox 53">
            <a:extLst>
              <a:ext uri="{FF2B5EF4-FFF2-40B4-BE49-F238E27FC236}">
                <a16:creationId xmlns:a16="http://schemas.microsoft.com/office/drawing/2014/main" id="{B0F62A34-DF5E-4776-A8BE-B21863D8D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4759325"/>
            <a:ext cx="2413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>
                <a:solidFill>
                  <a:srgbClr val="1D4AA5"/>
                </a:solidFill>
                <a:cs typeface="Arial" panose="020B0604020202020204" pitchFamily="34" charset="0"/>
              </a:rPr>
              <a:t>4</a:t>
            </a:r>
            <a:r>
              <a:rPr lang="en-US" altLang="zh-TW">
                <a:solidFill>
                  <a:srgbClr val="1D4AA5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</a:t>
            </a:r>
            <a:r>
              <a:rPr lang="zh-TW" altLang="en-US">
                <a:solidFill>
                  <a:srgbClr val="1D4AA5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♥</a:t>
            </a:r>
            <a:r>
              <a:rPr lang="zh-CN" altLang="en-US">
                <a:solidFill>
                  <a:srgbClr val="1D4AA5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－</a:t>
            </a:r>
            <a:r>
              <a:rPr lang="zh-TW" altLang="en-US">
                <a:solidFill>
                  <a:srgbClr val="1D4AA5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♣</a:t>
            </a:r>
            <a:r>
              <a:rPr lang="zh-TW" altLang="en-US">
                <a:solidFill>
                  <a:srgbClr val="1D4AA5"/>
                </a:solidFill>
              </a:rPr>
              <a:t> </a:t>
            </a:r>
            <a:r>
              <a:rPr lang="en-US" altLang="zh-TW">
                <a:solidFill>
                  <a:srgbClr val="1D4AA5"/>
                </a:solidFill>
                <a:ea typeface="新細明體" panose="02020500000000000000" pitchFamily="18" charset="-120"/>
              </a:rPr>
              <a:t>= 0</a:t>
            </a:r>
            <a:endParaRPr lang="zh-TW" altLang="en-US">
              <a:solidFill>
                <a:srgbClr val="1D4AA5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68" name="群組 101">
            <a:extLst>
              <a:ext uri="{FF2B5EF4-FFF2-40B4-BE49-F238E27FC236}">
                <a16:creationId xmlns:a16="http://schemas.microsoft.com/office/drawing/2014/main" id="{BF193394-8B6F-492B-A899-DDBC582E1D68}"/>
              </a:ext>
            </a:extLst>
          </p:cNvPr>
          <p:cNvGrpSpPr>
            <a:grpSpLocks/>
          </p:cNvGrpSpPr>
          <p:nvPr/>
        </p:nvGrpSpPr>
        <p:grpSpPr bwMode="auto">
          <a:xfrm>
            <a:off x="6542088" y="2954338"/>
            <a:ext cx="1258887" cy="430212"/>
            <a:chOff x="3881208" y="3821613"/>
            <a:chExt cx="1259448" cy="430887"/>
          </a:xfrm>
        </p:grpSpPr>
        <p:sp>
          <p:nvSpPr>
            <p:cNvPr id="14394" name="箭號: 五邊形 99">
              <a:extLst>
                <a:ext uri="{FF2B5EF4-FFF2-40B4-BE49-F238E27FC236}">
                  <a16:creationId xmlns:a16="http://schemas.microsoft.com/office/drawing/2014/main" id="{C2138CD9-3A35-4C12-8BC5-71292E7E04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81208" y="3855181"/>
              <a:ext cx="1230250" cy="390246"/>
            </a:xfrm>
            <a:prstGeom prst="homePlate">
              <a:avLst>
                <a:gd name="adj" fmla="val 50002"/>
              </a:avLst>
            </a:prstGeom>
            <a:solidFill>
              <a:srgbClr val="FFD9FF"/>
            </a:solidFill>
            <a:ln w="12700" algn="ctr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/>
              <a:endParaRPr lang="zh-CN" altLang="en-US" sz="1800">
                <a:ea typeface="新細明體" panose="02020500000000000000" pitchFamily="18" charset="-120"/>
              </a:endParaRPr>
            </a:p>
          </p:txBody>
        </p:sp>
        <p:sp>
          <p:nvSpPr>
            <p:cNvPr id="14395" name="TextBox 32">
              <a:extLst>
                <a:ext uri="{FF2B5EF4-FFF2-40B4-BE49-F238E27FC236}">
                  <a16:creationId xmlns:a16="http://schemas.microsoft.com/office/drawing/2014/main" id="{B60443CB-FD0F-4340-B7ED-2635809A6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9844" y="3821613"/>
              <a:ext cx="107081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/>
              <a:r>
                <a:rPr lang="zh-CN" altLang="en-US" sz="2200">
                  <a:solidFill>
                    <a:srgbClr val="FF00FF"/>
                  </a:solidFill>
                  <a:cs typeface="Arial" panose="020B0604020202020204" pitchFamily="34" charset="0"/>
                </a:rPr>
                <a:t>先通分</a:t>
              </a:r>
              <a:endParaRPr lang="zh-TW" altLang="en-US" sz="2200">
                <a:solidFill>
                  <a:srgbClr val="FF00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346" name="组合 1">
            <a:extLst>
              <a:ext uri="{FF2B5EF4-FFF2-40B4-BE49-F238E27FC236}">
                <a16:creationId xmlns:a16="http://schemas.microsoft.com/office/drawing/2014/main" id="{02181E87-BB9E-42E7-9ACD-49C7FFFFF675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871538"/>
            <a:ext cx="642937" cy="893762"/>
            <a:chOff x="1535112" y="867302"/>
            <a:chExt cx="642938" cy="893236"/>
          </a:xfrm>
        </p:grpSpPr>
        <p:sp>
          <p:nvSpPr>
            <p:cNvPr id="14390" name="文字方塊 9">
              <a:extLst>
                <a:ext uri="{FF2B5EF4-FFF2-40B4-BE49-F238E27FC236}">
                  <a16:creationId xmlns:a16="http://schemas.microsoft.com/office/drawing/2014/main" id="{6F98A044-23AD-40FC-8EB7-CF44F2D8A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6041" y="867302"/>
              <a:ext cx="5167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zh-TW" altLang="en-US">
                  <a:ea typeface="新細明體" panose="02020500000000000000" pitchFamily="18" charset="-120"/>
                  <a:cs typeface="Times New Roman" panose="02020603050405020304" pitchFamily="18" charset="0"/>
                </a:rPr>
                <a:t>♥</a:t>
              </a:r>
            </a:p>
          </p:txBody>
        </p:sp>
        <p:grpSp>
          <p:nvGrpSpPr>
            <p:cNvPr id="14391" name="Group 5">
              <a:extLst>
                <a:ext uri="{FF2B5EF4-FFF2-40B4-BE49-F238E27FC236}">
                  <a16:creationId xmlns:a16="http://schemas.microsoft.com/office/drawing/2014/main" id="{EDBB0094-FC7F-4686-9633-824C8412CB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5112" y="1236663"/>
              <a:ext cx="642938" cy="523875"/>
              <a:chOff x="895" y="659"/>
              <a:chExt cx="405" cy="330"/>
            </a:xfrm>
          </p:grpSpPr>
          <p:sp>
            <p:nvSpPr>
              <p:cNvPr id="14392" name="文字方塊 9">
                <a:extLst>
                  <a:ext uri="{FF2B5EF4-FFF2-40B4-BE49-F238E27FC236}">
                    <a16:creationId xmlns:a16="http://schemas.microsoft.com/office/drawing/2014/main" id="{5BD609CC-0E7C-427D-B2F4-AA517B9CE8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" y="659"/>
                <a:ext cx="34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/>
                <a:r>
                  <a:rPr lang="en-US" altLang="zh-TW"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3</a:t>
                </a:r>
                <a:endParaRPr lang="zh-TW" altLang="en-US"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393" name="直接连接符 24">
                <a:extLst>
                  <a:ext uri="{FF2B5EF4-FFF2-40B4-BE49-F238E27FC236}">
                    <a16:creationId xmlns:a16="http://schemas.microsoft.com/office/drawing/2014/main" id="{B7837868-A858-4FA6-B515-13C7FB4FA0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895" y="694"/>
                <a:ext cx="317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6E5AFFF-8CCE-475C-AD36-1443EE3C2897}"/>
              </a:ext>
            </a:extLst>
          </p:cNvPr>
          <p:cNvGrpSpPr>
            <a:grpSpLocks/>
          </p:cNvGrpSpPr>
          <p:nvPr/>
        </p:nvGrpSpPr>
        <p:grpSpPr bwMode="auto">
          <a:xfrm>
            <a:off x="4294188" y="1806575"/>
            <a:ext cx="1981200" cy="915988"/>
            <a:chOff x="1367466" y="2755322"/>
            <a:chExt cx="1981754" cy="916953"/>
          </a:xfrm>
        </p:grpSpPr>
        <p:grpSp>
          <p:nvGrpSpPr>
            <p:cNvPr id="14377" name="群組 95">
              <a:extLst>
                <a:ext uri="{FF2B5EF4-FFF2-40B4-BE49-F238E27FC236}">
                  <a16:creationId xmlns:a16="http://schemas.microsoft.com/office/drawing/2014/main" id="{2ADBFAFB-DFFA-4CD4-A25C-15A0C6C4B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2388" y="2928504"/>
              <a:ext cx="1566832" cy="540261"/>
              <a:chOff x="1695090" y="3215110"/>
              <a:chExt cx="1566832" cy="540261"/>
            </a:xfrm>
          </p:grpSpPr>
          <p:sp>
            <p:nvSpPr>
              <p:cNvPr id="14388" name="TextBox 32">
                <a:extLst>
                  <a:ext uri="{FF2B5EF4-FFF2-40B4-BE49-F238E27FC236}">
                    <a16:creationId xmlns:a16="http://schemas.microsoft.com/office/drawing/2014/main" id="{46FB1C78-7E39-4CA7-BD0E-118F0701C3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2761" y="3232151"/>
                <a:ext cx="68916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/>
                <a:r>
                  <a:rPr lang="en-US" altLang="zh-TW">
                    <a:solidFill>
                      <a:srgbClr val="1D4AA5"/>
                    </a:solidFill>
                  </a:rPr>
                  <a:t>= 0</a:t>
                </a:r>
                <a:endParaRPr lang="zh-TW" altLang="en-US">
                  <a:solidFill>
                    <a:srgbClr val="1D4AA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89" name="TextBox 32">
                <a:extLst>
                  <a:ext uri="{FF2B5EF4-FFF2-40B4-BE49-F238E27FC236}">
                    <a16:creationId xmlns:a16="http://schemas.microsoft.com/office/drawing/2014/main" id="{E64058CC-D97F-487A-8B65-DF15CACB27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5090" y="3215110"/>
                <a:ext cx="59848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zh-CN" altLang="en-US">
                    <a:solidFill>
                      <a:srgbClr val="1D4AA5"/>
                    </a:solidFill>
                    <a:cs typeface="Arial" panose="020B0604020202020204" pitchFamily="34" charset="0"/>
                  </a:rPr>
                  <a:t>－</a:t>
                </a:r>
                <a:endParaRPr lang="zh-TW" altLang="en-US">
                  <a:solidFill>
                    <a:srgbClr val="1D4AA5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378" name="组合 82">
              <a:extLst>
                <a:ext uri="{FF2B5EF4-FFF2-40B4-BE49-F238E27FC236}">
                  <a16:creationId xmlns:a16="http://schemas.microsoft.com/office/drawing/2014/main" id="{748A46D5-F217-4547-B738-C5BE23107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8952" y="2755322"/>
              <a:ext cx="677553" cy="916953"/>
              <a:chOff x="2327269" y="837786"/>
              <a:chExt cx="677553" cy="916953"/>
            </a:xfrm>
          </p:grpSpPr>
          <p:grpSp>
            <p:nvGrpSpPr>
              <p:cNvPr id="14384" name="Group 9">
                <a:extLst>
                  <a:ext uri="{FF2B5EF4-FFF2-40B4-BE49-F238E27FC236}">
                    <a16:creationId xmlns:a16="http://schemas.microsoft.com/office/drawing/2014/main" id="{1854E86D-DA1A-4E8F-9694-05C78218BA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7269" y="1230864"/>
                <a:ext cx="677553" cy="523875"/>
                <a:chOff x="1463" y="653"/>
                <a:chExt cx="604" cy="330"/>
              </a:xfrm>
            </p:grpSpPr>
            <p:sp>
              <p:nvSpPr>
                <p:cNvPr id="14386" name="文字方塊 9">
                  <a:extLst>
                    <a:ext uri="{FF2B5EF4-FFF2-40B4-BE49-F238E27FC236}">
                      <a16:creationId xmlns:a16="http://schemas.microsoft.com/office/drawing/2014/main" id="{E20C9AD5-4676-4F64-AC51-6EFC272A5A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63" y="653"/>
                  <a:ext cx="604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/>
                  <a:r>
                    <a:rPr lang="en-US" altLang="zh-TW">
                      <a:solidFill>
                        <a:srgbClr val="1D4AA5"/>
                      </a:solidFill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12</a:t>
                  </a:r>
                </a:p>
              </p:txBody>
            </p:sp>
            <p:cxnSp>
              <p:nvCxnSpPr>
                <p:cNvPr id="14387" name="直接连接符 24">
                  <a:extLst>
                    <a:ext uri="{FF2B5EF4-FFF2-40B4-BE49-F238E27FC236}">
                      <a16:creationId xmlns:a16="http://schemas.microsoft.com/office/drawing/2014/main" id="{ACA73EFF-B461-4820-ADE6-C317F2D93F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516" y="690"/>
                  <a:ext cx="449" cy="0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4385" name="文字方塊 9">
                <a:extLst>
                  <a:ext uri="{FF2B5EF4-FFF2-40B4-BE49-F238E27FC236}">
                    <a16:creationId xmlns:a16="http://schemas.microsoft.com/office/drawing/2014/main" id="{BE010DF9-FB45-4DCC-B1F5-B45DC98F2F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9018" y="837786"/>
                <a:ext cx="352736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rgbClr val="1D4AA5"/>
                    </a:solidFill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♣</a:t>
                </a:r>
                <a:endParaRPr lang="en-US" altLang="zh-TW">
                  <a:solidFill>
                    <a:srgbClr val="1D4AA5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379" name="组合 83">
              <a:extLst>
                <a:ext uri="{FF2B5EF4-FFF2-40B4-BE49-F238E27FC236}">
                  <a16:creationId xmlns:a16="http://schemas.microsoft.com/office/drawing/2014/main" id="{694CB1A3-81AD-43D7-BECC-D97A2A040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7466" y="2772264"/>
              <a:ext cx="533401" cy="893110"/>
              <a:chOff x="1535114" y="854728"/>
              <a:chExt cx="533401" cy="893110"/>
            </a:xfrm>
          </p:grpSpPr>
          <p:grpSp>
            <p:nvGrpSpPr>
              <p:cNvPr id="14380" name="Group 5">
                <a:extLst>
                  <a:ext uri="{FF2B5EF4-FFF2-40B4-BE49-F238E27FC236}">
                    <a16:creationId xmlns:a16="http://schemas.microsoft.com/office/drawing/2014/main" id="{13F3B989-3810-4043-A797-C1A40BC052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5114" y="1223963"/>
                <a:ext cx="533401" cy="523875"/>
                <a:chOff x="895" y="651"/>
                <a:chExt cx="336" cy="330"/>
              </a:xfrm>
            </p:grpSpPr>
            <p:sp>
              <p:nvSpPr>
                <p:cNvPr id="14382" name="文字方塊 9">
                  <a:extLst>
                    <a:ext uri="{FF2B5EF4-FFF2-40B4-BE49-F238E27FC236}">
                      <a16:creationId xmlns:a16="http://schemas.microsoft.com/office/drawing/2014/main" id="{1D1C4C02-3A3E-4BB5-A6AF-70885DDA09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6" y="651"/>
                  <a:ext cx="295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/>
                  <a:r>
                    <a:rPr lang="en-US" altLang="zh-TW">
                      <a:solidFill>
                        <a:srgbClr val="1D4AA5"/>
                      </a:solidFill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3</a:t>
                  </a:r>
                  <a:endParaRPr lang="zh-TW" altLang="en-US">
                    <a:solidFill>
                      <a:srgbClr val="1D4AA5"/>
                    </a:solidFill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4383" name="直接连接符 24">
                  <a:extLst>
                    <a:ext uri="{FF2B5EF4-FFF2-40B4-BE49-F238E27FC236}">
                      <a16:creationId xmlns:a16="http://schemas.microsoft.com/office/drawing/2014/main" id="{C35A13D6-15AB-42EE-BDA4-9B08D409688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895" y="694"/>
                  <a:ext cx="317" cy="0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4381" name="文字方塊 9">
                <a:extLst>
                  <a:ext uri="{FF2B5EF4-FFF2-40B4-BE49-F238E27FC236}">
                    <a16:creationId xmlns:a16="http://schemas.microsoft.com/office/drawing/2014/main" id="{4EC721CD-0DF2-453B-BC69-3249F2425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0036" y="854728"/>
                <a:ext cx="468313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zh-TW" altLang="en-US">
                    <a:solidFill>
                      <a:srgbClr val="1D4AA5"/>
                    </a:solidFill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♥</a:t>
                </a:r>
              </a:p>
            </p:txBody>
          </p:sp>
        </p:grp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C0321985-7342-4872-A839-F61A5C69D48D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2725738"/>
            <a:ext cx="1944688" cy="920750"/>
            <a:chOff x="1141626" y="2754032"/>
            <a:chExt cx="1944654" cy="920867"/>
          </a:xfrm>
        </p:grpSpPr>
        <p:grpSp>
          <p:nvGrpSpPr>
            <p:cNvPr id="14364" name="群組 95">
              <a:extLst>
                <a:ext uri="{FF2B5EF4-FFF2-40B4-BE49-F238E27FC236}">
                  <a16:creationId xmlns:a16="http://schemas.microsoft.com/office/drawing/2014/main" id="{C06FA71A-A4C9-4664-92F2-BC66DCC03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3057" y="2928504"/>
              <a:ext cx="1313223" cy="536153"/>
              <a:chOff x="1685759" y="3215110"/>
              <a:chExt cx="1313223" cy="536153"/>
            </a:xfrm>
          </p:grpSpPr>
          <p:sp>
            <p:nvSpPr>
              <p:cNvPr id="14375" name="TextBox 32">
                <a:extLst>
                  <a:ext uri="{FF2B5EF4-FFF2-40B4-BE49-F238E27FC236}">
                    <a16:creationId xmlns:a16="http://schemas.microsoft.com/office/drawing/2014/main" id="{3BC1125B-AAD8-4C20-9C38-6E61A8D8A3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2761" y="3232151"/>
                <a:ext cx="426221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/>
                <a:r>
                  <a:rPr lang="en-US" altLang="zh-TW">
                    <a:solidFill>
                      <a:srgbClr val="1D4AA5"/>
                    </a:solidFill>
                  </a:rPr>
                  <a:t>=</a:t>
                </a:r>
                <a:endParaRPr lang="zh-TW" altLang="en-US">
                  <a:solidFill>
                    <a:srgbClr val="1D4AA5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76" name="TextBox 32">
                <a:extLst>
                  <a:ext uri="{FF2B5EF4-FFF2-40B4-BE49-F238E27FC236}">
                    <a16:creationId xmlns:a16="http://schemas.microsoft.com/office/drawing/2014/main" id="{1D8A423C-B8C2-4E06-80FB-9D7AE107D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759" y="3215110"/>
                <a:ext cx="59848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zh-CN" altLang="en-US">
                    <a:solidFill>
                      <a:srgbClr val="1D4AA5"/>
                    </a:solidFill>
                    <a:cs typeface="Arial" panose="020B0604020202020204" pitchFamily="34" charset="0"/>
                  </a:rPr>
                  <a:t>－</a:t>
                </a:r>
                <a:endParaRPr lang="zh-TW" altLang="en-US">
                  <a:solidFill>
                    <a:srgbClr val="1D4AA5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365" name="组合 96">
              <a:extLst>
                <a:ext uri="{FF2B5EF4-FFF2-40B4-BE49-F238E27FC236}">
                  <a16:creationId xmlns:a16="http://schemas.microsoft.com/office/drawing/2014/main" id="{FE133224-9A3F-4AFA-A704-15DB6E47F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009" y="2786251"/>
              <a:ext cx="652875" cy="873323"/>
              <a:chOff x="2309326" y="868715"/>
              <a:chExt cx="652875" cy="873323"/>
            </a:xfrm>
          </p:grpSpPr>
          <p:grpSp>
            <p:nvGrpSpPr>
              <p:cNvPr id="14371" name="Group 9">
                <a:extLst>
                  <a:ext uri="{FF2B5EF4-FFF2-40B4-BE49-F238E27FC236}">
                    <a16:creationId xmlns:a16="http://schemas.microsoft.com/office/drawing/2014/main" id="{7F87440C-A384-48E9-98FA-7B140D2569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9326" y="1218163"/>
                <a:ext cx="652875" cy="523875"/>
                <a:chOff x="1447" y="645"/>
                <a:chExt cx="582" cy="330"/>
              </a:xfrm>
            </p:grpSpPr>
            <p:sp>
              <p:nvSpPr>
                <p:cNvPr id="14373" name="文字方塊 9">
                  <a:extLst>
                    <a:ext uri="{FF2B5EF4-FFF2-40B4-BE49-F238E27FC236}">
                      <a16:creationId xmlns:a16="http://schemas.microsoft.com/office/drawing/2014/main" id="{49677863-477E-43F9-BA2E-F17C8371EB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7" y="645"/>
                  <a:ext cx="582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/>
                  <a:r>
                    <a:rPr lang="en-US" altLang="zh-TW">
                      <a:solidFill>
                        <a:srgbClr val="1D4AA5"/>
                      </a:solidFill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12</a:t>
                  </a:r>
                </a:p>
              </p:txBody>
            </p:sp>
            <p:cxnSp>
              <p:nvCxnSpPr>
                <p:cNvPr id="14374" name="直接连接符 24">
                  <a:extLst>
                    <a:ext uri="{FF2B5EF4-FFF2-40B4-BE49-F238E27FC236}">
                      <a16:creationId xmlns:a16="http://schemas.microsoft.com/office/drawing/2014/main" id="{2EA3368C-940C-49A5-B402-670A3A33978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492" y="694"/>
                  <a:ext cx="449" cy="0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4372" name="文字方塊 9">
                <a:extLst>
                  <a:ext uri="{FF2B5EF4-FFF2-40B4-BE49-F238E27FC236}">
                    <a16:creationId xmlns:a16="http://schemas.microsoft.com/office/drawing/2014/main" id="{9BAF62EE-831F-4126-BC2B-8F2E75887D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7660" y="868715"/>
                <a:ext cx="352736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rgbClr val="1D4AA5"/>
                    </a:solidFill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♣</a:t>
                </a:r>
                <a:endParaRPr lang="en-US" altLang="zh-TW">
                  <a:solidFill>
                    <a:srgbClr val="1D4AA5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366" name="组合 97">
              <a:extLst>
                <a:ext uri="{FF2B5EF4-FFF2-40B4-BE49-F238E27FC236}">
                  <a16:creationId xmlns:a16="http://schemas.microsoft.com/office/drawing/2014/main" id="{97F881B5-D032-4CB5-8099-7B7B42E90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1626" y="2754032"/>
              <a:ext cx="903457" cy="920867"/>
              <a:chOff x="1309274" y="836496"/>
              <a:chExt cx="903457" cy="920867"/>
            </a:xfrm>
          </p:grpSpPr>
          <p:grpSp>
            <p:nvGrpSpPr>
              <p:cNvPr id="14367" name="Group 5">
                <a:extLst>
                  <a:ext uri="{FF2B5EF4-FFF2-40B4-BE49-F238E27FC236}">
                    <a16:creationId xmlns:a16="http://schemas.microsoft.com/office/drawing/2014/main" id="{21454211-26DE-4EF9-A0D4-2E498A0840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0650" y="1233488"/>
                <a:ext cx="708026" cy="523875"/>
                <a:chOff x="804" y="657"/>
                <a:chExt cx="446" cy="330"/>
              </a:xfrm>
            </p:grpSpPr>
            <p:sp>
              <p:nvSpPr>
                <p:cNvPr id="14369" name="文字方塊 9">
                  <a:extLst>
                    <a:ext uri="{FF2B5EF4-FFF2-40B4-BE49-F238E27FC236}">
                      <a16:creationId xmlns:a16="http://schemas.microsoft.com/office/drawing/2014/main" id="{1A7307B7-B8A7-4AF1-A2B4-74F7D1412B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3" y="657"/>
                  <a:ext cx="387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1pPr>
                  <a:lvl2pPr marL="742950" indent="-28575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2pPr>
                  <a:lvl3pPr marL="11430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3pPr>
                  <a:lvl4pPr marL="16002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4pPr>
                  <a:lvl5pPr marL="2057400" indent="-228600"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標楷體" panose="03000509000000000000" pitchFamily="65" charset="-120"/>
                    </a:defRPr>
                  </a:lvl9pPr>
                </a:lstStyle>
                <a:p>
                  <a:pPr eaLnBrk="1" hangingPunct="1"/>
                  <a:r>
                    <a:rPr lang="en-US" altLang="zh-TW">
                      <a:solidFill>
                        <a:srgbClr val="1D4AA5"/>
                      </a:solidFill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12</a:t>
                  </a:r>
                  <a:endParaRPr lang="zh-TW" altLang="en-US">
                    <a:solidFill>
                      <a:srgbClr val="1D4AA5"/>
                    </a:solidFill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4370" name="直接连接符 24">
                  <a:extLst>
                    <a:ext uri="{FF2B5EF4-FFF2-40B4-BE49-F238E27FC236}">
                      <a16:creationId xmlns:a16="http://schemas.microsoft.com/office/drawing/2014/main" id="{17C42525-F0D1-42E7-8F50-007E7F0233B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804" y="694"/>
                  <a:ext cx="408" cy="0"/>
                </a:xfrm>
                <a:prstGeom prst="line">
                  <a:avLst/>
                </a:prstGeom>
                <a:noFill/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4368" name="文字方塊 9">
                <a:extLst>
                  <a:ext uri="{FF2B5EF4-FFF2-40B4-BE49-F238E27FC236}">
                    <a16:creationId xmlns:a16="http://schemas.microsoft.com/office/drawing/2014/main" id="{CA59AA88-B30C-4062-8217-B78A2770E4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9274" y="836496"/>
                <a:ext cx="90345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r>
                  <a:rPr lang="en-US" altLang="zh-CN">
                    <a:solidFill>
                      <a:srgbClr val="1D4AA5"/>
                    </a:solidFill>
                    <a:cs typeface="Arial" panose="020B0604020202020204" pitchFamily="34" charset="0"/>
                  </a:rPr>
                  <a:t>4</a:t>
                </a:r>
                <a:r>
                  <a:rPr lang="en-US" altLang="zh-TW">
                    <a:solidFill>
                      <a:srgbClr val="1D4AA5"/>
                    </a:solidFill>
                    <a:ea typeface="新細明體" panose="02020500000000000000" pitchFamily="18" charset="-120"/>
                    <a:sym typeface="Symbol" panose="05050102010706020507" pitchFamily="18" charset="2"/>
                  </a:rPr>
                  <a:t></a:t>
                </a:r>
                <a:r>
                  <a:rPr lang="zh-TW" altLang="en-US">
                    <a:solidFill>
                      <a:srgbClr val="1D4AA5"/>
                    </a:solidFill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♥</a:t>
                </a:r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5ECD2E3A-33A1-4D41-9FBF-575BDBE3E466}"/>
              </a:ext>
            </a:extLst>
          </p:cNvPr>
          <p:cNvGrpSpPr>
            <a:grpSpLocks/>
          </p:cNvGrpSpPr>
          <p:nvPr/>
        </p:nvGrpSpPr>
        <p:grpSpPr bwMode="auto">
          <a:xfrm>
            <a:off x="5868988" y="2759075"/>
            <a:ext cx="654050" cy="873125"/>
            <a:chOff x="5335723" y="4972061"/>
            <a:chExt cx="652875" cy="873323"/>
          </a:xfrm>
        </p:grpSpPr>
        <p:sp>
          <p:nvSpPr>
            <p:cNvPr id="14361" name="文字方塊 9">
              <a:extLst>
                <a:ext uri="{FF2B5EF4-FFF2-40B4-BE49-F238E27FC236}">
                  <a16:creationId xmlns:a16="http://schemas.microsoft.com/office/drawing/2014/main" id="{02605F16-27D7-4BD2-8E01-70B53341E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5723" y="5321509"/>
              <a:ext cx="6528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1D4AA5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14362" name="直接连接符 24">
              <a:extLst>
                <a:ext uri="{FF2B5EF4-FFF2-40B4-BE49-F238E27FC236}">
                  <a16:creationId xmlns:a16="http://schemas.microsoft.com/office/drawing/2014/main" id="{913217FB-571F-4C40-BDB8-2778DB09DD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386203" y="5399297"/>
              <a:ext cx="503678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3" name="文字方塊 9">
              <a:extLst>
                <a:ext uri="{FF2B5EF4-FFF2-40B4-BE49-F238E27FC236}">
                  <a16:creationId xmlns:a16="http://schemas.microsoft.com/office/drawing/2014/main" id="{F3F337AB-ABFF-43A1-9527-D46A7D2EA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057" y="4972061"/>
              <a:ext cx="352736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1D4AA5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113" name="群組 94">
            <a:extLst>
              <a:ext uri="{FF2B5EF4-FFF2-40B4-BE49-F238E27FC236}">
                <a16:creationId xmlns:a16="http://schemas.microsoft.com/office/drawing/2014/main" id="{0EB0DA0A-60AB-4A10-865D-AEFFD3D636A0}"/>
              </a:ext>
            </a:extLst>
          </p:cNvPr>
          <p:cNvGrpSpPr>
            <a:grpSpLocks/>
          </p:cNvGrpSpPr>
          <p:nvPr/>
        </p:nvGrpSpPr>
        <p:grpSpPr bwMode="auto">
          <a:xfrm>
            <a:off x="4264025" y="3760788"/>
            <a:ext cx="1711325" cy="920750"/>
            <a:chOff x="764631" y="4646098"/>
            <a:chExt cx="1711533" cy="919514"/>
          </a:xfrm>
        </p:grpSpPr>
        <p:sp>
          <p:nvSpPr>
            <p:cNvPr id="14357" name="文字方塊 9">
              <a:extLst>
                <a:ext uri="{FF2B5EF4-FFF2-40B4-BE49-F238E27FC236}">
                  <a16:creationId xmlns:a16="http://schemas.microsoft.com/office/drawing/2014/main" id="{F84BAA93-4DED-4A5A-B030-20937F56C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429" y="5046500"/>
              <a:ext cx="61118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1D4AA5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12</a:t>
              </a:r>
              <a:endParaRPr lang="zh-TW" altLang="en-US">
                <a:solidFill>
                  <a:srgbClr val="1D4AA5"/>
                </a:solidFill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4358" name="文字方塊 9">
              <a:extLst>
                <a:ext uri="{FF2B5EF4-FFF2-40B4-BE49-F238E27FC236}">
                  <a16:creationId xmlns:a16="http://schemas.microsoft.com/office/drawing/2014/main" id="{6702682F-259D-4AE9-BAAD-376A9B02F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631" y="4646098"/>
              <a:ext cx="16053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r>
                <a:rPr lang="en-US" altLang="zh-CN">
                  <a:solidFill>
                    <a:srgbClr val="1D4AA5"/>
                  </a:solidFill>
                  <a:cs typeface="Arial" panose="020B0604020202020204" pitchFamily="34" charset="0"/>
                </a:rPr>
                <a:t>4</a:t>
              </a:r>
              <a:r>
                <a:rPr lang="en-US" altLang="zh-TW">
                  <a:solidFill>
                    <a:srgbClr val="1D4AA5"/>
                  </a:solidFill>
                  <a:ea typeface="新細明體" panose="02020500000000000000" pitchFamily="18" charset="-120"/>
                  <a:sym typeface="Symbol" panose="05050102010706020507" pitchFamily="18" charset="2"/>
                </a:rPr>
                <a:t></a:t>
              </a:r>
              <a:r>
                <a:rPr lang="zh-TW" altLang="en-US">
                  <a:solidFill>
                    <a:srgbClr val="1D4AA5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♥</a:t>
              </a:r>
              <a:r>
                <a:rPr lang="zh-CN" altLang="en-US">
                  <a:solidFill>
                    <a:srgbClr val="1D4AA5"/>
                  </a:solidFill>
                  <a:ea typeface="新細明體" panose="02020500000000000000" pitchFamily="18" charset="-120"/>
                  <a:cs typeface="Arial" panose="020B0604020202020204" pitchFamily="34" charset="0"/>
                </a:rPr>
                <a:t>－</a:t>
              </a:r>
              <a:r>
                <a:rPr lang="zh-TW" altLang="en-US">
                  <a:solidFill>
                    <a:srgbClr val="1D4AA5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♣</a:t>
              </a:r>
              <a:r>
                <a:rPr lang="en-US" altLang="zh-CN">
                  <a:solidFill>
                    <a:srgbClr val="1D4AA5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endParaRPr lang="zh-TW" altLang="en-US">
                <a:solidFill>
                  <a:srgbClr val="1D4AA5"/>
                </a:solidFill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4359" name="直接连接符 29">
              <a:extLst>
                <a:ext uri="{FF2B5EF4-FFF2-40B4-BE49-F238E27FC236}">
                  <a16:creationId xmlns:a16="http://schemas.microsoft.com/office/drawing/2014/main" id="{DAD64DA1-E708-4605-B189-524BAF01FA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798609" y="5078413"/>
              <a:ext cx="1332000" cy="1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0" name="TextBox 32">
              <a:extLst>
                <a:ext uri="{FF2B5EF4-FFF2-40B4-BE49-F238E27FC236}">
                  <a16:creationId xmlns:a16="http://schemas.microsoft.com/office/drawing/2014/main" id="{06E90318-971A-4CED-A619-BE7F05332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6450" y="4813103"/>
              <a:ext cx="3897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1D4AA5"/>
                  </a:solidFill>
                </a:rPr>
                <a:t>=</a:t>
              </a:r>
              <a:endParaRPr lang="zh-TW" altLang="en-US">
                <a:solidFill>
                  <a:srgbClr val="1D4AA5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8393C45B-92B5-45D2-9E4C-F7B4AFEFEB10}"/>
              </a:ext>
            </a:extLst>
          </p:cNvPr>
          <p:cNvGrpSpPr>
            <a:grpSpLocks/>
          </p:cNvGrpSpPr>
          <p:nvPr/>
        </p:nvGrpSpPr>
        <p:grpSpPr bwMode="auto">
          <a:xfrm>
            <a:off x="5868988" y="3768725"/>
            <a:ext cx="654050" cy="873125"/>
            <a:chOff x="5335723" y="4972061"/>
            <a:chExt cx="652875" cy="873323"/>
          </a:xfrm>
        </p:grpSpPr>
        <p:sp>
          <p:nvSpPr>
            <p:cNvPr id="14354" name="文字方塊 9">
              <a:extLst>
                <a:ext uri="{FF2B5EF4-FFF2-40B4-BE49-F238E27FC236}">
                  <a16:creationId xmlns:a16="http://schemas.microsoft.com/office/drawing/2014/main" id="{33E95B7D-00B1-44E3-B360-184C044C5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5723" y="5321509"/>
              <a:ext cx="6528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1D4AA5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14355" name="直接连接符 24">
              <a:extLst>
                <a:ext uri="{FF2B5EF4-FFF2-40B4-BE49-F238E27FC236}">
                  <a16:creationId xmlns:a16="http://schemas.microsoft.com/office/drawing/2014/main" id="{2D75304A-83DB-4CA6-B742-724B879CA9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386203" y="5399297"/>
              <a:ext cx="503678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6" name="文字方塊 9">
              <a:extLst>
                <a:ext uri="{FF2B5EF4-FFF2-40B4-BE49-F238E27FC236}">
                  <a16:creationId xmlns:a16="http://schemas.microsoft.com/office/drawing/2014/main" id="{4A368863-D8F6-42EC-8F16-20C12A977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057" y="4972061"/>
              <a:ext cx="352736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1D4AA5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23" name="矩形 122">
            <a:extLst>
              <a:ext uri="{FF2B5EF4-FFF2-40B4-BE49-F238E27FC236}">
                <a16:creationId xmlns:a16="http://schemas.microsoft.com/office/drawing/2014/main" id="{D4216264-0CF5-41FA-BDD4-24FABF4A3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3767138"/>
            <a:ext cx="1331913" cy="409575"/>
          </a:xfrm>
          <a:prstGeom prst="rect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ea typeface="新細明體" panose="02020500000000000000" pitchFamily="18" charset="-120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C2E3A84B-C235-4340-BC85-37499001E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770313"/>
            <a:ext cx="293687" cy="409575"/>
          </a:xfrm>
          <a:prstGeom prst="rect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CN" altLang="en-US" sz="18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67" grpId="0"/>
      <p:bldP spid="67" grpId="1"/>
      <p:bldP spid="123" grpId="0" animBg="1"/>
      <p:bldP spid="123" grpId="1" animBg="1"/>
      <p:bldP spid="124" grpId="0" animBg="1"/>
      <p:bldP spid="1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>
            <a:extLst>
              <a:ext uri="{FF2B5EF4-FFF2-40B4-BE49-F238E27FC236}">
                <a16:creationId xmlns:a16="http://schemas.microsoft.com/office/drawing/2014/main" id="{FE2A1863-480C-4F3A-89DB-4F179B0F4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3968750"/>
            <a:ext cx="4425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CN" altLang="en-US">
                <a:solidFill>
                  <a:srgbClr val="003399"/>
                </a:solidFill>
              </a:rPr>
              <a:t>該三位數和</a:t>
            </a:r>
            <a:r>
              <a:rPr lang="en-US" altLang="zh-CN">
                <a:solidFill>
                  <a:srgbClr val="003399"/>
                </a:solidFill>
              </a:rPr>
              <a:t>84</a:t>
            </a:r>
            <a:r>
              <a:rPr lang="zh-CN" altLang="en-US">
                <a:solidFill>
                  <a:srgbClr val="003399"/>
                </a:solidFill>
              </a:rPr>
              <a:t>的</a:t>
            </a:r>
            <a:r>
              <a:rPr lang="en-US" altLang="zh-CN">
                <a:solidFill>
                  <a:srgbClr val="003399"/>
                </a:solidFill>
              </a:rPr>
              <a:t>H.C.F.</a:t>
            </a:r>
            <a:r>
              <a:rPr lang="zh-CN" altLang="en-US">
                <a:solidFill>
                  <a:srgbClr val="003399"/>
                </a:solidFill>
              </a:rPr>
              <a:t>是：</a:t>
            </a:r>
            <a:endParaRPr lang="en-US" altLang="zh-TW">
              <a:solidFill>
                <a:srgbClr val="003399"/>
              </a:solidFill>
            </a:endParaRPr>
          </a:p>
          <a:p>
            <a:r>
              <a:rPr lang="en-US" altLang="zh-TW">
                <a:solidFill>
                  <a:srgbClr val="003399"/>
                </a:solidFill>
              </a:rPr>
              <a:t>4</a:t>
            </a:r>
            <a:r>
              <a:rPr lang="en-US" altLang="zh-CN">
                <a:solidFill>
                  <a:srgbClr val="003399"/>
                </a:solidFill>
              </a:rPr>
              <a:t>×</a:t>
            </a:r>
            <a:r>
              <a:rPr lang="en-US" altLang="zh-TW">
                <a:solidFill>
                  <a:srgbClr val="003399"/>
                </a:solidFill>
              </a:rPr>
              <a:t>3 = 12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ADAB60F-F27B-4E5B-ADBF-7E4ED5E4D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925" y="1420813"/>
            <a:ext cx="1116013" cy="4667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CAE10AF-86A9-4DA0-A764-A5AB1C61F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2887663"/>
            <a:ext cx="655637" cy="468312"/>
          </a:xfrm>
          <a:prstGeom prst="rect">
            <a:avLst/>
          </a:prstGeom>
          <a:solidFill>
            <a:srgbClr val="D8E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DF351A3-BE1C-41C3-81AA-13DDE4DE1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825" y="2903538"/>
            <a:ext cx="655638" cy="468312"/>
          </a:xfrm>
          <a:prstGeom prst="rect">
            <a:avLst/>
          </a:prstGeom>
          <a:solidFill>
            <a:srgbClr val="D8E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1BF333B-7971-48EC-A825-A53F37102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2903538"/>
            <a:ext cx="657225" cy="468312"/>
          </a:xfrm>
          <a:prstGeom prst="rect">
            <a:avLst/>
          </a:prstGeom>
          <a:solidFill>
            <a:srgbClr val="D8E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CC3459-8458-4980-9E41-EB8FA238A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2887663"/>
            <a:ext cx="655637" cy="468312"/>
          </a:xfrm>
          <a:prstGeom prst="rect">
            <a:avLst/>
          </a:prstGeom>
          <a:solidFill>
            <a:srgbClr val="D8E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903B1D-D344-4898-B0C3-63E69FC00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3665538"/>
            <a:ext cx="39528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2248CC-CC07-4606-959A-2296D8F74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35861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370" name="Rectangle 141">
            <a:extLst>
              <a:ext uri="{FF2B5EF4-FFF2-40B4-BE49-F238E27FC236}">
                <a16:creationId xmlns:a16="http://schemas.microsoft.com/office/drawing/2014/main" id="{6902983A-C248-436F-9A94-102F20E34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2420938"/>
            <a:ext cx="13350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zh-TW" dirty="0">
                <a:ea typeface="新細明體" panose="02020500000000000000" pitchFamily="18" charset="-120"/>
              </a:rPr>
              <a:t>A. 42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TW" dirty="0">
                <a:ea typeface="新細明體" panose="02020500000000000000" pitchFamily="18" charset="-120"/>
              </a:rPr>
              <a:t>B. 24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zh-TW" dirty="0">
                <a:ea typeface="新細明體" panose="02020500000000000000" pitchFamily="18" charset="-120"/>
              </a:rPr>
              <a:t>C. 12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D. 6</a:t>
            </a:r>
            <a:endParaRPr lang="en-US" altLang="zh-TW" dirty="0">
              <a:ea typeface="新細明體" panose="02020500000000000000" pitchFamily="18" charset="-120"/>
              <a:sym typeface="Webdings" panose="05030102010509060703" pitchFamily="18" charset="2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8D01B8D-1163-4F75-B0E9-2A1DD9ADB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33450"/>
            <a:ext cx="8496300" cy="14493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62000" algn="l"/>
              </a:tabLs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4. </a:t>
            </a:r>
            <a:r>
              <a:rPr lang="zh-TW" altLang="en-US" sz="2800" dirty="0">
                <a:ea typeface="標楷體" panose="03000509000000000000" pitchFamily="65" charset="-120"/>
              </a:rPr>
              <a:t>用</a:t>
            </a:r>
            <a:r>
              <a:rPr lang="en-US" altLang="zh-TW" sz="2800" dirty="0"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ea typeface="標楷體" panose="03000509000000000000" pitchFamily="65" charset="-120"/>
              </a:rPr>
              <a:t>組成一個最小的三位數，且該數是</a:t>
            </a:r>
            <a:r>
              <a:rPr lang="en-US" altLang="zh-TW" sz="2800" dirty="0">
                <a:ea typeface="標楷體" panose="03000509000000000000" pitchFamily="65" charset="-120"/>
              </a:rPr>
              <a:t>4 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62000" algn="l"/>
              </a:tabLs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ea typeface="標楷體" panose="03000509000000000000" pitchFamily="65" charset="-120"/>
              </a:rPr>
              <a:t>的倍數，每個數不可重複使用。該三位數和</a:t>
            </a:r>
            <a:r>
              <a:rPr lang="en-US" altLang="zh-TW" sz="2800" dirty="0">
                <a:ea typeface="標楷體" panose="03000509000000000000" pitchFamily="65" charset="-120"/>
              </a:rPr>
              <a:t>84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762000" algn="l"/>
              </a:tabLst>
              <a:defRPr/>
            </a:pPr>
            <a:r>
              <a:rPr lang="en-US" altLang="zh-TW" sz="2800" dirty="0"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ea typeface="標楷體" panose="03000509000000000000" pitchFamily="65" charset="-120"/>
              </a:rPr>
              <a:t>的</a:t>
            </a:r>
            <a:r>
              <a:rPr lang="en-US" altLang="zh-TW" sz="2800" dirty="0">
                <a:ea typeface="標楷體" panose="03000509000000000000" pitchFamily="65" charset="-120"/>
              </a:rPr>
              <a:t>H.C.F. </a:t>
            </a:r>
            <a:r>
              <a:rPr lang="zh-TW" altLang="en-US" sz="2800" dirty="0">
                <a:ea typeface="標楷體" panose="03000509000000000000" pitchFamily="65" charset="-120"/>
              </a:rPr>
              <a:t>是多少？</a:t>
            </a:r>
            <a:endParaRPr lang="zh-TW" altLang="zh-HK" sz="2400" kern="100" dirty="0">
              <a:latin typeface="Times New Roman" panose="02020603050405020304" pitchFamily="18" charset="0"/>
            </a:endParaRPr>
          </a:p>
        </p:txBody>
      </p:sp>
      <p:sp>
        <p:nvSpPr>
          <p:cNvPr id="19" name="Line 29">
            <a:extLst>
              <a:ext uri="{FF2B5EF4-FFF2-40B4-BE49-F238E27FC236}">
                <a16:creationId xmlns:a16="http://schemas.microsoft.com/office/drawing/2014/main" id="{4E881CD4-FD3A-4B9C-955D-B8C6D900C5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8213" y="1412875"/>
            <a:ext cx="24114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" name="Line 29">
            <a:extLst>
              <a:ext uri="{FF2B5EF4-FFF2-40B4-BE49-F238E27FC236}">
                <a16:creationId xmlns:a16="http://schemas.microsoft.com/office/drawing/2014/main" id="{40529B0B-F03F-46C7-BC69-CB3C681F4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1412875"/>
            <a:ext cx="111601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Line 29">
            <a:extLst>
              <a:ext uri="{FF2B5EF4-FFF2-40B4-BE49-F238E27FC236}">
                <a16:creationId xmlns:a16="http://schemas.microsoft.com/office/drawing/2014/main" id="{D7C29F1C-75BF-4F81-9961-A733A82F36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6225" y="1419225"/>
            <a:ext cx="2889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57791DA-3A60-4147-83C2-FA206F00B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271713"/>
            <a:ext cx="56864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Aft>
                <a:spcPts val="1200"/>
              </a:spcAft>
            </a:pPr>
            <a:r>
              <a:rPr lang="zh-TW" altLang="en-US">
                <a:solidFill>
                  <a:srgbClr val="003399"/>
                </a:solidFill>
              </a:rPr>
              <a:t>組成的三位數由小至大排列是：</a:t>
            </a:r>
          </a:p>
          <a:p>
            <a:r>
              <a:rPr lang="en-US" altLang="zh-TW">
                <a:solidFill>
                  <a:srgbClr val="003399"/>
                </a:solidFill>
              </a:rPr>
              <a:t>249</a:t>
            </a:r>
            <a:r>
              <a:rPr lang="zh-TW" altLang="en-US">
                <a:solidFill>
                  <a:srgbClr val="003399"/>
                </a:solidFill>
              </a:rPr>
              <a:t>、</a:t>
            </a:r>
            <a:r>
              <a:rPr lang="en-US" altLang="zh-TW">
                <a:solidFill>
                  <a:srgbClr val="003399"/>
                </a:solidFill>
              </a:rPr>
              <a:t>294</a:t>
            </a:r>
            <a:r>
              <a:rPr lang="zh-TW" altLang="en-US">
                <a:solidFill>
                  <a:srgbClr val="003399"/>
                </a:solidFill>
              </a:rPr>
              <a:t>、</a:t>
            </a:r>
            <a:r>
              <a:rPr lang="en-US" altLang="zh-TW">
                <a:solidFill>
                  <a:srgbClr val="003399"/>
                </a:solidFill>
              </a:rPr>
              <a:t>429</a:t>
            </a:r>
            <a:r>
              <a:rPr lang="zh-TW" altLang="en-US">
                <a:solidFill>
                  <a:srgbClr val="003399"/>
                </a:solidFill>
              </a:rPr>
              <a:t>、</a:t>
            </a:r>
            <a:r>
              <a:rPr lang="en-US" altLang="zh-TW">
                <a:solidFill>
                  <a:srgbClr val="003399"/>
                </a:solidFill>
              </a:rPr>
              <a:t>492</a:t>
            </a:r>
            <a:r>
              <a:rPr lang="zh-TW" altLang="en-US">
                <a:solidFill>
                  <a:srgbClr val="003399"/>
                </a:solidFill>
              </a:rPr>
              <a:t>、</a:t>
            </a:r>
            <a:r>
              <a:rPr lang="en-US" altLang="zh-TW">
                <a:solidFill>
                  <a:srgbClr val="003399"/>
                </a:solidFill>
              </a:rPr>
              <a:t>924</a:t>
            </a:r>
            <a:r>
              <a:rPr lang="zh-TW" altLang="en-US">
                <a:solidFill>
                  <a:srgbClr val="003399"/>
                </a:solidFill>
              </a:rPr>
              <a:t>、</a:t>
            </a:r>
            <a:r>
              <a:rPr lang="en-US" altLang="zh-TW">
                <a:solidFill>
                  <a:srgbClr val="003399"/>
                </a:solidFill>
              </a:rPr>
              <a:t>942</a:t>
            </a:r>
            <a:endParaRPr lang="zh-TW" altLang="zh-TW">
              <a:solidFill>
                <a:srgbClr val="003399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AA46EB6-A5AA-4CF8-B5CA-7752378A9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4068763"/>
            <a:ext cx="475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zh-CN" altLang="en-US">
                <a:solidFill>
                  <a:srgbClr val="003399"/>
                </a:solidFill>
              </a:rPr>
              <a:t>從最小數開始找出</a:t>
            </a:r>
            <a:r>
              <a:rPr lang="en-US" altLang="zh-CN">
                <a:solidFill>
                  <a:srgbClr val="003399"/>
                </a:solidFill>
              </a:rPr>
              <a:t>4</a:t>
            </a:r>
            <a:r>
              <a:rPr lang="zh-CN" altLang="en-US">
                <a:solidFill>
                  <a:srgbClr val="003399"/>
                </a:solidFill>
              </a:rPr>
              <a:t>的倍數：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01E636-2200-4F36-A389-959199296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4643438"/>
            <a:ext cx="268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294</a:t>
            </a:r>
            <a:r>
              <a:rPr lang="en-US" altLang="zh-CN">
                <a:solidFill>
                  <a:srgbClr val="003399"/>
                </a:solidFill>
              </a:rPr>
              <a:t>÷</a:t>
            </a:r>
            <a:r>
              <a:rPr lang="en-US" altLang="zh-TW">
                <a:solidFill>
                  <a:srgbClr val="003399"/>
                </a:solidFill>
              </a:rPr>
              <a:t>4 = 73</a:t>
            </a:r>
            <a:r>
              <a:rPr lang="en-US" altLang="zh-CN">
                <a:solidFill>
                  <a:srgbClr val="003399"/>
                </a:solidFill>
                <a:latin typeface="標楷體" panose="03000509000000000000" pitchFamily="65" charset="-120"/>
              </a:rPr>
              <a:t>…</a:t>
            </a:r>
            <a:r>
              <a:rPr lang="en-US" altLang="zh-TW">
                <a:solidFill>
                  <a:srgbClr val="003399"/>
                </a:solidFill>
              </a:rPr>
              <a:t>2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12" name="Line 29">
            <a:extLst>
              <a:ext uri="{FF2B5EF4-FFF2-40B4-BE49-F238E27FC236}">
                <a16:creationId xmlns:a16="http://schemas.microsoft.com/office/drawing/2014/main" id="{AA35CD70-A0D8-4536-A2D7-6DADBE0C5B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8213" y="1844675"/>
            <a:ext cx="11160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909E11-928F-4399-8F19-91C9553ED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3536950"/>
            <a:ext cx="3776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4 </a:t>
            </a:r>
            <a:r>
              <a:rPr lang="zh-TW" altLang="en-US">
                <a:solidFill>
                  <a:srgbClr val="003399"/>
                </a:solidFill>
              </a:rPr>
              <a:t>的倍數一定是偶數。</a:t>
            </a:r>
            <a:endParaRPr lang="zh-TW" altLang="en-US" sz="2400">
              <a:solidFill>
                <a:srgbClr val="00B05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9AEAD21-EA9A-4339-9A72-EF7DB52FC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947738"/>
            <a:ext cx="1017587" cy="479425"/>
          </a:xfrm>
          <a:prstGeom prst="rect">
            <a:avLst/>
          </a:prstGeom>
          <a:noFill/>
          <a:ln w="254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>
            <a:lvl1pPr marL="342900" indent="-3429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B5AF66F-CFA5-42EF-9B84-76D3D8894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3240088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>
                <a:solidFill>
                  <a:srgbClr val="FF00FF"/>
                </a:solidFill>
                <a:sym typeface="Wingdings 2" panose="05020102010507070707" pitchFamily="18" charset="2"/>
              </a:rPr>
              <a:t></a:t>
            </a:r>
            <a:endParaRPr lang="zh-TW" altLang="en-US">
              <a:solidFill>
                <a:srgbClr val="FF00FF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5A94521-4950-47D1-88F4-31192F7EE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3278188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>
                <a:solidFill>
                  <a:srgbClr val="FF00FF"/>
                </a:solidFill>
                <a:sym typeface="Wingdings 2" panose="05020102010507070707" pitchFamily="18" charset="2"/>
              </a:rPr>
              <a:t></a:t>
            </a:r>
            <a:endParaRPr lang="zh-TW" altLang="en-US">
              <a:solidFill>
                <a:srgbClr val="FF00FF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D31B416-B6F1-4C96-A3C9-300BD31C3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4635500"/>
            <a:ext cx="2281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492</a:t>
            </a:r>
            <a:r>
              <a:rPr lang="en-US" altLang="zh-CN">
                <a:solidFill>
                  <a:srgbClr val="003399"/>
                </a:solidFill>
              </a:rPr>
              <a:t>÷</a:t>
            </a:r>
            <a:r>
              <a:rPr lang="en-US" altLang="zh-TW">
                <a:solidFill>
                  <a:srgbClr val="003399"/>
                </a:solidFill>
              </a:rPr>
              <a:t>4 = 123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880F3A5-02DC-420B-8D40-61E359753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844675"/>
            <a:ext cx="830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CN">
                <a:solidFill>
                  <a:srgbClr val="FF00FF"/>
                </a:solidFill>
                <a:sym typeface="Wingdings 2" panose="05020102010507070707" pitchFamily="18" charset="2"/>
              </a:rPr>
              <a:t>492</a:t>
            </a:r>
            <a:endParaRPr lang="zh-TW" altLang="en-US">
              <a:solidFill>
                <a:srgbClr val="FF00FF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CD3E0DA-F30C-41A1-B19E-23389B0EC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2420938"/>
            <a:ext cx="1577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84   492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255FFD4-A6F7-414E-AC7B-DB02E1FE4FBF}"/>
              </a:ext>
            </a:extLst>
          </p:cNvPr>
          <p:cNvSpPr>
            <a:spLocks/>
          </p:cNvSpPr>
          <p:nvPr/>
        </p:nvSpPr>
        <p:spPr bwMode="auto">
          <a:xfrm>
            <a:off x="3717925" y="2490788"/>
            <a:ext cx="1577975" cy="422275"/>
          </a:xfrm>
          <a:custGeom>
            <a:avLst/>
            <a:gdLst>
              <a:gd name="T0" fmla="*/ 936120 w 1684421"/>
              <a:gd name="T1" fmla="*/ 430549 h 421106"/>
              <a:gd name="T2" fmla="*/ 0 w 1684421"/>
              <a:gd name="T3" fmla="*/ 430549 h 421106"/>
              <a:gd name="T4" fmla="*/ 0 w 1684421"/>
              <a:gd name="T5" fmla="*/ 0 h 4211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4421" h="421106">
                <a:moveTo>
                  <a:pt x="1684421" y="421106"/>
                </a:moveTo>
                <a:lnTo>
                  <a:pt x="0" y="421106"/>
                </a:ln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/>
          <a:p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3B20F5B-FCE4-4604-BD67-D84E6BA09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2439988"/>
            <a:ext cx="427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4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DBF581E-78F9-41F1-9D0D-8137BED8A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2908300"/>
            <a:ext cx="690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21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579C85D-D9BE-4450-A4E5-885D018BA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2909888"/>
            <a:ext cx="89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123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64083908-3C2B-42EA-BEA7-014E3131C807}"/>
              </a:ext>
            </a:extLst>
          </p:cNvPr>
          <p:cNvSpPr>
            <a:spLocks/>
          </p:cNvSpPr>
          <p:nvPr/>
        </p:nvSpPr>
        <p:spPr bwMode="auto">
          <a:xfrm>
            <a:off x="3717925" y="2979738"/>
            <a:ext cx="1577975" cy="422275"/>
          </a:xfrm>
          <a:custGeom>
            <a:avLst/>
            <a:gdLst>
              <a:gd name="T0" fmla="*/ 936120 w 1684421"/>
              <a:gd name="T1" fmla="*/ 430549 h 421106"/>
              <a:gd name="T2" fmla="*/ 0 w 1684421"/>
              <a:gd name="T3" fmla="*/ 430549 h 421106"/>
              <a:gd name="T4" fmla="*/ 0 w 1684421"/>
              <a:gd name="T5" fmla="*/ 0 h 4211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4421" h="421106">
                <a:moveTo>
                  <a:pt x="1684421" y="421106"/>
                </a:moveTo>
                <a:lnTo>
                  <a:pt x="0" y="421106"/>
                </a:lnTo>
                <a:lnTo>
                  <a:pt x="0" y="0"/>
                </a:lnTo>
              </a:path>
            </a:pathLst>
          </a:custGeom>
          <a:noFill/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0" rIns="0" bIns="0"/>
          <a:lstStyle/>
          <a:p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90A9012-C79D-4D0C-9DC2-1C218381B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63" y="2908300"/>
            <a:ext cx="427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3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172FCCA-9B66-40B2-8871-7701E6A1B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3402013"/>
            <a:ext cx="428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7</a:t>
            </a:r>
            <a:endParaRPr lang="zh-TW" altLang="en-US">
              <a:solidFill>
                <a:srgbClr val="003399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9713FD4-25F6-447C-ADCF-27E7D1383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3400425"/>
            <a:ext cx="69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r>
              <a:rPr lang="en-US" altLang="zh-TW">
                <a:solidFill>
                  <a:srgbClr val="003399"/>
                </a:solidFill>
              </a:rPr>
              <a:t>41</a:t>
            </a:r>
            <a:endParaRPr lang="zh-TW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24" grpId="0" animBg="1"/>
      <p:bldP spid="24" grpId="1" animBg="1"/>
      <p:bldP spid="3" grpId="0" animBg="1"/>
      <p:bldP spid="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7" grpId="0" animBg="1"/>
      <p:bldP spid="28" grpId="0"/>
      <p:bldP spid="2" grpId="0"/>
      <p:bldP spid="2" grpId="1"/>
      <p:bldP spid="5" grpId="0"/>
      <p:bldP spid="5" grpId="1"/>
      <p:bldP spid="7" grpId="0"/>
      <p:bldP spid="7" grpId="1"/>
      <p:bldP spid="13" grpId="0"/>
      <p:bldP spid="13" grpId="1"/>
      <p:bldP spid="4" grpId="0" animBg="1"/>
      <p:bldP spid="4" grpId="1" animBg="1"/>
      <p:bldP spid="20" grpId="0"/>
      <p:bldP spid="20" grpId="1"/>
      <p:bldP spid="21" grpId="0"/>
      <p:bldP spid="21" grpId="1"/>
      <p:bldP spid="22" grpId="0"/>
      <p:bldP spid="22" grpId="1"/>
      <p:bldP spid="25" grpId="0"/>
      <p:bldP spid="25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B70A0AB-1CE5-421F-B784-990C4211E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1790700"/>
            <a:ext cx="503237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387" name="Text Box 117">
            <a:extLst>
              <a:ext uri="{FF2B5EF4-FFF2-40B4-BE49-F238E27FC236}">
                <a16:creationId xmlns:a16="http://schemas.microsoft.com/office/drawing/2014/main" id="{AA7CE2BE-C75F-49FA-B53B-83BC67089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1706563"/>
            <a:ext cx="25844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zh-TW" altLang="en-US"/>
              <a:t> </a:t>
            </a:r>
            <a:r>
              <a:rPr lang="en-US" altLang="zh-TW"/>
              <a:t>A. </a:t>
            </a:r>
            <a:r>
              <a:rPr lang="en-US" altLang="zh-HK">
                <a:ea typeface="新細明體" panose="02020500000000000000" pitchFamily="18" charset="-120"/>
              </a:rPr>
              <a:t>0.4375%</a:t>
            </a:r>
            <a:r>
              <a:rPr lang="en-US" altLang="zh-TW"/>
              <a:t>     </a:t>
            </a:r>
            <a:r>
              <a:rPr lang="zh-TW" altLang="en-US"/>
              <a:t>　　    </a:t>
            </a:r>
            <a:r>
              <a:rPr lang="en-US" altLang="zh-TW"/>
              <a:t>                   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/>
              <a:t> B. </a:t>
            </a:r>
            <a:r>
              <a:rPr lang="en-US" altLang="zh-HK">
                <a:ea typeface="新細明體" panose="02020500000000000000" pitchFamily="18" charset="-120"/>
              </a:rPr>
              <a:t>4.375%</a:t>
            </a:r>
            <a:r>
              <a:rPr lang="zh-TW" altLang="en-US"/>
              <a:t>　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>
                <a:sym typeface="Wingdings" panose="05000000000000000000" pitchFamily="2" charset="2"/>
              </a:rPr>
              <a:t> </a:t>
            </a:r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C. </a:t>
            </a:r>
            <a:r>
              <a:rPr lang="en-US" altLang="zh-HK">
                <a:ea typeface="新細明體" panose="02020500000000000000" pitchFamily="18" charset="-120"/>
              </a:rPr>
              <a:t>437.5%</a:t>
            </a:r>
            <a:r>
              <a:rPr lang="en-US" altLang="zh-TW"/>
              <a:t>        </a:t>
            </a:r>
            <a:r>
              <a:rPr lang="zh-TW" altLang="en-US"/>
              <a:t>　  　         　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TW"/>
              <a:t> D. </a:t>
            </a:r>
            <a:r>
              <a:rPr lang="en-US" altLang="zh-HK">
                <a:ea typeface="新細明體" panose="02020500000000000000" pitchFamily="18" charset="-120"/>
              </a:rPr>
              <a:t>4375%</a:t>
            </a:r>
            <a:endParaRPr lang="zh-TW" altLang="en-US"/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8CB11EE1-7451-4BD0-AD8F-5485F51DF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19175"/>
            <a:ext cx="8534400" cy="4175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55600" indent="-355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lnSpc>
                <a:spcPts val="2500"/>
              </a:lnSpc>
              <a:spcAft>
                <a:spcPts val="480"/>
              </a:spcAft>
              <a:tabLst>
                <a:tab pos="762000" algn="l"/>
              </a:tabLst>
              <a:defRPr/>
            </a:pPr>
            <a:r>
              <a:rPr lang="en-US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5.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已知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等於</a:t>
            </a:r>
            <a:r>
              <a:rPr lang="en-US" altLang="zh-HK" kern="100" dirty="0">
                <a:latin typeface="+mn-lt"/>
                <a:ea typeface="標楷體" panose="03000509000000000000" pitchFamily="65" charset="-120"/>
              </a:rPr>
              <a:t>43.75%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，把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寫成百分數。</a:t>
            </a:r>
            <a:r>
              <a:rPr lang="zh-TW" altLang="en-US" dirty="0">
                <a:ea typeface="標楷體" panose="03000509000000000000" pitchFamily="65" charset="-120"/>
                <a:cs typeface="Times New Roman" panose="02020603050405020304" pitchFamily="18" charset="0"/>
              </a:rPr>
              <a:t>　　　　　　　　　　　　　　　　　　　　　　　　　　　　　　　　　　　　　　　　　　　　</a:t>
            </a:r>
            <a:endParaRPr lang="en-US" altLang="zh-TW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215FAF-D355-48DB-925B-A2B6D811B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63" y="16954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[2</a:t>
            </a:r>
            <a:r>
              <a:rPr lang="zh-TW" altLang="en-US">
                <a:solidFill>
                  <a:srgbClr val="FF0000"/>
                </a:solidFill>
              </a:rPr>
              <a:t>分</a:t>
            </a:r>
            <a:r>
              <a:rPr lang="en-US" altLang="zh-TW">
                <a:solidFill>
                  <a:srgbClr val="FF0000"/>
                </a:solidFill>
              </a:rPr>
              <a:t>]</a:t>
            </a:r>
            <a:endParaRPr lang="zh-TW" altLang="en-US">
              <a:solidFill>
                <a:srgbClr val="FF0000"/>
              </a:solidFill>
            </a:endParaRPr>
          </a:p>
        </p:txBody>
      </p:sp>
      <p:grpSp>
        <p:nvGrpSpPr>
          <p:cNvPr id="16390" name="Group 53">
            <a:extLst>
              <a:ext uri="{FF2B5EF4-FFF2-40B4-BE49-F238E27FC236}">
                <a16:creationId xmlns:a16="http://schemas.microsoft.com/office/drawing/2014/main" id="{4DC40E69-694D-4F1F-9B99-725F97584C78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755650"/>
            <a:ext cx="863600" cy="915988"/>
            <a:chOff x="1292" y="1706"/>
            <a:chExt cx="544" cy="577"/>
          </a:xfrm>
        </p:grpSpPr>
        <p:sp>
          <p:nvSpPr>
            <p:cNvPr id="16412" name="Rectangle 8">
              <a:extLst>
                <a:ext uri="{FF2B5EF4-FFF2-40B4-BE49-F238E27FC236}">
                  <a16:creationId xmlns:a16="http://schemas.microsoft.com/office/drawing/2014/main" id="{0F29E7C3-FAC2-4C30-82C5-02D9D3E66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/>
              <a:r>
                <a:rPr lang="en-US" altLang="zh-TW">
                  <a:cs typeface="Times New Roman" panose="02020603050405020304" pitchFamily="18" charset="0"/>
                </a:rPr>
                <a:t>16</a:t>
              </a:r>
              <a:endParaRPr lang="en-US" altLang="zh-TW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3" name="Rectangle 8">
              <a:extLst>
                <a:ext uri="{FF2B5EF4-FFF2-40B4-BE49-F238E27FC236}">
                  <a16:creationId xmlns:a16="http://schemas.microsoft.com/office/drawing/2014/main" id="{935C3B23-7121-4809-A9AD-1012F55E7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0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/>
              <a:r>
                <a:rPr lang="en-US" altLang="zh-TW">
                  <a:cs typeface="Times New Roman" panose="02020603050405020304" pitchFamily="18" charset="0"/>
                </a:rPr>
                <a:t>7</a:t>
              </a:r>
              <a:endParaRPr lang="en-US" altLang="zh-TW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4" name="Line 56">
              <a:extLst>
                <a:ext uri="{FF2B5EF4-FFF2-40B4-BE49-F238E27FC236}">
                  <a16:creationId xmlns:a16="http://schemas.microsoft.com/office/drawing/2014/main" id="{6A5072BA-5D8F-45D7-97E5-8F4F4435E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" y="1999"/>
              <a:ext cx="3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91" name="Group 53">
            <a:extLst>
              <a:ext uri="{FF2B5EF4-FFF2-40B4-BE49-F238E27FC236}">
                <a16:creationId xmlns:a16="http://schemas.microsoft.com/office/drawing/2014/main" id="{72724713-E5E2-492B-AFE0-D68FD08EBFB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692150"/>
            <a:ext cx="1420813" cy="1395413"/>
            <a:chOff x="1292" y="1706"/>
            <a:chExt cx="544" cy="851"/>
          </a:xfrm>
        </p:grpSpPr>
        <p:sp>
          <p:nvSpPr>
            <p:cNvPr id="16409" name="Rectangle 8">
              <a:extLst>
                <a:ext uri="{FF2B5EF4-FFF2-40B4-BE49-F238E27FC236}">
                  <a16:creationId xmlns:a16="http://schemas.microsoft.com/office/drawing/2014/main" id="{A3349363-9FD1-49D4-B7CB-3C3A9E3E1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956"/>
              <a:ext cx="54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/>
              <a:r>
                <a:rPr lang="en-US" altLang="zh-TW">
                  <a:cs typeface="Times New Roman" panose="02020603050405020304" pitchFamily="18" charset="0"/>
                </a:rPr>
                <a:t>1600</a:t>
              </a:r>
              <a:endParaRPr lang="en-US" altLang="zh-TW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0" name="Rectangle 8">
              <a:extLst>
                <a:ext uri="{FF2B5EF4-FFF2-40B4-BE49-F238E27FC236}">
                  <a16:creationId xmlns:a16="http://schemas.microsoft.com/office/drawing/2014/main" id="{4C7B48D7-9B9F-43C9-B6D1-1B9278BD0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706"/>
              <a:ext cx="54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/>
              <a:r>
                <a:rPr lang="en-US" altLang="zh-TW">
                  <a:cs typeface="Times New Roman" panose="02020603050405020304" pitchFamily="18" charset="0"/>
                </a:rPr>
                <a:t>7</a:t>
              </a:r>
              <a:endParaRPr lang="en-US" altLang="zh-TW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1" name="Line 56">
              <a:extLst>
                <a:ext uri="{FF2B5EF4-FFF2-40B4-BE49-F238E27FC236}">
                  <a16:creationId xmlns:a16="http://schemas.microsoft.com/office/drawing/2014/main" id="{4C2BDB04-9DC6-4A5B-8604-6E498BF93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" y="1999"/>
              <a:ext cx="3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2">
            <a:extLst>
              <a:ext uri="{FF2B5EF4-FFF2-40B4-BE49-F238E27FC236}">
                <a16:creationId xmlns:a16="http://schemas.microsoft.com/office/drawing/2014/main" id="{E0606F62-3B0D-4802-A9F3-537BE390E601}"/>
              </a:ext>
            </a:extLst>
          </p:cNvPr>
          <p:cNvGrpSpPr>
            <a:grpSpLocks/>
          </p:cNvGrpSpPr>
          <p:nvPr/>
        </p:nvGrpSpPr>
        <p:grpSpPr bwMode="auto">
          <a:xfrm>
            <a:off x="3244850" y="2192338"/>
            <a:ext cx="3756025" cy="954087"/>
            <a:chOff x="3171924" y="2237203"/>
            <a:chExt cx="3755372" cy="955123"/>
          </a:xfrm>
        </p:grpSpPr>
        <p:sp>
          <p:nvSpPr>
            <p:cNvPr id="16400" name="Rectangle 8">
              <a:extLst>
                <a:ext uri="{FF2B5EF4-FFF2-40B4-BE49-F238E27FC236}">
                  <a16:creationId xmlns:a16="http://schemas.microsoft.com/office/drawing/2014/main" id="{022C3CC6-EDEC-4A7E-98F2-82986D63B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063" y="2496539"/>
              <a:ext cx="258423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003399"/>
                  </a:solidFill>
                  <a:cs typeface="Times New Roman" panose="02020603050405020304" pitchFamily="18" charset="0"/>
                </a:rPr>
                <a:t> =        ÷ 100</a:t>
              </a:r>
              <a:endParaRPr lang="en-US" altLang="zh-TW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401" name="Group 22">
              <a:extLst>
                <a:ext uri="{FF2B5EF4-FFF2-40B4-BE49-F238E27FC236}">
                  <a16:creationId xmlns:a16="http://schemas.microsoft.com/office/drawing/2014/main" id="{815BF4E4-5C79-4D37-8274-C0B6620A2F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7937" y="2258876"/>
              <a:ext cx="862013" cy="933450"/>
              <a:chOff x="1946" y="2302"/>
              <a:chExt cx="543" cy="588"/>
            </a:xfrm>
          </p:grpSpPr>
          <p:sp>
            <p:nvSpPr>
              <p:cNvPr id="16406" name="Rectangle 8">
                <a:extLst>
                  <a:ext uri="{FF2B5EF4-FFF2-40B4-BE49-F238E27FC236}">
                    <a16:creationId xmlns:a16="http://schemas.microsoft.com/office/drawing/2014/main" id="{BDE230D1-3F2A-424D-BB4A-6960C714F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2563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/>
                <a:r>
                  <a:rPr lang="en-US" altLang="zh-TW">
                    <a:solidFill>
                      <a:srgbClr val="003399"/>
                    </a:solidFill>
                    <a:cs typeface="Times New Roman" panose="02020603050405020304" pitchFamily="18" charset="0"/>
                  </a:rPr>
                  <a:t>16 </a:t>
                </a:r>
                <a:endParaRPr lang="en-US" altLang="zh-TW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07" name="Rectangle 8">
                <a:extLst>
                  <a:ext uri="{FF2B5EF4-FFF2-40B4-BE49-F238E27FC236}">
                    <a16:creationId xmlns:a16="http://schemas.microsoft.com/office/drawing/2014/main" id="{FB9BBA06-C113-434B-A928-FBCB11DE3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" y="2302"/>
                <a:ext cx="23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eaLnBrk="1" hangingPunct="1"/>
                <a:r>
                  <a:rPr lang="en-US" altLang="zh-TW">
                    <a:solidFill>
                      <a:srgbClr val="003399"/>
                    </a:solidFill>
                    <a:cs typeface="Times New Roman" panose="02020603050405020304" pitchFamily="18" charset="0"/>
                  </a:rPr>
                  <a:t>7</a:t>
                </a:r>
                <a:endParaRPr lang="en-US" altLang="zh-TW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08" name="Line 19">
                <a:extLst>
                  <a:ext uri="{FF2B5EF4-FFF2-40B4-BE49-F238E27FC236}">
                    <a16:creationId xmlns:a16="http://schemas.microsoft.com/office/drawing/2014/main" id="{B2DD5BE4-7393-44F3-9452-9F84BBDEF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6" y="2591"/>
                <a:ext cx="333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402" name="Group 53">
              <a:extLst>
                <a:ext uri="{FF2B5EF4-FFF2-40B4-BE49-F238E27FC236}">
                  <a16:creationId xmlns:a16="http://schemas.microsoft.com/office/drawing/2014/main" id="{A1E674F1-5850-4522-B77E-33DC2B73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1924" y="2237203"/>
              <a:ext cx="1420813" cy="932907"/>
              <a:chOff x="1292" y="1706"/>
              <a:chExt cx="544" cy="569"/>
            </a:xfrm>
          </p:grpSpPr>
          <p:sp>
            <p:nvSpPr>
              <p:cNvPr id="16403" name="Rectangle 8">
                <a:extLst>
                  <a:ext uri="{FF2B5EF4-FFF2-40B4-BE49-F238E27FC236}">
                    <a16:creationId xmlns:a16="http://schemas.microsoft.com/office/drawing/2014/main" id="{C36A09CE-3FAF-46FD-A27F-E0FD7488F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956"/>
                <a:ext cx="543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/>
                <a:r>
                  <a:rPr lang="en-US" altLang="zh-TW">
                    <a:solidFill>
                      <a:srgbClr val="003399"/>
                    </a:solidFill>
                    <a:cs typeface="Times New Roman" panose="02020603050405020304" pitchFamily="18" charset="0"/>
                  </a:rPr>
                  <a:t>1600</a:t>
                </a:r>
                <a:endParaRPr lang="en-US" altLang="zh-TW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04" name="Rectangle 8">
                <a:extLst>
                  <a:ext uri="{FF2B5EF4-FFF2-40B4-BE49-F238E27FC236}">
                    <a16:creationId xmlns:a16="http://schemas.microsoft.com/office/drawing/2014/main" id="{F8614639-05DC-4F6B-8637-9A65D1EDB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706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/>
                <a:r>
                  <a:rPr lang="en-US" altLang="zh-TW">
                    <a:solidFill>
                      <a:srgbClr val="003399"/>
                    </a:solidFill>
                    <a:cs typeface="Times New Roman" panose="02020603050405020304" pitchFamily="18" charset="0"/>
                  </a:rPr>
                  <a:t>7</a:t>
                </a:r>
                <a:endParaRPr lang="en-US" altLang="zh-TW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05" name="Line 56">
                <a:extLst>
                  <a:ext uri="{FF2B5EF4-FFF2-40B4-BE49-F238E27FC236}">
                    <a16:creationId xmlns:a16="http://schemas.microsoft.com/office/drawing/2014/main" id="{DA3A803A-912C-4FEC-996A-E04B7C802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1" y="1999"/>
                <a:ext cx="333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3">
            <a:extLst>
              <a:ext uri="{FF2B5EF4-FFF2-40B4-BE49-F238E27FC236}">
                <a16:creationId xmlns:a16="http://schemas.microsoft.com/office/drawing/2014/main" id="{AE87A19D-7ECB-4D07-9C93-D2F4C4446AF0}"/>
              </a:ext>
            </a:extLst>
          </p:cNvPr>
          <p:cNvGrpSpPr>
            <a:grpSpLocks/>
          </p:cNvGrpSpPr>
          <p:nvPr/>
        </p:nvGrpSpPr>
        <p:grpSpPr bwMode="auto">
          <a:xfrm>
            <a:off x="3244850" y="3111500"/>
            <a:ext cx="6151563" cy="933450"/>
            <a:chOff x="3167467" y="3284984"/>
            <a:chExt cx="6150866" cy="932907"/>
          </a:xfrm>
        </p:grpSpPr>
        <p:grpSp>
          <p:nvGrpSpPr>
            <p:cNvPr id="16395" name="Group 53">
              <a:extLst>
                <a:ext uri="{FF2B5EF4-FFF2-40B4-BE49-F238E27FC236}">
                  <a16:creationId xmlns:a16="http://schemas.microsoft.com/office/drawing/2014/main" id="{4CE92373-D60A-4EC5-9510-52210A6E0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7467" y="3284984"/>
              <a:ext cx="1420813" cy="932907"/>
              <a:chOff x="1292" y="1706"/>
              <a:chExt cx="544" cy="569"/>
            </a:xfrm>
          </p:grpSpPr>
          <p:sp>
            <p:nvSpPr>
              <p:cNvPr id="16397" name="Rectangle 8">
                <a:extLst>
                  <a:ext uri="{FF2B5EF4-FFF2-40B4-BE49-F238E27FC236}">
                    <a16:creationId xmlns:a16="http://schemas.microsoft.com/office/drawing/2014/main" id="{A466862E-7A5F-46E8-8180-C15532B5C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" y="1956"/>
                <a:ext cx="543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/>
                <a:r>
                  <a:rPr lang="en-US" altLang="zh-TW">
                    <a:solidFill>
                      <a:srgbClr val="003399"/>
                    </a:solidFill>
                    <a:cs typeface="Times New Roman" panose="02020603050405020304" pitchFamily="18" charset="0"/>
                  </a:rPr>
                  <a:t>1600</a:t>
                </a:r>
                <a:endParaRPr lang="en-US" altLang="zh-TW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8" name="Rectangle 8">
                <a:extLst>
                  <a:ext uri="{FF2B5EF4-FFF2-40B4-BE49-F238E27FC236}">
                    <a16:creationId xmlns:a16="http://schemas.microsoft.com/office/drawing/2014/main" id="{DFFA1CD2-81CD-454B-A96A-B51A876D5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" y="1706"/>
                <a:ext cx="54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1pPr>
                <a:lvl2pPr marL="742950" indent="-28575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2pPr>
                <a:lvl3pPr marL="11430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3pPr>
                <a:lvl4pPr marL="16002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4pPr>
                <a:lvl5pPr marL="2057400" indent="-228600"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178675" algn="l"/>
                  </a:tabLst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標楷體" panose="03000509000000000000" pitchFamily="65" charset="-120"/>
                  </a:defRPr>
                </a:lvl9pPr>
              </a:lstStyle>
              <a:p>
                <a:pPr algn="ctr" eaLnBrk="1" hangingPunct="1"/>
                <a:r>
                  <a:rPr lang="en-US" altLang="zh-TW">
                    <a:solidFill>
                      <a:srgbClr val="003399"/>
                    </a:solidFill>
                    <a:cs typeface="Times New Roman" panose="02020603050405020304" pitchFamily="18" charset="0"/>
                  </a:rPr>
                  <a:t>7</a:t>
                </a:r>
                <a:endParaRPr lang="en-US" altLang="zh-TW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9" name="Line 56">
                <a:extLst>
                  <a:ext uri="{FF2B5EF4-FFF2-40B4-BE49-F238E27FC236}">
                    <a16:creationId xmlns:a16="http://schemas.microsoft.com/office/drawing/2014/main" id="{F2C95CE2-E1FD-4083-BA33-AA63C41A7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1" y="1999"/>
                <a:ext cx="333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396" name="Rectangle 8">
              <a:extLst>
                <a:ext uri="{FF2B5EF4-FFF2-40B4-BE49-F238E27FC236}">
                  <a16:creationId xmlns:a16="http://schemas.microsoft.com/office/drawing/2014/main" id="{CB3126EA-AEE0-4E84-B95F-C8B31FE10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298" y="3517571"/>
              <a:ext cx="49660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178675" algn="l"/>
                </a:tabLs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003399"/>
                  </a:solidFill>
                  <a:cs typeface="Times New Roman" panose="02020603050405020304" pitchFamily="18" charset="0"/>
                </a:rPr>
                <a:t> = 43.75% ÷ 100 = 0.4375%</a:t>
              </a:r>
              <a:endParaRPr lang="en-US" altLang="zh-TW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Line 26">
            <a:extLst>
              <a:ext uri="{FF2B5EF4-FFF2-40B4-BE49-F238E27FC236}">
                <a16:creationId xmlns:a16="http://schemas.microsoft.com/office/drawing/2014/main" id="{6F8E1866-7154-49A0-88CA-B22C396CBB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1488" y="1631950"/>
            <a:ext cx="2555875" cy="317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zh-CN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10675</TotalTime>
  <Words>4724</Words>
  <Application>Microsoft Office PowerPoint</Application>
  <PresentationFormat>如螢幕大小 (4:3)</PresentationFormat>
  <Paragraphs>930</Paragraphs>
  <Slides>48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48</vt:i4>
      </vt:variant>
    </vt:vector>
  </HeadingPairs>
  <TitlesOfParts>
    <vt:vector size="65" baseType="lpstr">
      <vt:lpstr>Arial </vt:lpstr>
      <vt:lpstr>等线</vt:lpstr>
      <vt:lpstr>微软雅黑</vt:lpstr>
      <vt:lpstr>微软雅黑</vt:lpstr>
      <vt:lpstr>新細明體</vt:lpstr>
      <vt:lpstr>標楷體</vt:lpstr>
      <vt:lpstr>標楷體</vt:lpstr>
      <vt:lpstr>Arial</vt:lpstr>
      <vt:lpstr>Calibri</vt:lpstr>
      <vt:lpstr>Symbol</vt:lpstr>
      <vt:lpstr>Times New Roman</vt:lpstr>
      <vt:lpstr>Webdings</vt:lpstr>
      <vt:lpstr>Wingdings</vt:lpstr>
      <vt:lpstr>Wingdings 2</vt:lpstr>
      <vt:lpstr>Wingdings 3</vt:lpstr>
      <vt:lpstr>預設簡報設計</vt:lpstr>
      <vt:lpstr>1_預設簡報設計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Nancy Zhang</dc:creator>
  <cp:lastModifiedBy>Nancy Zhang</cp:lastModifiedBy>
  <cp:revision>1397</cp:revision>
  <cp:lastPrinted>2010-06-30T06:04:02Z</cp:lastPrinted>
  <dcterms:modified xsi:type="dcterms:W3CDTF">2024-04-15T02:29:06Z</dcterms:modified>
</cp:coreProperties>
</file>