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74" r:id="rId3"/>
    <p:sldMasterId id="2147483686" r:id="rId4"/>
  </p:sldMasterIdLst>
  <p:notesMasterIdLst>
    <p:notesMasterId r:id="rId56"/>
  </p:notesMasterIdLst>
  <p:sldIdLst>
    <p:sldId id="444" r:id="rId5"/>
    <p:sldId id="445" r:id="rId6"/>
    <p:sldId id="446" r:id="rId7"/>
    <p:sldId id="447" r:id="rId8"/>
    <p:sldId id="340" r:id="rId9"/>
    <p:sldId id="342" r:id="rId10"/>
    <p:sldId id="353" r:id="rId11"/>
    <p:sldId id="345" r:id="rId12"/>
    <p:sldId id="398" r:id="rId13"/>
    <p:sldId id="352" r:id="rId14"/>
    <p:sldId id="343" r:id="rId15"/>
    <p:sldId id="346" r:id="rId16"/>
    <p:sldId id="347" r:id="rId17"/>
    <p:sldId id="430" r:id="rId18"/>
    <p:sldId id="349" r:id="rId19"/>
    <p:sldId id="401" r:id="rId20"/>
    <p:sldId id="400" r:id="rId21"/>
    <p:sldId id="350" r:id="rId22"/>
    <p:sldId id="404" r:id="rId23"/>
    <p:sldId id="440" r:id="rId24"/>
    <p:sldId id="354" r:id="rId25"/>
    <p:sldId id="399" r:id="rId26"/>
    <p:sldId id="405" r:id="rId27"/>
    <p:sldId id="357" r:id="rId28"/>
    <p:sldId id="403" r:id="rId29"/>
    <p:sldId id="407" r:id="rId30"/>
    <p:sldId id="409" r:id="rId31"/>
    <p:sldId id="410" r:id="rId32"/>
    <p:sldId id="402" r:id="rId33"/>
    <p:sldId id="411" r:id="rId34"/>
    <p:sldId id="412" r:id="rId35"/>
    <p:sldId id="408" r:id="rId36"/>
    <p:sldId id="414" r:id="rId37"/>
    <p:sldId id="413" r:id="rId38"/>
    <p:sldId id="416" r:id="rId39"/>
    <p:sldId id="434" r:id="rId40"/>
    <p:sldId id="427" r:id="rId41"/>
    <p:sldId id="429" r:id="rId42"/>
    <p:sldId id="428" r:id="rId43"/>
    <p:sldId id="418" r:id="rId44"/>
    <p:sldId id="439" r:id="rId45"/>
    <p:sldId id="441" r:id="rId46"/>
    <p:sldId id="442" r:id="rId47"/>
    <p:sldId id="419" r:id="rId48"/>
    <p:sldId id="420" r:id="rId49"/>
    <p:sldId id="424" r:id="rId50"/>
    <p:sldId id="435" r:id="rId51"/>
    <p:sldId id="392" r:id="rId52"/>
    <p:sldId id="436" r:id="rId53"/>
    <p:sldId id="443" r:id="rId54"/>
    <p:sldId id="310" r:id="rId5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o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3300"/>
    <a:srgbClr val="FF00FF"/>
    <a:srgbClr val="0033CC"/>
    <a:srgbClr val="FFCCFF"/>
    <a:srgbClr val="92D050"/>
    <a:srgbClr val="33CC33"/>
    <a:srgbClr val="3333CC"/>
    <a:srgbClr val="0000FF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2" autoAdjust="0"/>
    <p:restoredTop sz="95133" autoAdjust="0"/>
  </p:normalViewPr>
  <p:slideViewPr>
    <p:cSldViewPr>
      <p:cViewPr varScale="1">
        <p:scale>
          <a:sx n="110" d="100"/>
          <a:sy n="110" d="100"/>
        </p:scale>
        <p:origin x="1158" y="108"/>
      </p:cViewPr>
      <p:guideLst>
        <p:guide orient="horz" pos="2069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6A4389E-0595-4C57-9F11-F9F11BD4EC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864319-3571-47A7-A824-86E79C479A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B62A3A24-95EF-45F3-B94C-60E6E94931A9}" type="datetimeFigureOut">
              <a:rPr lang="zh-TW" altLang="en-US"/>
              <a:pPr>
                <a:defRPr/>
              </a:pPr>
              <a:t>2024/4/16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50CD7F2-DAF5-47FE-A0C7-CA01AEE1CF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B93D0D7-8DD5-4699-834A-E495D3314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TW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0CA519-B57A-471E-A217-F80D946734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E0CCE-E161-4CCD-B4AD-2133B00EF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DE0F72-3460-4759-B72E-112E151812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C673879-63CB-4F53-9191-D9134533B3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DE1871C-79CF-41E7-A96A-038BD6B1E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E083EC-6C2C-41BB-B0A0-EBB25FDF49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883BDBB4-F5C2-4444-88BB-694B662C668E}" type="slidenum">
              <a:rPr lang="en-US" altLang="zh-TW" sz="1200"/>
              <a:pPr algn="r" eaLnBrk="1" hangingPunct="1"/>
              <a:t>16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DB78204-3F47-44F7-8A0D-34FAF18C2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1844C14-5357-4552-A73A-53A031D90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solidFill>
                <a:srgbClr val="0066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301FF57-6948-461D-B57A-EF622D8310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4ECD9A9-6436-4402-88CC-624F8A28B675}" type="slidenum">
              <a:rPr lang="en-US" altLang="zh-TW" sz="1200"/>
              <a:pPr algn="r" eaLnBrk="1" hangingPunct="1"/>
              <a:t>17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5D220CF-D62C-4C3E-B0F2-2F31B9F39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5D78036-4E95-48A0-BB4C-5B2F9F7C4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solidFill>
                <a:srgbClr val="0066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E27B894A-C24F-434B-A6B0-9D4F045CB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FCFB2298-2B53-485B-8CAB-F1A41B8B0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2F26BD4-F0A9-48FB-9CB6-EF7039AD8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6D93518-0B99-4ABB-B115-778D4A4C9ACB}" type="slidenum">
              <a:rPr lang="zh-TW" altLang="en-US" sz="1200" smtClean="0"/>
              <a:pPr/>
              <a:t>39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7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4590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7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81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155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443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82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8481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7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092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3821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1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9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72828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0275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4167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5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7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7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2412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9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32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1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896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598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6830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69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5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1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632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484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64644B7-BAED-4918-BEEE-CFE5947CF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1AD584-F69A-4B0F-8A72-25EC511098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0D1C24-70C5-43F2-8799-BD70AE2E10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8342DFD-F1A9-4E6D-B6A5-F718785438B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22250"/>
            <a:ext cx="1514475" cy="614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試卷４</a:t>
            </a:r>
            <a:endParaRPr lang="en-US" altLang="zh-TW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03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F54AC9-0CDE-47E8-BF15-13122B50D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9A341BD-4BE7-48BB-8889-EEE3FFA266D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12C44B5-78D3-4E9B-B631-718EA9A38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F477629-2BF9-4B10-8056-4A2735A020B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A80C22D-F3D2-4FA4-B01B-DA88210E2A5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22250"/>
            <a:ext cx="1514475" cy="614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試卷４</a:t>
            </a:r>
            <a:endParaRPr lang="en-US" altLang="zh-TW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D75F9B3-CB82-837C-414E-34273A229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EB034D-B179-3622-7A4D-9E726566C1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64644B7-BAED-4918-BEEE-CFE5947CF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1AD584-F69A-4B0F-8A72-25EC511098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8342DFD-F1A9-4E6D-B6A5-F718785438B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22250"/>
            <a:ext cx="1514475" cy="614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試卷４</a:t>
            </a:r>
            <a:endParaRPr lang="en-US" altLang="zh-TW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03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F54AC9-0CDE-47E8-BF15-13122B50D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9A341BD-4BE7-48BB-8889-EEE3FFA266D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12C44B5-78D3-4E9B-B631-718EA9A38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F477629-2BF9-4B10-8056-4A2735A020B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A80C22D-F3D2-4FA4-B01B-DA88210E2A5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22250"/>
            <a:ext cx="1514475" cy="614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試卷４</a:t>
            </a:r>
            <a:endParaRPr lang="en-US" altLang="zh-TW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D75F9B3-CB82-837C-414E-34273A229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61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26" Type="http://schemas.openxmlformats.org/officeDocument/2006/relationships/slide" Target="slide28.xml"/><Relationship Id="rId39" Type="http://schemas.openxmlformats.org/officeDocument/2006/relationships/slide" Target="slide3.xml"/><Relationship Id="rId3" Type="http://schemas.openxmlformats.org/officeDocument/2006/relationships/slide" Target="slide25.xml"/><Relationship Id="rId21" Type="http://schemas.openxmlformats.org/officeDocument/2006/relationships/slide" Target="slide22.xml"/><Relationship Id="rId34" Type="http://schemas.openxmlformats.org/officeDocument/2006/relationships/slide" Target="slide40.xml"/><Relationship Id="rId42" Type="http://schemas.openxmlformats.org/officeDocument/2006/relationships/slide" Target="slide48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slide" Target="slide27.xml"/><Relationship Id="rId33" Type="http://schemas.openxmlformats.org/officeDocument/2006/relationships/slide" Target="slide37.xml"/><Relationship Id="rId38" Type="http://schemas.openxmlformats.org/officeDocument/2006/relationships/image" Target="../media/image6.png"/><Relationship Id="rId2" Type="http://schemas.openxmlformats.org/officeDocument/2006/relationships/slide" Target="slide5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1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37" Type="http://schemas.openxmlformats.org/officeDocument/2006/relationships/slide" Target="slide2.xml"/><Relationship Id="rId40" Type="http://schemas.openxmlformats.org/officeDocument/2006/relationships/image" Target="../media/image7.png"/><Relationship Id="rId5" Type="http://schemas.openxmlformats.org/officeDocument/2006/relationships/slide" Target="slide35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30.xml"/><Relationship Id="rId36" Type="http://schemas.openxmlformats.org/officeDocument/2006/relationships/slide" Target="slide46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31" Type="http://schemas.openxmlformats.org/officeDocument/2006/relationships/slide" Target="slide33.xml"/><Relationship Id="rId4" Type="http://schemas.openxmlformats.org/officeDocument/2006/relationships/slide" Target="slide15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3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35" Type="http://schemas.openxmlformats.org/officeDocument/2006/relationships/slide" Target="slide44.xml"/><Relationship Id="rId43" Type="http://schemas.openxmlformats.org/officeDocument/2006/relationships/slide" Target="slide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 descr="icon">
            <a:hlinkClick r:id="rId2" action="ppaction://hlinksldjump"/>
            <a:extLst>
              <a:ext uri="{FF2B5EF4-FFF2-40B4-BE49-F238E27FC236}">
                <a16:creationId xmlns:a16="http://schemas.microsoft.com/office/drawing/2014/main" id="{143998BA-325A-7525-3468-4C96E82B09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6" name="Oval 3" descr="icon">
            <a:hlinkClick r:id="rId3" action="ppaction://hlinksldjump"/>
            <a:extLst>
              <a:ext uri="{FF2B5EF4-FFF2-40B4-BE49-F238E27FC236}">
                <a16:creationId xmlns:a16="http://schemas.microsoft.com/office/drawing/2014/main" id="{966487EB-6F5D-8CCF-92D7-4171474B0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0719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21</a:t>
            </a:r>
          </a:p>
        </p:txBody>
      </p:sp>
      <p:sp>
        <p:nvSpPr>
          <p:cNvPr id="7" name="Oval 4" descr="icon">
            <a:hlinkClick r:id="rId4" action="ppaction://hlinksldjump"/>
            <a:extLst>
              <a:ext uri="{FF2B5EF4-FFF2-40B4-BE49-F238E27FC236}">
                <a16:creationId xmlns:a16="http://schemas.microsoft.com/office/drawing/2014/main" id="{462AF1C8-EC55-8558-8F71-CA61E73BA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11</a:t>
            </a:r>
          </a:p>
        </p:txBody>
      </p:sp>
      <p:sp>
        <p:nvSpPr>
          <p:cNvPr id="8" name="Oval 5" descr="icon">
            <a:hlinkClick r:id="rId5" action="ppaction://hlinksldjump"/>
            <a:extLst>
              <a:ext uri="{FF2B5EF4-FFF2-40B4-BE49-F238E27FC236}">
                <a16:creationId xmlns:a16="http://schemas.microsoft.com/office/drawing/2014/main" id="{C8123F84-910D-C03E-5A63-F2AF252AF4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5067300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31</a:t>
            </a:r>
          </a:p>
        </p:txBody>
      </p:sp>
      <p:sp>
        <p:nvSpPr>
          <p:cNvPr id="9" name="Oval 6" descr="icon">
            <a:hlinkClick r:id="rId6" action="ppaction://hlinksldjump"/>
            <a:extLst>
              <a:ext uri="{FF2B5EF4-FFF2-40B4-BE49-F238E27FC236}">
                <a16:creationId xmlns:a16="http://schemas.microsoft.com/office/drawing/2014/main" id="{7CB7953C-8F37-9973-2CC4-8E88F8883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0" name="Oval 7" descr="icon">
            <a:hlinkClick r:id="rId7" action="ppaction://hlinksldjump"/>
            <a:extLst>
              <a:ext uri="{FF2B5EF4-FFF2-40B4-BE49-F238E27FC236}">
                <a16:creationId xmlns:a16="http://schemas.microsoft.com/office/drawing/2014/main" id="{A7923F0F-66EE-EC3F-0C4B-2647296DA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11" name="Oval 8" descr="icon">
            <a:hlinkClick r:id="rId8" action="ppaction://hlinksldjump"/>
            <a:extLst>
              <a:ext uri="{FF2B5EF4-FFF2-40B4-BE49-F238E27FC236}">
                <a16:creationId xmlns:a16="http://schemas.microsoft.com/office/drawing/2014/main" id="{DB26AEC3-5D2C-2EDD-6643-0AEEEC3C0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12" name="Oval 9" descr="icon">
            <a:hlinkClick r:id="rId9" action="ppaction://hlinksldjump"/>
            <a:extLst>
              <a:ext uri="{FF2B5EF4-FFF2-40B4-BE49-F238E27FC236}">
                <a16:creationId xmlns:a16="http://schemas.microsoft.com/office/drawing/2014/main" id="{4621D91B-4FAA-B477-E823-3BFE04991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13" name="Oval 10" descr="icon">
            <a:hlinkClick r:id="rId10" action="ppaction://hlinksldjump"/>
            <a:extLst>
              <a:ext uri="{FF2B5EF4-FFF2-40B4-BE49-F238E27FC236}">
                <a16:creationId xmlns:a16="http://schemas.microsoft.com/office/drawing/2014/main" id="{761000CE-88FD-1EE1-87A9-D74309E44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6</a:t>
            </a:r>
          </a:p>
        </p:txBody>
      </p:sp>
      <p:sp>
        <p:nvSpPr>
          <p:cNvPr id="14" name="Oval 11" descr="icon">
            <a:hlinkClick r:id="rId11" action="ppaction://hlinksldjump"/>
            <a:extLst>
              <a:ext uri="{FF2B5EF4-FFF2-40B4-BE49-F238E27FC236}">
                <a16:creationId xmlns:a16="http://schemas.microsoft.com/office/drawing/2014/main" id="{B3D9310F-9082-2E00-E793-69BE754C5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7</a:t>
            </a:r>
          </a:p>
        </p:txBody>
      </p:sp>
      <p:sp>
        <p:nvSpPr>
          <p:cNvPr id="15" name="Oval 12" descr="icon">
            <a:hlinkClick r:id="rId12" action="ppaction://hlinksldjump"/>
            <a:extLst>
              <a:ext uri="{FF2B5EF4-FFF2-40B4-BE49-F238E27FC236}">
                <a16:creationId xmlns:a16="http://schemas.microsoft.com/office/drawing/2014/main" id="{ED95C6A1-7D66-B7E1-67F6-0A1296F296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6" name="Oval 13" descr="icon">
            <a:hlinkClick r:id="rId13" action="ppaction://hlinksldjump"/>
            <a:extLst>
              <a:ext uri="{FF2B5EF4-FFF2-40B4-BE49-F238E27FC236}">
                <a16:creationId xmlns:a16="http://schemas.microsoft.com/office/drawing/2014/main" id="{27E87FDD-C393-E3F7-2522-1822A55D18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9</a:t>
            </a:r>
          </a:p>
        </p:txBody>
      </p:sp>
      <p:sp>
        <p:nvSpPr>
          <p:cNvPr id="17" name="Oval 14" descr="icon">
            <a:hlinkClick r:id="rId14" action="ppaction://hlinksldjump"/>
            <a:extLst>
              <a:ext uri="{FF2B5EF4-FFF2-40B4-BE49-F238E27FC236}">
                <a16:creationId xmlns:a16="http://schemas.microsoft.com/office/drawing/2014/main" id="{36A1A7C8-53FE-5B1F-839D-E38FC3F00C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10</a:t>
            </a:r>
            <a:endParaRPr lang="en-US" altLang="zh-TW" b="1" dirty="0">
              <a:solidFill>
                <a:srgbClr val="2121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18" name="Oval 15" descr="icon">
            <a:hlinkClick r:id="rId15" action="ppaction://hlinksldjump"/>
            <a:extLst>
              <a:ext uri="{FF2B5EF4-FFF2-40B4-BE49-F238E27FC236}">
                <a16:creationId xmlns:a16="http://schemas.microsoft.com/office/drawing/2014/main" id="{1C24592C-B6C4-B9E8-D5DD-6C63915F0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12</a:t>
            </a:r>
          </a:p>
        </p:txBody>
      </p:sp>
      <p:sp>
        <p:nvSpPr>
          <p:cNvPr id="19" name="Oval 16" descr="icon">
            <a:hlinkClick r:id="rId16" action="ppaction://hlinksldjump"/>
            <a:extLst>
              <a:ext uri="{FF2B5EF4-FFF2-40B4-BE49-F238E27FC236}">
                <a16:creationId xmlns:a16="http://schemas.microsoft.com/office/drawing/2014/main" id="{6B2A47F0-5454-A5C4-CCD0-8D12688AF7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13</a:t>
            </a:r>
          </a:p>
        </p:txBody>
      </p:sp>
      <p:sp>
        <p:nvSpPr>
          <p:cNvPr id="20" name="Oval 17" descr="icon">
            <a:hlinkClick r:id="rId17" action="ppaction://hlinksldjump"/>
            <a:extLst>
              <a:ext uri="{FF2B5EF4-FFF2-40B4-BE49-F238E27FC236}">
                <a16:creationId xmlns:a16="http://schemas.microsoft.com/office/drawing/2014/main" id="{5369446E-A53C-1956-DA4C-2BB384372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14</a:t>
            </a:r>
          </a:p>
        </p:txBody>
      </p:sp>
      <p:sp>
        <p:nvSpPr>
          <p:cNvPr id="21" name="Oval 18" descr="icon">
            <a:hlinkClick r:id="rId18" action="ppaction://hlinksldjump"/>
            <a:extLst>
              <a:ext uri="{FF2B5EF4-FFF2-40B4-BE49-F238E27FC236}">
                <a16:creationId xmlns:a16="http://schemas.microsoft.com/office/drawing/2014/main" id="{3DCA1BC3-7539-B620-CD90-EB9F79A2C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15</a:t>
            </a:r>
          </a:p>
        </p:txBody>
      </p:sp>
      <p:sp>
        <p:nvSpPr>
          <p:cNvPr id="22" name="Oval 19" descr="icon">
            <a:hlinkClick r:id="rId19" action="ppaction://hlinksldjump"/>
            <a:extLst>
              <a:ext uri="{FF2B5EF4-FFF2-40B4-BE49-F238E27FC236}">
                <a16:creationId xmlns:a16="http://schemas.microsoft.com/office/drawing/2014/main" id="{A560FA43-523A-9C4C-5A26-2FDE9ED984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16</a:t>
            </a:r>
          </a:p>
        </p:txBody>
      </p:sp>
      <p:sp>
        <p:nvSpPr>
          <p:cNvPr id="23" name="Oval 20" descr="icon">
            <a:hlinkClick r:id="rId20" action="ppaction://hlinksldjump"/>
            <a:extLst>
              <a:ext uri="{FF2B5EF4-FFF2-40B4-BE49-F238E27FC236}">
                <a16:creationId xmlns:a16="http://schemas.microsoft.com/office/drawing/2014/main" id="{B2C9DB82-D3EC-9E00-1617-6AA80F7F8B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17</a:t>
            </a:r>
            <a:endParaRPr lang="en-US" altLang="zh-TW" b="1" dirty="0">
              <a:solidFill>
                <a:srgbClr val="2121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24" name="Oval 21" descr="icon">
            <a:hlinkClick r:id="rId21" action="ppaction://hlinksldjump"/>
            <a:extLst>
              <a:ext uri="{FF2B5EF4-FFF2-40B4-BE49-F238E27FC236}">
                <a16:creationId xmlns:a16="http://schemas.microsoft.com/office/drawing/2014/main" id="{31358AE9-D2EA-8DF3-1867-F5C77A660C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18</a:t>
            </a:r>
          </a:p>
        </p:txBody>
      </p:sp>
      <p:sp>
        <p:nvSpPr>
          <p:cNvPr id="25" name="Oval 22" descr="icon">
            <a:hlinkClick r:id="rId22" action="ppaction://hlinksldjump"/>
            <a:extLst>
              <a:ext uri="{FF2B5EF4-FFF2-40B4-BE49-F238E27FC236}">
                <a16:creationId xmlns:a16="http://schemas.microsoft.com/office/drawing/2014/main" id="{3A4CF269-7A9E-7FEC-2619-1DDF3BFD73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19</a:t>
            </a:r>
          </a:p>
        </p:txBody>
      </p:sp>
      <p:sp>
        <p:nvSpPr>
          <p:cNvPr id="26" name="Oval 23" descr="icon">
            <a:hlinkClick r:id="rId23" action="ppaction://hlinksldjump"/>
            <a:extLst>
              <a:ext uri="{FF2B5EF4-FFF2-40B4-BE49-F238E27FC236}">
                <a16:creationId xmlns:a16="http://schemas.microsoft.com/office/drawing/2014/main" id="{040D8DD0-7A39-6399-A23F-72BC2E0EC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20</a:t>
            </a:r>
          </a:p>
        </p:txBody>
      </p:sp>
      <p:sp>
        <p:nvSpPr>
          <p:cNvPr id="27" name="Oval 24" descr="icon">
            <a:hlinkClick r:id="rId24" action="ppaction://hlinksldjump"/>
            <a:extLst>
              <a:ext uri="{FF2B5EF4-FFF2-40B4-BE49-F238E27FC236}">
                <a16:creationId xmlns:a16="http://schemas.microsoft.com/office/drawing/2014/main" id="{6FC5D8A0-633C-3483-3D2D-CD5D524275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22</a:t>
            </a:r>
          </a:p>
        </p:txBody>
      </p:sp>
      <p:sp>
        <p:nvSpPr>
          <p:cNvPr id="28" name="Oval 25" descr="icon">
            <a:hlinkClick r:id="rId25" action="ppaction://hlinksldjump"/>
            <a:extLst>
              <a:ext uri="{FF2B5EF4-FFF2-40B4-BE49-F238E27FC236}">
                <a16:creationId xmlns:a16="http://schemas.microsoft.com/office/drawing/2014/main" id="{DD678065-D37B-D1BC-7209-FF2618FF5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23</a:t>
            </a:r>
          </a:p>
        </p:txBody>
      </p:sp>
      <p:sp>
        <p:nvSpPr>
          <p:cNvPr id="29" name="Oval 26" descr="icon">
            <a:hlinkClick r:id="rId26" action="ppaction://hlinksldjump"/>
            <a:extLst>
              <a:ext uri="{FF2B5EF4-FFF2-40B4-BE49-F238E27FC236}">
                <a16:creationId xmlns:a16="http://schemas.microsoft.com/office/drawing/2014/main" id="{9249B55F-A995-D09F-D0B4-80960E59C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24</a:t>
            </a:r>
          </a:p>
        </p:txBody>
      </p:sp>
      <p:sp>
        <p:nvSpPr>
          <p:cNvPr id="30" name="Oval 27" descr="icon">
            <a:hlinkClick r:id="rId27" action="ppaction://hlinksldjump"/>
            <a:extLst>
              <a:ext uri="{FF2B5EF4-FFF2-40B4-BE49-F238E27FC236}">
                <a16:creationId xmlns:a16="http://schemas.microsoft.com/office/drawing/2014/main" id="{2B799BF7-B911-FD0E-EEC3-32A1ECE61A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25</a:t>
            </a:r>
          </a:p>
        </p:txBody>
      </p:sp>
      <p:sp>
        <p:nvSpPr>
          <p:cNvPr id="31" name="Oval 28" descr="icon">
            <a:hlinkClick r:id="rId28" action="ppaction://hlinksldjump"/>
            <a:extLst>
              <a:ext uri="{FF2B5EF4-FFF2-40B4-BE49-F238E27FC236}">
                <a16:creationId xmlns:a16="http://schemas.microsoft.com/office/drawing/2014/main" id="{2C87DED4-49A5-2390-F1D4-F64064264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26</a:t>
            </a:r>
          </a:p>
        </p:txBody>
      </p:sp>
      <p:sp>
        <p:nvSpPr>
          <p:cNvPr id="32" name="Oval 29" descr="icon">
            <a:hlinkClick r:id="rId29" action="ppaction://hlinksldjump"/>
            <a:extLst>
              <a:ext uri="{FF2B5EF4-FFF2-40B4-BE49-F238E27FC236}">
                <a16:creationId xmlns:a16="http://schemas.microsoft.com/office/drawing/2014/main" id="{D0914918-63E1-4E9E-793E-4FE412E13A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27</a:t>
            </a:r>
          </a:p>
        </p:txBody>
      </p:sp>
      <p:sp>
        <p:nvSpPr>
          <p:cNvPr id="33" name="Oval 30" descr="icon">
            <a:hlinkClick r:id="rId30" action="ppaction://hlinksldjump"/>
            <a:extLst>
              <a:ext uri="{FF2B5EF4-FFF2-40B4-BE49-F238E27FC236}">
                <a16:creationId xmlns:a16="http://schemas.microsoft.com/office/drawing/2014/main" id="{CF5A624C-30CC-F0ED-892B-8CFE93085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28</a:t>
            </a:r>
            <a:endParaRPr lang="en-US" altLang="zh-TW" b="1" dirty="0">
              <a:solidFill>
                <a:srgbClr val="2121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34" name="Oval 31" descr="icon">
            <a:hlinkClick r:id="rId31" action="ppaction://hlinksldjump"/>
            <a:extLst>
              <a:ext uri="{FF2B5EF4-FFF2-40B4-BE49-F238E27FC236}">
                <a16:creationId xmlns:a16="http://schemas.microsoft.com/office/drawing/2014/main" id="{738F040B-C0C2-0A3A-1ED3-ACF229BC5B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29</a:t>
            </a:r>
            <a:endParaRPr lang="en-US" altLang="zh-TW" b="1" dirty="0">
              <a:solidFill>
                <a:srgbClr val="2121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35" name="Oval 32" descr="icon">
            <a:hlinkClick r:id="rId32" action="ppaction://hlinksldjump"/>
            <a:extLst>
              <a:ext uri="{FF2B5EF4-FFF2-40B4-BE49-F238E27FC236}">
                <a16:creationId xmlns:a16="http://schemas.microsoft.com/office/drawing/2014/main" id="{68E80BED-63B7-432B-363D-61401DD95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30</a:t>
            </a:r>
            <a:endParaRPr lang="en-US" altLang="zh-TW" b="1" dirty="0">
              <a:solidFill>
                <a:srgbClr val="2121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36" name="Oval 33" descr="icon">
            <a:hlinkClick r:id="rId33" action="ppaction://hlinksldjump"/>
            <a:extLst>
              <a:ext uri="{FF2B5EF4-FFF2-40B4-BE49-F238E27FC236}">
                <a16:creationId xmlns:a16="http://schemas.microsoft.com/office/drawing/2014/main" id="{96593F7A-B6FE-3613-50DC-C2162E352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199" y="5057774"/>
            <a:ext cx="657225" cy="657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32</a:t>
            </a:r>
          </a:p>
        </p:txBody>
      </p:sp>
      <p:sp>
        <p:nvSpPr>
          <p:cNvPr id="37" name="Oval 34" descr="icon">
            <a:hlinkClick r:id="rId34" action="ppaction://hlinksldjump"/>
            <a:extLst>
              <a:ext uri="{FF2B5EF4-FFF2-40B4-BE49-F238E27FC236}">
                <a16:creationId xmlns:a16="http://schemas.microsoft.com/office/drawing/2014/main" id="{0D486DC5-C513-0074-F0CE-8FFE27AA3E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50688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33</a:t>
            </a:r>
          </a:p>
        </p:txBody>
      </p:sp>
      <p:sp>
        <p:nvSpPr>
          <p:cNvPr id="38" name="Oval 35" descr="icon">
            <a:hlinkClick r:id="rId35" action="ppaction://hlinksldjump"/>
            <a:extLst>
              <a:ext uri="{FF2B5EF4-FFF2-40B4-BE49-F238E27FC236}">
                <a16:creationId xmlns:a16="http://schemas.microsoft.com/office/drawing/2014/main" id="{B2C9BDA8-98E0-BE11-3226-32E0D7275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50688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34</a:t>
            </a:r>
          </a:p>
        </p:txBody>
      </p:sp>
      <p:sp>
        <p:nvSpPr>
          <p:cNvPr id="39" name="Oval 37" descr="icon">
            <a:hlinkClick r:id="rId36" action="ppaction://hlinksldjump"/>
            <a:extLst>
              <a:ext uri="{FF2B5EF4-FFF2-40B4-BE49-F238E27FC236}">
                <a16:creationId xmlns:a16="http://schemas.microsoft.com/office/drawing/2014/main" id="{16F3471D-BFBF-EB6E-BB50-21AE987CB6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0813" y="51069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35</a:t>
            </a:r>
          </a:p>
        </p:txBody>
      </p:sp>
      <p:pic>
        <p:nvPicPr>
          <p:cNvPr id="40" name="Picture 52" descr="學生須知">
            <a:hlinkClick r:id="rId37" action="ppaction://hlinksldjump"/>
            <a:extLst>
              <a:ext uri="{FF2B5EF4-FFF2-40B4-BE49-F238E27FC236}">
                <a16:creationId xmlns:a16="http://schemas.microsoft.com/office/drawing/2014/main" id="{D1A58D32-36B1-5ACA-5AAF-A671BCBD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 descr="考核課題">
            <a:hlinkClick r:id="rId39" action="ppaction://hlinksldjump"/>
            <a:extLst>
              <a:ext uri="{FF2B5EF4-FFF2-40B4-BE49-F238E27FC236}">
                <a16:creationId xmlns:a16="http://schemas.microsoft.com/office/drawing/2014/main" id="{3C3AB76E-A2B7-FDAC-A610-2B1E9BEA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5" descr="btnMathMainTop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D1628D2-494C-4F98-0B44-48F5FCF7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8563"/>
            <a:ext cx="1439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38" descr="icon">
            <a:hlinkClick r:id="rId42" action="ppaction://hlinksldjump"/>
            <a:extLst>
              <a:ext uri="{FF2B5EF4-FFF2-40B4-BE49-F238E27FC236}">
                <a16:creationId xmlns:a16="http://schemas.microsoft.com/office/drawing/2014/main" id="{7B4E281E-81E6-E448-8501-03992A222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2813" y="51069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36</a:t>
            </a:r>
          </a:p>
        </p:txBody>
      </p:sp>
      <p:sp>
        <p:nvSpPr>
          <p:cNvPr id="44" name="Oval 38" descr="icon">
            <a:hlinkClick r:id="rId43" action="ppaction://hlinksldjump"/>
            <a:extLst>
              <a:ext uri="{FF2B5EF4-FFF2-40B4-BE49-F238E27FC236}">
                <a16:creationId xmlns:a16="http://schemas.microsoft.com/office/drawing/2014/main" id="{258D75D6-9633-2121-C7A3-69F13D1964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2588" y="51069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73546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4A2F5FB4-A053-4D61-8F56-01B31785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7777162" cy="5048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kern="0" dirty="0">
                <a:ea typeface="標楷體" panose="03000509000000000000" pitchFamily="65" charset="-120"/>
              </a:rPr>
              <a:t>6. </a:t>
            </a:r>
            <a:r>
              <a:rPr lang="zh-TW" altLang="en-US" sz="2800" kern="0" dirty="0">
                <a:ea typeface="標楷體" panose="03000509000000000000" pitchFamily="65" charset="-120"/>
              </a:rPr>
              <a:t>下列哪一個數的數值是最大的？ </a:t>
            </a: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60888B09-D366-4EE5-92B6-DFE6610B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200342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CEBE2310-316E-4305-9435-A97EF408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19177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093BFC1C-3F78-41B9-BA5B-A423EDA7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917700"/>
            <a:ext cx="24495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/>
              <a:t>A. </a:t>
            </a:r>
          </a:p>
          <a:p>
            <a:pPr eaLnBrk="1" hangingPunct="1">
              <a:spcBef>
                <a:spcPct val="20000"/>
              </a:spcBef>
            </a:pP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B.</a:t>
            </a:r>
          </a:p>
          <a:p>
            <a:pPr eaLnBrk="1" hangingPunct="1">
              <a:spcBef>
                <a:spcPct val="20000"/>
              </a:spcBef>
            </a:pP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C. 1.58</a:t>
            </a:r>
          </a:p>
          <a:p>
            <a:pPr eaLnBrk="1" hangingPunct="1">
              <a:spcBef>
                <a:spcPct val="20000"/>
              </a:spcBef>
            </a:pP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D. 120%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F6743CC2-E3AE-4E4E-BAEF-DE431766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1924050"/>
            <a:ext cx="293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</a:rPr>
              <a:t>= 1.625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AB4A05FD-D025-4F0F-9420-FE557522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5043488"/>
            <a:ext cx="1393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</a:rPr>
              <a:t>= 1.2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D1BC8F21-CF40-4664-9B34-1FB717C1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2955925"/>
            <a:ext cx="118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</a:rPr>
              <a:t>= 1.18</a:t>
            </a:r>
            <a:endParaRPr lang="zh-TW" altLang="en-US">
              <a:solidFill>
                <a:srgbClr val="003399"/>
              </a:solidFill>
            </a:endParaRPr>
          </a:p>
        </p:txBody>
      </p:sp>
      <p:grpSp>
        <p:nvGrpSpPr>
          <p:cNvPr id="17417" name="Group 23">
            <a:extLst>
              <a:ext uri="{FF2B5EF4-FFF2-40B4-BE49-F238E27FC236}">
                <a16:creationId xmlns:a16="http://schemas.microsoft.com/office/drawing/2014/main" id="{9B643C0F-C7E8-4E2D-839B-84EE55AB2089}"/>
              </a:ext>
            </a:extLst>
          </p:cNvPr>
          <p:cNvGrpSpPr>
            <a:grpSpLocks/>
          </p:cNvGrpSpPr>
          <p:nvPr/>
        </p:nvGrpSpPr>
        <p:grpSpPr bwMode="auto">
          <a:xfrm>
            <a:off x="1563688" y="1789113"/>
            <a:ext cx="581025" cy="847725"/>
            <a:chOff x="4820" y="2341"/>
            <a:chExt cx="366" cy="534"/>
          </a:xfrm>
        </p:grpSpPr>
        <p:sp>
          <p:nvSpPr>
            <p:cNvPr id="17423" name="Text Box 24">
              <a:extLst>
                <a:ext uri="{FF2B5EF4-FFF2-40B4-BE49-F238E27FC236}">
                  <a16:creationId xmlns:a16="http://schemas.microsoft.com/office/drawing/2014/main" id="{9347FA6B-BFC9-4979-B387-B38F6846A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" y="2341"/>
              <a:ext cx="3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  <a:sym typeface="Wingdings 2" panose="05020102010507070707" pitchFamily="18" charset="2"/>
                </a:rPr>
                <a:t>13</a:t>
              </a:r>
              <a:endParaRPr lang="en-US" altLang="zh-TW"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17424" name="Text Box 25">
              <a:extLst>
                <a:ext uri="{FF2B5EF4-FFF2-40B4-BE49-F238E27FC236}">
                  <a16:creationId xmlns:a16="http://schemas.microsoft.com/office/drawing/2014/main" id="{D547EE52-81FE-491F-895D-85A9B4A82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254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dirty="0">
                  <a:ea typeface="標楷體" panose="03000509000000000000" pitchFamily="65" charset="-120"/>
                </a:rPr>
                <a:t>8</a:t>
              </a:r>
            </a:p>
          </p:txBody>
        </p:sp>
        <p:sp>
          <p:nvSpPr>
            <p:cNvPr id="17425" name="Line 26">
              <a:extLst>
                <a:ext uri="{FF2B5EF4-FFF2-40B4-BE49-F238E27FC236}">
                  <a16:creationId xmlns:a16="http://schemas.microsoft.com/office/drawing/2014/main" id="{6E525EB0-87DD-4293-96F4-5A94DB97A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7418" name="Group 27">
            <a:extLst>
              <a:ext uri="{FF2B5EF4-FFF2-40B4-BE49-F238E27FC236}">
                <a16:creationId xmlns:a16="http://schemas.microsoft.com/office/drawing/2014/main" id="{95FD701D-B49E-4E83-9D52-9EB357D1B8A7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781300"/>
            <a:ext cx="587375" cy="847725"/>
            <a:chOff x="4820" y="2341"/>
            <a:chExt cx="370" cy="534"/>
          </a:xfrm>
        </p:grpSpPr>
        <p:sp>
          <p:nvSpPr>
            <p:cNvPr id="17420" name="Text Box 28">
              <a:extLst>
                <a:ext uri="{FF2B5EF4-FFF2-40B4-BE49-F238E27FC236}">
                  <a16:creationId xmlns:a16="http://schemas.microsoft.com/office/drawing/2014/main" id="{E5DF8869-B791-4A3F-BAEF-58EB99C41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" y="2341"/>
              <a:ext cx="3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  <a:sym typeface="Wingdings 2" panose="05020102010507070707" pitchFamily="18" charset="2"/>
                </a:rPr>
                <a:t>59</a:t>
              </a:r>
              <a:endParaRPr lang="en-US" altLang="zh-TW"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17421" name="Text Box 29">
              <a:extLst>
                <a:ext uri="{FF2B5EF4-FFF2-40B4-BE49-F238E27FC236}">
                  <a16:creationId xmlns:a16="http://schemas.microsoft.com/office/drawing/2014/main" id="{AA8F4EE0-C1DB-4D15-9FAA-A8DF9373E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2548"/>
              <a:ext cx="3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50</a:t>
              </a:r>
            </a:p>
          </p:txBody>
        </p:sp>
        <p:sp>
          <p:nvSpPr>
            <p:cNvPr id="17422" name="Line 30">
              <a:extLst>
                <a:ext uri="{FF2B5EF4-FFF2-40B4-BE49-F238E27FC236}">
                  <a16:creationId xmlns:a16="http://schemas.microsoft.com/office/drawing/2014/main" id="{CE134FA3-1FE5-4952-971B-A4207E880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5" name="Rectangle 31">
            <a:extLst>
              <a:ext uri="{FF2B5EF4-FFF2-40B4-BE49-F238E27FC236}">
                <a16:creationId xmlns:a16="http://schemas.microsoft.com/office/drawing/2014/main" id="{68DE2183-AEC7-4065-80F1-A8D8495A2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1989138"/>
            <a:ext cx="288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A &gt; C &gt; D &gt;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2" grpId="1"/>
      <p:bldP spid="23" grpId="0"/>
      <p:bldP spid="23" grpId="1"/>
      <p:bldP spid="24" grpId="0"/>
      <p:bldP spid="24" grpId="1"/>
      <p:bldP spid="35" grpId="0"/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FE27F907-23AD-4D81-8E7D-2D947D63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3629025"/>
            <a:ext cx="236537" cy="2968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CN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A242B15-DD00-4A83-A906-1EE8BD9895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908050"/>
            <a:ext cx="8064500" cy="1106488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240"/>
              </a:spcAft>
              <a:buFontTx/>
              <a:buNone/>
              <a:tabLst>
                <a:tab pos="145161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7. 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kumimoji="0" lang="en-US" altLang="zh-HK" sz="2800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40.50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這個數中，哪個</a:t>
            </a:r>
            <a:r>
              <a:rPr kumimoji="0"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些位值的「</a:t>
            </a:r>
            <a:r>
              <a:rPr kumimoji="0" lang="en-US" altLang="zh-HK" sz="2800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0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」可被刪</a:t>
            </a:r>
            <a:endParaRPr kumimoji="0"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240"/>
              </a:spcAft>
              <a:buFontTx/>
              <a:buNone/>
              <a:tabLst>
                <a:tab pos="1451610" algn="l"/>
              </a:tabLst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掉？</a:t>
            </a:r>
            <a:endParaRPr lang="zh-TW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A9C9BA-A1A3-4FE7-AE0E-934512B5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0683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6ED7CD-E29B-4885-BA89-6C84AEB4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274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6AA4F01-5ACB-4A10-A466-DAC8D4BD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2805113"/>
            <a:ext cx="2365375" cy="1935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33400" indent="-533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A.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en-US" altLang="zh-HK" kern="0" dirty="0">
                <a:ea typeface="標楷體" panose="03000509000000000000" pitchFamily="65" charset="-120"/>
              </a:rPr>
              <a:t>I</a:t>
            </a:r>
            <a:r>
              <a:rPr lang="en-US" altLang="zh-TW" dirty="0"/>
              <a:t>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B.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en-US" altLang="zh-HK" kern="0" dirty="0">
                <a:ea typeface="標楷體" panose="03000509000000000000" pitchFamily="65" charset="-120"/>
              </a:rPr>
              <a:t>II</a:t>
            </a:r>
            <a:r>
              <a:rPr lang="en-US" altLang="zh-TW" dirty="0"/>
              <a:t>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C.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en-US" altLang="zh-HK" kern="0" dirty="0">
                <a:ea typeface="標楷體" panose="03000509000000000000" pitchFamily="65" charset="-120"/>
              </a:rPr>
              <a:t>III</a:t>
            </a:r>
            <a:r>
              <a:rPr lang="en-US" altLang="zh-TW" dirty="0"/>
              <a:t>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D.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en-US" altLang="zh-HK" kern="0" dirty="0">
                <a:ea typeface="標楷體" panose="03000509000000000000" pitchFamily="65" charset="-120"/>
              </a:rPr>
              <a:t>I</a:t>
            </a:r>
            <a:r>
              <a:rPr lang="zh-TW" altLang="en-US" kern="0" dirty="0">
                <a:ea typeface="標楷體" panose="03000509000000000000" pitchFamily="65" charset="-120"/>
              </a:rPr>
              <a:t>及</a:t>
            </a:r>
            <a:r>
              <a:rPr lang="en-US" altLang="zh-HK" kern="0" dirty="0">
                <a:ea typeface="標楷體" panose="03000509000000000000" pitchFamily="65" charset="-120"/>
              </a:rPr>
              <a:t>III</a:t>
            </a:r>
            <a:endParaRPr lang="en-US" altLang="zh-TW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4E1FBD-6D27-477F-BA24-80199804BA0A}"/>
              </a:ext>
            </a:extLst>
          </p:cNvPr>
          <p:cNvSpPr txBox="1"/>
          <p:nvPr/>
        </p:nvSpPr>
        <p:spPr>
          <a:xfrm>
            <a:off x="911225" y="2133600"/>
            <a:ext cx="7056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42900" algn="ctr">
              <a:spcAft>
                <a:spcPts val="0"/>
              </a:spcAft>
              <a:tabLst>
                <a:tab pos="762000" algn="l"/>
              </a:tabLst>
              <a:defRPr/>
            </a:pPr>
            <a:r>
              <a:rPr lang="en-US" altLang="zh-HK" kern="0" dirty="0">
                <a:latin typeface="+mj-lt"/>
                <a:ea typeface="標楷體" panose="03000509000000000000" pitchFamily="65" charset="-120"/>
              </a:rPr>
              <a:t>I. </a:t>
            </a:r>
            <a:r>
              <a:rPr lang="zh-TW" altLang="zh-HK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個位</a:t>
            </a: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HK" kern="0" dirty="0">
                <a:latin typeface="+mj-lt"/>
                <a:ea typeface="標楷體" panose="03000509000000000000" pitchFamily="65" charset="-120"/>
              </a:rPr>
              <a:t>II.</a:t>
            </a:r>
            <a:r>
              <a:rPr lang="en-US" altLang="zh-HK" kern="100" dirty="0"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zh-HK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十分位</a:t>
            </a: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HK" kern="0" dirty="0">
                <a:latin typeface="+mj-lt"/>
                <a:ea typeface="標楷體" panose="03000509000000000000" pitchFamily="65" charset="-120"/>
              </a:rPr>
              <a:t>III. </a:t>
            </a:r>
            <a:r>
              <a:rPr lang="zh-TW" altLang="zh-HK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百分位</a:t>
            </a:r>
            <a:endParaRPr lang="zh-TW" altLang="zh-HK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0EBDF0-0949-4B5E-B750-EA8AB8F6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50837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kumimoji="0" lang="en-US" altLang="zh-HK">
                <a:solidFill>
                  <a:srgbClr val="003399"/>
                </a:solidFill>
                <a:ea typeface="標楷體" panose="03000509000000000000" pitchFamily="65" charset="-120"/>
              </a:rPr>
              <a:t>40.50</a:t>
            </a:r>
            <a:endParaRPr kumimoji="0"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3450E0-A988-4772-9530-155BB29FD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786" y="4805363"/>
            <a:ext cx="6184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小數部分末位的零</a:t>
            </a:r>
            <a:r>
              <a:rPr kumimoji="0" lang="zh-TW" altLang="en-US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刪走後，值不變。</a:t>
            </a:r>
            <a:endParaRPr kumimoji="0" lang="en-US" altLang="zh-TW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8C2A47F-2DE5-41A8-90F3-BE840901761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8263" y="3919538"/>
            <a:ext cx="0" cy="233362"/>
          </a:xfrm>
          <a:prstGeom prst="straightConnector1">
            <a:avLst/>
          </a:prstGeom>
          <a:noFill/>
          <a:ln w="28575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7C0F6BC6-2C7A-4862-A1B7-6BFA153F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4152900"/>
            <a:ext cx="917575" cy="522288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kumimoji="0" lang="zh-TW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個位</a:t>
            </a:r>
            <a:endParaRPr kumimoji="0" lang="en-US" altLang="zh-TW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D73A101-1560-4CF1-A895-A8CAC4AC2B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1500" y="3309938"/>
            <a:ext cx="0" cy="325437"/>
          </a:xfrm>
          <a:prstGeom prst="straightConnector1">
            <a:avLst/>
          </a:prstGeom>
          <a:noFill/>
          <a:ln w="28575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508ED1F-E439-4B7C-8F39-8340C0FC7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787650"/>
            <a:ext cx="1296988" cy="522288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百分位</a:t>
            </a:r>
            <a:endParaRPr kumimoji="0"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7" grpId="0" animBg="1" autoUpdateAnimBg="0"/>
      <p:bldP spid="28" grpId="0" autoUpdateAnimBg="0"/>
      <p:bldP spid="3" grpId="0" build="allAtOnce"/>
      <p:bldP spid="8" grpId="0" build="allAtOnce"/>
      <p:bldP spid="11" grpId="0" animBg="1"/>
      <p:bldP spid="11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D1E61FE2-A345-4038-B74B-384E6949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754438"/>
            <a:ext cx="4044950" cy="6397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HK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9E0FF24-0C4F-47F8-B5DA-608C4A3025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836613"/>
            <a:ext cx="8748712" cy="1081087"/>
          </a:xfrm>
          <a:prstGeom prst="rect">
            <a:avLst/>
          </a:prstGeom>
        </p:spPr>
        <p:txBody>
          <a:bodyPr lIns="90000" tIns="0" rIns="0" bIns="0"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8.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如果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TW" sz="2800" kern="100" dirty="0">
                <a:latin typeface="+mj-lt"/>
                <a:ea typeface="標楷體" panose="03000509000000000000" pitchFamily="65" charset="-120"/>
              </a:rPr>
              <a:t>=    </a:t>
            </a: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，且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是真分數，那麼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可能是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什麼數字？</a:t>
            </a:r>
            <a:endParaRPr lang="zh-TW" altLang="zh-HK" sz="2400" kern="100" dirty="0"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0F66DE-3E1F-40AD-B5E7-CA7504A8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84333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4500A6-9F7A-42B0-A225-DB69DF22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7496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B81510CA-68E9-4B8F-9AEB-D218BDEF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89163"/>
            <a:ext cx="3470275" cy="2881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dirty="0"/>
              <a:t>A. </a:t>
            </a:r>
            <a:r>
              <a:rPr lang="en-US" altLang="zh-TW" dirty="0">
                <a:sym typeface="Wingdings" panose="05000000000000000000" pitchFamily="2" charset="2"/>
              </a:rPr>
              <a:t>    = 1</a:t>
            </a:r>
            <a:r>
              <a:rPr lang="zh-TW" altLang="en-US" dirty="0">
                <a:sym typeface="Wingdings" panose="05000000000000000000" pitchFamily="2" charset="2"/>
              </a:rPr>
              <a:t>，　 </a:t>
            </a:r>
            <a:r>
              <a:rPr lang="en-US" altLang="zh-TW" dirty="0">
                <a:sym typeface="Wingdings" panose="05000000000000000000" pitchFamily="2" charset="2"/>
              </a:rPr>
              <a:t>= 100</a:t>
            </a:r>
            <a:endParaRPr lang="en-US" altLang="zh-TW" dirty="0"/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dirty="0"/>
              <a:t>B. </a:t>
            </a:r>
            <a:r>
              <a:rPr lang="en-US" altLang="zh-TW" dirty="0">
                <a:sym typeface="Wingdings" panose="05000000000000000000" pitchFamily="2" charset="2"/>
              </a:rPr>
              <a:t>    = 2</a:t>
            </a:r>
            <a:r>
              <a:rPr lang="zh-TW" altLang="en-US" dirty="0">
                <a:sym typeface="Wingdings" panose="05000000000000000000" pitchFamily="2" charset="2"/>
              </a:rPr>
              <a:t>，　 </a:t>
            </a:r>
            <a:r>
              <a:rPr lang="en-US" altLang="zh-TW" dirty="0">
                <a:sym typeface="Wingdings" panose="05000000000000000000" pitchFamily="2" charset="2"/>
              </a:rPr>
              <a:t>= 35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buFontTx/>
              <a:buAutoNum type="alphaUcPeriod" startAt="3"/>
              <a:defRPr/>
            </a:pPr>
            <a:r>
              <a:rPr lang="en-US" altLang="zh-TW" dirty="0">
                <a:sym typeface="Wingdings" panose="05000000000000000000" pitchFamily="2" charset="2"/>
              </a:rPr>
              <a:t>   = 3</a:t>
            </a:r>
            <a:r>
              <a:rPr lang="zh-TW" altLang="en-US" dirty="0">
                <a:sym typeface="Wingdings" panose="05000000000000000000" pitchFamily="2" charset="2"/>
              </a:rPr>
              <a:t>，　 </a:t>
            </a:r>
            <a:r>
              <a:rPr lang="en-US" altLang="zh-TW" dirty="0">
                <a:sym typeface="Wingdings" panose="05000000000000000000" pitchFamily="2" charset="2"/>
              </a:rPr>
              <a:t>= 30</a:t>
            </a: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dirty="0"/>
              <a:t>D. </a:t>
            </a:r>
            <a:r>
              <a:rPr lang="en-US" altLang="zh-TW" dirty="0">
                <a:sym typeface="Wingdings" panose="05000000000000000000" pitchFamily="2" charset="2"/>
              </a:rPr>
              <a:t>    = 6</a:t>
            </a:r>
            <a:r>
              <a:rPr lang="zh-TW" altLang="en-US" dirty="0">
                <a:sym typeface="Wingdings" panose="05000000000000000000" pitchFamily="2" charset="2"/>
              </a:rPr>
              <a:t>，　 </a:t>
            </a:r>
            <a:r>
              <a:rPr lang="en-US" altLang="zh-TW" dirty="0">
                <a:sym typeface="Wingdings" panose="05000000000000000000" pitchFamily="2" charset="2"/>
              </a:rPr>
              <a:t>= 15</a:t>
            </a:r>
            <a:r>
              <a:rPr lang="en-US" altLang="zh-TW" dirty="0"/>
              <a:t> </a:t>
            </a: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40045221-D281-45AD-9F7D-6DE0DECCE41E}"/>
              </a:ext>
            </a:extLst>
          </p:cNvPr>
          <p:cNvGrpSpPr>
            <a:grpSpLocks/>
          </p:cNvGrpSpPr>
          <p:nvPr/>
        </p:nvGrpSpPr>
        <p:grpSpPr bwMode="auto">
          <a:xfrm>
            <a:off x="5999163" y="2124075"/>
            <a:ext cx="2351087" cy="854075"/>
            <a:chOff x="4700811" y="2209726"/>
            <a:chExt cx="2350656" cy="854241"/>
          </a:xfrm>
        </p:grpSpPr>
        <p:sp>
          <p:nvSpPr>
            <p:cNvPr id="19530" name="文本框 7">
              <a:extLst>
                <a:ext uri="{FF2B5EF4-FFF2-40B4-BE49-F238E27FC236}">
                  <a16:creationId xmlns:a16="http://schemas.microsoft.com/office/drawing/2014/main" id="{B617F93F-FF76-4D68-93CC-0F8658C68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811" y="2366575"/>
              <a:ext cx="23506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HK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en-US" altLang="zh-HK">
                  <a:solidFill>
                    <a:srgbClr val="003399"/>
                  </a:solidFill>
                </a:rPr>
                <a:t>    </a:t>
              </a:r>
              <a:r>
                <a:rPr lang="zh-TW" altLang="en-US">
                  <a:solidFill>
                    <a:srgbClr val="003399"/>
                  </a:solidFill>
                </a:rPr>
                <a:t> </a:t>
              </a:r>
              <a:r>
                <a:rPr lang="en-US" altLang="zh-HK">
                  <a:solidFill>
                    <a:srgbClr val="003399"/>
                  </a:solidFill>
                </a:rPr>
                <a:t>= </a:t>
              </a:r>
              <a:endParaRPr lang="zh-HK" altLang="en-US">
                <a:solidFill>
                  <a:srgbClr val="003399"/>
                </a:solidFill>
              </a:endParaRPr>
            </a:p>
          </p:txBody>
        </p:sp>
        <p:grpSp>
          <p:nvGrpSpPr>
            <p:cNvPr id="19531" name="Group 56">
              <a:extLst>
                <a:ext uri="{FF2B5EF4-FFF2-40B4-BE49-F238E27FC236}">
                  <a16:creationId xmlns:a16="http://schemas.microsoft.com/office/drawing/2014/main" id="{2CE8C64F-BE2E-42C3-85DF-7DFABF7A4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5161" y="2209726"/>
              <a:ext cx="392113" cy="852487"/>
              <a:chOff x="4882" y="2373"/>
              <a:chExt cx="247" cy="537"/>
            </a:xfrm>
          </p:grpSpPr>
          <p:sp>
            <p:nvSpPr>
              <p:cNvPr id="19536" name="Text Box 57">
                <a:extLst>
                  <a:ext uri="{FF2B5EF4-FFF2-40B4-BE49-F238E27FC236}">
                    <a16:creationId xmlns:a16="http://schemas.microsoft.com/office/drawing/2014/main" id="{39186F8B-1FC4-4FBB-88C5-80655F1E6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" y="2373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" panose="05000000000000000000" pitchFamily="2" charset="2"/>
                  </a:rPr>
                  <a:t>1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37" name="Text Box 58">
                <a:extLst>
                  <a:ext uri="{FF2B5EF4-FFF2-40B4-BE49-F238E27FC236}">
                    <a16:creationId xmlns:a16="http://schemas.microsoft.com/office/drawing/2014/main" id="{4F0A18E9-FE2A-4205-BD5F-94B7B18B8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" y="2580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</a:t>
                </a:r>
              </a:p>
            </p:txBody>
          </p:sp>
          <p:sp>
            <p:nvSpPr>
              <p:cNvPr id="19538" name="Line 59">
                <a:extLst>
                  <a:ext uri="{FF2B5EF4-FFF2-40B4-BE49-F238E27FC236}">
                    <a16:creationId xmlns:a16="http://schemas.microsoft.com/office/drawing/2014/main" id="{15550907-D776-42E3-A42A-2FAD62251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5" y="2641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532" name="Group 56">
              <a:extLst>
                <a:ext uri="{FF2B5EF4-FFF2-40B4-BE49-F238E27FC236}">
                  <a16:creationId xmlns:a16="http://schemas.microsoft.com/office/drawing/2014/main" id="{70262AAD-B4B2-41FA-916A-9D914A865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7305" y="2213067"/>
              <a:ext cx="785814" cy="850900"/>
              <a:chOff x="4746" y="2374"/>
              <a:chExt cx="495" cy="536"/>
            </a:xfrm>
          </p:grpSpPr>
          <p:sp>
            <p:nvSpPr>
              <p:cNvPr id="19533" name="Text Box 57">
                <a:extLst>
                  <a:ext uri="{FF2B5EF4-FFF2-40B4-BE49-F238E27FC236}">
                    <a16:creationId xmlns:a16="http://schemas.microsoft.com/office/drawing/2014/main" id="{AD58648E-A9A2-4592-92DF-D252B5EB3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7" y="2374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" panose="05000000000000000000" pitchFamily="2" charset="2"/>
                  </a:rPr>
                  <a:t>20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34" name="Text Box 58">
                <a:extLst>
                  <a:ext uri="{FF2B5EF4-FFF2-40B4-BE49-F238E27FC236}">
                    <a16:creationId xmlns:a16="http://schemas.microsoft.com/office/drawing/2014/main" id="{DAE129AA-7D10-4119-9059-436A4A8654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" y="2580"/>
                <a:ext cx="49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100</a:t>
                </a:r>
              </a:p>
            </p:txBody>
          </p:sp>
          <p:sp>
            <p:nvSpPr>
              <p:cNvPr id="19535" name="Line 59">
                <a:extLst>
                  <a:ext uri="{FF2B5EF4-FFF2-40B4-BE49-F238E27FC236}">
                    <a16:creationId xmlns:a16="http://schemas.microsoft.com/office/drawing/2014/main" id="{F595C9CD-DBE5-40FB-AC8B-818CC61B6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1" y="2641"/>
                <a:ext cx="408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11">
            <a:extLst>
              <a:ext uri="{FF2B5EF4-FFF2-40B4-BE49-F238E27FC236}">
                <a16:creationId xmlns:a16="http://schemas.microsoft.com/office/drawing/2014/main" id="{60E12A90-0361-4BAF-B828-AFB8BCB4ECC4}"/>
              </a:ext>
            </a:extLst>
          </p:cNvPr>
          <p:cNvGrpSpPr>
            <a:grpSpLocks/>
          </p:cNvGrpSpPr>
          <p:nvPr/>
        </p:nvGrpSpPr>
        <p:grpSpPr bwMode="auto">
          <a:xfrm>
            <a:off x="5965825" y="2841625"/>
            <a:ext cx="2393950" cy="866775"/>
            <a:chOff x="4700807" y="2942440"/>
            <a:chExt cx="2394786" cy="867899"/>
          </a:xfrm>
        </p:grpSpPr>
        <p:sp>
          <p:nvSpPr>
            <p:cNvPr id="19521" name="文本框 60">
              <a:extLst>
                <a:ext uri="{FF2B5EF4-FFF2-40B4-BE49-F238E27FC236}">
                  <a16:creationId xmlns:a16="http://schemas.microsoft.com/office/drawing/2014/main" id="{2A69D2CD-A453-460C-9947-75DE2E0A6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807" y="3179105"/>
              <a:ext cx="23947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HK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</a:t>
              </a:r>
              <a:r>
                <a:rPr lang="en-US" altLang="zh-HK">
                  <a:solidFill>
                    <a:srgbClr val="003399"/>
                  </a:solidFill>
                </a:rPr>
                <a:t>= </a:t>
              </a:r>
              <a:endParaRPr lang="zh-HK" altLang="en-US">
                <a:solidFill>
                  <a:srgbClr val="003399"/>
                </a:solidFill>
              </a:endParaRPr>
            </a:p>
          </p:txBody>
        </p:sp>
        <p:grpSp>
          <p:nvGrpSpPr>
            <p:cNvPr id="19522" name="Group 56">
              <a:extLst>
                <a:ext uri="{FF2B5EF4-FFF2-40B4-BE49-F238E27FC236}">
                  <a16:creationId xmlns:a16="http://schemas.microsoft.com/office/drawing/2014/main" id="{D0B2E016-BC06-45E9-9A48-07EEFC9A18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5158" y="2942440"/>
              <a:ext cx="398463" cy="850900"/>
              <a:chOff x="4885" y="2342"/>
              <a:chExt cx="251" cy="536"/>
            </a:xfrm>
          </p:grpSpPr>
          <p:sp>
            <p:nvSpPr>
              <p:cNvPr id="19527" name="Text Box 57">
                <a:extLst>
                  <a:ext uri="{FF2B5EF4-FFF2-40B4-BE49-F238E27FC236}">
                    <a16:creationId xmlns:a16="http://schemas.microsoft.com/office/drawing/2014/main" id="{7629E64A-4F67-4814-B7BE-96F4085D73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3" y="2342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" panose="05000000000000000000" pitchFamily="2" charset="2"/>
                  </a:rPr>
                  <a:t>2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28" name="Text Box 58">
                <a:extLst>
                  <a:ext uri="{FF2B5EF4-FFF2-40B4-BE49-F238E27FC236}">
                    <a16:creationId xmlns:a16="http://schemas.microsoft.com/office/drawing/2014/main" id="{F91827B3-BCBD-4F1C-A54F-0EAC8BA5BC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5" y="2548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</a:t>
                </a:r>
              </a:p>
            </p:txBody>
          </p:sp>
          <p:sp>
            <p:nvSpPr>
              <p:cNvPr id="19529" name="Line 59">
                <a:extLst>
                  <a:ext uri="{FF2B5EF4-FFF2-40B4-BE49-F238E27FC236}">
                    <a16:creationId xmlns:a16="http://schemas.microsoft.com/office/drawing/2014/main" id="{78D6477F-9B51-45DE-8696-8D7EBD51B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523" name="Group 56">
              <a:extLst>
                <a:ext uri="{FF2B5EF4-FFF2-40B4-BE49-F238E27FC236}">
                  <a16:creationId xmlns:a16="http://schemas.microsoft.com/office/drawing/2014/main" id="{EC6F0375-2889-4115-8AF8-CF3128625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0493" y="2957851"/>
              <a:ext cx="647701" cy="852488"/>
              <a:chOff x="4814" y="2341"/>
              <a:chExt cx="408" cy="537"/>
            </a:xfrm>
          </p:grpSpPr>
          <p:sp>
            <p:nvSpPr>
              <p:cNvPr id="19524" name="Text Box 57">
                <a:extLst>
                  <a:ext uri="{FF2B5EF4-FFF2-40B4-BE49-F238E27FC236}">
                    <a16:creationId xmlns:a16="http://schemas.microsoft.com/office/drawing/2014/main" id="{C19EE751-7F1B-4099-BAA2-5B3DFE24B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341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" panose="05000000000000000000" pitchFamily="2" charset="2"/>
                  </a:rPr>
                  <a:t>14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25" name="Text Box 58">
                <a:extLst>
                  <a:ext uri="{FF2B5EF4-FFF2-40B4-BE49-F238E27FC236}">
                    <a16:creationId xmlns:a16="http://schemas.microsoft.com/office/drawing/2014/main" id="{FAC95AEC-30D9-46D4-97BB-1C5EEC0AD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8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35</a:t>
                </a:r>
              </a:p>
            </p:txBody>
          </p:sp>
          <p:sp>
            <p:nvSpPr>
              <p:cNvPr id="19526" name="Line 59">
                <a:extLst>
                  <a:ext uri="{FF2B5EF4-FFF2-40B4-BE49-F238E27FC236}">
                    <a16:creationId xmlns:a16="http://schemas.microsoft.com/office/drawing/2014/main" id="{FADD731B-F92B-4A5F-97E6-9B20E2A03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2609"/>
                <a:ext cx="408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12">
            <a:extLst>
              <a:ext uri="{FF2B5EF4-FFF2-40B4-BE49-F238E27FC236}">
                <a16:creationId xmlns:a16="http://schemas.microsoft.com/office/drawing/2014/main" id="{6C3862EA-1B8C-4254-83C9-55BA799C9146}"/>
              </a:ext>
            </a:extLst>
          </p:cNvPr>
          <p:cNvGrpSpPr>
            <a:grpSpLocks/>
          </p:cNvGrpSpPr>
          <p:nvPr/>
        </p:nvGrpSpPr>
        <p:grpSpPr bwMode="auto">
          <a:xfrm>
            <a:off x="6183313" y="3646488"/>
            <a:ext cx="2176462" cy="871537"/>
            <a:chOff x="4697538" y="3711524"/>
            <a:chExt cx="2176581" cy="871073"/>
          </a:xfrm>
        </p:grpSpPr>
        <p:sp>
          <p:nvSpPr>
            <p:cNvPr id="19512" name="文本框 71">
              <a:extLst>
                <a:ext uri="{FF2B5EF4-FFF2-40B4-BE49-F238E27FC236}">
                  <a16:creationId xmlns:a16="http://schemas.microsoft.com/office/drawing/2014/main" id="{C95CDDD6-65EC-42F7-9838-0E447B14A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7538" y="3898568"/>
              <a:ext cx="21765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HK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en-US" altLang="zh-HK">
                  <a:solidFill>
                    <a:srgbClr val="003399"/>
                  </a:solidFill>
                </a:rPr>
                <a:t>     = </a:t>
              </a:r>
              <a:endParaRPr lang="zh-HK" altLang="en-US">
                <a:solidFill>
                  <a:srgbClr val="003399"/>
                </a:solidFill>
              </a:endParaRPr>
            </a:p>
          </p:txBody>
        </p:sp>
        <p:grpSp>
          <p:nvGrpSpPr>
            <p:cNvPr id="19513" name="Group 56">
              <a:extLst>
                <a:ext uri="{FF2B5EF4-FFF2-40B4-BE49-F238E27FC236}">
                  <a16:creationId xmlns:a16="http://schemas.microsoft.com/office/drawing/2014/main" id="{8BEFFF50-8FFA-4BFB-9CB3-7AA915993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935" y="3711524"/>
              <a:ext cx="403224" cy="869950"/>
              <a:chOff x="4740" y="2352"/>
              <a:chExt cx="254" cy="548"/>
            </a:xfrm>
          </p:grpSpPr>
          <p:sp>
            <p:nvSpPr>
              <p:cNvPr id="19518" name="Text Box 57">
                <a:extLst>
                  <a:ext uri="{FF2B5EF4-FFF2-40B4-BE49-F238E27FC236}">
                    <a16:creationId xmlns:a16="http://schemas.microsoft.com/office/drawing/2014/main" id="{854B7EB5-F9A3-44AE-AE98-8CBB7EC34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0" y="2352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" panose="05000000000000000000" pitchFamily="2" charset="2"/>
                  </a:rPr>
                  <a:t>3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19" name="Text Box 58">
                <a:extLst>
                  <a:ext uri="{FF2B5EF4-FFF2-40B4-BE49-F238E27FC236}">
                    <a16:creationId xmlns:a16="http://schemas.microsoft.com/office/drawing/2014/main" id="{7E495FE5-6849-42AD-8A7D-334302064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4" y="2570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</a:t>
                </a:r>
              </a:p>
            </p:txBody>
          </p:sp>
          <p:sp>
            <p:nvSpPr>
              <p:cNvPr id="19520" name="Line 59">
                <a:extLst>
                  <a:ext uri="{FF2B5EF4-FFF2-40B4-BE49-F238E27FC236}">
                    <a16:creationId xmlns:a16="http://schemas.microsoft.com/office/drawing/2014/main" id="{B1141F7E-2DEB-4B2C-8FE2-56D6A27E5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" y="2617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514" name="Group 56">
              <a:extLst>
                <a:ext uri="{FF2B5EF4-FFF2-40B4-BE49-F238E27FC236}">
                  <a16:creationId xmlns:a16="http://schemas.microsoft.com/office/drawing/2014/main" id="{AA182577-96A8-47F3-8084-AEEA991EF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7206" y="3730109"/>
              <a:ext cx="647701" cy="852488"/>
              <a:chOff x="4721" y="2353"/>
              <a:chExt cx="408" cy="537"/>
            </a:xfrm>
          </p:grpSpPr>
          <p:sp>
            <p:nvSpPr>
              <p:cNvPr id="19515" name="Text Box 57">
                <a:extLst>
                  <a:ext uri="{FF2B5EF4-FFF2-40B4-BE49-F238E27FC236}">
                    <a16:creationId xmlns:a16="http://schemas.microsoft.com/office/drawing/2014/main" id="{E76B5004-1802-4838-AB6C-04097C97F8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5" y="2353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" panose="05000000000000000000" pitchFamily="2" charset="2"/>
                  </a:rPr>
                  <a:t>18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16" name="Text Box 58">
                <a:extLst>
                  <a:ext uri="{FF2B5EF4-FFF2-40B4-BE49-F238E27FC236}">
                    <a16:creationId xmlns:a16="http://schemas.microsoft.com/office/drawing/2014/main" id="{4F8913C6-65E9-42C6-BA66-336F880E0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9" y="2560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30</a:t>
                </a:r>
              </a:p>
            </p:txBody>
          </p:sp>
          <p:sp>
            <p:nvSpPr>
              <p:cNvPr id="19517" name="Line 59">
                <a:extLst>
                  <a:ext uri="{FF2B5EF4-FFF2-40B4-BE49-F238E27FC236}">
                    <a16:creationId xmlns:a16="http://schemas.microsoft.com/office/drawing/2014/main" id="{A7C02A8D-02C5-48F9-95A3-A50DC4F46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1" y="2621"/>
                <a:ext cx="408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3">
            <a:extLst>
              <a:ext uri="{FF2B5EF4-FFF2-40B4-BE49-F238E27FC236}">
                <a16:creationId xmlns:a16="http://schemas.microsoft.com/office/drawing/2014/main" id="{62D2FB42-0A2B-40A4-956C-E475000FDEB9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4391025"/>
            <a:ext cx="3248025" cy="852488"/>
            <a:chOff x="4709316" y="4441790"/>
            <a:chExt cx="3247226" cy="852488"/>
          </a:xfrm>
        </p:grpSpPr>
        <p:sp>
          <p:nvSpPr>
            <p:cNvPr id="19507" name="文本框 81">
              <a:extLst>
                <a:ext uri="{FF2B5EF4-FFF2-40B4-BE49-F238E27FC236}">
                  <a16:creationId xmlns:a16="http://schemas.microsoft.com/office/drawing/2014/main" id="{33035E13-F5C3-4656-9596-ABBE2404C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9316" y="4580977"/>
              <a:ext cx="32472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lang="en-US" altLang="zh-HK">
                  <a:solidFill>
                    <a:srgbClr val="003399"/>
                  </a:solidFill>
                </a:rPr>
                <a:t>       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，假分數</a:t>
              </a:r>
              <a:r>
                <a:rPr lang="en-US" altLang="zh-HK">
                  <a:solidFill>
                    <a:srgbClr val="003399"/>
                  </a:solidFill>
                </a:rPr>
                <a:t> </a:t>
              </a:r>
              <a:endParaRPr lang="zh-HK" altLang="en-US">
                <a:solidFill>
                  <a:srgbClr val="003399"/>
                </a:solidFill>
              </a:endParaRPr>
            </a:p>
          </p:txBody>
        </p:sp>
        <p:grpSp>
          <p:nvGrpSpPr>
            <p:cNvPr id="19508" name="Group 56">
              <a:extLst>
                <a:ext uri="{FF2B5EF4-FFF2-40B4-BE49-F238E27FC236}">
                  <a16:creationId xmlns:a16="http://schemas.microsoft.com/office/drawing/2014/main" id="{7DAF9D6B-0015-44B1-968E-601DF5B87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2560" y="4441790"/>
              <a:ext cx="392113" cy="852488"/>
              <a:chOff x="4881" y="2341"/>
              <a:chExt cx="247" cy="537"/>
            </a:xfrm>
          </p:grpSpPr>
          <p:sp>
            <p:nvSpPr>
              <p:cNvPr id="19509" name="Text Box 57">
                <a:extLst>
                  <a:ext uri="{FF2B5EF4-FFF2-40B4-BE49-F238E27FC236}">
                    <a16:creationId xmlns:a16="http://schemas.microsoft.com/office/drawing/2014/main" id="{222AD507-8897-47C1-827C-2A2BD450A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1" y="2341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" panose="05000000000000000000" pitchFamily="2" charset="2"/>
                  </a:rPr>
                  <a:t>6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10" name="Text Box 58">
                <a:extLst>
                  <a:ext uri="{FF2B5EF4-FFF2-40B4-BE49-F238E27FC236}">
                    <a16:creationId xmlns:a16="http://schemas.microsoft.com/office/drawing/2014/main" id="{C562546B-FFF8-46A0-8D87-F3D73023F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5" y="2548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</a:t>
                </a:r>
              </a:p>
            </p:txBody>
          </p:sp>
          <p:sp>
            <p:nvSpPr>
              <p:cNvPr id="19511" name="Line 59">
                <a:extLst>
                  <a:ext uri="{FF2B5EF4-FFF2-40B4-BE49-F238E27FC236}">
                    <a16:creationId xmlns:a16="http://schemas.microsoft.com/office/drawing/2014/main" id="{79EC1662-7477-43B3-83A5-76A0698A8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7002D71A-D0FC-41B4-B0FD-AD4239D65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657350"/>
            <a:ext cx="320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把各選項代入得</a:t>
            </a:r>
            <a:endParaRPr lang="zh-HK" altLang="en-US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468" name="组合 4">
            <a:extLst>
              <a:ext uri="{FF2B5EF4-FFF2-40B4-BE49-F238E27FC236}">
                <a16:creationId xmlns:a16="http://schemas.microsoft.com/office/drawing/2014/main" id="{10AC7483-18C2-4CDD-AAB7-81E2CCAAF8CE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781050"/>
            <a:ext cx="385762" cy="806450"/>
            <a:chOff x="1527175" y="781599"/>
            <a:chExt cx="385763" cy="805901"/>
          </a:xfrm>
        </p:grpSpPr>
        <p:sp>
          <p:nvSpPr>
            <p:cNvPr id="19504" name="Text Box 58">
              <a:extLst>
                <a:ext uri="{FF2B5EF4-FFF2-40B4-BE49-F238E27FC236}">
                  <a16:creationId xmlns:a16="http://schemas.microsoft.com/office/drawing/2014/main" id="{89045032-A3E3-4706-A3A8-621BE2E9C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7175" y="1063625"/>
              <a:ext cx="385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5</a:t>
              </a:r>
            </a:p>
          </p:txBody>
        </p:sp>
        <p:sp>
          <p:nvSpPr>
            <p:cNvPr id="19505" name="Line 59">
              <a:extLst>
                <a:ext uri="{FF2B5EF4-FFF2-40B4-BE49-F238E27FC236}">
                  <a16:creationId xmlns:a16="http://schemas.microsoft.com/office/drawing/2014/main" id="{562FFED5-6F67-4947-B73C-BB168B5DA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1463" y="1160463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19506" name="图片 2">
              <a:extLst>
                <a:ext uri="{FF2B5EF4-FFF2-40B4-BE49-F238E27FC236}">
                  <a16:creationId xmlns:a16="http://schemas.microsoft.com/office/drawing/2014/main" id="{F909CD9C-09A5-4999-B7D9-E4ACEC954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172" y="781599"/>
              <a:ext cx="351384" cy="3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9" name="组合 5">
            <a:extLst>
              <a:ext uri="{FF2B5EF4-FFF2-40B4-BE49-F238E27FC236}">
                <a16:creationId xmlns:a16="http://schemas.microsoft.com/office/drawing/2014/main" id="{579395CD-E546-436B-B511-3F8DFAAF1A65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730250"/>
            <a:ext cx="585787" cy="852488"/>
            <a:chOff x="2214563" y="746125"/>
            <a:chExt cx="585787" cy="852488"/>
          </a:xfrm>
        </p:grpSpPr>
        <p:grpSp>
          <p:nvGrpSpPr>
            <p:cNvPr id="19499" name="Group 56">
              <a:extLst>
                <a:ext uri="{FF2B5EF4-FFF2-40B4-BE49-F238E27FC236}">
                  <a16:creationId xmlns:a16="http://schemas.microsoft.com/office/drawing/2014/main" id="{EBD99643-31E2-49FE-B1FA-4DF9CF71D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4563" y="746125"/>
              <a:ext cx="585787" cy="852488"/>
              <a:chOff x="4818" y="2341"/>
              <a:chExt cx="369" cy="537"/>
            </a:xfrm>
          </p:grpSpPr>
          <p:sp>
            <p:nvSpPr>
              <p:cNvPr id="19501" name="Text Box 57">
                <a:extLst>
                  <a:ext uri="{FF2B5EF4-FFF2-40B4-BE49-F238E27FC236}">
                    <a16:creationId xmlns:a16="http://schemas.microsoft.com/office/drawing/2014/main" id="{912B4E3D-D5A3-48D1-9F3D-5CB61B969B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341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ea typeface="標楷體" panose="03000509000000000000" pitchFamily="65" charset="-120"/>
                    <a:sym typeface="Wingdings" panose="05000000000000000000" pitchFamily="2" charset="2"/>
                  </a:rPr>
                  <a:t>18</a:t>
                </a:r>
                <a:endParaRPr lang="en-US" altLang="zh-TW"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9502" name="Text Box 58">
                <a:extLst>
                  <a:ext uri="{FF2B5EF4-FFF2-40B4-BE49-F238E27FC236}">
                    <a16:creationId xmlns:a16="http://schemas.microsoft.com/office/drawing/2014/main" id="{64C0B26E-A36B-4613-A71D-12CF7C06B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8" y="254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zh-TW">
                  <a:ea typeface="標楷體" panose="03000509000000000000" pitchFamily="65" charset="-120"/>
                </a:endParaRPr>
              </a:p>
            </p:txBody>
          </p:sp>
          <p:sp>
            <p:nvSpPr>
              <p:cNvPr id="19503" name="Line 59">
                <a:extLst>
                  <a:ext uri="{FF2B5EF4-FFF2-40B4-BE49-F238E27FC236}">
                    <a16:creationId xmlns:a16="http://schemas.microsoft.com/office/drawing/2014/main" id="{CD8759C8-2F61-44B6-A6C7-B9F44C059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9500" name="图片 3">
              <a:extLst>
                <a:ext uri="{FF2B5EF4-FFF2-40B4-BE49-F238E27FC236}">
                  <a16:creationId xmlns:a16="http://schemas.microsoft.com/office/drawing/2014/main" id="{6C0C5589-828F-4693-BC21-72BF7F45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664" y="1171575"/>
              <a:ext cx="438045" cy="42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0" name="图片 65">
            <a:extLst>
              <a:ext uri="{FF2B5EF4-FFF2-40B4-BE49-F238E27FC236}">
                <a16:creationId xmlns:a16="http://schemas.microsoft.com/office/drawing/2014/main" id="{1BC80AE0-5B27-4506-BAF6-81EF6BA92F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985838"/>
            <a:ext cx="438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图片 66">
            <a:extLst>
              <a:ext uri="{FF2B5EF4-FFF2-40B4-BE49-F238E27FC236}">
                <a16:creationId xmlns:a16="http://schemas.microsoft.com/office/drawing/2014/main" id="{0AD53A35-9181-45C0-A0A1-0BBE98523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384425"/>
            <a:ext cx="4365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图片 67">
            <a:extLst>
              <a:ext uri="{FF2B5EF4-FFF2-40B4-BE49-F238E27FC236}">
                <a16:creationId xmlns:a16="http://schemas.microsoft.com/office/drawing/2014/main" id="{EFE97572-D632-4F70-B452-B0EFC0B7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095625"/>
            <a:ext cx="438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图片 68">
            <a:extLst>
              <a:ext uri="{FF2B5EF4-FFF2-40B4-BE49-F238E27FC236}">
                <a16:creationId xmlns:a16="http://schemas.microsoft.com/office/drawing/2014/main" id="{0D902A98-BA2B-4CB9-9FF9-D32E8D6BF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813175"/>
            <a:ext cx="4365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图片 69">
            <a:extLst>
              <a:ext uri="{FF2B5EF4-FFF2-40B4-BE49-F238E27FC236}">
                <a16:creationId xmlns:a16="http://schemas.microsoft.com/office/drawing/2014/main" id="{F5795DA3-AD93-45DA-BF04-74B73000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530725"/>
            <a:ext cx="438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图片 71">
            <a:extLst>
              <a:ext uri="{FF2B5EF4-FFF2-40B4-BE49-F238E27FC236}">
                <a16:creationId xmlns:a16="http://schemas.microsoft.com/office/drawing/2014/main" id="{B77F4F89-01DA-42CB-94D5-681E78B116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009650"/>
            <a:ext cx="3508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图片 72">
            <a:extLst>
              <a:ext uri="{FF2B5EF4-FFF2-40B4-BE49-F238E27FC236}">
                <a16:creationId xmlns:a16="http://schemas.microsoft.com/office/drawing/2014/main" id="{13304506-416F-4EA8-BE72-A3AC97DB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95538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图片 73">
            <a:extLst>
              <a:ext uri="{FF2B5EF4-FFF2-40B4-BE49-F238E27FC236}">
                <a16:creationId xmlns:a16="http://schemas.microsoft.com/office/drawing/2014/main" id="{9A4A3DF9-1B02-4B98-95DE-5DE93BEFFB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2737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图片 74">
            <a:extLst>
              <a:ext uri="{FF2B5EF4-FFF2-40B4-BE49-F238E27FC236}">
                <a16:creationId xmlns:a16="http://schemas.microsoft.com/office/drawing/2014/main" id="{72F433F3-166A-4702-A3B6-8E33CF37AF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83698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图片 75">
            <a:extLst>
              <a:ext uri="{FF2B5EF4-FFF2-40B4-BE49-F238E27FC236}">
                <a16:creationId xmlns:a16="http://schemas.microsoft.com/office/drawing/2014/main" id="{83E3A7AC-1DCE-4323-9D7C-AC5CFDEA44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54818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0" name="组合 6">
            <a:extLst>
              <a:ext uri="{FF2B5EF4-FFF2-40B4-BE49-F238E27FC236}">
                <a16:creationId xmlns:a16="http://schemas.microsoft.com/office/drawing/2014/main" id="{8E4EC3BF-83A0-4756-BFA1-68ED52513054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787400"/>
            <a:ext cx="385762" cy="798513"/>
            <a:chOff x="3411824" y="807773"/>
            <a:chExt cx="385763" cy="797416"/>
          </a:xfrm>
        </p:grpSpPr>
        <p:sp>
          <p:nvSpPr>
            <p:cNvPr id="19496" name="Text Box 58">
              <a:extLst>
                <a:ext uri="{FF2B5EF4-FFF2-40B4-BE49-F238E27FC236}">
                  <a16:creationId xmlns:a16="http://schemas.microsoft.com/office/drawing/2014/main" id="{059A19EE-D32B-460D-AAC5-1A621DEF5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824" y="1081314"/>
              <a:ext cx="385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5</a:t>
              </a:r>
            </a:p>
          </p:txBody>
        </p:sp>
        <p:sp>
          <p:nvSpPr>
            <p:cNvPr id="19497" name="Line 59">
              <a:extLst>
                <a:ext uri="{FF2B5EF4-FFF2-40B4-BE49-F238E27FC236}">
                  <a16:creationId xmlns:a16="http://schemas.microsoft.com/office/drawing/2014/main" id="{F4873427-0815-4DA2-A9F5-69451AC73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523" y="1171575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19498" name="图片 76">
              <a:extLst>
                <a:ext uri="{FF2B5EF4-FFF2-40B4-BE49-F238E27FC236}">
                  <a16:creationId xmlns:a16="http://schemas.microsoft.com/office/drawing/2014/main" id="{3C9FACE9-FD95-48AE-899C-1CDC3B062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201" y="807773"/>
              <a:ext cx="351384" cy="3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文本框 7">
            <a:extLst>
              <a:ext uri="{FF2B5EF4-FFF2-40B4-BE49-F238E27FC236}">
                <a16:creationId xmlns:a16="http://schemas.microsoft.com/office/drawing/2014/main" id="{65E4F8B9-B773-477F-843F-798C1B1F8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2301875"/>
            <a:ext cx="1851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，真分數</a:t>
            </a:r>
            <a:r>
              <a:rPr lang="en-US" altLang="zh-HK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zh-HK" altLang="en-US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Group 56">
            <a:extLst>
              <a:ext uri="{FF2B5EF4-FFF2-40B4-BE49-F238E27FC236}">
                <a16:creationId xmlns:a16="http://schemas.microsoft.com/office/drawing/2014/main" id="{D4289EA2-3757-45C8-98E6-950607541E96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2125663"/>
            <a:ext cx="392113" cy="850900"/>
            <a:chOff x="4881" y="2341"/>
            <a:chExt cx="247" cy="537"/>
          </a:xfrm>
        </p:grpSpPr>
        <p:sp>
          <p:nvSpPr>
            <p:cNvPr id="19493" name="Text Box 57">
              <a:extLst>
                <a:ext uri="{FF2B5EF4-FFF2-40B4-BE49-F238E27FC236}">
                  <a16:creationId xmlns:a16="http://schemas.microsoft.com/office/drawing/2014/main" id="{1A25B534-AC28-4CDC-83F8-B58BA4A85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" y="23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1</a:t>
              </a:r>
              <a:endParaRPr lang="en-US" altLang="zh-TW">
                <a:solidFill>
                  <a:srgbClr val="003399"/>
                </a:solidFill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19494" name="Text Box 58">
              <a:extLst>
                <a:ext uri="{FF2B5EF4-FFF2-40B4-BE49-F238E27FC236}">
                  <a16:creationId xmlns:a16="http://schemas.microsoft.com/office/drawing/2014/main" id="{035F93F8-E823-4CA4-A787-98F68AE42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548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5</a:t>
              </a:r>
            </a:p>
          </p:txBody>
        </p:sp>
        <p:sp>
          <p:nvSpPr>
            <p:cNvPr id="19495" name="Line 59">
              <a:extLst>
                <a:ext uri="{FF2B5EF4-FFF2-40B4-BE49-F238E27FC236}">
                  <a16:creationId xmlns:a16="http://schemas.microsoft.com/office/drawing/2014/main" id="{59E92B3D-81ED-43B5-85C8-AF3E18C22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91" name="文本框 7">
            <a:extLst>
              <a:ext uri="{FF2B5EF4-FFF2-40B4-BE49-F238E27FC236}">
                <a16:creationId xmlns:a16="http://schemas.microsoft.com/office/drawing/2014/main" id="{D74AE4D6-6E83-4049-B86A-D869632E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3057525"/>
            <a:ext cx="1851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，真分數</a:t>
            </a:r>
            <a:r>
              <a:rPr lang="en-US" altLang="zh-HK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zh-HK" altLang="en-US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Group 56">
            <a:extLst>
              <a:ext uri="{FF2B5EF4-FFF2-40B4-BE49-F238E27FC236}">
                <a16:creationId xmlns:a16="http://schemas.microsoft.com/office/drawing/2014/main" id="{E7D39D32-FA98-4C17-8B40-D900F1BA989B}"/>
              </a:ext>
            </a:extLst>
          </p:cNvPr>
          <p:cNvGrpSpPr>
            <a:grpSpLocks/>
          </p:cNvGrpSpPr>
          <p:nvPr/>
        </p:nvGrpSpPr>
        <p:grpSpPr bwMode="auto">
          <a:xfrm>
            <a:off x="4329113" y="2879725"/>
            <a:ext cx="392112" cy="852488"/>
            <a:chOff x="4881" y="2341"/>
            <a:chExt cx="247" cy="537"/>
          </a:xfrm>
        </p:grpSpPr>
        <p:sp>
          <p:nvSpPr>
            <p:cNvPr id="19490" name="Text Box 57">
              <a:extLst>
                <a:ext uri="{FF2B5EF4-FFF2-40B4-BE49-F238E27FC236}">
                  <a16:creationId xmlns:a16="http://schemas.microsoft.com/office/drawing/2014/main" id="{9D22CE12-D031-4EE6-B847-0DD87FC6C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" y="23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2</a:t>
              </a:r>
              <a:endParaRPr lang="en-US" altLang="zh-TW">
                <a:solidFill>
                  <a:srgbClr val="003399"/>
                </a:solidFill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19491" name="Text Box 58">
              <a:extLst>
                <a:ext uri="{FF2B5EF4-FFF2-40B4-BE49-F238E27FC236}">
                  <a16:creationId xmlns:a16="http://schemas.microsoft.com/office/drawing/2014/main" id="{83C29413-BA07-4148-857D-1F102806F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548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5</a:t>
              </a:r>
            </a:p>
          </p:txBody>
        </p:sp>
        <p:sp>
          <p:nvSpPr>
            <p:cNvPr id="19492" name="Line 59">
              <a:extLst>
                <a:ext uri="{FF2B5EF4-FFF2-40B4-BE49-F238E27FC236}">
                  <a16:creationId xmlns:a16="http://schemas.microsoft.com/office/drawing/2014/main" id="{079199E3-6062-475E-AAD5-57104901B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96" name="文本框 7">
            <a:extLst>
              <a:ext uri="{FF2B5EF4-FFF2-40B4-BE49-F238E27FC236}">
                <a16:creationId xmlns:a16="http://schemas.microsoft.com/office/drawing/2014/main" id="{73E52924-626C-4389-9BC3-E1C33F41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3816350"/>
            <a:ext cx="185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，真分數</a:t>
            </a:r>
            <a:r>
              <a:rPr lang="en-US" altLang="zh-HK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zh-HK" altLang="en-US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1" name="Group 56">
            <a:extLst>
              <a:ext uri="{FF2B5EF4-FFF2-40B4-BE49-F238E27FC236}">
                <a16:creationId xmlns:a16="http://schemas.microsoft.com/office/drawing/2014/main" id="{2C8B5954-30CA-4533-B3F2-059D8AC6737D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3640138"/>
            <a:ext cx="392113" cy="852487"/>
            <a:chOff x="4881" y="2341"/>
            <a:chExt cx="247" cy="537"/>
          </a:xfrm>
        </p:grpSpPr>
        <p:sp>
          <p:nvSpPr>
            <p:cNvPr id="19487" name="Text Box 57">
              <a:extLst>
                <a:ext uri="{FF2B5EF4-FFF2-40B4-BE49-F238E27FC236}">
                  <a16:creationId xmlns:a16="http://schemas.microsoft.com/office/drawing/2014/main" id="{19BF079A-EC58-468F-A2D6-FC8FDF53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" y="23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3</a:t>
              </a:r>
              <a:endParaRPr lang="en-US" altLang="zh-TW">
                <a:solidFill>
                  <a:srgbClr val="003399"/>
                </a:solidFill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19488" name="Text Box 58">
              <a:extLst>
                <a:ext uri="{FF2B5EF4-FFF2-40B4-BE49-F238E27FC236}">
                  <a16:creationId xmlns:a16="http://schemas.microsoft.com/office/drawing/2014/main" id="{2058F01D-EC5A-4B4E-AE0B-7D08A17AB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548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5</a:t>
              </a:r>
            </a:p>
          </p:txBody>
        </p:sp>
        <p:sp>
          <p:nvSpPr>
            <p:cNvPr id="19489" name="Line 59">
              <a:extLst>
                <a:ext uri="{FF2B5EF4-FFF2-40B4-BE49-F238E27FC236}">
                  <a16:creationId xmlns:a16="http://schemas.microsoft.com/office/drawing/2014/main" id="{A11CA759-88E8-4EA7-883F-CD72368E5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7" grpId="0" animBg="1"/>
      <p:bldP spid="28" grpId="0"/>
      <p:bldP spid="15" grpId="0"/>
      <p:bldP spid="15" grpId="1"/>
      <p:bldP spid="82" grpId="0"/>
      <p:bldP spid="82" grpId="1"/>
      <p:bldP spid="91" grpId="0"/>
      <p:bldP spid="91" grpId="1"/>
      <p:bldP spid="96" grpId="0"/>
      <p:bldP spid="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6">
            <a:extLst>
              <a:ext uri="{FF2B5EF4-FFF2-40B4-BE49-F238E27FC236}">
                <a16:creationId xmlns:a16="http://schemas.microsoft.com/office/drawing/2014/main" id="{BF936381-7084-4326-93DD-D00CB46F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501" y="3853838"/>
            <a:ext cx="270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</a:rPr>
              <a:t>= (             </a:t>
            </a:r>
            <a:r>
              <a:rPr lang="zh-TW" altLang="zh-TW" dirty="0">
                <a:solidFill>
                  <a:srgbClr val="003399"/>
                </a:solidFill>
              </a:rPr>
              <a:t>－</a:t>
            </a:r>
            <a:r>
              <a:rPr lang="en-US" altLang="zh-TW" dirty="0">
                <a:solidFill>
                  <a:srgbClr val="003399"/>
                </a:solidFill>
              </a:rPr>
              <a:t>4)</a:t>
            </a: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F980DC23-4591-4E22-9EAE-8E04E897D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113" y="2727273"/>
            <a:ext cx="504000" cy="360363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20488" name="Text Box 27">
            <a:extLst>
              <a:ext uri="{FF2B5EF4-FFF2-40B4-BE49-F238E27FC236}">
                <a16:creationId xmlns:a16="http://schemas.microsoft.com/office/drawing/2014/main" id="{8AF8BD7D-BEF3-4201-94EE-94445CE5A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008188"/>
            <a:ext cx="56911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/>
              <a:t>A. $210			B. $280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C. $350                        D. $420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649DA42-28C1-4085-8E74-51C0E7DD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1428750"/>
            <a:ext cx="692150" cy="395288"/>
          </a:xfrm>
          <a:prstGeom prst="rect">
            <a:avLst/>
          </a:prstGeom>
          <a:solidFill>
            <a:srgbClr val="FFC0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DA72290-AB8C-41E5-B0E4-CCE073E7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802" y="977181"/>
            <a:ext cx="4608513" cy="395288"/>
          </a:xfrm>
          <a:prstGeom prst="rect">
            <a:avLst/>
          </a:prstGeom>
          <a:solidFill>
            <a:srgbClr val="FFCCFF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674F7A7-79EA-4D65-AACE-09F2FF22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403350"/>
            <a:ext cx="1806575" cy="396875"/>
          </a:xfrm>
          <a:prstGeom prst="rect">
            <a:avLst/>
          </a:prstGeom>
          <a:solidFill>
            <a:srgbClr val="FFCCFF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5878260-98CE-486B-A5F1-1A717B545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958850"/>
            <a:ext cx="2700338" cy="395288"/>
          </a:xfrm>
          <a:prstGeom prst="rect">
            <a:avLst/>
          </a:prstGeom>
          <a:solidFill>
            <a:srgbClr val="92D05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20482" name="文字方塊 7">
            <a:extLst>
              <a:ext uri="{FF2B5EF4-FFF2-40B4-BE49-F238E27FC236}">
                <a16:creationId xmlns:a16="http://schemas.microsoft.com/office/drawing/2014/main" id="{8F985C0C-53A4-41DE-95B0-43C4FB2E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904875"/>
            <a:ext cx="7896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標楷體" panose="03000509000000000000" pitchFamily="65" charset="-120"/>
              </a:rPr>
              <a:t>18</a:t>
            </a:r>
            <a:r>
              <a:rPr lang="zh-TW" altLang="en-US">
                <a:ea typeface="標楷體" panose="03000509000000000000" pitchFamily="65" charset="-120"/>
              </a:rPr>
              <a:t>張賀卡售</a:t>
            </a:r>
            <a:r>
              <a:rPr lang="en-US" altLang="zh-TW">
                <a:ea typeface="標楷體" panose="03000509000000000000" pitchFamily="65" charset="-120"/>
              </a:rPr>
              <a:t>$198</a:t>
            </a:r>
            <a:r>
              <a:rPr lang="zh-TW" altLang="en-US">
                <a:ea typeface="標楷體" panose="03000509000000000000" pitchFamily="65" charset="-120"/>
              </a:rPr>
              <a:t>。每張賀卡的平均售價較每張明信片的貴</a:t>
            </a:r>
            <a:r>
              <a:rPr lang="en-US" altLang="zh-TW">
                <a:ea typeface="標楷體" panose="03000509000000000000" pitchFamily="65" charset="-120"/>
              </a:rPr>
              <a:t>$4</a:t>
            </a:r>
            <a:r>
              <a:rPr lang="zh-TW" altLang="en-US">
                <a:ea typeface="標楷體" panose="03000509000000000000" pitchFamily="65" charset="-120"/>
              </a:rPr>
              <a:t>。買五打明信片須付多少？</a:t>
            </a:r>
            <a:endParaRPr lang="zh-CN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9" name="Rectangle 4">
            <a:extLst>
              <a:ext uri="{FF2B5EF4-FFF2-40B4-BE49-F238E27FC236}">
                <a16:creationId xmlns:a16="http://schemas.microsoft.com/office/drawing/2014/main" id="{66E31217-B0CB-41F3-AB6D-CE1FE585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904875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9.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CN" altLang="en-US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85FC0019-EEBC-4515-9AEE-F6CFEA851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560" y="2658615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Text Box 56">
            <a:extLst>
              <a:ext uri="{FF2B5EF4-FFF2-40B4-BE49-F238E27FC236}">
                <a16:creationId xmlns:a16="http://schemas.microsoft.com/office/drawing/2014/main" id="{BEF251DD-5AC9-460C-BDFB-4B8E4FAA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600" y="3879079"/>
            <a:ext cx="166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TW" dirty="0">
                <a:solidFill>
                  <a:srgbClr val="003399"/>
                </a:solidFill>
              </a:rPr>
              <a:t>(12</a:t>
            </a:r>
            <a:r>
              <a:rPr lang="en-US" altLang="zh-CN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dirty="0">
                <a:solidFill>
                  <a:srgbClr val="003399"/>
                </a:solidFill>
              </a:rPr>
              <a:t>5</a:t>
            </a:r>
            <a:r>
              <a:rPr lang="en-US" altLang="zh-TW" dirty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24" name="Rectangle 403">
            <a:extLst>
              <a:ext uri="{FF2B5EF4-FFF2-40B4-BE49-F238E27FC236}">
                <a16:creationId xmlns:a16="http://schemas.microsoft.com/office/drawing/2014/main" id="{2FC40A44-8735-40F9-8760-F654207A4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2" y="4437112"/>
            <a:ext cx="122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3399"/>
                </a:solidFill>
              </a:rPr>
              <a:t>= 420</a:t>
            </a:r>
            <a:endParaRPr lang="zh-TW" altLang="zh-TW" dirty="0">
              <a:solidFill>
                <a:srgbClr val="003399"/>
              </a:solidFill>
            </a:endParaRP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37D873CF-949E-40DF-9626-EC085A97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619" y="1678265"/>
            <a:ext cx="215106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一打有</a:t>
            </a:r>
            <a:r>
              <a:rPr lang="en-US" altLang="zh-TW" sz="2400" dirty="0">
                <a:solidFill>
                  <a:srgbClr val="003399"/>
                </a:solidFill>
                <a:latin typeface="+mj-lt"/>
              </a:rPr>
              <a:t>12</a:t>
            </a:r>
            <a:r>
              <a:rPr lang="zh-CN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張</a:t>
            </a:r>
            <a:endParaRPr lang="en-US" altLang="zh-TW" sz="24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DFD0BF9C-4A21-4F05-86BB-A86C2C9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48" y="4879066"/>
            <a:ext cx="34020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平均每</a:t>
            </a:r>
            <a:r>
              <a:rPr lang="zh-CN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張</a:t>
            </a:r>
            <a:r>
              <a:rPr lang="zh-CN" altLang="en-US" sz="2400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賀卡</a:t>
            </a:r>
            <a:r>
              <a:rPr lang="zh-TW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的售價</a:t>
            </a:r>
            <a:endParaRPr lang="zh-TW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9" name="文本框 6">
            <a:extLst>
              <a:ext uri="{FF2B5EF4-FFF2-40B4-BE49-F238E27FC236}">
                <a16:creationId xmlns:a16="http://schemas.microsoft.com/office/drawing/2014/main" id="{4BB96C69-9603-4A09-9BAB-856DDE1A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511" y="3877039"/>
            <a:ext cx="20970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</a:rPr>
              <a:t> 198</a:t>
            </a:r>
            <a:r>
              <a:rPr lang="zh-TW" altLang="zh-TW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÷</a:t>
            </a:r>
            <a:r>
              <a:rPr lang="en-US" altLang="zh-TW" dirty="0">
                <a:solidFill>
                  <a:srgbClr val="003399"/>
                </a:solidFill>
              </a:rPr>
              <a:t>18 </a:t>
            </a:r>
          </a:p>
        </p:txBody>
      </p:sp>
      <p:sp>
        <p:nvSpPr>
          <p:cNvPr id="30" name="右箭头 55">
            <a:extLst>
              <a:ext uri="{FF2B5EF4-FFF2-40B4-BE49-F238E27FC236}">
                <a16:creationId xmlns:a16="http://schemas.microsoft.com/office/drawing/2014/main" id="{77114A77-BAB4-4284-96E1-EFAA0B7F715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63975" y="4630229"/>
            <a:ext cx="288925" cy="193675"/>
          </a:xfrm>
          <a:prstGeom prst="rightArrow">
            <a:avLst>
              <a:gd name="adj1" fmla="val 50000"/>
              <a:gd name="adj2" fmla="val 50231"/>
            </a:avLst>
          </a:prstGeom>
          <a:solidFill>
            <a:srgbClr val="92D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C3B96737-F1BC-46C9-91B7-2775EB2F2BE1}"/>
              </a:ext>
            </a:extLst>
          </p:cNvPr>
          <p:cNvSpPr>
            <a:spLocks/>
          </p:cNvSpPr>
          <p:nvPr/>
        </p:nvSpPr>
        <p:spPr bwMode="auto">
          <a:xfrm rot="-5400000">
            <a:off x="3916362" y="3895846"/>
            <a:ext cx="222250" cy="1044575"/>
          </a:xfrm>
          <a:prstGeom prst="leftBrace">
            <a:avLst>
              <a:gd name="adj1" fmla="val 47522"/>
              <a:gd name="adj2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文本框 20">
            <a:extLst>
              <a:ext uri="{FF2B5EF4-FFF2-40B4-BE49-F238E27FC236}">
                <a16:creationId xmlns:a16="http://schemas.microsoft.com/office/drawing/2014/main" id="{863702FF-253C-4B94-A365-42781D7EC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601" y="3912749"/>
            <a:ext cx="34318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</a:t>
            </a:r>
            <a:r>
              <a:rPr lang="zh-CN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張</a:t>
            </a:r>
            <a:r>
              <a:rPr lang="zh-CN" altLang="en-US" sz="2400" dirty="0">
                <a:solidFill>
                  <a:srgbClr val="FF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明信片</a:t>
            </a:r>
            <a:r>
              <a:rPr lang="zh-TW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的售價</a:t>
            </a:r>
            <a:endParaRPr lang="zh-TW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4" name="右箭头 55">
            <a:extLst>
              <a:ext uri="{FF2B5EF4-FFF2-40B4-BE49-F238E27FC236}">
                <a16:creationId xmlns:a16="http://schemas.microsoft.com/office/drawing/2014/main" id="{D4461827-61D6-4033-AD6D-5E817BDB3B4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25273" y="4056305"/>
            <a:ext cx="287337" cy="193675"/>
          </a:xfrm>
          <a:prstGeom prst="rightArrow">
            <a:avLst>
              <a:gd name="adj1" fmla="val 50000"/>
              <a:gd name="adj2" fmla="val 49955"/>
            </a:avLst>
          </a:prstGeom>
          <a:solidFill>
            <a:srgbClr val="FF93DB"/>
          </a:solidFill>
          <a:ln w="1270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sp>
        <p:nvSpPr>
          <p:cNvPr id="36" name="Text Box 56">
            <a:extLst>
              <a:ext uri="{FF2B5EF4-FFF2-40B4-BE49-F238E27FC236}">
                <a16:creationId xmlns:a16="http://schemas.microsoft.com/office/drawing/2014/main" id="{E7E130AA-4975-4523-A8DC-8E2BE909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636" y="2098953"/>
            <a:ext cx="235902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五打有</a:t>
            </a:r>
            <a:r>
              <a:rPr lang="en-US" altLang="zh-TW" sz="2400" dirty="0">
                <a:solidFill>
                  <a:srgbClr val="003399"/>
                </a:solidFill>
                <a:latin typeface="+mj-lt"/>
              </a:rPr>
              <a:t>(12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3399"/>
                </a:solidFill>
                <a:latin typeface="+mj-lt"/>
              </a:rPr>
              <a:t>5</a:t>
            </a:r>
            <a:r>
              <a:rPr lang="en-US" altLang="zh-TW" sz="2400" dirty="0">
                <a:solidFill>
                  <a:srgbClr val="003399"/>
                </a:solidFill>
                <a:latin typeface="+mj-lt"/>
              </a:rPr>
              <a:t>)</a:t>
            </a:r>
            <a:r>
              <a:rPr lang="zh-CN" altLang="en-US" sz="24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張</a:t>
            </a:r>
            <a:endParaRPr lang="en-US" altLang="zh-TW" sz="24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FF87E25E-6BDC-4B7F-898D-B1918AB65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4" y="3326831"/>
            <a:ext cx="769461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須付的款項 </a:t>
            </a:r>
            <a:r>
              <a:rPr lang="en-US" altLang="zh-CN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每張明信片的售價</a:t>
            </a:r>
            <a:r>
              <a:rPr lang="en-US" altLang="zh-CN" dirty="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明信片</a:t>
            </a:r>
            <a:r>
              <a:rPr lang="zh-CN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的數量</a:t>
            </a:r>
            <a:endParaRPr lang="zh-TW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A3444C21-FE95-4AA2-B8EF-2E264335E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4988" y="1812925"/>
            <a:ext cx="27717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9" grpId="0" animBg="1"/>
      <p:bldP spid="17" grpId="0" animBg="1"/>
      <p:bldP spid="17" grpId="1" animBg="1"/>
      <p:bldP spid="14" grpId="0" animBg="1"/>
      <p:bldP spid="14" grpId="1" animBg="1"/>
      <p:bldP spid="16" grpId="0" animBg="1"/>
      <p:bldP spid="16" grpId="1" animBg="1"/>
      <p:bldP spid="15" grpId="0" animBg="1"/>
      <p:bldP spid="15" grpId="1" animBg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4" grpId="0" animBg="1"/>
      <p:bldP spid="34" grpId="1" animBg="1"/>
      <p:bldP spid="36" grpId="0"/>
      <p:bldP spid="36" grpId="1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CDBE73A8-270A-4D3D-BF1B-0BAB399C4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340725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zh-TW" sz="2800" kern="0" dirty="0">
                <a:ea typeface="標楷體" panose="03000509000000000000" pitchFamily="65" charset="-120"/>
              </a:rPr>
              <a:t>10. </a:t>
            </a:r>
            <a:r>
              <a:rPr lang="zh-TW" altLang="en-US" sz="2800" kern="0" dirty="0">
                <a:ea typeface="標楷體" panose="03000509000000000000" pitchFamily="65" charset="-120"/>
              </a:rPr>
              <a:t>某公司有職員</a:t>
            </a:r>
            <a:r>
              <a:rPr lang="en-US" altLang="zh-TW" sz="2800" kern="0" dirty="0">
                <a:ea typeface="標楷體" panose="03000509000000000000" pitchFamily="65" charset="-120"/>
              </a:rPr>
              <a:t>300</a:t>
            </a:r>
            <a:r>
              <a:rPr lang="zh-TW" altLang="en-US" sz="2800" kern="0" dirty="0">
                <a:ea typeface="標楷體" panose="03000509000000000000" pitchFamily="65" charset="-120"/>
              </a:rPr>
              <a:t>人，男職員佔了</a:t>
            </a:r>
            <a:r>
              <a:rPr lang="en-US" altLang="zh-TW" sz="2800" kern="0" dirty="0">
                <a:ea typeface="標楷體" panose="03000509000000000000" pitchFamily="65" charset="-120"/>
              </a:rPr>
              <a:t>45%</a:t>
            </a:r>
            <a:r>
              <a:rPr lang="zh-TW" altLang="en-US" sz="2800" kern="0" dirty="0">
                <a:ea typeface="標楷體" panose="03000509000000000000" pitchFamily="65" charset="-120"/>
              </a:rPr>
              <a:t>。在女職員中，有</a:t>
            </a:r>
            <a:r>
              <a:rPr lang="en-US" altLang="zh-TW" sz="2800" kern="0" dirty="0">
                <a:ea typeface="標楷體" panose="03000509000000000000" pitchFamily="65" charset="-120"/>
              </a:rPr>
              <a:t>60%</a:t>
            </a:r>
            <a:r>
              <a:rPr lang="zh-TW" altLang="en-US" sz="2800" kern="0" dirty="0">
                <a:ea typeface="標楷體" panose="03000509000000000000" pitchFamily="65" charset="-120"/>
              </a:rPr>
              <a:t>是已婚。未婚的女職員有多少人？ 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265E23A3-15A8-4CA0-A72E-A70EE3B3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2941638"/>
            <a:ext cx="39528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29E5094C-5B8B-47E6-81B3-AC81E32E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8638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C6ADF00E-57C1-4B08-8D8A-4D901213A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205038"/>
            <a:ext cx="19431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>
                <a:ea typeface="新細明體" panose="02020500000000000000" pitchFamily="18" charset="-120"/>
              </a:rPr>
              <a:t>A. 54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>
                <a:ea typeface="新細明體" panose="02020500000000000000" pitchFamily="18" charset="-120"/>
              </a:rPr>
              <a:t>B. 66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>
                <a:ea typeface="新細明體" panose="02020500000000000000" pitchFamily="18" charset="-120"/>
              </a:rPr>
              <a:t>C. 81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99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0A8DC5BC-5EAC-45B5-B09D-E9896AC5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305050"/>
            <a:ext cx="553243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>
                <a:solidFill>
                  <a:srgbClr val="003399"/>
                </a:solidFill>
              </a:rPr>
              <a:t>女職員佔</a:t>
            </a:r>
            <a:r>
              <a:rPr lang="en-US" altLang="zh-CN">
                <a:solidFill>
                  <a:srgbClr val="003399"/>
                </a:solidFill>
              </a:rPr>
              <a:t>(1</a:t>
            </a:r>
            <a:r>
              <a:rPr lang="zh-CN" altLang="en-US">
                <a:solidFill>
                  <a:srgbClr val="003399"/>
                </a:solidFill>
              </a:rPr>
              <a:t>－</a:t>
            </a:r>
            <a:r>
              <a:rPr lang="en-US" altLang="zh-TW">
                <a:solidFill>
                  <a:srgbClr val="003399"/>
                </a:solidFill>
              </a:rPr>
              <a:t>45</a:t>
            </a:r>
            <a:r>
              <a:rPr lang="en-US" altLang="zh-CN">
                <a:solidFill>
                  <a:srgbClr val="003399"/>
                </a:solidFill>
              </a:rPr>
              <a:t>%)</a:t>
            </a:r>
            <a:r>
              <a:rPr lang="zh-CN" altLang="en-US">
                <a:solidFill>
                  <a:srgbClr val="003399"/>
                </a:solidFill>
              </a:rPr>
              <a:t>，</a:t>
            </a:r>
            <a:endParaRPr lang="en-US" altLang="zh-CN">
              <a:solidFill>
                <a:srgbClr val="003399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zh-CN" altLang="en-US">
                <a:solidFill>
                  <a:srgbClr val="003399"/>
                </a:solidFill>
              </a:rPr>
              <a:t>即女職員有</a:t>
            </a:r>
            <a:r>
              <a:rPr lang="zh-TW" altLang="en-US">
                <a:solidFill>
                  <a:srgbClr val="003399"/>
                </a:solidFill>
              </a:rPr>
              <a:t>：</a:t>
            </a:r>
            <a:endParaRPr lang="en-US" altLang="zh-TW">
              <a:solidFill>
                <a:srgbClr val="003399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>
                <a:solidFill>
                  <a:srgbClr val="003399"/>
                </a:solidFill>
              </a:rPr>
              <a:t>300</a:t>
            </a:r>
            <a:r>
              <a:rPr lang="en-US" altLang="zh-CN">
                <a:solidFill>
                  <a:srgbClr val="003399"/>
                </a:solidFill>
              </a:rPr>
              <a:t>×</a:t>
            </a:r>
            <a:r>
              <a:rPr lang="en-US" altLang="zh-TW">
                <a:solidFill>
                  <a:srgbClr val="003399"/>
                </a:solidFill>
              </a:rPr>
              <a:t>(1</a:t>
            </a:r>
            <a:r>
              <a:rPr lang="zh-CN" altLang="en-US">
                <a:solidFill>
                  <a:srgbClr val="003399"/>
                </a:solidFill>
              </a:rPr>
              <a:t>－</a:t>
            </a:r>
            <a:r>
              <a:rPr lang="en-US" altLang="zh-TW">
                <a:solidFill>
                  <a:srgbClr val="003399"/>
                </a:solidFill>
              </a:rPr>
              <a:t>45</a:t>
            </a:r>
            <a:r>
              <a:rPr lang="en-US" altLang="zh-CN">
                <a:solidFill>
                  <a:srgbClr val="003399"/>
                </a:solidFill>
              </a:rPr>
              <a:t>%</a:t>
            </a:r>
            <a:r>
              <a:rPr lang="en-US" altLang="zh-TW">
                <a:solidFill>
                  <a:srgbClr val="003399"/>
                </a:solidFill>
              </a:rPr>
              <a:t>) = 165(</a:t>
            </a:r>
            <a:r>
              <a:rPr lang="zh-CN" altLang="en-US">
                <a:solidFill>
                  <a:srgbClr val="003399"/>
                </a:solidFill>
              </a:rPr>
              <a:t>人</a:t>
            </a:r>
            <a:r>
              <a:rPr lang="en-US" altLang="zh-TW">
                <a:solidFill>
                  <a:srgbClr val="003399"/>
                </a:solidFill>
              </a:rPr>
              <a:t>)</a:t>
            </a:r>
            <a:endParaRPr lang="zh-TW" altLang="en-US">
              <a:solidFill>
                <a:srgbClr val="003399"/>
              </a:solidFill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1F9FB13-4353-4191-9023-9ED64E21C46B}"/>
              </a:ext>
            </a:extLst>
          </p:cNvPr>
          <p:cNvCxnSpPr>
            <a:cxnSpLocks/>
          </p:cNvCxnSpPr>
          <p:nvPr/>
        </p:nvCxnSpPr>
        <p:spPr bwMode="auto">
          <a:xfrm>
            <a:off x="4397375" y="1533525"/>
            <a:ext cx="24844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99CE770-C4C5-4E37-BD54-01FCA9B62281}"/>
              </a:ext>
            </a:extLst>
          </p:cNvPr>
          <p:cNvCxnSpPr>
            <a:cxnSpLocks/>
          </p:cNvCxnSpPr>
          <p:nvPr/>
        </p:nvCxnSpPr>
        <p:spPr bwMode="auto">
          <a:xfrm>
            <a:off x="2039938" y="1976438"/>
            <a:ext cx="21240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6">
            <a:extLst>
              <a:ext uri="{FF2B5EF4-FFF2-40B4-BE49-F238E27FC236}">
                <a16:creationId xmlns:a16="http://schemas.microsoft.com/office/drawing/2014/main" id="{13D266C4-5CC9-4349-A179-9C00E0A9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878263"/>
            <a:ext cx="55324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TW" altLang="en-US">
                <a:solidFill>
                  <a:srgbClr val="003399"/>
                </a:solidFill>
              </a:rPr>
              <a:t>未婚的女職員</a:t>
            </a:r>
            <a:r>
              <a:rPr lang="zh-CN" altLang="en-US">
                <a:solidFill>
                  <a:srgbClr val="003399"/>
                </a:solidFill>
              </a:rPr>
              <a:t>佔</a:t>
            </a:r>
            <a:r>
              <a:rPr lang="en-US" altLang="zh-CN">
                <a:solidFill>
                  <a:srgbClr val="003399"/>
                </a:solidFill>
              </a:rPr>
              <a:t>(1</a:t>
            </a:r>
            <a:r>
              <a:rPr lang="zh-CN" altLang="en-US">
                <a:solidFill>
                  <a:srgbClr val="003399"/>
                </a:solidFill>
              </a:rPr>
              <a:t>－</a:t>
            </a:r>
            <a:r>
              <a:rPr lang="en-US" altLang="zh-TW">
                <a:solidFill>
                  <a:srgbClr val="003399"/>
                </a:solidFill>
              </a:rPr>
              <a:t>60</a:t>
            </a:r>
            <a:r>
              <a:rPr lang="en-US" altLang="zh-CN">
                <a:solidFill>
                  <a:srgbClr val="003399"/>
                </a:solidFill>
              </a:rPr>
              <a:t>%)</a:t>
            </a:r>
            <a:r>
              <a:rPr lang="zh-CN" altLang="en-US">
                <a:solidFill>
                  <a:srgbClr val="003399"/>
                </a:solidFill>
              </a:rPr>
              <a:t>，</a:t>
            </a:r>
            <a:endParaRPr lang="en-US" altLang="zh-TW">
              <a:solidFill>
                <a:srgbClr val="003399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zh-CN" altLang="en-US">
                <a:solidFill>
                  <a:srgbClr val="003399"/>
                </a:solidFill>
              </a:rPr>
              <a:t>即</a:t>
            </a:r>
            <a:r>
              <a:rPr lang="zh-TW" altLang="en-US">
                <a:solidFill>
                  <a:srgbClr val="003399"/>
                </a:solidFill>
              </a:rPr>
              <a:t>未婚的女職員有：</a:t>
            </a:r>
            <a:endParaRPr lang="en-US" altLang="zh-TW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>
                <a:solidFill>
                  <a:srgbClr val="003399"/>
                </a:solidFill>
              </a:rPr>
              <a:t>165</a:t>
            </a:r>
            <a:r>
              <a:rPr lang="en-US" altLang="zh-CN">
                <a:solidFill>
                  <a:srgbClr val="003399"/>
                </a:solidFill>
              </a:rPr>
              <a:t>×</a:t>
            </a:r>
            <a:r>
              <a:rPr lang="en-US" altLang="zh-TW">
                <a:solidFill>
                  <a:srgbClr val="003399"/>
                </a:solidFill>
              </a:rPr>
              <a:t>(1</a:t>
            </a:r>
            <a:r>
              <a:rPr lang="zh-CN" altLang="en-US">
                <a:solidFill>
                  <a:srgbClr val="003399"/>
                </a:solidFill>
              </a:rPr>
              <a:t>－</a:t>
            </a:r>
            <a:r>
              <a:rPr lang="en-US" altLang="zh-TW">
                <a:solidFill>
                  <a:srgbClr val="003399"/>
                </a:solidFill>
              </a:rPr>
              <a:t>60</a:t>
            </a:r>
            <a:r>
              <a:rPr lang="en-US" altLang="zh-CN">
                <a:solidFill>
                  <a:srgbClr val="003399"/>
                </a:solidFill>
              </a:rPr>
              <a:t>%</a:t>
            </a:r>
            <a:r>
              <a:rPr lang="en-US" altLang="zh-TW">
                <a:solidFill>
                  <a:srgbClr val="003399"/>
                </a:solidFill>
              </a:rPr>
              <a:t>) = 66(</a:t>
            </a:r>
            <a:r>
              <a:rPr lang="zh-CN" altLang="en-US">
                <a:solidFill>
                  <a:srgbClr val="003399"/>
                </a:solidFill>
              </a:rPr>
              <a:t>人</a:t>
            </a:r>
            <a:r>
              <a:rPr lang="en-US" altLang="zh-TW">
                <a:solidFill>
                  <a:srgbClr val="003399"/>
                </a:solidFill>
              </a:rPr>
              <a:t>)</a:t>
            </a:r>
            <a:endParaRPr lang="zh-TW" altLang="en-US">
              <a:solidFill>
                <a:srgbClr val="003399"/>
              </a:solidFill>
            </a:endParaRPr>
          </a:p>
        </p:txBody>
      </p:sp>
      <p:pic>
        <p:nvPicPr>
          <p:cNvPr id="33" name="图片 1">
            <a:extLst>
              <a:ext uri="{FF2B5EF4-FFF2-40B4-BE49-F238E27FC236}">
                <a16:creationId xmlns:a16="http://schemas.microsoft.com/office/drawing/2014/main" id="{756FA86D-C689-4CBF-9051-298A0B3E4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446213"/>
            <a:ext cx="6143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9" grpId="0" uiExpand="1" build="allAtOnce"/>
      <p:bldP spid="29" grpId="1" uiExpand="1" build="allAtOnce"/>
      <p:bldP spid="32" grpId="0" uiExpand="1" build="allAtOnce"/>
      <p:bldP spid="32" grpId="1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5377F8-217F-4117-9ECF-D7078DFFBB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725" y="976313"/>
            <a:ext cx="8281988" cy="172878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45161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11. </a:t>
            </a:r>
            <a:r>
              <a:rPr lang="zh-TW" altLang="en-US" sz="28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李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師傅把一條長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10     km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的公路分成數天維修，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451610" algn="l"/>
              </a:tabLst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每天維修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1      km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。他用了多少天才維修完這條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451610" algn="l"/>
              </a:tabLst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公路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？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7D7FDA-80FD-4E51-87B8-8A83028A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3505200"/>
            <a:ext cx="39528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4A73BB-F303-4263-B13C-01EA72868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4258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B8B2692-5850-4DDB-9389-A741B6A16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2844800"/>
            <a:ext cx="10445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>
                <a:ea typeface="標楷體" panose="03000509000000000000" pitchFamily="65" charset="-120"/>
              </a:rPr>
              <a:t>A. 9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>
                <a:ea typeface="標楷體" panose="03000509000000000000" pitchFamily="65" charset="-120"/>
              </a:rPr>
              <a:t>B. 8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>
                <a:ea typeface="標楷體" panose="03000509000000000000" pitchFamily="65" charset="-120"/>
              </a:rPr>
              <a:t>C. 7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 6</a:t>
            </a:r>
          </a:p>
        </p:txBody>
      </p:sp>
      <p:sp>
        <p:nvSpPr>
          <p:cNvPr id="168967" name="Rectangle 7">
            <a:extLst>
              <a:ext uri="{FF2B5EF4-FFF2-40B4-BE49-F238E27FC236}">
                <a16:creationId xmlns:a16="http://schemas.microsoft.com/office/drawing/2014/main" id="{1CB70B8C-CD06-4810-9EC2-B75C81562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2838450"/>
            <a:ext cx="3778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Line 70">
            <a:extLst>
              <a:ext uri="{FF2B5EF4-FFF2-40B4-BE49-F238E27FC236}">
                <a16:creationId xmlns:a16="http://schemas.microsoft.com/office/drawing/2014/main" id="{CBB3E48F-0E07-4ABA-9011-C8634CE9BF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9500" y="2181225"/>
            <a:ext cx="27336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70">
            <a:extLst>
              <a:ext uri="{FF2B5EF4-FFF2-40B4-BE49-F238E27FC236}">
                <a16:creationId xmlns:a16="http://schemas.microsoft.com/office/drawing/2014/main" id="{6E20F308-F09E-4F8D-AE91-49EA5212D8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4538" y="1579563"/>
            <a:ext cx="17287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D7776C-F503-426A-AF0C-88FED7C06FCA}"/>
              </a:ext>
            </a:extLst>
          </p:cNvPr>
          <p:cNvSpPr txBox="1"/>
          <p:nvPr/>
        </p:nvSpPr>
        <p:spPr>
          <a:xfrm>
            <a:off x="3748088" y="3640138"/>
            <a:ext cx="37004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HK" kern="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他</a:t>
            </a:r>
            <a:r>
              <a:rPr lang="zh-CN" altLang="en-US" kern="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用了</a:t>
            </a:r>
            <a:r>
              <a:rPr lang="en-US" altLang="zh-CN" kern="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8</a:t>
            </a:r>
            <a:r>
              <a:rPr lang="zh-CN" altLang="en-US" kern="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天才維修完。</a:t>
            </a:r>
            <a:endParaRPr lang="zh-HK" altLang="en-US" dirty="0">
              <a:solidFill>
                <a:srgbClr val="003399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7FC1869-F090-4CF8-B1F1-175DBC30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2846388"/>
            <a:ext cx="82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= 8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22539" name="Group 23">
            <a:extLst>
              <a:ext uri="{FF2B5EF4-FFF2-40B4-BE49-F238E27FC236}">
                <a16:creationId xmlns:a16="http://schemas.microsoft.com/office/drawing/2014/main" id="{51ACD50C-A7BF-41BE-94C8-6438BB591166}"/>
              </a:ext>
            </a:extLst>
          </p:cNvPr>
          <p:cNvGrpSpPr>
            <a:grpSpLocks/>
          </p:cNvGrpSpPr>
          <p:nvPr/>
        </p:nvGrpSpPr>
        <p:grpSpPr bwMode="auto">
          <a:xfrm>
            <a:off x="4052888" y="804863"/>
            <a:ext cx="388937" cy="892175"/>
            <a:chOff x="4882" y="2334"/>
            <a:chExt cx="245" cy="562"/>
          </a:xfrm>
        </p:grpSpPr>
        <p:sp>
          <p:nvSpPr>
            <p:cNvPr id="22556" name="Text Box 24">
              <a:extLst>
                <a:ext uri="{FF2B5EF4-FFF2-40B4-BE49-F238E27FC236}">
                  <a16:creationId xmlns:a16="http://schemas.microsoft.com/office/drawing/2014/main" id="{09155D37-CC7C-41AC-B14F-7AC05D1AF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334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  <a:sym typeface="Wingdings 2" panose="05020102010507070707" pitchFamily="18" charset="2"/>
                </a:rPr>
                <a:t>4</a:t>
              </a:r>
              <a:endParaRPr lang="en-US" altLang="zh-TW"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22557" name="Text Box 25">
              <a:extLst>
                <a:ext uri="{FF2B5EF4-FFF2-40B4-BE49-F238E27FC236}">
                  <a16:creationId xmlns:a16="http://schemas.microsoft.com/office/drawing/2014/main" id="{A5077712-0D38-487B-9830-888736EA6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256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5</a:t>
              </a:r>
            </a:p>
          </p:txBody>
        </p:sp>
        <p:sp>
          <p:nvSpPr>
            <p:cNvPr id="22558" name="Line 26">
              <a:extLst>
                <a:ext uri="{FF2B5EF4-FFF2-40B4-BE49-F238E27FC236}">
                  <a16:creationId xmlns:a16="http://schemas.microsoft.com/office/drawing/2014/main" id="{CA76BBE6-8F08-45B5-A13F-F78882AE2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540" name="Group 23">
            <a:extLst>
              <a:ext uri="{FF2B5EF4-FFF2-40B4-BE49-F238E27FC236}">
                <a16:creationId xmlns:a16="http://schemas.microsoft.com/office/drawing/2014/main" id="{34080C6B-48A1-4422-9246-20A41E049C38}"/>
              </a:ext>
            </a:extLst>
          </p:cNvPr>
          <p:cNvGrpSpPr>
            <a:grpSpLocks/>
          </p:cNvGrpSpPr>
          <p:nvPr/>
        </p:nvGrpSpPr>
        <p:grpSpPr bwMode="auto">
          <a:xfrm>
            <a:off x="2663825" y="1393825"/>
            <a:ext cx="585788" cy="896938"/>
            <a:chOff x="4822" y="2334"/>
            <a:chExt cx="369" cy="565"/>
          </a:xfrm>
        </p:grpSpPr>
        <p:sp>
          <p:nvSpPr>
            <p:cNvPr id="22553" name="Text Box 24">
              <a:extLst>
                <a:ext uri="{FF2B5EF4-FFF2-40B4-BE49-F238E27FC236}">
                  <a16:creationId xmlns:a16="http://schemas.microsoft.com/office/drawing/2014/main" id="{CDE21C2C-160A-4A05-976C-5337B1994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334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  <a:sym typeface="Wingdings 2" panose="05020102010507070707" pitchFamily="18" charset="2"/>
                </a:rPr>
                <a:t>7</a:t>
              </a:r>
              <a:endParaRPr lang="en-US" altLang="zh-TW"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22554" name="Text Box 25">
              <a:extLst>
                <a:ext uri="{FF2B5EF4-FFF2-40B4-BE49-F238E27FC236}">
                  <a16:creationId xmlns:a16="http://schemas.microsoft.com/office/drawing/2014/main" id="{025FA36A-64B2-49B7-B1D7-2F8CBC0D1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2569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20</a:t>
              </a:r>
            </a:p>
          </p:txBody>
        </p:sp>
        <p:sp>
          <p:nvSpPr>
            <p:cNvPr id="22555" name="Line 26">
              <a:extLst>
                <a:ext uri="{FF2B5EF4-FFF2-40B4-BE49-F238E27FC236}">
                  <a16:creationId xmlns:a16="http://schemas.microsoft.com/office/drawing/2014/main" id="{8A7AC05B-B48D-4287-8B2D-6D130607C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8" y="2616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0F2FBBF-26C8-408E-8A59-D1548987B027}"/>
              </a:ext>
            </a:extLst>
          </p:cNvPr>
          <p:cNvGrpSpPr>
            <a:grpSpLocks/>
          </p:cNvGrpSpPr>
          <p:nvPr/>
        </p:nvGrpSpPr>
        <p:grpSpPr bwMode="auto">
          <a:xfrm>
            <a:off x="4918075" y="2665413"/>
            <a:ext cx="815975" cy="896937"/>
            <a:chOff x="5301525" y="2804242"/>
            <a:chExt cx="816280" cy="896940"/>
          </a:xfrm>
        </p:grpSpPr>
        <p:grpSp>
          <p:nvGrpSpPr>
            <p:cNvPr id="22548" name="Group 23">
              <a:extLst>
                <a:ext uri="{FF2B5EF4-FFF2-40B4-BE49-F238E27FC236}">
                  <a16:creationId xmlns:a16="http://schemas.microsoft.com/office/drawing/2014/main" id="{EE87E79B-262F-47C4-9AC0-65DF177E6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2017" y="2804242"/>
              <a:ext cx="585788" cy="896940"/>
              <a:chOff x="4822" y="2334"/>
              <a:chExt cx="369" cy="565"/>
            </a:xfrm>
          </p:grpSpPr>
          <p:sp>
            <p:nvSpPr>
              <p:cNvPr id="22550" name="Text Box 24">
                <a:extLst>
                  <a:ext uri="{FF2B5EF4-FFF2-40B4-BE49-F238E27FC236}">
                    <a16:creationId xmlns:a16="http://schemas.microsoft.com/office/drawing/2014/main" id="{BA6C022C-3746-41A3-A053-FBC209DFB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" y="2334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 2" panose="05020102010507070707" pitchFamily="18" charset="2"/>
                  </a:rPr>
                  <a:t>7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22551" name="Text Box 25">
                <a:extLst>
                  <a:ext uri="{FF2B5EF4-FFF2-40B4-BE49-F238E27FC236}">
                    <a16:creationId xmlns:a16="http://schemas.microsoft.com/office/drawing/2014/main" id="{8EED9B06-9915-4040-AA13-FDCE48881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69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20</a:t>
                </a:r>
              </a:p>
            </p:txBody>
          </p:sp>
          <p:sp>
            <p:nvSpPr>
              <p:cNvPr id="22552" name="Line 26">
                <a:extLst>
                  <a:ext uri="{FF2B5EF4-FFF2-40B4-BE49-F238E27FC236}">
                    <a16:creationId xmlns:a16="http://schemas.microsoft.com/office/drawing/2014/main" id="{F13DA7E6-84A4-4430-90C0-2FE6DDAB1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8" y="2616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549" name="Rectangle 31">
              <a:extLst>
                <a:ext uri="{FF2B5EF4-FFF2-40B4-BE49-F238E27FC236}">
                  <a16:creationId xmlns:a16="http://schemas.microsoft.com/office/drawing/2014/main" id="{D4A19714-13D0-4BB9-B801-29660C4ED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525" y="2979653"/>
              <a:ext cx="385764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50E77BD-ADD5-4B6E-9B91-CE3F11320FFD}"/>
              </a:ext>
            </a:extLst>
          </p:cNvPr>
          <p:cNvGrpSpPr>
            <a:grpSpLocks/>
          </p:cNvGrpSpPr>
          <p:nvPr/>
        </p:nvGrpSpPr>
        <p:grpSpPr bwMode="auto">
          <a:xfrm>
            <a:off x="3748088" y="2686050"/>
            <a:ext cx="906462" cy="892175"/>
            <a:chOff x="6403824" y="2214042"/>
            <a:chExt cx="906484" cy="892177"/>
          </a:xfrm>
        </p:grpSpPr>
        <p:grpSp>
          <p:nvGrpSpPr>
            <p:cNvPr id="22543" name="Group 23">
              <a:extLst>
                <a:ext uri="{FF2B5EF4-FFF2-40B4-BE49-F238E27FC236}">
                  <a16:creationId xmlns:a16="http://schemas.microsoft.com/office/drawing/2014/main" id="{341AD8EA-0E32-413C-B21D-D3736004B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1370" y="2214042"/>
              <a:ext cx="388938" cy="892177"/>
              <a:chOff x="4882" y="2334"/>
              <a:chExt cx="245" cy="562"/>
            </a:xfrm>
          </p:grpSpPr>
          <p:sp>
            <p:nvSpPr>
              <p:cNvPr id="22545" name="Text Box 24">
                <a:extLst>
                  <a:ext uri="{FF2B5EF4-FFF2-40B4-BE49-F238E27FC236}">
                    <a16:creationId xmlns:a16="http://schemas.microsoft.com/office/drawing/2014/main" id="{011E0099-24A9-4A35-9BB7-DD416C4FB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" y="2334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 2" panose="05020102010507070707" pitchFamily="18" charset="2"/>
                  </a:rPr>
                  <a:t>4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22546" name="Text Box 25">
                <a:extLst>
                  <a:ext uri="{FF2B5EF4-FFF2-40B4-BE49-F238E27FC236}">
                    <a16:creationId xmlns:a16="http://schemas.microsoft.com/office/drawing/2014/main" id="{4194E318-58F2-4745-A151-61F891B6C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" y="256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</a:t>
                </a:r>
              </a:p>
            </p:txBody>
          </p:sp>
          <p:sp>
            <p:nvSpPr>
              <p:cNvPr id="22547" name="Line 26">
                <a:extLst>
                  <a:ext uri="{FF2B5EF4-FFF2-40B4-BE49-F238E27FC236}">
                    <a16:creationId xmlns:a16="http://schemas.microsoft.com/office/drawing/2014/main" id="{529723D9-E0B8-47E6-925F-94C18358C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544" name="Rectangle 31">
              <a:extLst>
                <a:ext uri="{FF2B5EF4-FFF2-40B4-BE49-F238E27FC236}">
                  <a16:creationId xmlns:a16="http://schemas.microsoft.com/office/drawing/2014/main" id="{1D55992C-1909-4C59-A01E-C8259BB73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824" y="2386597"/>
              <a:ext cx="65656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68967" grpId="0"/>
      <p:bldP spid="168967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E2E9F79-BD60-496A-B5AC-E05B7E47D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21297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90D689ED-53E3-487E-90DE-B9CC8AE8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2130425"/>
            <a:ext cx="2016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/>
              <a:t>A. 1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B. 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C. 4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D. 5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B9046504-748F-49C9-B95C-43717630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78470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73088" indent="-573088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標楷體" panose="03000509000000000000" pitchFamily="65" charset="-120"/>
                <a:cs typeface="Arial" panose="020B0604020202020204" pitchFamily="34" charset="0"/>
              </a:rPr>
              <a:t>12. </a:t>
            </a:r>
            <a:r>
              <a:rPr lang="zh-TW" altLang="en-US" dirty="0">
                <a:ea typeface="標楷體" panose="03000509000000000000" pitchFamily="65" charset="-120"/>
                <a:cs typeface="Arial" panose="020B0604020202020204" pitchFamily="34" charset="0"/>
              </a:rPr>
              <a:t>學校購買了</a:t>
            </a:r>
            <a:r>
              <a:rPr lang="en-US" altLang="zh-TW" dirty="0">
                <a:ea typeface="標楷體" panose="03000509000000000000" pitchFamily="65" charset="-120"/>
                <a:cs typeface="Arial" panose="020B0604020202020204" pitchFamily="34" charset="0"/>
              </a:rPr>
              <a:t>323</a:t>
            </a:r>
            <a:r>
              <a:rPr lang="zh-TW" altLang="en-US" dirty="0">
                <a:ea typeface="標楷體" panose="03000509000000000000" pitchFamily="65" charset="-120"/>
                <a:cs typeface="Arial" panose="020B0604020202020204" pitchFamily="34" charset="0"/>
              </a:rPr>
              <a:t>個文件夾，</a:t>
            </a:r>
            <a:r>
              <a:rPr lang="zh-CN" altLang="en-US" dirty="0">
                <a:ea typeface="標楷體" panose="03000509000000000000" pitchFamily="65" charset="-120"/>
                <a:cs typeface="Arial" panose="020B0604020202020204" pitchFamily="34" charset="0"/>
              </a:rPr>
              <a:t>最少要添幾個才能把文件夾平均分配給</a:t>
            </a:r>
            <a:r>
              <a:rPr lang="en-US" altLang="zh-CN" dirty="0"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CN" altLang="en-US" dirty="0">
                <a:ea typeface="標楷體" panose="03000509000000000000" pitchFamily="65" charset="-120"/>
                <a:cs typeface="Arial" panose="020B0604020202020204" pitchFamily="34" charset="0"/>
              </a:rPr>
              <a:t>名老師？</a:t>
            </a:r>
            <a:endParaRPr lang="zh-TW" altLang="en-US" dirty="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BFA6B-8133-4087-AB5E-77BC0DAB6B6F}"/>
              </a:ext>
            </a:extLst>
          </p:cNvPr>
          <p:cNvSpPr txBox="1"/>
          <p:nvPr/>
        </p:nvSpPr>
        <p:spPr>
          <a:xfrm>
            <a:off x="3917950" y="2206625"/>
            <a:ext cx="273685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3399"/>
                </a:solidFill>
                <a:latin typeface="Arial" charset="0"/>
              </a:rPr>
              <a:t>323÷6 </a:t>
            </a:r>
            <a:r>
              <a:rPr lang="en-US" altLang="zh-CN" dirty="0">
                <a:solidFill>
                  <a:srgbClr val="003399"/>
                </a:solidFill>
                <a:latin typeface="Arial" charset="0"/>
              </a:rPr>
              <a:t>= 53</a:t>
            </a:r>
            <a:r>
              <a:rPr lang="en-US" altLang="zh-CN" dirty="0">
                <a:solidFill>
                  <a:srgbClr val="003399"/>
                </a:solidFill>
                <a:latin typeface="DFKai-SB" pitchFamily="65" charset="-120"/>
                <a:ea typeface="DFKai-SB" pitchFamily="65" charset="-120"/>
              </a:rPr>
              <a:t>…</a:t>
            </a:r>
            <a:r>
              <a:rPr lang="en-US" altLang="zh-CN" dirty="0">
                <a:solidFill>
                  <a:srgbClr val="003399"/>
                </a:solidFill>
                <a:latin typeface="+mj-lt"/>
                <a:ea typeface="DFKai-SB" pitchFamily="65" charset="-120"/>
              </a:rPr>
              <a:t>5</a:t>
            </a:r>
            <a:endParaRPr lang="en-US" dirty="0">
              <a:solidFill>
                <a:srgbClr val="003399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866C2D-D4C3-45D0-A874-E0A04E1717C4}"/>
              </a:ext>
            </a:extLst>
          </p:cNvPr>
          <p:cNvSpPr txBox="1"/>
          <p:nvPr/>
        </p:nvSpPr>
        <p:spPr>
          <a:xfrm>
            <a:off x="3970338" y="3717925"/>
            <a:ext cx="2735262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3399"/>
                </a:solidFill>
                <a:latin typeface="Arial" charset="0"/>
              </a:rPr>
              <a:t>6</a:t>
            </a:r>
            <a:r>
              <a:rPr lang="zh-CN" altLang="en-US" dirty="0">
                <a:solidFill>
                  <a:srgbClr val="003399"/>
                </a:solidFill>
                <a:latin typeface="Arial" charset="0"/>
              </a:rPr>
              <a:t>－</a:t>
            </a:r>
            <a:r>
              <a:rPr lang="en-US" altLang="zh-CN" dirty="0">
                <a:solidFill>
                  <a:srgbClr val="003399"/>
                </a:solidFill>
                <a:latin typeface="Arial" charset="0"/>
              </a:rPr>
              <a:t>5 = 1</a:t>
            </a:r>
            <a:endParaRPr lang="en-US" dirty="0">
              <a:solidFill>
                <a:srgbClr val="003399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78C7E1E-5BEE-4F65-A80E-A7F0658E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2709863"/>
            <a:ext cx="4465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把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323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個文件夾平均分配給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CN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名老師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後，剩下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個。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0C687B-1E19-466B-AC28-0A045D24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21272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12" grpId="1"/>
      <p:bldP spid="13" grpId="0"/>
      <p:bldP spid="13" grpId="1"/>
      <p:bldP spid="2" grpId="0"/>
      <p:bldP spid="2" grpId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8AA258CA-8D5C-479F-84B7-BA8E5901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2153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0700" indent="-5207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TW" dirty="0">
                <a:ea typeface="標楷體" panose="03000509000000000000" pitchFamily="65" charset="-120"/>
                <a:cs typeface="Arial" panose="020B0604020202020204" pitchFamily="34" charset="0"/>
              </a:rPr>
              <a:t>13. </a:t>
            </a:r>
            <a:r>
              <a:rPr lang="zh-TW" altLang="en-US" dirty="0">
                <a:ea typeface="標楷體" panose="03000509000000000000" pitchFamily="65" charset="-120"/>
                <a:cs typeface="Arial" panose="020B0604020202020204" pitchFamily="34" charset="0"/>
              </a:rPr>
              <a:t>一包糖果有</a:t>
            </a:r>
            <a:r>
              <a:rPr lang="en-US" altLang="zh-TW" dirty="0">
                <a:ea typeface="標楷體" panose="03000509000000000000" pitchFamily="65" charset="-120"/>
                <a:cs typeface="Arial" panose="020B0604020202020204" pitchFamily="34" charset="0"/>
              </a:rPr>
              <a:t>75</a:t>
            </a:r>
            <a:r>
              <a:rPr lang="zh-TW" altLang="en-US" dirty="0">
                <a:ea typeface="標楷體" panose="03000509000000000000" pitchFamily="65" charset="-120"/>
                <a:cs typeface="Arial" panose="020B0604020202020204" pitchFamily="34" charset="0"/>
              </a:rPr>
              <a:t>顆。</a:t>
            </a:r>
            <a:r>
              <a:rPr lang="zh-TW" altLang="en-US" u="sng" dirty="0">
                <a:ea typeface="標楷體" panose="03000509000000000000" pitchFamily="65" charset="-120"/>
                <a:cs typeface="Arial" panose="020B0604020202020204" pitchFamily="34" charset="0"/>
              </a:rPr>
              <a:t>俊明</a:t>
            </a:r>
            <a:r>
              <a:rPr lang="zh-TW" altLang="en-US" dirty="0">
                <a:ea typeface="標楷體" panose="03000509000000000000" pitchFamily="65" charset="-120"/>
                <a:cs typeface="Arial" panose="020B0604020202020204" pitchFamily="34" charset="0"/>
              </a:rPr>
              <a:t>吃了一包糖果的    ，而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TW" altLang="en-US" dirty="0">
                <a:ea typeface="標楷體" panose="03000509000000000000" pitchFamily="65" charset="-120"/>
                <a:cs typeface="Arial" panose="020B0604020202020204" pitchFamily="34" charset="0"/>
              </a:rPr>
              <a:t>      當中有    是橙味。</a:t>
            </a:r>
            <a:r>
              <a:rPr lang="zh-TW" altLang="en-US" u="sng" dirty="0">
                <a:ea typeface="標楷體" panose="03000509000000000000" pitchFamily="65" charset="-120"/>
                <a:cs typeface="Arial" panose="020B0604020202020204" pitchFamily="34" charset="0"/>
              </a:rPr>
              <a:t>俊明</a:t>
            </a:r>
            <a:r>
              <a:rPr lang="zh-TW" altLang="en-US" dirty="0">
                <a:ea typeface="標楷體" panose="03000509000000000000" pitchFamily="65" charset="-120"/>
                <a:cs typeface="Arial" panose="020B0604020202020204" pitchFamily="34" charset="0"/>
              </a:rPr>
              <a:t>吃了橙味糖果多少顆？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FBD47A-98F8-4DB6-8873-0D283A60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606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2934E4-65DA-4014-9EE0-AE99AF822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8384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EF323C7F-3D01-4B8F-A10E-900BD8B9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49500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Arial" charset="0"/>
              </a:rPr>
              <a:t>A. 5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Arial" charset="0"/>
              </a:rPr>
              <a:t>B. 10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Arial" charset="0"/>
              </a:rPr>
              <a:t>C.</a:t>
            </a:r>
            <a:r>
              <a:rPr lang="zh-TW" altLang="en-US" dirty="0">
                <a:latin typeface="Arial" charset="0"/>
              </a:rPr>
              <a:t> </a:t>
            </a:r>
            <a:r>
              <a:rPr lang="en-US" altLang="zh-TW" dirty="0">
                <a:latin typeface="Arial" charset="0"/>
              </a:rPr>
              <a:t>15</a:t>
            </a:r>
          </a:p>
          <a:p>
            <a:pPr marL="457200" indent="-457200"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Arial" charset="0"/>
              </a:rPr>
              <a:t>D. 50</a:t>
            </a:r>
          </a:p>
        </p:txBody>
      </p:sp>
      <p:grpSp>
        <p:nvGrpSpPr>
          <p:cNvPr id="24582" name="Group 7">
            <a:extLst>
              <a:ext uri="{FF2B5EF4-FFF2-40B4-BE49-F238E27FC236}">
                <a16:creationId xmlns:a16="http://schemas.microsoft.com/office/drawing/2014/main" id="{1F3704E2-30B2-4BE3-B723-098DC9496865}"/>
              </a:ext>
            </a:extLst>
          </p:cNvPr>
          <p:cNvGrpSpPr>
            <a:grpSpLocks/>
          </p:cNvGrpSpPr>
          <p:nvPr/>
        </p:nvGrpSpPr>
        <p:grpSpPr bwMode="auto">
          <a:xfrm>
            <a:off x="7091363" y="765175"/>
            <a:ext cx="382587" cy="863600"/>
            <a:chOff x="2707" y="1371"/>
            <a:chExt cx="241" cy="544"/>
          </a:xfrm>
        </p:grpSpPr>
        <p:cxnSp>
          <p:nvCxnSpPr>
            <p:cNvPr id="24605" name="直接连接符 121">
              <a:extLst>
                <a:ext uri="{FF2B5EF4-FFF2-40B4-BE49-F238E27FC236}">
                  <a16:creationId xmlns:a16="http://schemas.microsoft.com/office/drawing/2014/main" id="{B5FC9CB7-2496-472B-9109-07B0B631DA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21" y="1643"/>
              <a:ext cx="204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6" name="Rectangle 9">
              <a:extLst>
                <a:ext uri="{FF2B5EF4-FFF2-40B4-BE49-F238E27FC236}">
                  <a16:creationId xmlns:a16="http://schemas.microsoft.com/office/drawing/2014/main" id="{01E6869A-BEE3-4C12-80A9-63FF1CEC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137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2</a:t>
              </a:r>
            </a:p>
          </p:txBody>
        </p:sp>
        <p:sp>
          <p:nvSpPr>
            <p:cNvPr id="24607" name="Rectangle 10">
              <a:extLst>
                <a:ext uri="{FF2B5EF4-FFF2-40B4-BE49-F238E27FC236}">
                  <a16:creationId xmlns:a16="http://schemas.microsoft.com/office/drawing/2014/main" id="{BC0D8981-C406-438B-B09E-42A97EC04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158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3</a:t>
              </a:r>
            </a:p>
          </p:txBody>
        </p:sp>
      </p:grpSp>
      <p:grpSp>
        <p:nvGrpSpPr>
          <p:cNvPr id="24583" name="Group 20">
            <a:extLst>
              <a:ext uri="{FF2B5EF4-FFF2-40B4-BE49-F238E27FC236}">
                <a16:creationId xmlns:a16="http://schemas.microsoft.com/office/drawing/2014/main" id="{27C3C797-03FE-4F35-BCF4-E586433FE509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1398588"/>
            <a:ext cx="395288" cy="871537"/>
            <a:chOff x="2699" y="1366"/>
            <a:chExt cx="249" cy="549"/>
          </a:xfrm>
        </p:grpSpPr>
        <p:cxnSp>
          <p:nvCxnSpPr>
            <p:cNvPr id="24602" name="直接连接符 121">
              <a:extLst>
                <a:ext uri="{FF2B5EF4-FFF2-40B4-BE49-F238E27FC236}">
                  <a16:creationId xmlns:a16="http://schemas.microsoft.com/office/drawing/2014/main" id="{8D3CA3F7-E8CF-4E7F-A49F-D61AEFFAC3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21" y="1643"/>
              <a:ext cx="204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Rectangle 22">
              <a:extLst>
                <a:ext uri="{FF2B5EF4-FFF2-40B4-BE49-F238E27FC236}">
                  <a16:creationId xmlns:a16="http://schemas.microsoft.com/office/drawing/2014/main" id="{CFC91BE1-EA8F-42BE-917F-3E9B9BB9C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36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1</a:t>
              </a:r>
            </a:p>
          </p:txBody>
        </p:sp>
        <p:sp>
          <p:nvSpPr>
            <p:cNvPr id="24604" name="Rectangle 23">
              <a:extLst>
                <a:ext uri="{FF2B5EF4-FFF2-40B4-BE49-F238E27FC236}">
                  <a16:creationId xmlns:a16="http://schemas.microsoft.com/office/drawing/2014/main" id="{C3755F17-C501-4562-BC25-CC803C8AA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158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5</a:t>
              </a:r>
            </a:p>
          </p:txBody>
        </p:sp>
      </p:grpSp>
      <p:sp>
        <p:nvSpPr>
          <p:cNvPr id="24585" name="1n">
            <a:extLst>
              <a:ext uri="{FF2B5EF4-FFF2-40B4-BE49-F238E27FC236}">
                <a16:creationId xmlns:a16="http://schemas.microsoft.com/office/drawing/2014/main" id="{C1EBB9C2-6CDF-49AA-B24D-27B52252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652713"/>
            <a:ext cx="612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lain" startAt="75"/>
            </a:pPr>
            <a:r>
              <a:rPr lang="en-US" altLang="zh-TW">
                <a:solidFill>
                  <a:srgbClr val="003399"/>
                </a:solidFill>
              </a:rPr>
              <a:t> </a:t>
            </a:r>
          </a:p>
        </p:txBody>
      </p:sp>
      <p:grpSp>
        <p:nvGrpSpPr>
          <p:cNvPr id="29" name="2n">
            <a:extLst>
              <a:ext uri="{FF2B5EF4-FFF2-40B4-BE49-F238E27FC236}">
                <a16:creationId xmlns:a16="http://schemas.microsoft.com/office/drawing/2014/main" id="{A520C577-6C3C-4847-8D20-6E6F69404C53}"/>
              </a:ext>
            </a:extLst>
          </p:cNvPr>
          <p:cNvGrpSpPr>
            <a:grpSpLocks/>
          </p:cNvGrpSpPr>
          <p:nvPr/>
        </p:nvGrpSpPr>
        <p:grpSpPr bwMode="auto">
          <a:xfrm>
            <a:off x="4122738" y="2457450"/>
            <a:ext cx="862012" cy="876300"/>
            <a:chOff x="3350386" y="2204865"/>
            <a:chExt cx="706494" cy="876301"/>
          </a:xfrm>
        </p:grpSpPr>
        <p:grpSp>
          <p:nvGrpSpPr>
            <p:cNvPr id="24597" name="Group 11">
              <a:extLst>
                <a:ext uri="{FF2B5EF4-FFF2-40B4-BE49-F238E27FC236}">
                  <a16:creationId xmlns:a16="http://schemas.microsoft.com/office/drawing/2014/main" id="{C862F621-94F4-4256-B450-32BAEE060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1117" y="2204865"/>
              <a:ext cx="385763" cy="876301"/>
              <a:chOff x="2699" y="1366"/>
              <a:chExt cx="243" cy="552"/>
            </a:xfrm>
          </p:grpSpPr>
          <p:cxnSp>
            <p:nvCxnSpPr>
              <p:cNvPr id="24599" name="直接连接符 121">
                <a:extLst>
                  <a:ext uri="{FF2B5EF4-FFF2-40B4-BE49-F238E27FC236}">
                    <a16:creationId xmlns:a16="http://schemas.microsoft.com/office/drawing/2014/main" id="{077FDE2A-FB2A-4DD9-BB44-C4D4400AFC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21" y="1643"/>
                <a:ext cx="20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00" name="Rectangle 13">
                <a:extLst>
                  <a:ext uri="{FF2B5EF4-FFF2-40B4-BE49-F238E27FC236}">
                    <a16:creationId xmlns:a16="http://schemas.microsoft.com/office/drawing/2014/main" id="{A4101B21-1683-4584-85A8-7B774A80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136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2</a:t>
                </a:r>
              </a:p>
            </p:txBody>
          </p:sp>
          <p:sp>
            <p:nvSpPr>
              <p:cNvPr id="24601" name="Rectangle 14">
                <a:extLst>
                  <a:ext uri="{FF2B5EF4-FFF2-40B4-BE49-F238E27FC236}">
                    <a16:creationId xmlns:a16="http://schemas.microsoft.com/office/drawing/2014/main" id="{D805978F-2D22-4477-965A-48F8224F2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1" y="159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3</a:t>
                </a:r>
              </a:p>
            </p:txBody>
          </p:sp>
        </p:grpSp>
        <p:sp>
          <p:nvSpPr>
            <p:cNvPr id="24598" name="矩形 36">
              <a:extLst>
                <a:ext uri="{FF2B5EF4-FFF2-40B4-BE49-F238E27FC236}">
                  <a16:creationId xmlns:a16="http://schemas.microsoft.com/office/drawing/2014/main" id="{F5AD0FDA-9836-4B76-A711-789866C70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386" y="2349328"/>
              <a:ext cx="362127" cy="51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>
                  <a:solidFill>
                    <a:srgbClr val="003399"/>
                  </a:solidFill>
                </a:rPr>
                <a:t>×</a:t>
              </a:r>
              <a:endParaRPr lang="en-US" altLang="zh-HK"/>
            </a:p>
          </p:txBody>
        </p:sp>
      </p:grpSp>
      <p:grpSp>
        <p:nvGrpSpPr>
          <p:cNvPr id="42" name="3n">
            <a:extLst>
              <a:ext uri="{FF2B5EF4-FFF2-40B4-BE49-F238E27FC236}">
                <a16:creationId xmlns:a16="http://schemas.microsoft.com/office/drawing/2014/main" id="{2067DAF2-3543-4EED-9C5D-5ECC91671CF9}"/>
              </a:ext>
            </a:extLst>
          </p:cNvPr>
          <p:cNvGrpSpPr>
            <a:grpSpLocks/>
          </p:cNvGrpSpPr>
          <p:nvPr/>
        </p:nvGrpSpPr>
        <p:grpSpPr bwMode="auto">
          <a:xfrm>
            <a:off x="4878388" y="2444750"/>
            <a:ext cx="695325" cy="896938"/>
            <a:chOff x="3998403" y="2204866"/>
            <a:chExt cx="696441" cy="896939"/>
          </a:xfrm>
        </p:grpSpPr>
        <p:grpSp>
          <p:nvGrpSpPr>
            <p:cNvPr id="24592" name="Group 25">
              <a:extLst>
                <a:ext uri="{FF2B5EF4-FFF2-40B4-BE49-F238E27FC236}">
                  <a16:creationId xmlns:a16="http://schemas.microsoft.com/office/drawing/2014/main" id="{D119DFB8-9F66-4282-A4F6-7FAA0E84A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144" y="2204866"/>
              <a:ext cx="393700" cy="896939"/>
              <a:chOff x="2699" y="1366"/>
              <a:chExt cx="248" cy="565"/>
            </a:xfrm>
          </p:grpSpPr>
          <p:cxnSp>
            <p:nvCxnSpPr>
              <p:cNvPr id="24594" name="直接连接符 121">
                <a:extLst>
                  <a:ext uri="{FF2B5EF4-FFF2-40B4-BE49-F238E27FC236}">
                    <a16:creationId xmlns:a16="http://schemas.microsoft.com/office/drawing/2014/main" id="{1661DB86-0FDD-487F-839E-B15BE1CE4F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21" y="1643"/>
                <a:ext cx="20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5" name="Rectangle 27">
                <a:extLst>
                  <a:ext uri="{FF2B5EF4-FFF2-40B4-BE49-F238E27FC236}">
                    <a16:creationId xmlns:a16="http://schemas.microsoft.com/office/drawing/2014/main" id="{BB9C6F48-1FB0-4C40-958B-5A2C852B0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136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1</a:t>
                </a:r>
              </a:p>
            </p:txBody>
          </p:sp>
          <p:sp>
            <p:nvSpPr>
              <p:cNvPr id="24596" name="Rectangle 28">
                <a:extLst>
                  <a:ext uri="{FF2B5EF4-FFF2-40B4-BE49-F238E27FC236}">
                    <a16:creationId xmlns:a16="http://schemas.microsoft.com/office/drawing/2014/main" id="{67288EE2-F379-4178-A967-21093A032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60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5</a:t>
                </a:r>
              </a:p>
            </p:txBody>
          </p:sp>
        </p:grpSp>
        <p:sp>
          <p:nvSpPr>
            <p:cNvPr id="24593" name="矩形 37">
              <a:extLst>
                <a:ext uri="{FF2B5EF4-FFF2-40B4-BE49-F238E27FC236}">
                  <a16:creationId xmlns:a16="http://schemas.microsoft.com/office/drawing/2014/main" id="{4E23DA19-BDE5-46BD-8F6C-9D1EB12A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403" y="2349328"/>
              <a:ext cx="362127" cy="51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>
                  <a:solidFill>
                    <a:srgbClr val="003399"/>
                  </a:solidFill>
                </a:rPr>
                <a:t>×</a:t>
              </a:r>
              <a:endParaRPr lang="en-US" altLang="zh-HK"/>
            </a:p>
          </p:txBody>
        </p:sp>
      </p:grpSp>
      <p:sp>
        <p:nvSpPr>
          <p:cNvPr id="59" name="4n">
            <a:extLst>
              <a:ext uri="{FF2B5EF4-FFF2-40B4-BE49-F238E27FC236}">
                <a16:creationId xmlns:a16="http://schemas.microsoft.com/office/drawing/2014/main" id="{51D1DF07-08BE-4577-9E05-C7AC47784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2663825"/>
            <a:ext cx="887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</a:rPr>
              <a:t>= 10</a:t>
            </a:r>
          </a:p>
        </p:txBody>
      </p:sp>
      <p:sp>
        <p:nvSpPr>
          <p:cNvPr id="68" name="1l">
            <a:extLst>
              <a:ext uri="{FF2B5EF4-FFF2-40B4-BE49-F238E27FC236}">
                <a16:creationId xmlns:a16="http://schemas.microsoft.com/office/drawing/2014/main" id="{8B1C1F0C-1D55-46B5-86B8-324D6693E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1409700"/>
            <a:ext cx="25558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2l">
            <a:extLst>
              <a:ext uri="{FF2B5EF4-FFF2-40B4-BE49-F238E27FC236}">
                <a16:creationId xmlns:a16="http://schemas.microsoft.com/office/drawing/2014/main" id="{DDE85B55-E282-4671-A3E7-5D83D5A06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7650" y="1557338"/>
            <a:ext cx="216058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3l">
            <a:extLst>
              <a:ext uri="{FF2B5EF4-FFF2-40B4-BE49-F238E27FC236}">
                <a16:creationId xmlns:a16="http://schemas.microsoft.com/office/drawing/2014/main" id="{E5552F4D-F3C2-4A64-B047-EE8F4E71A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9588" y="2282825"/>
            <a:ext cx="17287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4l">
            <a:extLst>
              <a:ext uri="{FF2B5EF4-FFF2-40B4-BE49-F238E27FC236}">
                <a16:creationId xmlns:a16="http://schemas.microsoft.com/office/drawing/2014/main" id="{5FEB1B75-57DD-4900-9365-9E7D5EF44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7650" y="2005013"/>
            <a:ext cx="13684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4585" grpId="0"/>
      <p:bldP spid="24585" grpId="1"/>
      <p:bldP spid="59" grpId="0"/>
      <p:bldP spid="5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0B98B25-8472-442B-BEAA-043E39F717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908050"/>
            <a:ext cx="8640763" cy="2020888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14. </a:t>
            </a:r>
            <a:r>
              <a:rPr lang="zh-TW" altLang="zh-HK" sz="28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太太的月薪是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$16 000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，她每月的支出是月薪的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   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55%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，然後把餘下的作為儲蓄。她本月獲加薪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4%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如果她每月的支出維持不變，那麼她本月的儲蓄是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多少</a:t>
            </a: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FB3C1E-C0CD-49FC-9165-5EE2C1FC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441166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4BD71D-211E-4A63-8DD9-10ECF803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43322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721DDFB-F50A-401A-87EF-442958C7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3309938"/>
            <a:ext cx="2143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/>
              <a:t>A. $8800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B. $8000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C. $7840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D. $6860</a:t>
            </a: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B618FD28-F6B9-4474-A22C-E202DFDC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4346575"/>
            <a:ext cx="503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HK">
                <a:solidFill>
                  <a:srgbClr val="003399"/>
                </a:solidFill>
              </a:rPr>
              <a:t>16000</a:t>
            </a:r>
            <a:r>
              <a:rPr lang="en-US" altLang="zh-HK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>
                <a:solidFill>
                  <a:srgbClr val="003399"/>
                </a:solidFill>
              </a:rPr>
              <a:t>(1</a:t>
            </a:r>
            <a:r>
              <a:rPr lang="zh-TW" altLang="en-US">
                <a:solidFill>
                  <a:srgbClr val="003399"/>
                </a:solidFill>
              </a:rPr>
              <a:t>＋</a:t>
            </a:r>
            <a:r>
              <a:rPr lang="en-US" altLang="zh-HK">
                <a:solidFill>
                  <a:srgbClr val="003399"/>
                </a:solidFill>
              </a:rPr>
              <a:t>4%)</a:t>
            </a:r>
            <a:r>
              <a:rPr lang="zh-TW" altLang="zh-HK">
                <a:solidFill>
                  <a:srgbClr val="003399"/>
                </a:solidFill>
              </a:rPr>
              <a:t>－</a:t>
            </a:r>
            <a:r>
              <a:rPr lang="en-US" altLang="zh-HK">
                <a:solidFill>
                  <a:srgbClr val="003399"/>
                </a:solidFill>
              </a:rPr>
              <a:t>16000</a:t>
            </a:r>
            <a:r>
              <a:rPr lang="en-US" altLang="zh-HK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>
                <a:solidFill>
                  <a:srgbClr val="003399"/>
                </a:solidFill>
              </a:rPr>
              <a:t>55%</a:t>
            </a:r>
            <a:endParaRPr lang="en-US" altLang="zh-TW">
              <a:solidFill>
                <a:srgbClr val="003399"/>
              </a:solidFill>
            </a:endParaRPr>
          </a:p>
        </p:txBody>
      </p:sp>
      <p:sp>
        <p:nvSpPr>
          <p:cNvPr id="169992" name="Rectangle 8">
            <a:extLst>
              <a:ext uri="{FF2B5EF4-FFF2-40B4-BE49-F238E27FC236}">
                <a16:creationId xmlns:a16="http://schemas.microsoft.com/office/drawing/2014/main" id="{CC8B8623-5F81-4B6A-A6AD-908E45EE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4818063"/>
            <a:ext cx="149542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HK" dirty="0">
                <a:solidFill>
                  <a:srgbClr val="003399"/>
                </a:solidFill>
                <a:latin typeface="+mn-lt"/>
              </a:rPr>
              <a:t>= </a:t>
            </a:r>
            <a:r>
              <a:rPr lang="en-US" altLang="zh-TW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lang="en-US" altLang="zh-HK" dirty="0">
                <a:solidFill>
                  <a:srgbClr val="003399"/>
                </a:solidFill>
                <a:latin typeface="+mn-lt"/>
              </a:rPr>
              <a:t>7840</a:t>
            </a:r>
            <a:endParaRPr lang="en-US" altLang="zh-TW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23560" name="图片 1">
            <a:extLst>
              <a:ext uri="{FF2B5EF4-FFF2-40B4-BE49-F238E27FC236}">
                <a16:creationId xmlns:a16="http://schemas.microsoft.com/office/drawing/2014/main" id="{67978444-C463-4C4B-B55A-DCA286DA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 b="5550"/>
          <a:stretch>
            <a:fillRect/>
          </a:stretch>
        </p:blipFill>
        <p:spPr bwMode="auto">
          <a:xfrm>
            <a:off x="246063" y="1382713"/>
            <a:ext cx="6651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ACE19FC-66F8-44C5-904C-BDAD67F0C197}"/>
              </a:ext>
            </a:extLst>
          </p:cNvPr>
          <p:cNvSpPr txBox="1"/>
          <p:nvPr/>
        </p:nvSpPr>
        <p:spPr>
          <a:xfrm>
            <a:off x="2600325" y="3221038"/>
            <a:ext cx="59896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zh-HK" u="sng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</a:t>
            </a:r>
            <a:r>
              <a:rPr lang="zh-TW" altLang="zh-HK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太太每月支出</a:t>
            </a:r>
            <a:r>
              <a:rPr lang="en-US" altLang="zh-TW" kern="1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lang="en-US" altLang="zh-HK" dirty="0">
                <a:solidFill>
                  <a:srgbClr val="003399"/>
                </a:solidFill>
              </a:rPr>
              <a:t>16000</a:t>
            </a:r>
            <a:r>
              <a:rPr lang="en-US" altLang="zh-HK" dirty="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dirty="0">
                <a:solidFill>
                  <a:srgbClr val="003399"/>
                </a:solidFill>
              </a:rPr>
              <a:t>55%</a:t>
            </a:r>
            <a:r>
              <a:rPr lang="zh-TW" altLang="en-US" dirty="0">
                <a:solidFill>
                  <a:srgbClr val="003399"/>
                </a:solidFill>
              </a:rPr>
              <a:t>。</a:t>
            </a:r>
            <a:endParaRPr lang="en-US" altLang="zh-TW" dirty="0">
              <a:solidFill>
                <a:srgbClr val="003399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6D3592-8403-4DC7-8265-BEFE1F2B626B}"/>
              </a:ext>
            </a:extLst>
          </p:cNvPr>
          <p:cNvSpPr txBox="1"/>
          <p:nvPr/>
        </p:nvSpPr>
        <p:spPr>
          <a:xfrm>
            <a:off x="2600325" y="3714750"/>
            <a:ext cx="6264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zh-HK" u="sng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</a:t>
            </a:r>
            <a:r>
              <a:rPr lang="zh-TW" altLang="zh-HK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太太</a:t>
            </a:r>
            <a:r>
              <a:rPr lang="zh-TW" altLang="en-US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HK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月的</a:t>
            </a:r>
            <a:r>
              <a:rPr lang="zh-TW" altLang="en-US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月薪</a:t>
            </a:r>
            <a:r>
              <a:rPr lang="zh-TW" altLang="zh-HK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lang="en-US" altLang="zh-HK" dirty="0">
                <a:solidFill>
                  <a:srgbClr val="003399"/>
                </a:solidFill>
              </a:rPr>
              <a:t>16000</a:t>
            </a:r>
            <a:r>
              <a:rPr lang="en-US" altLang="zh-HK" dirty="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dirty="0">
                <a:solidFill>
                  <a:srgbClr val="003399"/>
                </a:solidFill>
              </a:rPr>
              <a:t>(1</a:t>
            </a:r>
            <a:r>
              <a:rPr lang="zh-TW" altLang="en-US" dirty="0">
                <a:solidFill>
                  <a:srgbClr val="003399"/>
                </a:solidFill>
              </a:rPr>
              <a:t>＋</a:t>
            </a:r>
            <a:r>
              <a:rPr lang="en-US" altLang="zh-HK" dirty="0">
                <a:solidFill>
                  <a:srgbClr val="003399"/>
                </a:solidFill>
              </a:rPr>
              <a:t>4%)</a:t>
            </a:r>
            <a:r>
              <a:rPr lang="zh-TW" altLang="en-US" dirty="0">
                <a:solidFill>
                  <a:srgbClr val="003399"/>
                </a:solidFill>
              </a:rPr>
              <a:t>。</a:t>
            </a:r>
            <a:endParaRPr lang="en-US" altLang="zh-TW" dirty="0">
              <a:solidFill>
                <a:srgbClr val="003399"/>
              </a:solidFill>
            </a:endParaRPr>
          </a:p>
        </p:txBody>
      </p:sp>
      <p:sp>
        <p:nvSpPr>
          <p:cNvPr id="13" name="Line 70">
            <a:extLst>
              <a:ext uri="{FF2B5EF4-FFF2-40B4-BE49-F238E27FC236}">
                <a16:creationId xmlns:a16="http://schemas.microsoft.com/office/drawing/2014/main" id="{55B598B5-559D-47C0-84AA-CEF89894F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225" y="1382713"/>
            <a:ext cx="2376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70">
            <a:extLst>
              <a:ext uri="{FF2B5EF4-FFF2-40B4-BE49-F238E27FC236}">
                <a16:creationId xmlns:a16="http://schemas.microsoft.com/office/drawing/2014/main" id="{B79192D1-DC2D-420A-92DF-900979047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456" y="1382713"/>
            <a:ext cx="3168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Line 70">
            <a:extLst>
              <a:ext uri="{FF2B5EF4-FFF2-40B4-BE49-F238E27FC236}">
                <a16:creationId xmlns:a16="http://schemas.microsoft.com/office/drawing/2014/main" id="{04EB0FBA-5ACA-4EBC-BB9D-95F2EAA53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588" y="1857375"/>
            <a:ext cx="7683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70">
            <a:extLst>
              <a:ext uri="{FF2B5EF4-FFF2-40B4-BE49-F238E27FC236}">
                <a16:creationId xmlns:a16="http://schemas.microsoft.com/office/drawing/2014/main" id="{90E987C2-4E25-44A8-AF9D-4A3B583FB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1928813"/>
            <a:ext cx="258603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69990" grpId="0"/>
      <p:bldP spid="169990" grpId="1"/>
      <p:bldP spid="169992" grpId="0"/>
      <p:bldP spid="169992" grpId="1"/>
      <p:bldP spid="3" grpId="0"/>
      <p:bldP spid="3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53">
            <a:extLst>
              <a:ext uri="{FF2B5EF4-FFF2-40B4-BE49-F238E27FC236}">
                <a16:creationId xmlns:a16="http://schemas.microsoft.com/office/drawing/2014/main" id="{46415BFB-3044-4F68-9CD2-556730005889}"/>
              </a:ext>
            </a:extLst>
          </p:cNvPr>
          <p:cNvGrpSpPr>
            <a:grpSpLocks/>
          </p:cNvGrpSpPr>
          <p:nvPr/>
        </p:nvGrpSpPr>
        <p:grpSpPr bwMode="auto">
          <a:xfrm rot="-240859">
            <a:off x="5280025" y="2114550"/>
            <a:ext cx="339725" cy="1047750"/>
            <a:chOff x="3175" y="1395"/>
            <a:chExt cx="408" cy="1264"/>
          </a:xfrm>
        </p:grpSpPr>
        <p:sp>
          <p:nvSpPr>
            <p:cNvPr id="32800" name="Rectangle 49">
              <a:extLst>
                <a:ext uri="{FF2B5EF4-FFF2-40B4-BE49-F238E27FC236}">
                  <a16:creationId xmlns:a16="http://schemas.microsoft.com/office/drawing/2014/main" id="{2A9DCB23-2A85-40F0-BA7D-C199AEFEB6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859">
              <a:off x="3201" y="1395"/>
              <a:ext cx="351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 sz="2200">
                  <a:solidFill>
                    <a:srgbClr val="003399"/>
                  </a:solidFill>
                  <a:ea typeface="標楷體" panose="03000509000000000000" pitchFamily="65" charset="-120"/>
                </a:rPr>
                <a:t>N</a:t>
              </a:r>
              <a:endParaRPr lang="zh-TW" altLang="en-US" sz="22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2801" name="Line 50">
              <a:extLst>
                <a:ext uri="{FF2B5EF4-FFF2-40B4-BE49-F238E27FC236}">
                  <a16:creationId xmlns:a16="http://schemas.microsoft.com/office/drawing/2014/main" id="{062CF4A0-A7BE-4A7B-9791-E27D90FE1A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0859" flipV="1">
              <a:off x="3379" y="1888"/>
              <a:ext cx="0" cy="77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02" name="Line 52">
              <a:extLst>
                <a:ext uri="{FF2B5EF4-FFF2-40B4-BE49-F238E27FC236}">
                  <a16:creationId xmlns:a16="http://schemas.microsoft.com/office/drawing/2014/main" id="{6A79F338-0E1B-492C-93A2-28C8101826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0859">
              <a:off x="3175" y="2273"/>
              <a:ext cx="408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F9238BE8-7777-4B17-BFEE-B61A2B1292F2}"/>
              </a:ext>
            </a:extLst>
          </p:cNvPr>
          <p:cNvGrpSpPr>
            <a:grpSpLocks/>
          </p:cNvGrpSpPr>
          <p:nvPr/>
        </p:nvGrpSpPr>
        <p:grpSpPr bwMode="auto">
          <a:xfrm rot="-240859">
            <a:off x="4462463" y="2116138"/>
            <a:ext cx="338137" cy="1049337"/>
            <a:chOff x="3175" y="1395"/>
            <a:chExt cx="408" cy="1264"/>
          </a:xfrm>
        </p:grpSpPr>
        <p:sp>
          <p:nvSpPr>
            <p:cNvPr id="32797" name="Rectangle 49">
              <a:extLst>
                <a:ext uri="{FF2B5EF4-FFF2-40B4-BE49-F238E27FC236}">
                  <a16:creationId xmlns:a16="http://schemas.microsoft.com/office/drawing/2014/main" id="{DFE71D53-FB93-4087-9632-019DC4A01D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859">
              <a:off x="3200" y="1395"/>
              <a:ext cx="351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 sz="2200">
                  <a:solidFill>
                    <a:srgbClr val="003399"/>
                  </a:solidFill>
                  <a:ea typeface="標楷體" panose="03000509000000000000" pitchFamily="65" charset="-120"/>
                </a:rPr>
                <a:t>N</a:t>
              </a:r>
              <a:endParaRPr lang="zh-TW" altLang="en-US" sz="22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2798" name="Line 50">
              <a:extLst>
                <a:ext uri="{FF2B5EF4-FFF2-40B4-BE49-F238E27FC236}">
                  <a16:creationId xmlns:a16="http://schemas.microsoft.com/office/drawing/2014/main" id="{7E597145-1E17-432B-A8FA-FD53D4A02B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0859" flipV="1">
              <a:off x="3379" y="1888"/>
              <a:ext cx="0" cy="77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99" name="Line 52">
              <a:extLst>
                <a:ext uri="{FF2B5EF4-FFF2-40B4-BE49-F238E27FC236}">
                  <a16:creationId xmlns:a16="http://schemas.microsoft.com/office/drawing/2014/main" id="{9E2149B3-4D90-44A9-8313-F01A869D80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0859">
              <a:off x="3175" y="2273"/>
              <a:ext cx="408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AD24A1C-232A-476D-8692-12EF99BE13F1}"/>
              </a:ext>
            </a:extLst>
          </p:cNvPr>
          <p:cNvCxnSpPr>
            <a:cxnSpLocks noChangeShapeType="1"/>
            <a:stCxn id="3" idx="2"/>
          </p:cNvCxnSpPr>
          <p:nvPr/>
        </p:nvCxnSpPr>
        <p:spPr bwMode="auto">
          <a:xfrm flipH="1">
            <a:off x="4643438" y="2843213"/>
            <a:ext cx="838200" cy="792162"/>
          </a:xfrm>
          <a:prstGeom prst="line">
            <a:avLst/>
          </a:prstGeom>
          <a:noFill/>
          <a:ln w="25400" algn="ctr">
            <a:solidFill>
              <a:srgbClr val="0033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53">
            <a:extLst>
              <a:ext uri="{FF2B5EF4-FFF2-40B4-BE49-F238E27FC236}">
                <a16:creationId xmlns:a16="http://schemas.microsoft.com/office/drawing/2014/main" id="{59D8FB15-8D24-4FBA-A5E6-29E5CD93CD74}"/>
              </a:ext>
            </a:extLst>
          </p:cNvPr>
          <p:cNvGrpSpPr>
            <a:grpSpLocks/>
          </p:cNvGrpSpPr>
          <p:nvPr/>
        </p:nvGrpSpPr>
        <p:grpSpPr bwMode="auto">
          <a:xfrm rot="-240859">
            <a:off x="4467225" y="3182938"/>
            <a:ext cx="506413" cy="776287"/>
            <a:chOff x="3175" y="1724"/>
            <a:chExt cx="610" cy="935"/>
          </a:xfrm>
        </p:grpSpPr>
        <p:sp>
          <p:nvSpPr>
            <p:cNvPr id="32794" name="Rectangle 49">
              <a:extLst>
                <a:ext uri="{FF2B5EF4-FFF2-40B4-BE49-F238E27FC236}">
                  <a16:creationId xmlns:a16="http://schemas.microsoft.com/office/drawing/2014/main" id="{882A06AE-BFA2-43CB-9C44-55D49AA66C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859">
              <a:off x="3434" y="1724"/>
              <a:ext cx="351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 sz="2200">
                  <a:solidFill>
                    <a:srgbClr val="003399"/>
                  </a:solidFill>
                  <a:ea typeface="標楷體" panose="03000509000000000000" pitchFamily="65" charset="-120"/>
                </a:rPr>
                <a:t>N</a:t>
              </a:r>
              <a:endParaRPr lang="zh-TW" altLang="en-US" sz="22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2795" name="Line 50">
              <a:extLst>
                <a:ext uri="{FF2B5EF4-FFF2-40B4-BE49-F238E27FC236}">
                  <a16:creationId xmlns:a16="http://schemas.microsoft.com/office/drawing/2014/main" id="{D9241E84-7AD5-41FB-AF54-8351551BC0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0859" flipV="1">
              <a:off x="3379" y="1888"/>
              <a:ext cx="0" cy="77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96" name="Line 52">
              <a:extLst>
                <a:ext uri="{FF2B5EF4-FFF2-40B4-BE49-F238E27FC236}">
                  <a16:creationId xmlns:a16="http://schemas.microsoft.com/office/drawing/2014/main" id="{45C8066C-A8B9-451B-A125-A9AFF81D1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0859">
              <a:off x="3175" y="2273"/>
              <a:ext cx="408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774" name="Rectangle 2">
            <a:extLst>
              <a:ext uri="{FF2B5EF4-FFF2-40B4-BE49-F238E27FC236}">
                <a16:creationId xmlns:a16="http://schemas.microsoft.com/office/drawing/2014/main" id="{6FF51813-CAEB-4881-9C82-BDDE584D37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908050"/>
            <a:ext cx="8424863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3088" indent="-573088" eaLnBrk="1" hangingPunct="1"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15. E</a:t>
            </a:r>
            <a:r>
              <a:rPr lang="zh-TW" altLang="en-US" sz="2800" dirty="0">
                <a:ea typeface="標楷體" panose="03000509000000000000" pitchFamily="65" charset="-120"/>
              </a:rPr>
              <a:t>船在</a:t>
            </a:r>
            <a:r>
              <a:rPr lang="en-US" altLang="zh-TW" sz="2800" dirty="0">
                <a:ea typeface="標楷體" panose="03000509000000000000" pitchFamily="65" charset="-120"/>
              </a:rPr>
              <a:t>F</a:t>
            </a:r>
            <a:r>
              <a:rPr lang="zh-TW" altLang="en-US" sz="2800" dirty="0">
                <a:ea typeface="標楷體" panose="03000509000000000000" pitchFamily="65" charset="-120"/>
              </a:rPr>
              <a:t>船的北方</a:t>
            </a:r>
            <a:r>
              <a:rPr lang="en-US" altLang="zh-TW" sz="2800" dirty="0">
                <a:ea typeface="標楷體" panose="03000509000000000000" pitchFamily="65" charset="-120"/>
              </a:rPr>
              <a:t>5m</a:t>
            </a:r>
            <a:r>
              <a:rPr lang="zh-TW" altLang="en-US" sz="2800" dirty="0">
                <a:ea typeface="標楷體" panose="03000509000000000000" pitchFamily="65" charset="-120"/>
              </a:rPr>
              <a:t>處，</a:t>
            </a:r>
            <a:r>
              <a:rPr lang="en-US" altLang="zh-TW" sz="2800" dirty="0">
                <a:ea typeface="標楷體" panose="03000509000000000000" pitchFamily="65" charset="-120"/>
              </a:rPr>
              <a:t>G</a:t>
            </a:r>
            <a:r>
              <a:rPr lang="zh-TW" altLang="en-US" sz="2800" dirty="0">
                <a:ea typeface="標楷體" panose="03000509000000000000" pitchFamily="65" charset="-120"/>
              </a:rPr>
              <a:t>船在</a:t>
            </a:r>
            <a:r>
              <a:rPr lang="en-US" altLang="zh-TW" sz="2800" dirty="0"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ea typeface="標楷體" panose="03000509000000000000" pitchFamily="65" charset="-120"/>
              </a:rPr>
              <a:t>船的東方</a:t>
            </a:r>
            <a:r>
              <a:rPr lang="en-US" altLang="zh-TW" sz="2800" dirty="0">
                <a:ea typeface="標楷體" panose="03000509000000000000" pitchFamily="65" charset="-120"/>
              </a:rPr>
              <a:t>5m</a:t>
            </a:r>
            <a:r>
              <a:rPr lang="zh-TW" altLang="en-US" sz="2800" dirty="0">
                <a:ea typeface="標楷體" panose="03000509000000000000" pitchFamily="65" charset="-120"/>
              </a:rPr>
              <a:t>處，</a:t>
            </a:r>
            <a:r>
              <a:rPr lang="en-US" altLang="zh-TW" sz="2800" dirty="0">
                <a:ea typeface="標楷體" panose="03000509000000000000" pitchFamily="65" charset="-120"/>
              </a:rPr>
              <a:t>F</a:t>
            </a:r>
            <a:r>
              <a:rPr lang="zh-TW" altLang="en-US" sz="2800" dirty="0">
                <a:ea typeface="標楷體" panose="03000509000000000000" pitchFamily="65" charset="-120"/>
              </a:rPr>
              <a:t>船在</a:t>
            </a:r>
            <a:r>
              <a:rPr lang="en-US" altLang="zh-TW" sz="2800" dirty="0">
                <a:ea typeface="標楷體" panose="03000509000000000000" pitchFamily="65" charset="-120"/>
              </a:rPr>
              <a:t>G</a:t>
            </a:r>
            <a:r>
              <a:rPr lang="zh-TW" altLang="en-US" sz="2800" dirty="0">
                <a:ea typeface="標楷體" panose="03000509000000000000" pitchFamily="65" charset="-120"/>
              </a:rPr>
              <a:t>船的哪一方？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730C00-AED8-499C-8165-2650A19BF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567113"/>
            <a:ext cx="3968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3BF0B-34B6-4145-8AED-17CE5F6D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5004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777" name="Rectangle 5">
            <a:extLst>
              <a:ext uri="{FF2B5EF4-FFF2-40B4-BE49-F238E27FC236}">
                <a16:creationId xmlns:a16="http://schemas.microsoft.com/office/drawing/2014/main" id="{0DB8D9ED-8CE3-4F7A-91C2-BFD91556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1962150"/>
            <a:ext cx="24495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 </a:t>
            </a:r>
            <a:r>
              <a:rPr lang="zh-CN" altLang="en-US">
                <a:ea typeface="標楷體" panose="03000509000000000000" pitchFamily="65" charset="-120"/>
              </a:rPr>
              <a:t>東北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B. </a:t>
            </a:r>
            <a:r>
              <a:rPr lang="zh-CN" altLang="en-US">
                <a:ea typeface="標楷體" panose="03000509000000000000" pitchFamily="65" charset="-120"/>
              </a:rPr>
              <a:t>東南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 </a:t>
            </a:r>
            <a:r>
              <a:rPr lang="zh-CN" altLang="en-US">
                <a:ea typeface="標楷體" panose="03000509000000000000" pitchFamily="65" charset="-120"/>
              </a:rPr>
              <a:t>西北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 </a:t>
            </a:r>
            <a:r>
              <a:rPr lang="zh-CN" altLang="en-US">
                <a:ea typeface="標楷體" panose="03000509000000000000" pitchFamily="65" charset="-120"/>
              </a:rPr>
              <a:t>西南</a:t>
            </a:r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30418" name="Line 18">
            <a:extLst>
              <a:ext uri="{FF2B5EF4-FFF2-40B4-BE49-F238E27FC236}">
                <a16:creationId xmlns:a16="http://schemas.microsoft.com/office/drawing/2014/main" id="{D8CD09C2-7C5A-4CA7-832C-20AAAB9FD9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413" y="1365250"/>
            <a:ext cx="316706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0720FBF-189C-46E9-8EF4-BCBF7C451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3251200"/>
            <a:ext cx="1027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>
                <a:solidFill>
                  <a:srgbClr val="9900CC"/>
                </a:solidFill>
                <a:ea typeface="標楷體" panose="03000509000000000000" pitchFamily="65" charset="-120"/>
              </a:rPr>
              <a:t>西南</a:t>
            </a:r>
            <a:endParaRPr lang="zh-TW" altLang="en-US">
              <a:solidFill>
                <a:srgbClr val="9900CC"/>
              </a:solidFill>
              <a:ea typeface="標楷體" panose="03000509000000000000" pitchFamily="65" charset="-12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AF6029-2AD1-41AC-967F-80347E83A196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2568575"/>
            <a:ext cx="944562" cy="519113"/>
            <a:chOff x="3734740" y="2567989"/>
            <a:chExt cx="945849" cy="519112"/>
          </a:xfrm>
        </p:grpSpPr>
        <p:sp>
          <p:nvSpPr>
            <p:cNvPr id="32792" name="矩形 8">
              <a:extLst>
                <a:ext uri="{FF2B5EF4-FFF2-40B4-BE49-F238E27FC236}">
                  <a16:creationId xmlns:a16="http://schemas.microsoft.com/office/drawing/2014/main" id="{89A33D78-78D8-464E-8038-C9B065DB7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740" y="2567989"/>
              <a:ext cx="836141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E</a:t>
              </a:r>
              <a:r>
                <a:rPr lang="zh-CN" altLang="en-US">
                  <a:solidFill>
                    <a:srgbClr val="003399"/>
                  </a:solidFill>
                  <a:ea typeface="標楷體" panose="03000509000000000000" pitchFamily="65" charset="-120"/>
                </a:rPr>
                <a:t>船</a:t>
              </a:r>
              <a:endParaRPr lang="zh-TW" altLang="en-US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E6943F81-215A-4A95-9473-1ADB5175C671}"/>
                </a:ext>
              </a:extLst>
            </p:cNvPr>
            <p:cNvSpPr/>
            <p:nvPr/>
          </p:nvSpPr>
          <p:spPr bwMode="auto">
            <a:xfrm>
              <a:off x="4608581" y="2814987"/>
              <a:ext cx="72008" cy="72008"/>
            </a:xfrm>
            <a:prstGeom prst="ellipse">
              <a:avLst/>
            </a:prstGeom>
            <a:solidFill>
              <a:srgbClr val="003399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44E777-FE03-4A6D-83E1-9AAB5C9309AF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3348038"/>
            <a:ext cx="939800" cy="519112"/>
            <a:chOff x="3734740" y="3347330"/>
            <a:chExt cx="941275" cy="519112"/>
          </a:xfrm>
        </p:grpSpPr>
        <p:sp>
          <p:nvSpPr>
            <p:cNvPr id="32790" name="矩形 13">
              <a:extLst>
                <a:ext uri="{FF2B5EF4-FFF2-40B4-BE49-F238E27FC236}">
                  <a16:creationId xmlns:a16="http://schemas.microsoft.com/office/drawing/2014/main" id="{504A976D-36C9-4682-85A3-1367AA263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740" y="3347330"/>
              <a:ext cx="836141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3399"/>
                  </a:solidFill>
                  <a:ea typeface="標楷體" panose="03000509000000000000" pitchFamily="65" charset="-120"/>
                </a:rPr>
                <a:t>F</a:t>
              </a:r>
              <a:r>
                <a:rPr lang="zh-CN" altLang="en-US">
                  <a:solidFill>
                    <a:srgbClr val="003399"/>
                  </a:solidFill>
                  <a:ea typeface="標楷體" panose="03000509000000000000" pitchFamily="65" charset="-120"/>
                </a:rPr>
                <a:t>船</a:t>
              </a:r>
              <a:endParaRPr lang="zh-TW" altLang="en-US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EAFB427-FA17-4865-AB16-E5944EA9D3E7}"/>
                </a:ext>
              </a:extLst>
            </p:cNvPr>
            <p:cNvSpPr/>
            <p:nvPr/>
          </p:nvSpPr>
          <p:spPr bwMode="auto">
            <a:xfrm>
              <a:off x="4604007" y="3607075"/>
              <a:ext cx="72008" cy="72008"/>
            </a:xfrm>
            <a:prstGeom prst="ellipse">
              <a:avLst/>
            </a:prstGeom>
            <a:solidFill>
              <a:srgbClr val="003399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31ABC62-B0BE-49B4-AB2A-8A836438E667}"/>
              </a:ext>
            </a:extLst>
          </p:cNvPr>
          <p:cNvGrpSpPr>
            <a:grpSpLocks/>
          </p:cNvGrpSpPr>
          <p:nvPr/>
        </p:nvGrpSpPr>
        <p:grpSpPr bwMode="auto">
          <a:xfrm>
            <a:off x="5426075" y="2574925"/>
            <a:ext cx="1049338" cy="519113"/>
            <a:chOff x="5467915" y="2575383"/>
            <a:chExt cx="1049422" cy="519112"/>
          </a:xfrm>
        </p:grpSpPr>
        <p:sp>
          <p:nvSpPr>
            <p:cNvPr id="32788" name="矩形 12">
              <a:extLst>
                <a:ext uri="{FF2B5EF4-FFF2-40B4-BE49-F238E27FC236}">
                  <a16:creationId xmlns:a16="http://schemas.microsoft.com/office/drawing/2014/main" id="{45FC758B-3445-403E-B133-1291BFA2D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196" y="2575383"/>
              <a:ext cx="836141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3399"/>
                  </a:solidFill>
                  <a:ea typeface="標楷體" panose="03000509000000000000" pitchFamily="65" charset="-120"/>
                </a:rPr>
                <a:t>G</a:t>
              </a:r>
              <a:r>
                <a:rPr lang="zh-CN" altLang="en-US">
                  <a:solidFill>
                    <a:srgbClr val="003399"/>
                  </a:solidFill>
                  <a:ea typeface="標楷體" panose="03000509000000000000" pitchFamily="65" charset="-120"/>
                </a:rPr>
                <a:t>船</a:t>
              </a:r>
              <a:endParaRPr lang="zh-TW" altLang="en-US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7CEA5B5-87D9-4E67-9B9E-425B9918E235}"/>
                </a:ext>
              </a:extLst>
            </p:cNvPr>
            <p:cNvSpPr/>
            <p:nvPr/>
          </p:nvSpPr>
          <p:spPr bwMode="auto">
            <a:xfrm>
              <a:off x="5467915" y="2814987"/>
              <a:ext cx="72008" cy="72008"/>
            </a:xfrm>
            <a:prstGeom prst="ellipse">
              <a:avLst/>
            </a:prstGeom>
            <a:solidFill>
              <a:srgbClr val="003399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61D20DB-1D57-49C7-B523-FEEBBBFD29E6}"/>
              </a:ext>
            </a:extLst>
          </p:cNvPr>
          <p:cNvSpPr/>
          <p:nvPr/>
        </p:nvSpPr>
        <p:spPr bwMode="auto">
          <a:xfrm rot="16200000">
            <a:off x="5074444" y="2425411"/>
            <a:ext cx="0" cy="836141"/>
          </a:xfrm>
          <a:custGeom>
            <a:avLst/>
            <a:gdLst>
              <a:gd name="connsiteX0" fmla="*/ 609600 w 609600"/>
              <a:gd name="connsiteY0" fmla="*/ 0 h 644769"/>
              <a:gd name="connsiteX1" fmla="*/ 0 w 609600"/>
              <a:gd name="connsiteY1" fmla="*/ 0 h 644769"/>
              <a:gd name="connsiteX2" fmla="*/ 0 w 609600"/>
              <a:gd name="connsiteY2" fmla="*/ 644769 h 64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644769">
                <a:moveTo>
                  <a:pt x="609600" y="0"/>
                </a:moveTo>
                <a:lnTo>
                  <a:pt x="0" y="0"/>
                </a:lnTo>
                <a:lnTo>
                  <a:pt x="0" y="644769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A737913B-6652-4067-8373-DDD0481CC787}"/>
              </a:ext>
            </a:extLst>
          </p:cNvPr>
          <p:cNvSpPr/>
          <p:nvPr/>
        </p:nvSpPr>
        <p:spPr bwMode="auto">
          <a:xfrm rot="16200000" flipV="1">
            <a:off x="4225709" y="3264694"/>
            <a:ext cx="841483" cy="0"/>
          </a:xfrm>
          <a:custGeom>
            <a:avLst/>
            <a:gdLst>
              <a:gd name="connsiteX0" fmla="*/ 609600 w 609600"/>
              <a:gd name="connsiteY0" fmla="*/ 0 h 644769"/>
              <a:gd name="connsiteX1" fmla="*/ 0 w 609600"/>
              <a:gd name="connsiteY1" fmla="*/ 0 h 644769"/>
              <a:gd name="connsiteX2" fmla="*/ 0 w 609600"/>
              <a:gd name="connsiteY2" fmla="*/ 644769 h 644769"/>
              <a:gd name="connsiteX0" fmla="*/ 609600 w 609600"/>
              <a:gd name="connsiteY0" fmla="*/ 0 h 0"/>
              <a:gd name="connsiteX1" fmla="*/ 0 w 609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>
                <a:moveTo>
                  <a:pt x="609600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3A3B666B-93CC-4386-9D52-DF9B830E3B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5" y="1365250"/>
            <a:ext cx="31686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D11619C-CFCF-47FB-90A9-5A91068C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3046413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399"/>
                </a:solidFill>
                <a:ea typeface="標楷體" panose="03000509000000000000" pitchFamily="65" charset="-120"/>
              </a:rPr>
              <a:t>5m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00A79DD-FDD9-41F5-B585-BB6B7BF3F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2506663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399"/>
                </a:solidFill>
                <a:ea typeface="標楷體" panose="03000509000000000000" pitchFamily="65" charset="-120"/>
              </a:rPr>
              <a:t>5m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0" grpId="0"/>
      <p:bldP spid="10" grpId="1"/>
      <p:bldP spid="37" grpId="0"/>
      <p:bldP spid="37" grpId="1"/>
      <p:bldP spid="38" grpId="0"/>
      <p:bldP spid="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>
            <a:extLst>
              <a:ext uri="{FF2B5EF4-FFF2-40B4-BE49-F238E27FC236}">
                <a16:creationId xmlns:a16="http://schemas.microsoft.com/office/drawing/2014/main" id="{A27E0D3F-6B17-C5A0-6331-1331773D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3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94E021-B423-B206-C421-5146148F4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74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考核課題">
            <a:hlinkClick r:id="rId3" action="ppaction://hlinksldjump"/>
            <a:extLst>
              <a:ext uri="{FF2B5EF4-FFF2-40B4-BE49-F238E27FC236}">
                <a16:creationId xmlns:a16="http://schemas.microsoft.com/office/drawing/2014/main" id="{B1B8230C-4B05-AA0F-6BE8-A68BBDC7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2ADC42CD-60E6-D24F-A6A6-DCC45FCF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1800" b="1"/>
              <a:t>測驗時間</a:t>
            </a:r>
            <a:r>
              <a:rPr kumimoji="0" lang="zh-TW" altLang="en-US" sz="1800" b="1">
                <a:latin typeface="Times New Roman" panose="02020603050405020304" pitchFamily="18" charset="0"/>
              </a:rPr>
              <a:t>：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/>
            <a:endParaRPr kumimoji="0" lang="zh-TW" altLang="en-US" sz="18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zh-TW" altLang="en-US" sz="1800" b="1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37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</p:spTree>
    <p:extLst>
      <p:ext uri="{BB962C8B-B14F-4D97-AF65-F5344CB8AC3E}">
        <p14:creationId xmlns:p14="http://schemas.microsoft.com/office/powerpoint/2010/main" val="23242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3511EF6-ED42-4545-98F7-68A2C3D7C519}"/>
              </a:ext>
            </a:extLst>
          </p:cNvPr>
          <p:cNvSpPr/>
          <p:nvPr/>
        </p:nvSpPr>
        <p:spPr bwMode="auto">
          <a:xfrm>
            <a:off x="1258941" y="3807371"/>
            <a:ext cx="1440851" cy="359271"/>
          </a:xfrm>
          <a:prstGeom prst="rect">
            <a:avLst/>
          </a:prstGeom>
          <a:solidFill>
            <a:srgbClr val="CEEA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48AFF09-99AA-44CB-A983-8A63945792FA}"/>
              </a:ext>
            </a:extLst>
          </p:cNvPr>
          <p:cNvSpPr/>
          <p:nvPr/>
        </p:nvSpPr>
        <p:spPr bwMode="auto">
          <a:xfrm>
            <a:off x="6012161" y="4339730"/>
            <a:ext cx="1008112" cy="359271"/>
          </a:xfrm>
          <a:prstGeom prst="rect">
            <a:avLst/>
          </a:prstGeom>
          <a:solidFill>
            <a:srgbClr val="CEEA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9708" name="Rectangle 6">
            <a:extLst>
              <a:ext uri="{FF2B5EF4-FFF2-40B4-BE49-F238E27FC236}">
                <a16:creationId xmlns:a16="http://schemas.microsoft.com/office/drawing/2014/main" id="{E5AD3138-C537-4C95-A43A-53DD1BA0D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2738"/>
            <a:ext cx="7926388" cy="13858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用一張長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156cm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、闊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96cm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的長方形畫紙，剪出一個如上的正方體摺紙圖樣。這圖樣摺出的正方體的邊長最長可以是多少？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A5BF615D-AE24-4BF3-AC57-A72CC049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51562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2" name="文本框 6">
            <a:extLst>
              <a:ext uri="{FF2B5EF4-FFF2-40B4-BE49-F238E27FC236}">
                <a16:creationId xmlns:a16="http://schemas.microsoft.com/office/drawing/2014/main" id="{F4A38A43-30AA-4648-999E-686B7398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4221163"/>
            <a:ext cx="2232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A. 52cm</a:t>
            </a:r>
            <a:endParaRPr lang="zh-TW" altLang="zh-TW"/>
          </a:p>
          <a:p>
            <a:r>
              <a:rPr lang="en-US" altLang="zh-TW"/>
              <a:t>B. 39cm</a:t>
            </a:r>
            <a:endParaRPr lang="zh-TW" altLang="zh-TW"/>
          </a:p>
          <a:p>
            <a:r>
              <a:rPr lang="en-US" altLang="zh-TW"/>
              <a:t>C. 32cm</a:t>
            </a:r>
            <a:endParaRPr lang="zh-TW" altLang="zh-TW"/>
          </a:p>
          <a:p>
            <a:r>
              <a:rPr lang="en-US" altLang="zh-TW"/>
              <a:t>D. 24cm</a:t>
            </a:r>
            <a:endParaRPr lang="zh-TW" altLang="en-US"/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EAB54E3C-0F4D-4703-8E74-37974648C5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66700" y="2925763"/>
            <a:ext cx="7207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16.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25" name="任意多边形 24">
            <a:extLst>
              <a:ext uri="{FF2B5EF4-FFF2-40B4-BE49-F238E27FC236}">
                <a16:creationId xmlns:a16="http://schemas.microsoft.com/office/drawing/2014/main" id="{3DC0080C-0A63-4F30-9C7A-EF745CEA25F1}"/>
              </a:ext>
            </a:extLst>
          </p:cNvPr>
          <p:cNvSpPr/>
          <p:nvPr/>
        </p:nvSpPr>
        <p:spPr bwMode="auto">
          <a:xfrm>
            <a:off x="3563888" y="0"/>
            <a:ext cx="1022350" cy="1200150"/>
          </a:xfrm>
          <a:custGeom>
            <a:avLst/>
            <a:gdLst>
              <a:gd name="connsiteX0" fmla="*/ 0 w 1022350"/>
              <a:gd name="connsiteY0" fmla="*/ 0 h 1200150"/>
              <a:gd name="connsiteX1" fmla="*/ 1022350 w 1022350"/>
              <a:gd name="connsiteY1" fmla="*/ 1200150 h 1200150"/>
              <a:gd name="connsiteX2" fmla="*/ 387350 w 1022350"/>
              <a:gd name="connsiteY2" fmla="*/ 1196975 h 1200150"/>
              <a:gd name="connsiteX3" fmla="*/ 0 w 1022350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350" h="1200150">
                <a:moveTo>
                  <a:pt x="0" y="0"/>
                </a:moveTo>
                <a:lnTo>
                  <a:pt x="1022350" y="1200150"/>
                </a:lnTo>
                <a:lnTo>
                  <a:pt x="387350" y="1196975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9705" name="图片 1">
            <a:extLst>
              <a:ext uri="{FF2B5EF4-FFF2-40B4-BE49-F238E27FC236}">
                <a16:creationId xmlns:a16="http://schemas.microsoft.com/office/drawing/2014/main" id="{0FA9D610-7993-4CFC-85EF-AEEFC68D0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 b="5550"/>
          <a:stretch>
            <a:fillRect/>
          </a:stretch>
        </p:blipFill>
        <p:spPr bwMode="auto">
          <a:xfrm>
            <a:off x="250825" y="3336925"/>
            <a:ext cx="6635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1">
            <a:extLst>
              <a:ext uri="{FF2B5EF4-FFF2-40B4-BE49-F238E27FC236}">
                <a16:creationId xmlns:a16="http://schemas.microsoft.com/office/drawing/2014/main" id="{6B943208-A137-4004-BE34-4F7BC53B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41438"/>
            <a:ext cx="1692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图片 2">
            <a:extLst>
              <a:ext uri="{FF2B5EF4-FFF2-40B4-BE49-F238E27FC236}">
                <a16:creationId xmlns:a16="http://schemas.microsoft.com/office/drawing/2014/main" id="{BE159325-B2EB-4211-AD3B-A9B4C854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98588"/>
            <a:ext cx="2020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09767AB9-9D9C-4ECA-9EE9-168F7386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427163"/>
            <a:ext cx="10414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文本框 4">
            <a:extLst>
              <a:ext uri="{FF2B5EF4-FFF2-40B4-BE49-F238E27FC236}">
                <a16:creationId xmlns:a16="http://schemas.microsoft.com/office/drawing/2014/main" id="{185DAAE2-43CA-4683-B9E9-DC526F52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2414588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標楷體" panose="03000509000000000000" pitchFamily="65" charset="-120"/>
              </a:rPr>
              <a:t>156cm</a:t>
            </a:r>
            <a:endParaRPr lang="zh-TW" altLang="en-US" sz="2000"/>
          </a:p>
        </p:txBody>
      </p:sp>
      <p:sp>
        <p:nvSpPr>
          <p:cNvPr id="29710" name="文本框 29">
            <a:extLst>
              <a:ext uri="{FF2B5EF4-FFF2-40B4-BE49-F238E27FC236}">
                <a16:creationId xmlns:a16="http://schemas.microsoft.com/office/drawing/2014/main" id="{A49069D2-066F-4DE6-BC18-EF1EB4E85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1706563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標楷體" panose="03000509000000000000" pitchFamily="65" charset="-120"/>
              </a:rPr>
              <a:t>96cm</a:t>
            </a:r>
            <a:endParaRPr lang="zh-TW" altLang="en-US" sz="200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5EF20777-AF16-4F8D-BE49-AB9A2BBFC9CD}"/>
              </a:ext>
            </a:extLst>
          </p:cNvPr>
          <p:cNvSpPr/>
          <p:nvPr/>
        </p:nvSpPr>
        <p:spPr bwMode="auto">
          <a:xfrm flipH="1">
            <a:off x="3707904" y="1772816"/>
            <a:ext cx="432048" cy="333262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B1B6D4C0-E3D0-4CC6-9AEA-AB7478E3CB78}"/>
              </a:ext>
            </a:extLst>
          </p:cNvPr>
          <p:cNvSpPr/>
          <p:nvPr/>
        </p:nvSpPr>
        <p:spPr bwMode="auto">
          <a:xfrm flipH="1">
            <a:off x="6660232" y="1777142"/>
            <a:ext cx="432048" cy="333262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EF536A11-B768-47BB-8C25-FB76E2DBB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0593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9" name="文本框 37">
            <a:extLst>
              <a:ext uri="{FF2B5EF4-FFF2-40B4-BE49-F238E27FC236}">
                <a16:creationId xmlns:a16="http://schemas.microsoft.com/office/drawing/2014/main" id="{CF42495E-9280-4024-9F7C-0B63D7BF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292600"/>
            <a:ext cx="3836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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邊長：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96</a:t>
            </a:r>
            <a:r>
              <a:rPr lang="en-US" altLang="zh-TW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32(cm)</a:t>
            </a:r>
            <a:endParaRPr lang="zh-TW" altLang="zh-TW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81" name="文本框 37">
            <a:extLst>
              <a:ext uri="{FF2B5EF4-FFF2-40B4-BE49-F238E27FC236}">
                <a16:creationId xmlns:a16="http://schemas.microsoft.com/office/drawing/2014/main" id="{5AFA6B1D-5F88-4D80-B045-291DC6E6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806950"/>
            <a:ext cx="3822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</a:t>
            </a:r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</a:rPr>
              <a:t>邊長：</a:t>
            </a:r>
            <a:r>
              <a:rPr lang="en-US" altLang="zh-TW" sz="2400" dirty="0">
                <a:solidFill>
                  <a:srgbClr val="7030A0"/>
                </a:solidFill>
                <a:ea typeface="標楷體" panose="03000509000000000000" pitchFamily="65" charset="-120"/>
              </a:rPr>
              <a:t>96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400" dirty="0">
                <a:solidFill>
                  <a:srgbClr val="7030A0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7030A0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7030A0"/>
                </a:solidFill>
                <a:ea typeface="標楷體" panose="03000509000000000000" pitchFamily="65" charset="-120"/>
              </a:rPr>
              <a:t>24(cm)</a:t>
            </a:r>
            <a:endParaRPr lang="zh-TW" altLang="zh-TW" sz="2400" dirty="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9D49100-3916-455D-864A-D5CB588F04B0}"/>
              </a:ext>
            </a:extLst>
          </p:cNvPr>
          <p:cNvGrpSpPr>
            <a:grpSpLocks/>
          </p:cNvGrpSpPr>
          <p:nvPr/>
        </p:nvGrpSpPr>
        <p:grpSpPr bwMode="auto">
          <a:xfrm rot="1004657">
            <a:off x="1735138" y="1538288"/>
            <a:ext cx="1558925" cy="833437"/>
            <a:chOff x="4479952" y="1494637"/>
            <a:chExt cx="1820349" cy="101092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E666898-4BAE-4C73-BC4E-C4C56C963832}"/>
                </a:ext>
              </a:extLst>
            </p:cNvPr>
            <p:cNvSpPr/>
            <p:nvPr/>
          </p:nvSpPr>
          <p:spPr bwMode="auto">
            <a:xfrm rot="20570998">
              <a:off x="4479952" y="1494637"/>
              <a:ext cx="431832" cy="432279"/>
            </a:xfrm>
            <a:prstGeom prst="rect">
              <a:avLst/>
            </a:prstGeom>
            <a:solidFill>
              <a:srgbClr val="99CCFF"/>
            </a:solidFill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0852DE3-865A-45EA-926B-2E87A6546060}"/>
                </a:ext>
              </a:extLst>
            </p:cNvPr>
            <p:cNvSpPr/>
            <p:nvPr/>
          </p:nvSpPr>
          <p:spPr bwMode="auto">
            <a:xfrm rot="20570998">
              <a:off x="4601905" y="1916418"/>
              <a:ext cx="435600" cy="434644"/>
            </a:xfrm>
            <a:prstGeom prst="rect">
              <a:avLst/>
            </a:prstGeom>
            <a:solidFill>
              <a:srgbClr val="99CCFF"/>
            </a:solidFill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F33901A-4D25-499A-BF96-6012F8A09E5D}"/>
                </a:ext>
              </a:extLst>
            </p:cNvPr>
            <p:cNvSpPr/>
            <p:nvPr/>
          </p:nvSpPr>
          <p:spPr bwMode="auto">
            <a:xfrm rot="20570998">
              <a:off x="5022141" y="1785059"/>
              <a:ext cx="435600" cy="434644"/>
            </a:xfrm>
            <a:prstGeom prst="rect">
              <a:avLst/>
            </a:prstGeom>
            <a:solidFill>
              <a:srgbClr val="99CCFF"/>
            </a:solidFill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0FB4E45-473C-48BC-8259-4613CF950ACC}"/>
                </a:ext>
              </a:extLst>
            </p:cNvPr>
            <p:cNvSpPr/>
            <p:nvPr/>
          </p:nvSpPr>
          <p:spPr bwMode="auto">
            <a:xfrm rot="20570998">
              <a:off x="5439447" y="1651689"/>
              <a:ext cx="435600" cy="434644"/>
            </a:xfrm>
            <a:prstGeom prst="rect">
              <a:avLst/>
            </a:prstGeom>
            <a:solidFill>
              <a:srgbClr val="99CCFF"/>
            </a:solidFill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C8CD389-D55F-4B67-BF1D-5E782095C79B}"/>
                </a:ext>
              </a:extLst>
            </p:cNvPr>
            <p:cNvSpPr/>
            <p:nvPr/>
          </p:nvSpPr>
          <p:spPr bwMode="auto">
            <a:xfrm rot="20570998">
              <a:off x="5566352" y="2070918"/>
              <a:ext cx="435600" cy="434644"/>
            </a:xfrm>
            <a:prstGeom prst="rect">
              <a:avLst/>
            </a:prstGeom>
            <a:solidFill>
              <a:srgbClr val="99CCFF"/>
            </a:solidFill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86E1DC4-1811-4427-AF03-3366DA5691E5}"/>
                </a:ext>
              </a:extLst>
            </p:cNvPr>
            <p:cNvSpPr/>
            <p:nvPr/>
          </p:nvSpPr>
          <p:spPr bwMode="auto">
            <a:xfrm rot="20570998">
              <a:off x="5864701" y="1516282"/>
              <a:ext cx="435600" cy="434644"/>
            </a:xfrm>
            <a:prstGeom prst="rect">
              <a:avLst/>
            </a:prstGeom>
            <a:solidFill>
              <a:srgbClr val="99CCFF"/>
            </a:solidFill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0905AC6-DD40-41B5-BA97-24D2544FAFAC}"/>
              </a:ext>
            </a:extLst>
          </p:cNvPr>
          <p:cNvGrpSpPr>
            <a:grpSpLocks noChangeAspect="1"/>
          </p:cNvGrpSpPr>
          <p:nvPr/>
        </p:nvGrpSpPr>
        <p:grpSpPr bwMode="auto">
          <a:xfrm rot="6442829">
            <a:off x="2482334" y="1562161"/>
            <a:ext cx="1120589" cy="601726"/>
            <a:chOff x="4475829" y="1495605"/>
            <a:chExt cx="1805477" cy="100659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4D8C10C-1B4D-45C4-B31B-CA73332732AD}"/>
                </a:ext>
              </a:extLst>
            </p:cNvPr>
            <p:cNvSpPr/>
            <p:nvPr/>
          </p:nvSpPr>
          <p:spPr bwMode="auto">
            <a:xfrm rot="20570998">
              <a:off x="4475829" y="1495605"/>
              <a:ext cx="431833" cy="432279"/>
            </a:xfrm>
            <a:prstGeom prst="rect">
              <a:avLst/>
            </a:prstGeom>
            <a:grpFill/>
            <a:ln w="190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52BC5FC-C19B-4DF1-878D-AF347803CF3F}"/>
                </a:ext>
              </a:extLst>
            </p:cNvPr>
            <p:cNvSpPr/>
            <p:nvPr/>
          </p:nvSpPr>
          <p:spPr bwMode="auto">
            <a:xfrm rot="20570998">
              <a:off x="4601905" y="1916418"/>
              <a:ext cx="435600" cy="434644"/>
            </a:xfrm>
            <a:prstGeom prst="rect">
              <a:avLst/>
            </a:prstGeom>
            <a:grpFill/>
            <a:ln w="190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7E4DCB1-FA47-43EB-9AD3-35BA1E377FE0}"/>
                </a:ext>
              </a:extLst>
            </p:cNvPr>
            <p:cNvSpPr/>
            <p:nvPr/>
          </p:nvSpPr>
          <p:spPr bwMode="auto">
            <a:xfrm rot="20570998">
              <a:off x="5013432" y="1781814"/>
              <a:ext cx="435600" cy="434644"/>
            </a:xfrm>
            <a:prstGeom prst="rect">
              <a:avLst/>
            </a:prstGeom>
            <a:grpFill/>
            <a:ln w="190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7067300-427B-40F3-91BF-05103C3A0BDA}"/>
                </a:ext>
              </a:extLst>
            </p:cNvPr>
            <p:cNvSpPr/>
            <p:nvPr/>
          </p:nvSpPr>
          <p:spPr bwMode="auto">
            <a:xfrm rot="20570998">
              <a:off x="5431245" y="1653781"/>
              <a:ext cx="435600" cy="434644"/>
            </a:xfrm>
            <a:prstGeom prst="rect">
              <a:avLst/>
            </a:prstGeom>
            <a:grpFill/>
            <a:ln w="190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D5D3CCB-3FDF-4EC2-8781-B8E0D408A1AB}"/>
                </a:ext>
              </a:extLst>
            </p:cNvPr>
            <p:cNvSpPr/>
            <p:nvPr/>
          </p:nvSpPr>
          <p:spPr bwMode="auto">
            <a:xfrm rot="20570998">
              <a:off x="5559863" y="2067560"/>
              <a:ext cx="435600" cy="434644"/>
            </a:xfrm>
            <a:prstGeom prst="rect">
              <a:avLst/>
            </a:prstGeom>
            <a:grpFill/>
            <a:ln w="190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BD8DFB3-11A8-417B-8FA7-D63213C54519}"/>
                </a:ext>
              </a:extLst>
            </p:cNvPr>
            <p:cNvSpPr/>
            <p:nvPr/>
          </p:nvSpPr>
          <p:spPr bwMode="auto">
            <a:xfrm rot="20570998">
              <a:off x="5845706" y="1519085"/>
              <a:ext cx="435600" cy="434644"/>
            </a:xfrm>
            <a:prstGeom prst="rect">
              <a:avLst/>
            </a:prstGeom>
            <a:grpFill/>
            <a:ln w="190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79" grpId="0"/>
      <p:bldP spid="79" grpId="1"/>
      <p:bldP spid="81" grpId="0"/>
      <p:bldP spid="8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2DC128F-3DA4-42C1-BC85-A0850FAA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1" y="4253484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86D09B7-9E1E-49C6-81F0-3F3080A5FACF}"/>
              </a:ext>
            </a:extLst>
          </p:cNvPr>
          <p:cNvSpPr/>
          <p:nvPr/>
        </p:nvSpPr>
        <p:spPr bwMode="auto">
          <a:xfrm>
            <a:off x="2303463" y="3071813"/>
            <a:ext cx="2412553" cy="395287"/>
          </a:xfrm>
          <a:prstGeom prst="rect">
            <a:avLst/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47AD1A5-AA7E-4032-9ED6-D6B8964BFECC}"/>
              </a:ext>
            </a:extLst>
          </p:cNvPr>
          <p:cNvSpPr/>
          <p:nvPr/>
        </p:nvSpPr>
        <p:spPr bwMode="auto">
          <a:xfrm>
            <a:off x="4927334" y="3058044"/>
            <a:ext cx="1680309" cy="395287"/>
          </a:xfrm>
          <a:prstGeom prst="rect">
            <a:avLst/>
          </a:prstGeom>
          <a:solidFill>
            <a:srgbClr val="FFC0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E6BD637-DCEB-414E-9374-B21BB9F0A1D0}"/>
              </a:ext>
            </a:extLst>
          </p:cNvPr>
          <p:cNvSpPr/>
          <p:nvPr/>
        </p:nvSpPr>
        <p:spPr>
          <a:xfrm>
            <a:off x="328613" y="2492896"/>
            <a:ext cx="84201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上圖中，</a:t>
            </a:r>
            <a:r>
              <a:rPr lang="en-US" altLang="zh-CN" dirty="0"/>
              <a:t>XY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是一條經過所有圓心的線段，如果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每個圓的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直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徑都是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12cm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，</a:t>
            </a:r>
            <a:r>
              <a:rPr lang="en-US" altLang="zh-CN" dirty="0"/>
              <a:t>XY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的長度是多少？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A.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84cm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	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         B.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72cm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 marL="444500" eaLnBrk="1" hangingPunct="1">
              <a:spcAft>
                <a:spcPts val="1200"/>
              </a:spcAft>
              <a:tabLst>
                <a:tab pos="355600" algn="l"/>
              </a:tabLs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C.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42cm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             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D.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36cm</a:t>
            </a:r>
            <a:endParaRPr lang="zh-CN" altLang="zh-CN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455FC4-9B6D-43D7-9BF5-D97DA79B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16641"/>
            <a:ext cx="5930230" cy="16190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67327A-6241-4F4E-87C0-9879E926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83" y="417846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631F085C-7D26-483F-A880-1224007A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4959350"/>
            <a:ext cx="2852241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800" dirty="0">
                <a:solidFill>
                  <a:srgbClr val="003399"/>
                </a:solidFill>
                <a:sym typeface="Wingdings 3" panose="05040102010807070707" pitchFamily="18" charset="2"/>
              </a:rPr>
              <a:t>XY</a:t>
            </a:r>
            <a:r>
              <a:rPr lang="zh-CN" altLang="en-US" sz="2800" dirty="0">
                <a:solidFill>
                  <a:srgbClr val="003399"/>
                </a:solidFill>
                <a:sym typeface="Wingdings 3" panose="05040102010807070707" pitchFamily="18" charset="2"/>
              </a:rPr>
              <a:t>的長度是：</a:t>
            </a:r>
            <a:endParaRPr lang="en-US" altLang="zh-CN" sz="2800" dirty="0">
              <a:solidFill>
                <a:srgbClr val="003399"/>
              </a:solidFill>
              <a:sym typeface="Wingdings 3" panose="05040102010807070707" pitchFamily="18" charset="2"/>
            </a:endParaRPr>
          </a:p>
        </p:txBody>
      </p:sp>
      <p:sp>
        <p:nvSpPr>
          <p:cNvPr id="40" name="橢圓 19">
            <a:extLst>
              <a:ext uri="{FF2B5EF4-FFF2-40B4-BE49-F238E27FC236}">
                <a16:creationId xmlns:a16="http://schemas.microsoft.com/office/drawing/2014/main" id="{1BA50914-4993-486B-AAF0-ECD709927B3E}"/>
              </a:ext>
            </a:extLst>
          </p:cNvPr>
          <p:cNvSpPr/>
          <p:nvPr/>
        </p:nvSpPr>
        <p:spPr>
          <a:xfrm>
            <a:off x="1538247" y="879792"/>
            <a:ext cx="1512000" cy="1512000"/>
          </a:xfrm>
          <a:prstGeom prst="ellipse">
            <a:avLst/>
          </a:prstGeom>
          <a:solidFill>
            <a:srgbClr val="FFCCCC">
              <a:alpha val="40000"/>
            </a:srgbClr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橢圓 20">
            <a:extLst>
              <a:ext uri="{FF2B5EF4-FFF2-40B4-BE49-F238E27FC236}">
                <a16:creationId xmlns:a16="http://schemas.microsoft.com/office/drawing/2014/main" id="{06F7CEE9-C453-4749-9847-68EDE760CC9A}"/>
              </a:ext>
            </a:extLst>
          </p:cNvPr>
          <p:cNvSpPr/>
          <p:nvPr/>
        </p:nvSpPr>
        <p:spPr>
          <a:xfrm>
            <a:off x="3050247" y="870164"/>
            <a:ext cx="1512000" cy="1512000"/>
          </a:xfrm>
          <a:prstGeom prst="ellipse">
            <a:avLst/>
          </a:prstGeom>
          <a:solidFill>
            <a:srgbClr val="FFCCCC">
              <a:alpha val="40000"/>
            </a:srgbClr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橢圓 23">
            <a:extLst>
              <a:ext uri="{FF2B5EF4-FFF2-40B4-BE49-F238E27FC236}">
                <a16:creationId xmlns:a16="http://schemas.microsoft.com/office/drawing/2014/main" id="{4DEF6531-A953-45BC-AA6A-F271E464E722}"/>
              </a:ext>
            </a:extLst>
          </p:cNvPr>
          <p:cNvSpPr/>
          <p:nvPr/>
        </p:nvSpPr>
        <p:spPr>
          <a:xfrm>
            <a:off x="4549223" y="870164"/>
            <a:ext cx="1512000" cy="1512000"/>
          </a:xfrm>
          <a:prstGeom prst="ellipse">
            <a:avLst/>
          </a:prstGeom>
          <a:solidFill>
            <a:srgbClr val="FFCCCC">
              <a:alpha val="40000"/>
            </a:srgbClr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38161E43-3BCC-4A8B-8952-68151729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957763"/>
            <a:ext cx="1438275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FF00FF"/>
                </a:solidFill>
                <a:cs typeface="Arial" panose="020B0604020202020204" pitchFamily="34" charset="0"/>
              </a:rPr>
              <a:t>12</a:t>
            </a:r>
            <a:r>
              <a:rPr lang="en-US" altLang="zh-CN" sz="2800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×</a:t>
            </a:r>
            <a:r>
              <a:rPr lang="en-US" altLang="zh-CN" sz="2800" dirty="0">
                <a:solidFill>
                  <a:srgbClr val="FF00FF"/>
                </a:solidFill>
                <a:cs typeface="Arial" panose="020B0604020202020204" pitchFamily="34" charset="0"/>
              </a:rPr>
              <a:t>3</a:t>
            </a:r>
            <a:endParaRPr lang="zh-CN" altLang="en-US" sz="2800" dirty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71CA466A-2A36-4E2D-989E-F407E7B93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291" y="4945227"/>
            <a:ext cx="181098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800" dirty="0">
                <a:solidFill>
                  <a:srgbClr val="003399"/>
                </a:solidFill>
                <a:sym typeface="Wingdings 3" panose="05040102010807070707" pitchFamily="18" charset="2"/>
              </a:rPr>
              <a:t>= 42(cm)</a:t>
            </a:r>
          </a:p>
        </p:txBody>
      </p:sp>
      <p:cxnSp>
        <p:nvCxnSpPr>
          <p:cNvPr id="46" name="直線接點 27">
            <a:extLst>
              <a:ext uri="{FF2B5EF4-FFF2-40B4-BE49-F238E27FC236}">
                <a16:creationId xmlns:a16="http://schemas.microsoft.com/office/drawing/2014/main" id="{D14EDF53-599E-4971-90BE-E05B6973024B}"/>
              </a:ext>
            </a:extLst>
          </p:cNvPr>
          <p:cNvCxnSpPr>
            <a:cxnSpLocks/>
          </p:cNvCxnSpPr>
          <p:nvPr/>
        </p:nvCxnSpPr>
        <p:spPr>
          <a:xfrm>
            <a:off x="1530000" y="1628800"/>
            <a:ext cx="529200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">
            <a:extLst>
              <a:ext uri="{FF2B5EF4-FFF2-40B4-BE49-F238E27FC236}">
                <a16:creationId xmlns:a16="http://schemas.microsoft.com/office/drawing/2014/main" id="{04797554-52CF-4C09-B5E2-8C72F2E4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330" y="1805332"/>
            <a:ext cx="167399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1</a:t>
            </a:r>
            <a:r>
              <a:rPr lang="zh-CN" altLang="en-US" sz="2400" dirty="0">
                <a:solidFill>
                  <a:srgbClr val="00B050"/>
                </a:solidFill>
                <a:sym typeface="Wingdings 3" panose="05040102010807070707" pitchFamily="18" charset="2"/>
              </a:rPr>
              <a:t>條半徑</a:t>
            </a:r>
            <a:endParaRPr lang="en-US" altLang="zh-CN" sz="2400" dirty="0">
              <a:solidFill>
                <a:srgbClr val="00B050"/>
              </a:solidFill>
              <a:sym typeface="Wingdings 3" panose="05040102010807070707" pitchFamily="18" charset="2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A4DAAB87-690F-4F0E-B5F4-068AC4AD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25" y="2545635"/>
            <a:ext cx="7207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kern="0" dirty="0">
                <a:ea typeface="標楷體" panose="03000509000000000000" pitchFamily="65" charset="-120"/>
              </a:rPr>
              <a:t>17. </a:t>
            </a:r>
            <a:endParaRPr lang="zh-TW" altLang="en-US" sz="2800" kern="0" dirty="0">
              <a:ea typeface="標楷體" panose="03000509000000000000" pitchFamily="65" charset="-120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763343BD-8B18-4572-8F84-D1C49473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61" y="4945227"/>
            <a:ext cx="1600696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 sz="2800" dirty="0">
                <a:solidFill>
                  <a:srgbClr val="003399"/>
                </a:solidFill>
              </a:rPr>
              <a:t>＋</a:t>
            </a:r>
            <a:r>
              <a:rPr lang="en-US" altLang="zh-CN" sz="2800" dirty="0">
                <a:solidFill>
                  <a:srgbClr val="00B050"/>
                </a:solidFill>
                <a:cs typeface="Arial" panose="020B0604020202020204" pitchFamily="34" charset="0"/>
              </a:rPr>
              <a:t>12</a:t>
            </a:r>
            <a:r>
              <a:rPr lang="en-US" altLang="zh-TW" sz="2800" dirty="0">
                <a:solidFill>
                  <a:srgbClr val="00B050"/>
                </a:solidFill>
                <a:cs typeface="Arial" panose="020B0604020202020204" pitchFamily="34" charset="0"/>
              </a:rPr>
              <a:t>÷2</a:t>
            </a:r>
            <a:endParaRPr lang="en-US" altLang="zh-CN" sz="2800" dirty="0">
              <a:solidFill>
                <a:srgbClr val="00B050"/>
              </a:solidFill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52" name="左大括号 51">
            <a:extLst>
              <a:ext uri="{FF2B5EF4-FFF2-40B4-BE49-F238E27FC236}">
                <a16:creationId xmlns:a16="http://schemas.microsoft.com/office/drawing/2014/main" id="{1F5D07B4-B5D1-42D5-8E5F-CFEA8295D2E2}"/>
              </a:ext>
            </a:extLst>
          </p:cNvPr>
          <p:cNvSpPr>
            <a:spLocks/>
          </p:cNvSpPr>
          <p:nvPr/>
        </p:nvSpPr>
        <p:spPr bwMode="auto">
          <a:xfrm rot="16200000">
            <a:off x="3683834" y="-503160"/>
            <a:ext cx="222250" cy="4532532"/>
          </a:xfrm>
          <a:prstGeom prst="leftBrace">
            <a:avLst>
              <a:gd name="adj1" fmla="val 47503"/>
              <a:gd name="adj2" fmla="val 50000"/>
            </a:avLst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左大括号 52">
            <a:extLst>
              <a:ext uri="{FF2B5EF4-FFF2-40B4-BE49-F238E27FC236}">
                <a16:creationId xmlns:a16="http://schemas.microsoft.com/office/drawing/2014/main" id="{B9806234-1AA7-4CA6-A10F-9D2975E30C08}"/>
              </a:ext>
            </a:extLst>
          </p:cNvPr>
          <p:cNvSpPr>
            <a:spLocks/>
          </p:cNvSpPr>
          <p:nvPr/>
        </p:nvSpPr>
        <p:spPr bwMode="auto">
          <a:xfrm rot="16200000">
            <a:off x="6339320" y="1371294"/>
            <a:ext cx="222250" cy="760777"/>
          </a:xfrm>
          <a:prstGeom prst="leftBrace">
            <a:avLst>
              <a:gd name="adj1" fmla="val 47503"/>
              <a:gd name="adj2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67370B40-55D9-415A-915D-8FAFD8B8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242" y="1793914"/>
            <a:ext cx="1813544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FF00FF"/>
                </a:solidFill>
                <a:sym typeface="Wingdings 3" panose="05040102010807070707" pitchFamily="18" charset="2"/>
              </a:rPr>
              <a:t>3</a:t>
            </a:r>
            <a:r>
              <a:rPr lang="zh-CN" altLang="en-US" sz="2400" dirty="0">
                <a:solidFill>
                  <a:srgbClr val="FF00FF"/>
                </a:solidFill>
                <a:sym typeface="Wingdings 3" panose="05040102010807070707" pitchFamily="18" charset="2"/>
              </a:rPr>
              <a:t>條直徑</a:t>
            </a:r>
            <a:endParaRPr lang="en-US" altLang="zh-CN" sz="2400" dirty="0">
              <a:solidFill>
                <a:srgbClr val="FF00FF"/>
              </a:solidFill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4" grpId="1" animBg="1"/>
      <p:bldP spid="35" grpId="0" animBg="1"/>
      <p:bldP spid="35" grpId="1" animBg="1"/>
      <p:bldP spid="28" grpId="0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/>
      <p:bldP spid="44" grpId="1"/>
      <p:bldP spid="45" grpId="0"/>
      <p:bldP spid="45" grpId="1"/>
      <p:bldP spid="48" grpId="0"/>
      <p:bldP spid="48" grpId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/>
      <p:bldP spid="5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D253A71-66A9-4168-9887-DDB2BE02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9004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47" name="Rectangle 9">
            <a:extLst>
              <a:ext uri="{FF2B5EF4-FFF2-40B4-BE49-F238E27FC236}">
                <a16:creationId xmlns:a16="http://schemas.microsoft.com/office/drawing/2014/main" id="{CBEC311C-D796-430E-87DE-38B06BBB2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276475"/>
            <a:ext cx="41767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 </a:t>
            </a:r>
            <a:r>
              <a:rPr lang="zh-TW" altLang="en-US">
                <a:ea typeface="標楷體" panose="03000509000000000000" pitchFamily="65" charset="-120"/>
              </a:rPr>
              <a:t>長方形及三角形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B.</a:t>
            </a:r>
            <a:r>
              <a:rPr lang="zh-TW" altLang="en-US">
                <a:ea typeface="標楷體" panose="03000509000000000000" pitchFamily="65" charset="-120"/>
              </a:rPr>
              <a:t> 正方形及三角形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</a:t>
            </a:r>
            <a:r>
              <a:rPr lang="zh-TW" altLang="en-US">
                <a:ea typeface="標楷體" panose="03000509000000000000" pitchFamily="65" charset="-120"/>
              </a:rPr>
              <a:t> 菱形及平行四邊形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</a:t>
            </a:r>
            <a:r>
              <a:rPr lang="zh-TW" altLang="en-US">
                <a:ea typeface="標楷體" panose="03000509000000000000" pitchFamily="65" charset="-120"/>
              </a:rPr>
              <a:t> 平行四邊形及三角形</a:t>
            </a:r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F72BCD49-CD20-436C-94B5-B64B802C5E0C}"/>
              </a:ext>
            </a:extLst>
          </p:cNvPr>
          <p:cNvSpPr/>
          <p:nvPr/>
        </p:nvSpPr>
        <p:spPr bwMode="auto">
          <a:xfrm flipV="1">
            <a:off x="2736235" y="4613331"/>
            <a:ext cx="1368152" cy="1149249"/>
          </a:xfrm>
          <a:prstGeom prst="parallelogram">
            <a:avLst>
              <a:gd name="adj" fmla="val 45414"/>
            </a:avLst>
          </a:prstGeom>
          <a:solidFill>
            <a:srgbClr val="BEE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46B6DAE9-35AE-4974-B68E-297471A52A01}"/>
              </a:ext>
            </a:extLst>
          </p:cNvPr>
          <p:cNvSpPr/>
          <p:nvPr/>
        </p:nvSpPr>
        <p:spPr bwMode="auto">
          <a:xfrm>
            <a:off x="3599675" y="4581125"/>
            <a:ext cx="1044333" cy="1149248"/>
          </a:xfrm>
          <a:prstGeom prst="triangle">
            <a:avLst>
              <a:gd name="adj" fmla="val 50204"/>
            </a:avLst>
          </a:prstGeom>
          <a:solidFill>
            <a:srgbClr val="FFCCFF"/>
          </a:solidFill>
          <a:ln w="9525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0F56F9D-863E-43F6-82D6-47DCC70D7C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908050"/>
            <a:ext cx="80645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3088" indent="-573088" eaLnBrk="1" hangingPunct="1"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18. </a:t>
            </a:r>
            <a:r>
              <a:rPr lang="zh-TW" altLang="en-US" sz="2800" u="sng" dirty="0">
                <a:ea typeface="標楷體" panose="03000509000000000000" pitchFamily="65" charset="-120"/>
              </a:rPr>
              <a:t>琳琳</a:t>
            </a:r>
            <a:r>
              <a:rPr lang="zh-TW" altLang="en-US" sz="2800" dirty="0">
                <a:ea typeface="標楷體" panose="03000509000000000000" pitchFamily="65" charset="-120"/>
              </a:rPr>
              <a:t>在一個梯形上畫上一條直線，把它分割成兩個圖形。如果這梯形有一組對邊相等，她可以得出以下哪一組圖形？</a:t>
            </a:r>
          </a:p>
          <a:p>
            <a:pPr marL="573088" indent="-573088" eaLnBrk="1" hangingPunct="1"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7D41BE-8A9D-4E8F-9522-602154662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3" y="37703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31752" name="图片 1">
            <a:extLst>
              <a:ext uri="{FF2B5EF4-FFF2-40B4-BE49-F238E27FC236}">
                <a16:creationId xmlns:a16="http://schemas.microsoft.com/office/drawing/2014/main" id="{388B2115-97D7-4B3E-8428-9BEFD2EB2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328738"/>
            <a:ext cx="6143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769FA5A-78CF-49C2-96D7-8F4EB6C87C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1811338"/>
            <a:ext cx="3527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0034C14-BBD8-4CB9-9831-BC948A0A3FF4}"/>
              </a:ext>
            </a:extLst>
          </p:cNvPr>
          <p:cNvCxnSpPr>
            <a:cxnSpLocks/>
          </p:cNvCxnSpPr>
          <p:nvPr/>
        </p:nvCxnSpPr>
        <p:spPr bwMode="auto">
          <a:xfrm>
            <a:off x="3843338" y="1384300"/>
            <a:ext cx="21685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BC21B3F-AEEB-4235-AC00-D530CA12A1FC}"/>
              </a:ext>
            </a:extLst>
          </p:cNvPr>
          <p:cNvCxnSpPr>
            <a:cxnSpLocks/>
          </p:cNvCxnSpPr>
          <p:nvPr/>
        </p:nvCxnSpPr>
        <p:spPr bwMode="auto">
          <a:xfrm>
            <a:off x="6372225" y="1384300"/>
            <a:ext cx="17287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0411C17-246F-4CE7-8F69-41185B9205DE}"/>
              </a:ext>
            </a:extLst>
          </p:cNvPr>
          <p:cNvCxnSpPr>
            <a:cxnSpLocks/>
          </p:cNvCxnSpPr>
          <p:nvPr/>
        </p:nvCxnSpPr>
        <p:spPr bwMode="auto">
          <a:xfrm>
            <a:off x="971550" y="1804988"/>
            <a:ext cx="14398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5D993A3-C98D-4400-A51D-DD107EC534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16325" y="4581525"/>
            <a:ext cx="504825" cy="114935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F79A42F-54BB-437A-8999-6DF50F40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11725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平行四邊形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AFD3C4F-B55B-43C3-AB7D-BFC5E976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30763"/>
            <a:ext cx="1368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三角形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4A9C233-22E1-4E48-9526-7CA19D69CC97}"/>
              </a:ext>
            </a:extLst>
          </p:cNvPr>
          <p:cNvGrpSpPr>
            <a:grpSpLocks/>
          </p:cNvGrpSpPr>
          <p:nvPr/>
        </p:nvGrpSpPr>
        <p:grpSpPr bwMode="auto">
          <a:xfrm>
            <a:off x="2720975" y="4546600"/>
            <a:ext cx="1976438" cy="1304925"/>
            <a:chOff x="2231059" y="4446000"/>
            <a:chExt cx="1975181" cy="1304688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C3594864-EB8D-4554-8B1D-23E905F2F6D8}"/>
                </a:ext>
              </a:extLst>
            </p:cNvPr>
            <p:cNvSpPr/>
            <p:nvPr/>
          </p:nvSpPr>
          <p:spPr bwMode="auto">
            <a:xfrm flipV="1">
              <a:off x="2736828" y="4455389"/>
              <a:ext cx="885164" cy="45719"/>
            </a:xfrm>
            <a:custGeom>
              <a:avLst/>
              <a:gdLst>
                <a:gd name="connsiteX0" fmla="*/ 0 w 622300"/>
                <a:gd name="connsiteY0" fmla="*/ 0 h 0"/>
                <a:gd name="connsiteX1" fmla="*/ 622300 w 622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2300">
                  <a:moveTo>
                    <a:pt x="0" y="0"/>
                  </a:moveTo>
                  <a:lnTo>
                    <a:pt x="622300" y="0"/>
                  </a:lnTo>
                </a:path>
              </a:pathLst>
            </a:cu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276A6EF-CF65-4C00-BD97-182391EB32F9}"/>
                </a:ext>
              </a:extLst>
            </p:cNvPr>
            <p:cNvSpPr/>
            <p:nvPr/>
          </p:nvSpPr>
          <p:spPr bwMode="auto">
            <a:xfrm rot="17646822" flipV="1">
              <a:off x="1830711" y="5055523"/>
              <a:ext cx="1264766" cy="45719"/>
            </a:xfrm>
            <a:custGeom>
              <a:avLst/>
              <a:gdLst>
                <a:gd name="connsiteX0" fmla="*/ 0 w 622300"/>
                <a:gd name="connsiteY0" fmla="*/ 0 h 0"/>
                <a:gd name="connsiteX1" fmla="*/ 622300 w 622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2300">
                  <a:moveTo>
                    <a:pt x="0" y="0"/>
                  </a:moveTo>
                  <a:lnTo>
                    <a:pt x="622300" y="0"/>
                  </a:lnTo>
                </a:path>
              </a:pathLst>
            </a:custGeom>
            <a:noFill/>
            <a:ln w="28575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CF70A5C-0E10-41E7-9C03-51A525C9D24C}"/>
                </a:ext>
              </a:extLst>
            </p:cNvPr>
            <p:cNvSpPr/>
            <p:nvPr/>
          </p:nvSpPr>
          <p:spPr bwMode="auto">
            <a:xfrm rot="14662416" flipV="1">
              <a:off x="3261410" y="5070176"/>
              <a:ext cx="1264766" cy="45719"/>
            </a:xfrm>
            <a:custGeom>
              <a:avLst/>
              <a:gdLst>
                <a:gd name="connsiteX0" fmla="*/ 0 w 622300"/>
                <a:gd name="connsiteY0" fmla="*/ 0 h 0"/>
                <a:gd name="connsiteX1" fmla="*/ 622300 w 622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2300">
                  <a:moveTo>
                    <a:pt x="0" y="0"/>
                  </a:moveTo>
                  <a:lnTo>
                    <a:pt x="622300" y="0"/>
                  </a:lnTo>
                </a:path>
              </a:pathLst>
            </a:custGeom>
            <a:noFill/>
            <a:ln w="28575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BDB3ABA-1CEA-44B0-B345-50C7344EACEF}"/>
                </a:ext>
              </a:extLst>
            </p:cNvPr>
            <p:cNvSpPr/>
            <p:nvPr/>
          </p:nvSpPr>
          <p:spPr bwMode="auto">
            <a:xfrm>
              <a:off x="2231059" y="5654040"/>
              <a:ext cx="1975181" cy="96648"/>
            </a:xfrm>
            <a:custGeom>
              <a:avLst/>
              <a:gdLst>
                <a:gd name="connsiteX0" fmla="*/ 0 w 622300"/>
                <a:gd name="connsiteY0" fmla="*/ 0 h 0"/>
                <a:gd name="connsiteX1" fmla="*/ 622300 w 622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2300">
                  <a:moveTo>
                    <a:pt x="0" y="0"/>
                  </a:moveTo>
                  <a:lnTo>
                    <a:pt x="622300" y="0"/>
                  </a:ln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4" grpId="0"/>
      <p:bldP spid="14" grpId="1"/>
      <p:bldP spid="36" grpId="0"/>
      <p:bldP spid="3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972DDD58-9FC0-4517-84C8-261224A696B0}"/>
              </a:ext>
            </a:extLst>
          </p:cNvPr>
          <p:cNvSpPr/>
          <p:nvPr/>
        </p:nvSpPr>
        <p:spPr bwMode="auto">
          <a:xfrm>
            <a:off x="1329408" y="3530537"/>
            <a:ext cx="468000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08E6947-940E-4F49-BCC2-F80D308D784A}"/>
              </a:ext>
            </a:extLst>
          </p:cNvPr>
          <p:cNvSpPr/>
          <p:nvPr/>
        </p:nvSpPr>
        <p:spPr bwMode="auto">
          <a:xfrm>
            <a:off x="1544995" y="4536864"/>
            <a:ext cx="504825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711C736-D277-4EB0-9C9C-7D103EB131CF}"/>
              </a:ext>
            </a:extLst>
          </p:cNvPr>
          <p:cNvSpPr/>
          <p:nvPr/>
        </p:nvSpPr>
        <p:spPr bwMode="auto">
          <a:xfrm>
            <a:off x="3326822" y="4030696"/>
            <a:ext cx="794459" cy="396000"/>
          </a:xfrm>
          <a:prstGeom prst="rect">
            <a:avLst/>
          </a:prstGeom>
          <a:solidFill>
            <a:srgbClr val="FF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5B05F79-F04E-4C23-A551-75C89FE6C72E}"/>
              </a:ext>
            </a:extLst>
          </p:cNvPr>
          <p:cNvSpPr/>
          <p:nvPr/>
        </p:nvSpPr>
        <p:spPr bwMode="auto">
          <a:xfrm>
            <a:off x="1439704" y="4055660"/>
            <a:ext cx="468000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483D66E7-D70B-4589-8543-AD95B4933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75" y="2953788"/>
            <a:ext cx="7279725" cy="204671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zh-TW" altLang="en-US" sz="2800" b="0" dirty="0">
                <a:ea typeface="標楷體" panose="03000509000000000000" pitchFamily="65" charset="-120"/>
              </a:rPr>
              <a:t>根據上圖，下列哪</a:t>
            </a:r>
            <a:r>
              <a:rPr lang="zh-CN" altLang="en-US" sz="2800" b="0" dirty="0">
                <a:ea typeface="標楷體" panose="03000509000000000000" pitchFamily="65" charset="-120"/>
              </a:rPr>
              <a:t>項</a:t>
            </a:r>
            <a:r>
              <a:rPr lang="en-US" altLang="zh-CN" sz="2800" b="0" dirty="0">
                <a:ea typeface="標楷體" panose="03000509000000000000" pitchFamily="65" charset="-120"/>
              </a:rPr>
              <a:t>/</a:t>
            </a:r>
            <a:r>
              <a:rPr lang="zh-TW" altLang="en-US" sz="2800" b="0" dirty="0">
                <a:ea typeface="標楷體" panose="03000509000000000000" pitchFamily="65" charset="-120"/>
              </a:rPr>
              <a:t>些描述是正確的？</a:t>
            </a:r>
            <a:endParaRPr lang="en-US" altLang="zh-TW" sz="28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</a:pPr>
            <a:r>
              <a:rPr lang="zh-TW" altLang="en-US" sz="2800" b="0" dirty="0">
                <a:ea typeface="標楷體" panose="03000509000000000000" pitchFamily="65" charset="-120"/>
              </a:rPr>
              <a:t> </a:t>
            </a:r>
            <a:r>
              <a:rPr lang="en-US" altLang="zh-CN" b="0" dirty="0">
                <a:ea typeface="標楷體" panose="03000509000000000000" pitchFamily="65" charset="-120"/>
              </a:rPr>
              <a:t>I</a:t>
            </a:r>
            <a:r>
              <a:rPr lang="en-US" altLang="zh-TW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800" b="0" dirty="0">
                <a:ea typeface="標楷體" panose="03000509000000000000" pitchFamily="65" charset="-120"/>
              </a:rPr>
              <a:t>∠</a:t>
            </a:r>
            <a:r>
              <a:rPr lang="en-US" altLang="zh-TW" sz="2800" b="0" dirty="0">
                <a:ea typeface="標楷體" panose="03000509000000000000" pitchFamily="65" charset="-120"/>
              </a:rPr>
              <a:t>x</a:t>
            </a:r>
            <a:r>
              <a:rPr lang="zh-TW" altLang="en-US" sz="2800" b="0" dirty="0">
                <a:ea typeface="標楷體" panose="03000509000000000000" pitchFamily="65" charset="-120"/>
              </a:rPr>
              <a:t>是一</a:t>
            </a:r>
            <a:r>
              <a:rPr lang="zh-TW" altLang="en-US" b="0" dirty="0">
                <a:ea typeface="標楷體" panose="03000509000000000000" pitchFamily="65" charset="-120"/>
              </a:rPr>
              <a:t>個鈍角</a:t>
            </a:r>
            <a:r>
              <a:rPr lang="zh-TW" altLang="en-US" sz="2800" b="0" dirty="0">
                <a:ea typeface="標楷體" panose="03000509000000000000" pitchFamily="65" charset="-120"/>
              </a:rPr>
              <a:t>。</a:t>
            </a:r>
            <a:r>
              <a:rPr lang="zh-TW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TW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</a:pPr>
            <a:r>
              <a:rPr lang="en-US" altLang="zh-CN" b="0" dirty="0">
                <a:ea typeface="標楷體" panose="03000509000000000000" pitchFamily="65" charset="-120"/>
              </a:rPr>
              <a:t> II</a:t>
            </a:r>
            <a:r>
              <a:rPr lang="en-US" altLang="zh-TW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dirty="0"/>
              <a:t> </a:t>
            </a:r>
            <a:r>
              <a:rPr lang="zh-TW" altLang="en-US" sz="2800" b="0" dirty="0">
                <a:ea typeface="標楷體" panose="03000509000000000000" pitchFamily="65" charset="-120"/>
              </a:rPr>
              <a:t>∠</a:t>
            </a:r>
            <a:r>
              <a:rPr lang="en-US" altLang="zh-TW" sz="2800" b="0" dirty="0">
                <a:ea typeface="標楷體" panose="03000509000000000000" pitchFamily="65" charset="-120"/>
              </a:rPr>
              <a:t>y</a:t>
            </a:r>
            <a:r>
              <a:rPr lang="zh-CN" altLang="en-US" b="0" dirty="0">
                <a:ea typeface="標楷體" panose="03000509000000000000" pitchFamily="65" charset="-120"/>
              </a:rPr>
              <a:t>的角度比∠</a:t>
            </a:r>
            <a:r>
              <a:rPr lang="en-US" altLang="zh-CN" b="0" dirty="0">
                <a:ea typeface="標楷體" panose="03000509000000000000" pitchFamily="65" charset="-120"/>
              </a:rPr>
              <a:t>HIJ</a:t>
            </a:r>
            <a:r>
              <a:rPr lang="zh-CN" altLang="en-US" b="0" dirty="0">
                <a:ea typeface="標楷體" panose="03000509000000000000" pitchFamily="65" charset="-120"/>
              </a:rPr>
              <a:t>的小</a:t>
            </a:r>
            <a:r>
              <a:rPr lang="zh-CN" altLang="en-US" sz="2800" b="0" dirty="0">
                <a:ea typeface="標楷體" panose="03000509000000000000" pitchFamily="65" charset="-120"/>
              </a:rPr>
              <a:t>。</a:t>
            </a:r>
            <a:r>
              <a:rPr lang="zh-TW" altLang="en-US" sz="2800" b="0" dirty="0">
                <a:ea typeface="標楷體" panose="03000509000000000000" pitchFamily="65" charset="-120"/>
              </a:rPr>
              <a:t>     </a:t>
            </a:r>
            <a:endParaRPr lang="en-US" altLang="zh-TW" sz="28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</a:pPr>
            <a:r>
              <a:rPr lang="en-US" altLang="zh-CN" b="0" dirty="0">
                <a:ea typeface="標楷體" panose="03000509000000000000" pitchFamily="65" charset="-120"/>
              </a:rPr>
              <a:t> III</a:t>
            </a:r>
            <a:r>
              <a:rPr lang="en-US" altLang="zh-TW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0" dirty="0">
                <a:ea typeface="標楷體" panose="03000509000000000000" pitchFamily="65" charset="-120"/>
              </a:rPr>
              <a:t>∠z</a:t>
            </a:r>
            <a:r>
              <a:rPr lang="zh-TW" altLang="en-US" b="0" dirty="0">
                <a:ea typeface="標楷體" panose="03000509000000000000" pitchFamily="65" charset="-120"/>
              </a:rPr>
              <a:t>是一個反角</a:t>
            </a:r>
            <a:r>
              <a:rPr lang="zh-TW" altLang="en-US" sz="2800" b="0" dirty="0">
                <a:ea typeface="標楷體" panose="03000509000000000000" pitchFamily="65" charset="-120"/>
              </a:rPr>
              <a:t>。</a:t>
            </a:r>
            <a:endParaRPr lang="zh-CN" altLang="en-US" sz="2800" b="0" dirty="0">
              <a:ea typeface="標楷體" panose="03000509000000000000" pitchFamily="65" charset="-120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EEE5BF8E-4028-4FB6-B214-5E956F15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64" y="5130000"/>
            <a:ext cx="504000" cy="360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3D7B43B-F5A4-45DF-99AF-318A7325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8" y="5052858"/>
            <a:ext cx="6428284" cy="1031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US" altLang="zh-CN" sz="2800" b="0" dirty="0">
                <a:ea typeface="標楷體" panose="03000509000000000000" pitchFamily="65" charset="-120"/>
              </a:rPr>
              <a:t>A. </a:t>
            </a:r>
            <a:r>
              <a:rPr lang="zh-TW" altLang="en-US" sz="2800" b="0" dirty="0">
                <a:ea typeface="標楷體" panose="03000509000000000000" pitchFamily="65" charset="-120"/>
              </a:rPr>
              <a:t>只有</a:t>
            </a:r>
            <a:r>
              <a:rPr lang="en-US" altLang="zh-CN" b="0" dirty="0">
                <a:ea typeface="標楷體" panose="03000509000000000000" pitchFamily="65" charset="-120"/>
              </a:rPr>
              <a:t>I</a:t>
            </a:r>
            <a:r>
              <a:rPr lang="zh-TW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800" b="0" dirty="0">
                <a:ea typeface="標楷體" panose="03000509000000000000" pitchFamily="65" charset="-120"/>
              </a:rPr>
              <a:t>B. </a:t>
            </a:r>
            <a:r>
              <a:rPr lang="zh-TW" altLang="en-US" sz="2800" b="0" dirty="0">
                <a:ea typeface="標楷體" panose="03000509000000000000" pitchFamily="65" charset="-120"/>
              </a:rPr>
              <a:t>只有</a:t>
            </a:r>
            <a:r>
              <a:rPr lang="en-US" altLang="zh-CN" b="0" dirty="0">
                <a:ea typeface="標楷體" panose="03000509000000000000" pitchFamily="65" charset="-120"/>
              </a:rPr>
              <a:t>I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CN" b="0" dirty="0">
                <a:ea typeface="標楷體" panose="03000509000000000000" pitchFamily="65" charset="-120"/>
              </a:rPr>
              <a:t>II</a:t>
            </a:r>
            <a:endParaRPr lang="en-US" altLang="zh-TW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800" b="0" dirty="0">
                <a:ea typeface="標楷體" panose="03000509000000000000" pitchFamily="65" charset="-120"/>
              </a:rPr>
              <a:t>C.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zh-TW" altLang="en-US" sz="2800" b="0" dirty="0">
                <a:ea typeface="標楷體" panose="03000509000000000000" pitchFamily="65" charset="-120"/>
              </a:rPr>
              <a:t>只有</a:t>
            </a:r>
            <a:r>
              <a:rPr lang="en-US" altLang="zh-CN" b="0" dirty="0">
                <a:ea typeface="標楷體" panose="03000509000000000000" pitchFamily="65" charset="-120"/>
              </a:rPr>
              <a:t>II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CN" b="0" dirty="0">
                <a:ea typeface="標楷體" panose="03000509000000000000" pitchFamily="65" charset="-120"/>
              </a:rPr>
              <a:t>III</a:t>
            </a:r>
            <a:r>
              <a:rPr lang="zh-TW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800" b="0" dirty="0">
                <a:ea typeface="標楷體" panose="03000509000000000000" pitchFamily="65" charset="-120"/>
              </a:rPr>
              <a:t>D.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en-US" altLang="zh-CN" b="0" dirty="0">
                <a:ea typeface="標楷體" panose="03000509000000000000" pitchFamily="65" charset="-120"/>
              </a:rPr>
              <a:t>I</a:t>
            </a:r>
            <a:r>
              <a:rPr lang="zh-CN" altLang="en-US" sz="28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b="0" dirty="0">
                <a:ea typeface="標楷體" panose="03000509000000000000" pitchFamily="65" charset="-120"/>
              </a:rPr>
              <a:t>II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CN" b="0" dirty="0">
                <a:ea typeface="標楷體" panose="03000509000000000000" pitchFamily="65" charset="-120"/>
              </a:rPr>
              <a:t>III</a:t>
            </a:r>
            <a:endParaRPr lang="zh-TW" altLang="en-US" b="0" dirty="0">
              <a:ea typeface="標楷體" panose="03000509000000000000" pitchFamily="65" charset="-120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24FB79DA-5596-4ED4-A3F5-4DD21D26C9AF}"/>
              </a:ext>
            </a:extLst>
          </p:cNvPr>
          <p:cNvSpPr>
            <a:spLocks noChangeAspect="1"/>
          </p:cNvSpPr>
          <p:nvPr/>
        </p:nvSpPr>
        <p:spPr>
          <a:xfrm>
            <a:off x="3846519" y="1397343"/>
            <a:ext cx="576000" cy="576000"/>
          </a:xfrm>
          <a:prstGeom prst="arc">
            <a:avLst>
              <a:gd name="adj1" fmla="val 13879975"/>
              <a:gd name="adj2" fmla="val 21195415"/>
            </a:avLst>
          </a:prstGeom>
          <a:solidFill>
            <a:srgbClr val="92D050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72FC3206-2D1B-4B92-935C-55FBD35CC93B}"/>
              </a:ext>
            </a:extLst>
          </p:cNvPr>
          <p:cNvSpPr>
            <a:spLocks noChangeAspect="1"/>
          </p:cNvSpPr>
          <p:nvPr/>
        </p:nvSpPr>
        <p:spPr>
          <a:xfrm>
            <a:off x="3304800" y="2404800"/>
            <a:ext cx="576000" cy="576000"/>
          </a:xfrm>
          <a:prstGeom prst="arc">
            <a:avLst>
              <a:gd name="adj1" fmla="val 13236645"/>
              <a:gd name="adj2" fmla="val 148921"/>
            </a:avLst>
          </a:prstGeom>
          <a:solidFill>
            <a:srgbClr val="92D050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36DCF72-D535-460D-86F9-CBD9032EFF1C}"/>
              </a:ext>
            </a:extLst>
          </p:cNvPr>
          <p:cNvSpPr>
            <a:spLocks noChangeAspect="1"/>
          </p:cNvSpPr>
          <p:nvPr/>
        </p:nvSpPr>
        <p:spPr bwMode="auto">
          <a:xfrm rot="2427244">
            <a:off x="2775667" y="1864796"/>
            <a:ext cx="180000" cy="180000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ECF82456-0E3F-461A-B48F-0E897E1DB531}"/>
              </a:ext>
            </a:extLst>
          </p:cNvPr>
          <p:cNvSpPr/>
          <p:nvPr/>
        </p:nvSpPr>
        <p:spPr>
          <a:xfrm>
            <a:off x="5089980" y="1269820"/>
            <a:ext cx="576000" cy="576000"/>
          </a:xfrm>
          <a:prstGeom prst="arc">
            <a:avLst>
              <a:gd name="adj1" fmla="val 8279955"/>
              <a:gd name="adj2" fmla="val 10491438"/>
            </a:avLst>
          </a:prstGeom>
          <a:solidFill>
            <a:srgbClr val="92D050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7015EB-F3EE-41B2-B3C1-1369ABA6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7873" y="707975"/>
            <a:ext cx="3146255" cy="2275690"/>
          </a:xfrm>
          <a:prstGeom prst="rect">
            <a:avLst/>
          </a:prstGeom>
        </p:spPr>
      </p:pic>
      <p:sp>
        <p:nvSpPr>
          <p:cNvPr id="25" name="Rectangle 4">
            <a:extLst>
              <a:ext uri="{FF2B5EF4-FFF2-40B4-BE49-F238E27FC236}">
                <a16:creationId xmlns:a16="http://schemas.microsoft.com/office/drawing/2014/main" id="{5E87F506-70C0-4E07-B10C-B649995C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21" y="3007160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19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7D12C1B-DCC4-42C3-B996-B3108AE1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06" y="3428836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29" name="Rectangle 53">
            <a:extLst>
              <a:ext uri="{FF2B5EF4-FFF2-40B4-BE49-F238E27FC236}">
                <a16:creationId xmlns:a16="http://schemas.microsoft.com/office/drawing/2014/main" id="{D09C620E-4F1E-47AB-8E83-1C88EC67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980" y="3997864"/>
            <a:ext cx="2666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即∠ </a:t>
            </a:r>
            <a:r>
              <a:rPr lang="en-US" altLang="zh-CN" sz="240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y</a:t>
            </a:r>
            <a:r>
              <a:rPr lang="zh-CN" altLang="en-US" sz="240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比∠</a:t>
            </a:r>
            <a:r>
              <a:rPr lang="en-US" altLang="zh-CN" sz="240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HIJ</a:t>
            </a:r>
            <a:r>
              <a:rPr lang="zh-CN" altLang="en-US" sz="240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小。</a:t>
            </a:r>
            <a:endParaRPr lang="zh-TW" altLang="en-US" sz="2400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0" name="Text Box 54">
            <a:extLst>
              <a:ext uri="{FF2B5EF4-FFF2-40B4-BE49-F238E27FC236}">
                <a16:creationId xmlns:a16="http://schemas.microsoft.com/office/drawing/2014/main" id="{8EEAF07A-B3A0-439A-9C56-A0D7DF03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38" y="3948368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31" name="Text Box 54">
            <a:extLst>
              <a:ext uri="{FF2B5EF4-FFF2-40B4-BE49-F238E27FC236}">
                <a16:creationId xmlns:a16="http://schemas.microsoft.com/office/drawing/2014/main" id="{68EE3905-EA16-4C3E-8B48-29A9AC97A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64" y="4396203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33" name="Rectangle 104">
            <a:extLst>
              <a:ext uri="{FF2B5EF4-FFF2-40B4-BE49-F238E27FC236}">
                <a16:creationId xmlns:a16="http://schemas.microsoft.com/office/drawing/2014/main" id="{EC6A72B3-8C36-41F4-B26A-B7AE8B7A9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583" y="2014537"/>
            <a:ext cx="931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406400" indent="-406400">
              <a:defRPr/>
            </a:pPr>
            <a:r>
              <a:rPr lang="zh-CN" altLang="en-US" sz="200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鈍角</a:t>
            </a:r>
            <a:endParaRPr lang="zh-TW" altLang="en-US" sz="2000" b="0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5" name="Rectangle 104">
            <a:extLst>
              <a:ext uri="{FF2B5EF4-FFF2-40B4-BE49-F238E27FC236}">
                <a16:creationId xmlns:a16="http://schemas.microsoft.com/office/drawing/2014/main" id="{D665D5F5-6AE7-402F-8CBD-17D76508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162" y="1568924"/>
            <a:ext cx="941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406400" indent="-406400">
              <a:defRPr/>
            </a:pPr>
            <a:r>
              <a:rPr lang="zh-CN" altLang="en-US" sz="200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鋭角</a:t>
            </a:r>
            <a:endParaRPr lang="zh-TW" altLang="en-US" sz="2000" b="0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8" name="Rectangle 104">
            <a:extLst>
              <a:ext uri="{FF2B5EF4-FFF2-40B4-BE49-F238E27FC236}">
                <a16:creationId xmlns:a16="http://schemas.microsoft.com/office/drawing/2014/main" id="{2E90C731-6CD9-4DAA-BA64-905887E8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828" y="983550"/>
            <a:ext cx="973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406400" indent="-406400">
              <a:defRPr/>
            </a:pPr>
            <a:r>
              <a:rPr lang="zh-CN" altLang="en-US" sz="2000" b="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鈍角</a:t>
            </a:r>
            <a:endParaRPr lang="zh-TW" altLang="en-US" sz="2000" b="0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9" name="Rectangle 104">
            <a:extLst>
              <a:ext uri="{FF2B5EF4-FFF2-40B4-BE49-F238E27FC236}">
                <a16:creationId xmlns:a16="http://schemas.microsoft.com/office/drawing/2014/main" id="{80BC3418-4D16-4291-9ED7-18227389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546" y="1681565"/>
            <a:ext cx="931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406400" indent="-406400">
              <a:defRPr/>
            </a:pPr>
            <a:r>
              <a:rPr lang="zh-CN" altLang="en-US" sz="2000" b="0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直角</a:t>
            </a:r>
            <a:endParaRPr lang="zh-TW" altLang="en-US" sz="2000" b="0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8C00219E-F99E-4038-B76B-DCBB5198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595" y="5078283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1" grpId="0" animBg="1"/>
      <p:bldP spid="21" grpId="1" animBg="1"/>
      <p:bldP spid="1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6" grpId="0"/>
      <p:bldP spid="26" grpId="1"/>
      <p:bldP spid="29" grpId="0" build="allAtOnce"/>
      <p:bldP spid="30" grpId="0"/>
      <p:bldP spid="30" grpId="1"/>
      <p:bldP spid="31" grpId="0"/>
      <p:bldP spid="31" grpId="1"/>
      <p:bldP spid="33" grpId="0"/>
      <p:bldP spid="33" grpId="1"/>
      <p:bldP spid="35" grpId="0"/>
      <p:bldP spid="35" grpId="1"/>
      <p:bldP spid="38" grpId="0"/>
      <p:bldP spid="38" grpId="1"/>
      <p:bldP spid="39" grpId="0"/>
      <p:bldP spid="39" grpId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05A6D55-9CCC-4706-97A0-4CABD79F0ADA}"/>
              </a:ext>
            </a:extLst>
          </p:cNvPr>
          <p:cNvSpPr/>
          <p:nvPr/>
        </p:nvSpPr>
        <p:spPr bwMode="auto">
          <a:xfrm>
            <a:off x="6084168" y="3466203"/>
            <a:ext cx="1008112" cy="553427"/>
          </a:xfrm>
          <a:prstGeom prst="rect">
            <a:avLst/>
          </a:prstGeom>
          <a:solidFill>
            <a:srgbClr val="FF99FF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F128672B-ECD5-46DB-9E25-095FC1CA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486150"/>
            <a:ext cx="1490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= 3(km)</a:t>
            </a:r>
            <a:endParaRPr lang="en-US" altLang="zh-TW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648597-A519-441F-B942-CC04F320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946525"/>
            <a:ext cx="39687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699FEF-B999-4762-A2B0-10277FD2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38735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1DC63471-2C2E-4EE9-9334-508DFAC38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854325"/>
            <a:ext cx="1727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2</a:t>
            </a:r>
            <a:r>
              <a:rPr lang="en-US" altLang="zh-CN">
                <a:ea typeface="標楷體" panose="03000509000000000000" pitchFamily="65" charset="-120"/>
              </a:rPr>
              <a:t>km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B. 3</a:t>
            </a:r>
            <a:r>
              <a:rPr lang="en-US" altLang="zh-CN">
                <a:ea typeface="標楷體" panose="03000509000000000000" pitchFamily="65" charset="-120"/>
              </a:rPr>
              <a:t>km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 7</a:t>
            </a:r>
            <a:r>
              <a:rPr lang="en-US" altLang="zh-CN">
                <a:ea typeface="標楷體" panose="03000509000000000000" pitchFamily="65" charset="-120"/>
              </a:rPr>
              <a:t>km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8</a:t>
            </a:r>
            <a:r>
              <a:rPr lang="en-US" altLang="zh-CN">
                <a:ea typeface="標楷體" panose="03000509000000000000" pitchFamily="65" charset="-120"/>
              </a:rPr>
              <a:t>km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32B756D9-7767-43E6-B09B-E422B26562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044575"/>
            <a:ext cx="7207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20.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34823" name="Rectangle 6">
            <a:extLst>
              <a:ext uri="{FF2B5EF4-FFF2-40B4-BE49-F238E27FC236}">
                <a16:creationId xmlns:a16="http://schemas.microsoft.com/office/drawing/2014/main" id="{A7D1B7CC-C60F-466B-8B09-FF4B3278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981184"/>
            <a:ext cx="80152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u="sng" dirty="0">
                <a:ea typeface="標楷體" panose="03000509000000000000" pitchFamily="65" charset="-120"/>
              </a:rPr>
              <a:t>陳</a:t>
            </a:r>
            <a:r>
              <a:rPr lang="zh-TW" altLang="en-US" dirty="0">
                <a:ea typeface="標楷體" panose="03000509000000000000" pitchFamily="65" charset="-120"/>
              </a:rPr>
              <a:t>先生參加一項</a:t>
            </a:r>
            <a:r>
              <a:rPr lang="en-US" altLang="zh-TW" dirty="0">
                <a:ea typeface="標楷體" panose="03000509000000000000" pitchFamily="65" charset="-120"/>
              </a:rPr>
              <a:t>10km</a:t>
            </a:r>
            <a:r>
              <a:rPr lang="zh-TW" altLang="en-US" dirty="0">
                <a:ea typeface="標楷體" panose="03000509000000000000" pitchFamily="65" charset="-120"/>
              </a:rPr>
              <a:t>跑步比賽。他首先以</a:t>
            </a:r>
            <a:r>
              <a:rPr lang="en-US" altLang="zh-TW" dirty="0">
                <a:ea typeface="標楷體" panose="03000509000000000000" pitchFamily="65" charset="-120"/>
              </a:rPr>
              <a:t>15km/h</a:t>
            </a:r>
            <a:r>
              <a:rPr lang="zh-TW" altLang="en-US" dirty="0">
                <a:ea typeface="標楷體" panose="03000509000000000000" pitchFamily="65" charset="-120"/>
              </a:rPr>
              <a:t>的平均速率跑了</a:t>
            </a:r>
            <a:r>
              <a:rPr lang="en-US" altLang="zh-TW" dirty="0">
                <a:ea typeface="標楷體" panose="03000509000000000000" pitchFamily="65" charset="-120"/>
              </a:rPr>
              <a:t>8</a:t>
            </a:r>
            <a:r>
              <a:rPr lang="zh-TW" altLang="en-US" dirty="0">
                <a:ea typeface="標楷體" panose="03000509000000000000" pitchFamily="65" charset="-120"/>
              </a:rPr>
              <a:t>分鐘。後來他身體不適，多跑</a:t>
            </a:r>
            <a:r>
              <a:rPr lang="en-US" altLang="zh-TW" dirty="0">
                <a:ea typeface="標楷體" panose="03000509000000000000" pitchFamily="65" charset="-120"/>
              </a:rPr>
              <a:t>1km</a:t>
            </a:r>
            <a:r>
              <a:rPr lang="zh-TW" altLang="en-US" dirty="0">
                <a:ea typeface="標楷體" panose="03000509000000000000" pitchFamily="65" charset="-120"/>
              </a:rPr>
              <a:t>的路程便退出比賽。在那時，他和終點之間的路程是多</a:t>
            </a:r>
            <a:r>
              <a:rPr lang="zh-CN" altLang="en-US" dirty="0">
                <a:ea typeface="標楷體" panose="03000509000000000000" pitchFamily="65" charset="-120"/>
              </a:rPr>
              <a:t>少</a:t>
            </a:r>
            <a:r>
              <a:rPr lang="zh-TW" altLang="zh-TW" dirty="0">
                <a:ea typeface="標楷體" panose="03000509000000000000" pitchFamily="65" charset="-120"/>
              </a:rPr>
              <a:t>？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F5B77CA-65AC-4007-BB49-EAF84991C2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88200" y="1449388"/>
            <a:ext cx="15478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F55726E-1301-4CFD-993D-C173151B1F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4725" y="1900238"/>
            <a:ext cx="33813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5E4088B-4EA5-4004-BA0A-0C5118B2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1146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u="sng" dirty="0">
                <a:solidFill>
                  <a:srgbClr val="003399"/>
                </a:solidFill>
                <a:ea typeface="標楷體" panose="03000509000000000000" pitchFamily="65" charset="-120"/>
              </a:rPr>
              <a:t>陳</a:t>
            </a:r>
            <a:r>
              <a:rPr lang="zh-CN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先生共跑了：</a:t>
            </a:r>
            <a:endParaRPr lang="zh-TW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Text Box 36">
            <a:extLst>
              <a:ext uri="{FF2B5EF4-FFF2-40B4-BE49-F238E27FC236}">
                <a16:creationId xmlns:a16="http://schemas.microsoft.com/office/drawing/2014/main" id="{CC45057D-1A0A-4DDA-8515-F4D16418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3495675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03399"/>
                </a:solidFill>
              </a:rPr>
              <a:t>＋</a:t>
            </a:r>
            <a:r>
              <a:rPr lang="en-US" altLang="en-US">
                <a:solidFill>
                  <a:srgbClr val="003399"/>
                </a:solidFill>
              </a:rPr>
              <a:t>1</a:t>
            </a:r>
            <a:endParaRPr lang="zh-CN" altLang="en-US">
              <a:solidFill>
                <a:srgbClr val="003399"/>
              </a:solidFill>
            </a:endParaRPr>
          </a:p>
        </p:txBody>
      </p:sp>
      <p:grpSp>
        <p:nvGrpSpPr>
          <p:cNvPr id="31" name="群組 1">
            <a:extLst>
              <a:ext uri="{FF2B5EF4-FFF2-40B4-BE49-F238E27FC236}">
                <a16:creationId xmlns:a16="http://schemas.microsoft.com/office/drawing/2014/main" id="{E6A9C4BA-4428-4B85-BC0B-F86BEA04C925}"/>
              </a:ext>
            </a:extLst>
          </p:cNvPr>
          <p:cNvGrpSpPr>
            <a:grpSpLocks/>
          </p:cNvGrpSpPr>
          <p:nvPr/>
        </p:nvGrpSpPr>
        <p:grpSpPr bwMode="auto">
          <a:xfrm>
            <a:off x="3756025" y="3319463"/>
            <a:ext cx="1441450" cy="947737"/>
            <a:chOff x="4475317" y="2542678"/>
            <a:chExt cx="1440389" cy="947738"/>
          </a:xfrm>
        </p:grpSpPr>
        <p:grpSp>
          <p:nvGrpSpPr>
            <p:cNvPr id="34835" name="Group 88">
              <a:extLst>
                <a:ext uri="{FF2B5EF4-FFF2-40B4-BE49-F238E27FC236}">
                  <a16:creationId xmlns:a16="http://schemas.microsoft.com/office/drawing/2014/main" id="{F9536ACD-678D-49FB-8D53-D4E852447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6984" y="2542678"/>
              <a:ext cx="888722" cy="947738"/>
              <a:chOff x="2684" y="1315"/>
              <a:chExt cx="543" cy="597"/>
            </a:xfrm>
          </p:grpSpPr>
          <p:grpSp>
            <p:nvGrpSpPr>
              <p:cNvPr id="34837" name="Group 9">
                <a:extLst>
                  <a:ext uri="{FF2B5EF4-FFF2-40B4-BE49-F238E27FC236}">
                    <a16:creationId xmlns:a16="http://schemas.microsoft.com/office/drawing/2014/main" id="{EAC26181-591E-4B4E-B51B-A4E3D304C3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9" y="1315"/>
                <a:ext cx="358" cy="597"/>
                <a:chOff x="2836" y="1916"/>
                <a:chExt cx="358" cy="597"/>
              </a:xfrm>
            </p:grpSpPr>
            <p:sp>
              <p:nvSpPr>
                <p:cNvPr id="34839" name="Text Box 10">
                  <a:extLst>
                    <a:ext uri="{FF2B5EF4-FFF2-40B4-BE49-F238E27FC236}">
                      <a16:creationId xmlns:a16="http://schemas.microsoft.com/office/drawing/2014/main" id="{216E1074-9227-4E5A-AD3F-2434381882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1916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>
                      <a:solidFill>
                        <a:srgbClr val="003399"/>
                      </a:solidFill>
                      <a:ea typeface="標楷體" panose="03000509000000000000" pitchFamily="65" charset="-120"/>
                    </a:rPr>
                    <a:t>8</a:t>
                  </a:r>
                </a:p>
              </p:txBody>
            </p:sp>
            <p:sp>
              <p:nvSpPr>
                <p:cNvPr id="34840" name="Text Box 11">
                  <a:extLst>
                    <a:ext uri="{FF2B5EF4-FFF2-40B4-BE49-F238E27FC236}">
                      <a16:creationId xmlns:a16="http://schemas.microsoft.com/office/drawing/2014/main" id="{6316DFDB-D4EE-47E8-A29A-80AC231EC0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6" y="2183"/>
                  <a:ext cx="35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>
                      <a:solidFill>
                        <a:srgbClr val="003399"/>
                      </a:solidFill>
                      <a:ea typeface="標楷體" panose="03000509000000000000" pitchFamily="65" charset="-120"/>
                    </a:rPr>
                    <a:t>60</a:t>
                  </a:r>
                </a:p>
              </p:txBody>
            </p:sp>
            <p:sp>
              <p:nvSpPr>
                <p:cNvPr id="34841" name="Line 12">
                  <a:extLst>
                    <a:ext uri="{FF2B5EF4-FFF2-40B4-BE49-F238E27FC236}">
                      <a16:creationId xmlns:a16="http://schemas.microsoft.com/office/drawing/2014/main" id="{3D21FE7B-3546-459C-9EF5-BECEE512F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9" y="2202"/>
                  <a:ext cx="308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4838" name="Text Box 26">
                <a:extLst>
                  <a:ext uri="{FF2B5EF4-FFF2-40B4-BE49-F238E27FC236}">
                    <a16:creationId xmlns:a16="http://schemas.microsoft.com/office/drawing/2014/main" id="{E70D92F9-1D8F-436C-940B-EC674E5E3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4" y="1407"/>
                <a:ext cx="22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003399"/>
                    </a:solidFill>
                  </a:rPr>
                  <a:t>×</a:t>
                </a:r>
                <a:endParaRPr lang="zh-CN" altLang="en-US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34836" name="Text Box 26">
              <a:extLst>
                <a:ext uri="{FF2B5EF4-FFF2-40B4-BE49-F238E27FC236}">
                  <a16:creationId xmlns:a16="http://schemas.microsoft.com/office/drawing/2014/main" id="{52237FE3-7AA5-4B01-ACC4-799555FF5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17" y="2718935"/>
              <a:ext cx="6666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>
                  <a:solidFill>
                    <a:srgbClr val="003399"/>
                  </a:solidFill>
                </a:rPr>
                <a:t>15  </a:t>
              </a:r>
              <a:endParaRPr lang="zh-CN" altLang="en-US">
                <a:solidFill>
                  <a:srgbClr val="003399"/>
                </a:solidFill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ACF26B1A-340D-4E03-A756-F8DA6C19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4" y="4329113"/>
            <a:ext cx="4465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他和終點之間的路程是</a:t>
            </a:r>
            <a:r>
              <a:rPr lang="zh-CN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endParaRPr lang="zh-TW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689AF7B-CA0D-4B66-9C3D-3A6AC4C870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8050" y="1449388"/>
            <a:ext cx="9366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14">
            <a:extLst>
              <a:ext uri="{FF2B5EF4-FFF2-40B4-BE49-F238E27FC236}">
                <a16:creationId xmlns:a16="http://schemas.microsoft.com/office/drawing/2014/main" id="{886B0D88-C41D-4D7B-B169-9AB6AD5C6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4889500"/>
            <a:ext cx="2633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10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 = 7(km)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7905E7F9-E455-4E2A-8B2A-0597DF1CEE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6188" y="1908175"/>
            <a:ext cx="7207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1107E56-8CEF-42C2-8FA4-E067AEE3D9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0438" y="2300288"/>
            <a:ext cx="7207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27" grpId="0" animBg="1"/>
      <p:bldP spid="28" grpId="0"/>
      <p:bldP spid="18" grpId="0"/>
      <p:bldP spid="18" grpId="1"/>
      <p:bldP spid="22" grpId="0"/>
      <p:bldP spid="22" grpId="1"/>
      <p:bldP spid="42" grpId="0"/>
      <p:bldP spid="42" grpId="1"/>
      <p:bldP spid="44" grpId="0"/>
      <p:bldP spid="4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A20532E9-1C42-4710-87D0-D3E42A235DB4}"/>
              </a:ext>
            </a:extLst>
          </p:cNvPr>
          <p:cNvSpPr/>
          <p:nvPr/>
        </p:nvSpPr>
        <p:spPr bwMode="auto">
          <a:xfrm>
            <a:off x="3602308" y="1671495"/>
            <a:ext cx="2697884" cy="43200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540B1AF-1EA1-4894-A4ED-93D2A77AA0EC}"/>
              </a:ext>
            </a:extLst>
          </p:cNvPr>
          <p:cNvSpPr/>
          <p:nvPr/>
        </p:nvSpPr>
        <p:spPr bwMode="auto">
          <a:xfrm>
            <a:off x="5553075" y="985172"/>
            <a:ext cx="2907357" cy="432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129BECA-A48B-4392-8060-90C2326F50E7}"/>
              </a:ext>
            </a:extLst>
          </p:cNvPr>
          <p:cNvSpPr/>
          <p:nvPr/>
        </p:nvSpPr>
        <p:spPr bwMode="auto">
          <a:xfrm>
            <a:off x="1142356" y="1661219"/>
            <a:ext cx="5157836" cy="432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41C9C6-B61E-490D-A576-A7DD52CA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8" y="3142949"/>
            <a:ext cx="50400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46399FBB-3EA8-4A64-8288-7EC882C9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565400"/>
            <a:ext cx="129574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標楷體" panose="03000509000000000000" pitchFamily="65" charset="-120"/>
              </a:rPr>
              <a:t>A. 2</a:t>
            </a:r>
            <a:endParaRPr lang="en-US" altLang="zh-TW" baseline="300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標楷體" panose="03000509000000000000" pitchFamily="65" charset="-120"/>
              </a:rPr>
              <a:t>B. 4</a:t>
            </a:r>
            <a:endParaRPr lang="zh-TW" altLang="en-US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標楷體" panose="03000509000000000000" pitchFamily="65" charset="-120"/>
              </a:rPr>
              <a:t>C. 8</a:t>
            </a:r>
            <a:endParaRPr lang="zh-TW" altLang="en-US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標楷體" panose="03000509000000000000" pitchFamily="65" charset="-120"/>
              </a:rPr>
              <a:t>D. 16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5842" name="Rectangle 4">
            <a:extLst>
              <a:ext uri="{FF2B5EF4-FFF2-40B4-BE49-F238E27FC236}">
                <a16:creationId xmlns:a16="http://schemas.microsoft.com/office/drawing/2014/main" id="{DA181759-BB59-4788-8E64-2FCC667FA2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0688" y="1022350"/>
            <a:ext cx="7207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800"/>
              <a:t>21.</a:t>
            </a:r>
            <a:endParaRPr lang="zh-TW" altLang="en-US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FB98D-1EDE-47EF-B6EF-59E181C8E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052763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074ECB3B-23D3-48B2-B49D-0842D16F3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90600"/>
            <a:ext cx="759618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800"/>
              </a:spcAft>
            </a:pPr>
            <a:r>
              <a:rPr lang="zh-TW" altLang="en-US" dirty="0">
                <a:ea typeface="標楷體" panose="03000509000000000000" pitchFamily="65" charset="-120"/>
              </a:rPr>
              <a:t>一個正方形的邊長為</a:t>
            </a:r>
            <a:r>
              <a:rPr lang="en-US" altLang="zh-TW" dirty="0">
                <a:ea typeface="標楷體" panose="03000509000000000000" pitchFamily="65" charset="-120"/>
              </a:rPr>
              <a:t>30cm</a:t>
            </a:r>
            <a:r>
              <a:rPr lang="zh-TW" altLang="en-US" dirty="0">
                <a:ea typeface="標楷體" panose="03000509000000000000" pitchFamily="65" charset="-120"/>
              </a:rPr>
              <a:t>，從這個正方形中最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多可剪出多少個圓</a:t>
            </a:r>
            <a:r>
              <a:rPr lang="zh-CN" altLang="en-US" dirty="0">
                <a:ea typeface="標楷體" panose="03000509000000000000" pitchFamily="65" charset="-120"/>
              </a:rPr>
              <a:t>周是</a:t>
            </a:r>
            <a:r>
              <a:rPr lang="en-US" altLang="zh-CN" dirty="0">
                <a:ea typeface="標楷體" panose="03000509000000000000" pitchFamily="65" charset="-120"/>
              </a:rPr>
              <a:t>44cm</a:t>
            </a:r>
            <a:r>
              <a:rPr lang="zh-CN" altLang="en-US" dirty="0">
                <a:ea typeface="標楷體" panose="03000509000000000000" pitchFamily="65" charset="-120"/>
              </a:rPr>
              <a:t>的圓</a:t>
            </a:r>
            <a:r>
              <a:rPr lang="zh-TW" altLang="en-US" dirty="0">
                <a:ea typeface="標楷體" panose="03000509000000000000" pitchFamily="65" charset="-120"/>
              </a:rPr>
              <a:t>？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取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π</a:t>
            </a:r>
            <a:r>
              <a:rPr lang="zh-TW" altLang="en-US" dirty="0">
                <a:ea typeface="標楷體" panose="03000509000000000000" pitchFamily="65" charset="-120"/>
              </a:rPr>
              <a:t>為</a:t>
            </a:r>
            <a:r>
              <a:rPr lang="en-US" altLang="zh-TW" dirty="0">
                <a:ea typeface="標楷體" panose="03000509000000000000" pitchFamily="65" charset="-120"/>
              </a:rPr>
              <a:t>      ) 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29385" name="Rectangle 9">
            <a:extLst>
              <a:ext uri="{FF2B5EF4-FFF2-40B4-BE49-F238E27FC236}">
                <a16:creationId xmlns:a16="http://schemas.microsoft.com/office/drawing/2014/main" id="{FE7ED90A-CF16-4999-A2B6-A4208270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2565144"/>
            <a:ext cx="2160000" cy="21600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9390" name="Rectangle 14">
            <a:extLst>
              <a:ext uri="{FF2B5EF4-FFF2-40B4-BE49-F238E27FC236}">
                <a16:creationId xmlns:a16="http://schemas.microsoft.com/office/drawing/2014/main" id="{C57395D1-72BB-48BB-B12C-9F248769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754" y="2140557"/>
            <a:ext cx="938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 dirty="0">
                <a:solidFill>
                  <a:srgbClr val="0000FF"/>
                </a:solidFill>
              </a:rPr>
              <a:t>30cm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29391" name="Line 15">
            <a:extLst>
              <a:ext uri="{FF2B5EF4-FFF2-40B4-BE49-F238E27FC236}">
                <a16:creationId xmlns:a16="http://schemas.microsoft.com/office/drawing/2014/main" id="{F94D0428-4805-430F-BAE4-F25722CE1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5312" y="1417172"/>
            <a:ext cx="4124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6D616-03A0-4AD0-A08C-10FD5ADB7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443" y="5225762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圓的直徑是</a:t>
            </a:r>
            <a:r>
              <a:rPr lang="zh-CN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：</a:t>
            </a:r>
            <a:endParaRPr lang="zh-TW" altLang="en-US" sz="24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68FDB22C-CA7E-4712-B5D1-3C2EC66DF93D}"/>
              </a:ext>
            </a:extLst>
          </p:cNvPr>
          <p:cNvGrpSpPr>
            <a:grpSpLocks/>
          </p:cNvGrpSpPr>
          <p:nvPr/>
        </p:nvGrpSpPr>
        <p:grpSpPr bwMode="auto">
          <a:xfrm>
            <a:off x="7658099" y="1451769"/>
            <a:ext cx="585788" cy="847725"/>
            <a:chOff x="4819" y="2341"/>
            <a:chExt cx="369" cy="534"/>
          </a:xfrm>
        </p:grpSpPr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B46921AF-F2AA-4793-BE26-C11ADFD15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" y="2341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dirty="0">
                  <a:ea typeface="標楷體" panose="03000509000000000000" pitchFamily="65" charset="-120"/>
                  <a:sym typeface="Wingdings 2" panose="05020102010507070707" pitchFamily="18" charset="2"/>
                </a:rPr>
                <a:t>22</a:t>
              </a:r>
              <a:endParaRPr lang="en-US" altLang="zh-TW" dirty="0">
                <a:ea typeface="標楷體" panose="03000509000000000000" pitchFamily="65" charset="-120"/>
                <a:sym typeface="Webdings" panose="05030102010509060703" pitchFamily="18" charset="2"/>
              </a:endParaRPr>
            </a:p>
          </p:txBody>
        </p: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DAB28A39-02F5-4D07-9474-15A47340C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254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dirty="0">
                  <a:ea typeface="標楷體" panose="03000509000000000000" pitchFamily="65" charset="-120"/>
                </a:rPr>
                <a:t>7</a:t>
              </a:r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6F448583-60BD-4561-83DF-FCFABCFC1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609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5726833C-3D36-4557-9CBC-7BD80324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5252899"/>
            <a:ext cx="179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= 14(cm)</a:t>
            </a:r>
            <a:endParaRPr lang="zh-TW" altLang="en-US" sz="24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FFA5FC4-27C8-4F89-9FEB-7922740A2C95}"/>
              </a:ext>
            </a:extLst>
          </p:cNvPr>
          <p:cNvGrpSpPr/>
          <p:nvPr/>
        </p:nvGrpSpPr>
        <p:grpSpPr>
          <a:xfrm>
            <a:off x="2911463" y="5068766"/>
            <a:ext cx="1228552" cy="847725"/>
            <a:chOff x="4140200" y="4479445"/>
            <a:chExt cx="1228552" cy="847725"/>
          </a:xfrm>
        </p:grpSpPr>
        <p:sp>
          <p:nvSpPr>
            <p:cNvPr id="229389" name="Rectangle 13">
              <a:extLst>
                <a:ext uri="{FF2B5EF4-FFF2-40B4-BE49-F238E27FC236}">
                  <a16:creationId xmlns:a16="http://schemas.microsoft.com/office/drawing/2014/main" id="{995CD62A-75A8-4619-BA4A-C140C314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4636442"/>
              <a:ext cx="7921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44</a:t>
              </a:r>
              <a:r>
                <a:rPr lang="en-US" altLang="zh-CN" sz="24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÷</a:t>
              </a:r>
              <a:endPara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0943C5E9-D1D4-4F83-8B72-64B05900F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964" y="4479445"/>
              <a:ext cx="585788" cy="847725"/>
              <a:chOff x="4819" y="2341"/>
              <a:chExt cx="369" cy="534"/>
            </a:xfrm>
          </p:grpSpPr>
          <p:sp>
            <p:nvSpPr>
              <p:cNvPr id="22" name="Text Box 24">
                <a:extLst>
                  <a:ext uri="{FF2B5EF4-FFF2-40B4-BE49-F238E27FC236}">
                    <a16:creationId xmlns:a16="http://schemas.microsoft.com/office/drawing/2014/main" id="{55AE8755-7268-433C-BBC2-EC61EBB63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9" y="2341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0000FF"/>
                    </a:solidFill>
                    <a:ea typeface="標楷體" panose="03000509000000000000" pitchFamily="65" charset="-120"/>
                    <a:sym typeface="Wingdings 2" panose="05020102010507070707" pitchFamily="18" charset="2"/>
                  </a:rPr>
                  <a:t>22</a:t>
                </a:r>
                <a:endParaRPr lang="en-US" altLang="zh-TW" dirty="0">
                  <a:solidFill>
                    <a:srgbClr val="0000FF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id="{6287AACB-52DA-4920-8030-4BE1B42802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" y="25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0000FF"/>
                    </a:solidFill>
                    <a:ea typeface="標楷體" panose="03000509000000000000" pitchFamily="65" charset="-120"/>
                  </a:rPr>
                  <a:t>7</a:t>
                </a:r>
              </a:p>
            </p:txBody>
          </p:sp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E8D5E068-3F8C-41E8-8524-90897AE01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2609"/>
                <a:ext cx="31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5" name="Rectangle 14">
            <a:extLst>
              <a:ext uri="{FF2B5EF4-FFF2-40B4-BE49-F238E27FC236}">
                <a16:creationId xmlns:a16="http://schemas.microsoft.com/office/drawing/2014/main" id="{928F65D0-1AB8-4F8A-9170-9DDDCC73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908" y="3416300"/>
            <a:ext cx="2595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最多可剪出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4 </a:t>
            </a:r>
            <a:r>
              <a: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個。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12ED249-5526-47C8-B0DE-D23C79A3EA54}"/>
              </a:ext>
            </a:extLst>
          </p:cNvPr>
          <p:cNvGrpSpPr/>
          <p:nvPr/>
        </p:nvGrpSpPr>
        <p:grpSpPr>
          <a:xfrm>
            <a:off x="5796192" y="5013288"/>
            <a:ext cx="1080064" cy="1008000"/>
            <a:chOff x="5796192" y="4857498"/>
            <a:chExt cx="1080064" cy="1008000"/>
          </a:xfrm>
        </p:grpSpPr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38C69E6D-4D93-427A-83CA-ED929A14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92" y="4857498"/>
              <a:ext cx="1008000" cy="1008000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endParaRPr lang="en-US" altLang="zh-HK"/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id="{24A971EE-CD0C-469E-92F9-15290361B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908" y="4953611"/>
              <a:ext cx="1021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14cm</a:t>
              </a:r>
              <a:endPara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265A06B-D968-4CEE-BD4C-E3BF5570B80D}"/>
                </a:ext>
              </a:extLst>
            </p:cNvPr>
            <p:cNvGrpSpPr/>
            <p:nvPr/>
          </p:nvGrpSpPr>
          <p:grpSpPr>
            <a:xfrm>
              <a:off x="5796192" y="5291303"/>
              <a:ext cx="1008000" cy="144001"/>
              <a:chOff x="5796192" y="5291303"/>
              <a:chExt cx="1008000" cy="144001"/>
            </a:xfrm>
          </p:grpSpPr>
          <p:cxnSp>
            <p:nvCxnSpPr>
              <p:cNvPr id="4" name="直接箭头连接符 3">
                <a:extLst>
                  <a:ext uri="{FF2B5EF4-FFF2-40B4-BE49-F238E27FC236}">
                    <a16:creationId xmlns:a16="http://schemas.microsoft.com/office/drawing/2014/main" id="{0425967A-7F72-45A8-8E23-16325D122F82}"/>
                  </a:ext>
                </a:extLst>
              </p:cNvPr>
              <p:cNvCxnSpPr>
                <a:cxnSpLocks/>
                <a:stCxn id="36" idx="2"/>
                <a:endCxn id="36" idx="6"/>
              </p:cNvCxnSpPr>
              <p:nvPr/>
            </p:nvCxnSpPr>
            <p:spPr bwMode="auto">
              <a:xfrm>
                <a:off x="5796192" y="5361498"/>
                <a:ext cx="1008000" cy="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AEF42120-1DAA-4872-B76E-3B7A58C3F0FA}"/>
                  </a:ext>
                </a:extLst>
              </p:cNvPr>
              <p:cNvGrpSpPr/>
              <p:nvPr/>
            </p:nvGrpSpPr>
            <p:grpSpPr>
              <a:xfrm>
                <a:off x="6228184" y="5291303"/>
                <a:ext cx="146939" cy="144001"/>
                <a:chOff x="7950993" y="4690450"/>
                <a:chExt cx="146939" cy="144001"/>
              </a:xfrm>
            </p:grpSpPr>
            <p:cxnSp>
              <p:nvCxnSpPr>
                <p:cNvPr id="7" name="直接连接符 6">
                  <a:extLst>
                    <a:ext uri="{FF2B5EF4-FFF2-40B4-BE49-F238E27FC236}">
                      <a16:creationId xmlns:a16="http://schemas.microsoft.com/office/drawing/2014/main" id="{B8476799-A4FD-4CB9-A7C4-3A3785D6C81B}"/>
                    </a:ext>
                  </a:extLst>
                </p:cNvPr>
                <p:cNvCxnSpPr/>
                <p:nvPr/>
              </p:nvCxnSpPr>
              <p:spPr bwMode="auto">
                <a:xfrm>
                  <a:off x="7950993" y="4690451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819534EA-0000-4EF6-9686-9B62105824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953932" y="4690450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44C9925-2C18-4B82-AD5A-06FFDA7ADE2B}"/>
              </a:ext>
            </a:extLst>
          </p:cNvPr>
          <p:cNvGrpSpPr/>
          <p:nvPr/>
        </p:nvGrpSpPr>
        <p:grpSpPr>
          <a:xfrm>
            <a:off x="3850085" y="2568638"/>
            <a:ext cx="1095191" cy="1008000"/>
            <a:chOff x="5796192" y="4857498"/>
            <a:chExt cx="1095191" cy="1008000"/>
          </a:xfrm>
        </p:grpSpPr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75D80BAC-0CC2-474F-BA28-4D3DC64AF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92" y="4857498"/>
              <a:ext cx="1008000" cy="1008000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endParaRPr lang="en-US" altLang="zh-HK"/>
            </a:p>
          </p:txBody>
        </p:sp>
        <p:sp>
          <p:nvSpPr>
            <p:cNvPr id="51" name="Rectangle 13">
              <a:extLst>
                <a:ext uri="{FF2B5EF4-FFF2-40B4-BE49-F238E27FC236}">
                  <a16:creationId xmlns:a16="http://schemas.microsoft.com/office/drawing/2014/main" id="{37FE051E-D197-400D-ACF8-52999709B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035" y="4997780"/>
              <a:ext cx="1021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14cm</a:t>
              </a:r>
              <a:endPara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455B9AF-5E79-409A-8815-88027894D83F}"/>
                </a:ext>
              </a:extLst>
            </p:cNvPr>
            <p:cNvGrpSpPr/>
            <p:nvPr/>
          </p:nvGrpSpPr>
          <p:grpSpPr>
            <a:xfrm>
              <a:off x="5796192" y="5291303"/>
              <a:ext cx="1008000" cy="144001"/>
              <a:chOff x="5796192" y="5291303"/>
              <a:chExt cx="1008000" cy="144001"/>
            </a:xfrm>
          </p:grpSpPr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89936AF3-B2CC-44EC-85A6-CE6FB89D0C7A}"/>
                  </a:ext>
                </a:extLst>
              </p:cNvPr>
              <p:cNvCxnSpPr>
                <a:cxnSpLocks/>
                <a:stCxn id="50" idx="2"/>
                <a:endCxn id="50" idx="6"/>
              </p:cNvCxnSpPr>
              <p:nvPr/>
            </p:nvCxnSpPr>
            <p:spPr bwMode="auto">
              <a:xfrm>
                <a:off x="5796192" y="5361498"/>
                <a:ext cx="1008000" cy="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9214811B-35D0-4A1E-966A-A65FE43D807F}"/>
                  </a:ext>
                </a:extLst>
              </p:cNvPr>
              <p:cNvGrpSpPr/>
              <p:nvPr/>
            </p:nvGrpSpPr>
            <p:grpSpPr>
              <a:xfrm>
                <a:off x="6228184" y="5291303"/>
                <a:ext cx="146939" cy="144001"/>
                <a:chOff x="7950993" y="4690450"/>
                <a:chExt cx="146939" cy="144001"/>
              </a:xfrm>
            </p:grpSpPr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6DDC008C-DC5D-4E39-BC76-32B51FA58F7D}"/>
                    </a:ext>
                  </a:extLst>
                </p:cNvPr>
                <p:cNvCxnSpPr/>
                <p:nvPr/>
              </p:nvCxnSpPr>
              <p:spPr bwMode="auto">
                <a:xfrm>
                  <a:off x="7950993" y="4690451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7A384918-CC15-4830-AC49-A3E264C8B0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953932" y="4690450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BB177D6-5FE9-4184-96CA-352143E1E9FF}"/>
              </a:ext>
            </a:extLst>
          </p:cNvPr>
          <p:cNvGrpSpPr/>
          <p:nvPr/>
        </p:nvGrpSpPr>
        <p:grpSpPr>
          <a:xfrm>
            <a:off x="4856250" y="2565144"/>
            <a:ext cx="1083902" cy="1008000"/>
            <a:chOff x="5796192" y="4857498"/>
            <a:chExt cx="1083902" cy="1008000"/>
          </a:xfrm>
        </p:grpSpPr>
        <p:sp>
          <p:nvSpPr>
            <p:cNvPr id="58" name="Oval 12">
              <a:extLst>
                <a:ext uri="{FF2B5EF4-FFF2-40B4-BE49-F238E27FC236}">
                  <a16:creationId xmlns:a16="http://schemas.microsoft.com/office/drawing/2014/main" id="{9983A2F2-07CC-4B8E-BB2D-25FB6C901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92" y="4857498"/>
              <a:ext cx="1008000" cy="1008000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endParaRPr lang="en-US" altLang="zh-HK"/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2C04AE4F-3094-4EBA-80FC-133E7912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746" y="4953611"/>
              <a:ext cx="1021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14cm</a:t>
              </a:r>
              <a:endPara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23428AF7-4486-4C8B-9882-AF6D718C00B0}"/>
                </a:ext>
              </a:extLst>
            </p:cNvPr>
            <p:cNvGrpSpPr/>
            <p:nvPr/>
          </p:nvGrpSpPr>
          <p:grpSpPr>
            <a:xfrm>
              <a:off x="5796192" y="5291303"/>
              <a:ext cx="1008000" cy="144001"/>
              <a:chOff x="5796192" y="5291303"/>
              <a:chExt cx="1008000" cy="144001"/>
            </a:xfrm>
          </p:grpSpPr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0C7282D4-9914-45C3-A95B-F1451D5A10A4}"/>
                  </a:ext>
                </a:extLst>
              </p:cNvPr>
              <p:cNvCxnSpPr>
                <a:cxnSpLocks/>
                <a:stCxn id="58" idx="2"/>
                <a:endCxn id="58" idx="6"/>
              </p:cNvCxnSpPr>
              <p:nvPr/>
            </p:nvCxnSpPr>
            <p:spPr bwMode="auto">
              <a:xfrm>
                <a:off x="5796192" y="5361498"/>
                <a:ext cx="1008000" cy="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8B4891B6-2698-41E6-A83B-476D9A96CD3C}"/>
                  </a:ext>
                </a:extLst>
              </p:cNvPr>
              <p:cNvGrpSpPr/>
              <p:nvPr/>
            </p:nvGrpSpPr>
            <p:grpSpPr>
              <a:xfrm>
                <a:off x="6228184" y="5291303"/>
                <a:ext cx="146939" cy="144001"/>
                <a:chOff x="7950993" y="4690450"/>
                <a:chExt cx="146939" cy="144001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8CFA8676-EC03-4D62-BA65-A9415029B254}"/>
                    </a:ext>
                  </a:extLst>
                </p:cNvPr>
                <p:cNvCxnSpPr/>
                <p:nvPr/>
              </p:nvCxnSpPr>
              <p:spPr bwMode="auto">
                <a:xfrm>
                  <a:off x="7950993" y="4690451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64258F08-0D4B-4B7A-B8D6-8702F0DF73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953932" y="4690450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44BA358-937F-4660-916E-799DB7A48BD0}"/>
              </a:ext>
            </a:extLst>
          </p:cNvPr>
          <p:cNvGrpSpPr/>
          <p:nvPr/>
        </p:nvGrpSpPr>
        <p:grpSpPr>
          <a:xfrm>
            <a:off x="3853018" y="3570403"/>
            <a:ext cx="1079022" cy="1008000"/>
            <a:chOff x="5796192" y="4857498"/>
            <a:chExt cx="1079022" cy="1008000"/>
          </a:xfrm>
        </p:grpSpPr>
        <p:sp>
          <p:nvSpPr>
            <p:cNvPr id="66" name="Oval 12">
              <a:extLst>
                <a:ext uri="{FF2B5EF4-FFF2-40B4-BE49-F238E27FC236}">
                  <a16:creationId xmlns:a16="http://schemas.microsoft.com/office/drawing/2014/main" id="{AA714997-09AB-40CF-BE25-21400DA8F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92" y="4857498"/>
              <a:ext cx="1008000" cy="1008000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endParaRPr lang="en-US" altLang="zh-HK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314AC090-9C7B-46C8-8B00-ECBF28B93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866" y="4953611"/>
              <a:ext cx="1021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14cm</a:t>
              </a:r>
              <a:endPara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59362EB2-9E40-45FC-9642-D544B024A941}"/>
                </a:ext>
              </a:extLst>
            </p:cNvPr>
            <p:cNvGrpSpPr/>
            <p:nvPr/>
          </p:nvGrpSpPr>
          <p:grpSpPr>
            <a:xfrm>
              <a:off x="5796192" y="5291303"/>
              <a:ext cx="1008000" cy="144001"/>
              <a:chOff x="5796192" y="5291303"/>
              <a:chExt cx="1008000" cy="144001"/>
            </a:xfrm>
          </p:grpSpPr>
          <p:cxnSp>
            <p:nvCxnSpPr>
              <p:cNvPr id="69" name="直接箭头连接符 68">
                <a:extLst>
                  <a:ext uri="{FF2B5EF4-FFF2-40B4-BE49-F238E27FC236}">
                    <a16:creationId xmlns:a16="http://schemas.microsoft.com/office/drawing/2014/main" id="{BE081061-2882-495F-9E92-C60A794B2AB6}"/>
                  </a:ext>
                </a:extLst>
              </p:cNvPr>
              <p:cNvCxnSpPr>
                <a:cxnSpLocks/>
                <a:stCxn id="66" idx="2"/>
                <a:endCxn id="66" idx="6"/>
              </p:cNvCxnSpPr>
              <p:nvPr/>
            </p:nvCxnSpPr>
            <p:spPr bwMode="auto">
              <a:xfrm>
                <a:off x="5796192" y="5361498"/>
                <a:ext cx="1008000" cy="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497633BB-E458-4029-853D-E3A6372F1CC9}"/>
                  </a:ext>
                </a:extLst>
              </p:cNvPr>
              <p:cNvGrpSpPr/>
              <p:nvPr/>
            </p:nvGrpSpPr>
            <p:grpSpPr>
              <a:xfrm>
                <a:off x="6228184" y="5291303"/>
                <a:ext cx="146939" cy="144001"/>
                <a:chOff x="7950993" y="4690450"/>
                <a:chExt cx="146939" cy="144001"/>
              </a:xfrm>
            </p:grpSpPr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CBAB208B-B9D2-4A7C-BAEC-9B8A9B6F5230}"/>
                    </a:ext>
                  </a:extLst>
                </p:cNvPr>
                <p:cNvCxnSpPr/>
                <p:nvPr/>
              </p:nvCxnSpPr>
              <p:spPr bwMode="auto">
                <a:xfrm>
                  <a:off x="7950993" y="4690451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737D3509-7731-4FEC-8C58-D0476810E47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953932" y="4690450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BAFC2B84-08D2-43BE-ACBD-99244012FDDD}"/>
              </a:ext>
            </a:extLst>
          </p:cNvPr>
          <p:cNvGrpSpPr/>
          <p:nvPr/>
        </p:nvGrpSpPr>
        <p:grpSpPr>
          <a:xfrm>
            <a:off x="4859183" y="3566909"/>
            <a:ext cx="1080969" cy="1008000"/>
            <a:chOff x="5796192" y="4857498"/>
            <a:chExt cx="1080969" cy="1008000"/>
          </a:xfrm>
        </p:grpSpPr>
        <p:sp>
          <p:nvSpPr>
            <p:cNvPr id="74" name="Oval 12">
              <a:extLst>
                <a:ext uri="{FF2B5EF4-FFF2-40B4-BE49-F238E27FC236}">
                  <a16:creationId xmlns:a16="http://schemas.microsoft.com/office/drawing/2014/main" id="{BED3DAF0-2E1B-4D6E-8214-86C61457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92" y="4857498"/>
              <a:ext cx="1008000" cy="1008000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endParaRPr lang="en-US" altLang="zh-HK"/>
            </a:p>
          </p:txBody>
        </p:sp>
        <p:sp>
          <p:nvSpPr>
            <p:cNvPr id="75" name="Rectangle 13">
              <a:extLst>
                <a:ext uri="{FF2B5EF4-FFF2-40B4-BE49-F238E27FC236}">
                  <a16:creationId xmlns:a16="http://schemas.microsoft.com/office/drawing/2014/main" id="{E4B4646C-4946-4D6B-93AC-20551E3C8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813" y="4953611"/>
              <a:ext cx="1021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14cm</a:t>
              </a:r>
              <a:endPara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184FA042-5F4E-4340-B116-8010145926B6}"/>
                </a:ext>
              </a:extLst>
            </p:cNvPr>
            <p:cNvGrpSpPr/>
            <p:nvPr/>
          </p:nvGrpSpPr>
          <p:grpSpPr>
            <a:xfrm>
              <a:off x="5796192" y="5291303"/>
              <a:ext cx="1008000" cy="144001"/>
              <a:chOff x="5796192" y="5291303"/>
              <a:chExt cx="1008000" cy="144001"/>
            </a:xfrm>
          </p:grpSpPr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4D241484-CE70-43E6-B0D5-955CD2EBF74F}"/>
                  </a:ext>
                </a:extLst>
              </p:cNvPr>
              <p:cNvCxnSpPr>
                <a:cxnSpLocks/>
                <a:stCxn id="74" idx="2"/>
                <a:endCxn id="74" idx="6"/>
              </p:cNvCxnSpPr>
              <p:nvPr/>
            </p:nvCxnSpPr>
            <p:spPr bwMode="auto">
              <a:xfrm>
                <a:off x="5796192" y="5361498"/>
                <a:ext cx="1008000" cy="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9163E966-B7A3-40B9-A16D-424452567857}"/>
                  </a:ext>
                </a:extLst>
              </p:cNvPr>
              <p:cNvGrpSpPr/>
              <p:nvPr/>
            </p:nvGrpSpPr>
            <p:grpSpPr>
              <a:xfrm>
                <a:off x="6228184" y="5291303"/>
                <a:ext cx="146939" cy="144001"/>
                <a:chOff x="7950993" y="4690450"/>
                <a:chExt cx="146939" cy="144001"/>
              </a:xfrm>
            </p:grpSpPr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50455E51-C390-4316-AA6C-7B768ECDFA09}"/>
                    </a:ext>
                  </a:extLst>
                </p:cNvPr>
                <p:cNvCxnSpPr/>
                <p:nvPr/>
              </p:nvCxnSpPr>
              <p:spPr bwMode="auto">
                <a:xfrm>
                  <a:off x="7950993" y="4690451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BCF2CCB2-5A2D-4A44-9EEE-658E0593345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953932" y="4690450"/>
                  <a:ext cx="144000" cy="1440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29385" grpId="0" animBg="1"/>
      <p:bldP spid="229385" grpId="1" animBg="1"/>
      <p:bldP spid="229390" grpId="0"/>
      <p:bldP spid="229390" grpId="1"/>
      <p:bldP spid="15" grpId="0"/>
      <p:bldP spid="15" grpId="1"/>
      <p:bldP spid="20" grpId="0"/>
      <p:bldP spid="20" grpId="1"/>
      <p:bldP spid="35" grpId="0"/>
      <p:bldP spid="3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6C8FC61E-502D-4740-B560-E86A3C6243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017588"/>
            <a:ext cx="7207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800"/>
              <a:t>22</a:t>
            </a:r>
            <a:r>
              <a:rPr lang="en-US" altLang="zh-TW"/>
              <a:t>.</a:t>
            </a:r>
            <a:endParaRPr lang="zh-TW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43B09F-2E4A-4FF5-BE73-F0662831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143398"/>
            <a:ext cx="39528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87DD85-C71A-4C96-98AD-85D8C6F3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2064023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42EB511E-5B0A-4E30-A79F-583A76F99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075136"/>
            <a:ext cx="23034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 2</a:t>
            </a:r>
            <a:r>
              <a:rPr lang="zh-CN" altLang="en-US">
                <a:ea typeface="標楷體" panose="03000509000000000000" pitchFamily="65" charset="-120"/>
              </a:rPr>
              <a:t>分鐘</a:t>
            </a:r>
            <a:endParaRPr lang="en-US" altLang="zh-TW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B. 2.5</a:t>
            </a:r>
            <a:r>
              <a:rPr lang="zh-CN" altLang="en-US">
                <a:ea typeface="標楷體" panose="03000509000000000000" pitchFamily="65" charset="-120"/>
              </a:rPr>
              <a:t>分鐘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 3</a:t>
            </a:r>
            <a:r>
              <a:rPr lang="zh-CN" altLang="en-US">
                <a:ea typeface="標楷體" panose="03000509000000000000" pitchFamily="65" charset="-120"/>
              </a:rPr>
              <a:t>分鐘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 3.5</a:t>
            </a:r>
            <a:r>
              <a:rPr lang="zh-CN" altLang="en-US">
                <a:ea typeface="標楷體" panose="03000509000000000000" pitchFamily="65" charset="-120"/>
              </a:rPr>
              <a:t>分鐘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36870" name="Rectangle 8">
            <a:extLst>
              <a:ext uri="{FF2B5EF4-FFF2-40B4-BE49-F238E27FC236}">
                <a16:creationId xmlns:a16="http://schemas.microsoft.com/office/drawing/2014/main" id="{D4174C02-63C6-4B30-B91A-D3B7E178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981075"/>
            <a:ext cx="76327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TW" altLang="en-US" u="sng" dirty="0">
                <a:ea typeface="標楷體" panose="03000509000000000000" pitchFamily="65" charset="-120"/>
              </a:rPr>
              <a:t>麗芳</a:t>
            </a:r>
            <a:r>
              <a:rPr lang="zh-TW" altLang="en-US" dirty="0">
                <a:ea typeface="標楷體" panose="03000509000000000000" pitchFamily="65" charset="-120"/>
              </a:rPr>
              <a:t>用</a:t>
            </a:r>
            <a:r>
              <a:rPr lang="en-US" altLang="zh-TW" dirty="0">
                <a:ea typeface="標楷體" panose="03000509000000000000" pitchFamily="65" charset="-120"/>
              </a:rPr>
              <a:t>15</a:t>
            </a:r>
            <a:r>
              <a:rPr lang="zh-TW" altLang="en-US" dirty="0">
                <a:ea typeface="標楷體" panose="03000509000000000000" pitchFamily="65" charset="-120"/>
              </a:rPr>
              <a:t>分鐘騎行了</a:t>
            </a:r>
            <a:r>
              <a:rPr lang="en-US" altLang="zh-TW" dirty="0">
                <a:ea typeface="標楷體" panose="03000509000000000000" pitchFamily="65" charset="-120"/>
              </a:rPr>
              <a:t>3.75km</a:t>
            </a:r>
            <a:r>
              <a:rPr lang="zh-TW" altLang="en-US" dirty="0">
                <a:ea typeface="標楷體" panose="03000509000000000000" pitchFamily="65" charset="-120"/>
              </a:rPr>
              <a:t>。然後她以騎行速率的一半跑</a:t>
            </a:r>
            <a:r>
              <a:rPr lang="zh-CN" altLang="en-US" dirty="0">
                <a:ea typeface="標楷體" panose="03000509000000000000" pitchFamily="65" charset="-120"/>
              </a:rPr>
              <a:t>了</a:t>
            </a:r>
            <a:r>
              <a:rPr lang="en-US" altLang="zh-TW" dirty="0">
                <a:ea typeface="標楷體" panose="03000509000000000000" pitchFamily="65" charset="-120"/>
              </a:rPr>
              <a:t>250m</a:t>
            </a:r>
            <a:r>
              <a:rPr lang="zh-TW" altLang="en-US" dirty="0">
                <a:ea typeface="標楷體" panose="03000509000000000000" pitchFamily="65" charset="-120"/>
              </a:rPr>
              <a:t>的路程。她跑了多久</a:t>
            </a:r>
            <a:r>
              <a:rPr lang="en-US" altLang="zh-TW" dirty="0">
                <a:ea typeface="標楷體" panose="03000509000000000000" pitchFamily="65" charset="-120"/>
              </a:rPr>
              <a:t>？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33483" name="Line 11">
            <a:extLst>
              <a:ext uri="{FF2B5EF4-FFF2-40B4-BE49-F238E27FC236}">
                <a16:creationId xmlns:a16="http://schemas.microsoft.com/office/drawing/2014/main" id="{565150F6-3353-4F9F-AC25-B0C1EFB74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0121" y="1412875"/>
            <a:ext cx="10445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3484" name="Line 12">
            <a:extLst>
              <a:ext uri="{FF2B5EF4-FFF2-40B4-BE49-F238E27FC236}">
                <a16:creationId xmlns:a16="http://schemas.microsoft.com/office/drawing/2014/main" id="{49FCE32A-2353-4EE8-BE01-21E332E37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609" y="1844675"/>
            <a:ext cx="936104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3485" name="Line 13">
            <a:extLst>
              <a:ext uri="{FF2B5EF4-FFF2-40B4-BE49-F238E27FC236}">
                <a16:creationId xmlns:a16="http://schemas.microsoft.com/office/drawing/2014/main" id="{7D03FB43-A627-4101-B72E-231A92A93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241" y="1818020"/>
            <a:ext cx="20097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11DAA2-FBC9-4FF1-9C54-56F024F7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2980011"/>
            <a:ext cx="122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92D050"/>
                </a:solidFill>
                <a:ea typeface="標楷體" panose="03000509000000000000" pitchFamily="65" charset="-120"/>
              </a:rPr>
              <a:t>250</a:t>
            </a:r>
            <a:r>
              <a:rPr lang="en-US" altLang="zh-CN">
                <a:solidFill>
                  <a:srgbClr val="92D050"/>
                </a:solidFill>
                <a:ea typeface="標楷體" panose="03000509000000000000" pitchFamily="65" charset="-120"/>
              </a:rPr>
              <a:t>m</a:t>
            </a:r>
            <a:endParaRPr lang="zh-TW" altLang="en-US">
              <a:solidFill>
                <a:srgbClr val="92D05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79E1E6-AF7B-4C0A-B926-1712ADE7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2060848"/>
            <a:ext cx="5387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跑了多久 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跑步路程 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÷ 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跑步速率</a:t>
            </a:r>
            <a:endParaRPr lang="zh-TW" altLang="en-US">
              <a:solidFill>
                <a:srgbClr val="92D050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61E1EDB-3BF7-4E33-A060-709D4F9AF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2957786"/>
            <a:ext cx="211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>
                <a:solidFill>
                  <a:srgbClr val="00B0F0"/>
                </a:solidFill>
                <a:ea typeface="標楷體" panose="03000509000000000000" pitchFamily="65" charset="-120"/>
              </a:rPr>
              <a:t>騎行速率</a:t>
            </a:r>
            <a:r>
              <a:rPr lang="en-US" altLang="zh-CN">
                <a:solidFill>
                  <a:srgbClr val="00B0F0"/>
                </a:solidFill>
                <a:ea typeface="標楷體" panose="03000509000000000000" pitchFamily="65" charset="-120"/>
              </a:rPr>
              <a:t>÷2</a:t>
            </a:r>
            <a:endParaRPr lang="zh-TW" altLang="en-US">
              <a:solidFill>
                <a:srgbClr val="00B0F0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804D867-D4AC-44CC-A266-04373A4B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3795986"/>
            <a:ext cx="342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>
                <a:solidFill>
                  <a:srgbClr val="FF66FF"/>
                </a:solidFill>
                <a:ea typeface="標楷體" panose="03000509000000000000" pitchFamily="65" charset="-120"/>
              </a:rPr>
              <a:t>騎行路程 </a:t>
            </a:r>
            <a:r>
              <a:rPr lang="en-US" altLang="zh-CN">
                <a:solidFill>
                  <a:srgbClr val="FF66FF"/>
                </a:solidFill>
                <a:ea typeface="標楷體" panose="03000509000000000000" pitchFamily="65" charset="-120"/>
              </a:rPr>
              <a:t>÷ </a:t>
            </a:r>
            <a:r>
              <a:rPr lang="zh-CN" altLang="en-US">
                <a:solidFill>
                  <a:srgbClr val="FF66FF"/>
                </a:solidFill>
                <a:ea typeface="標楷體" panose="03000509000000000000" pitchFamily="65" charset="-120"/>
              </a:rPr>
              <a:t>騎行時間</a:t>
            </a:r>
            <a:endParaRPr lang="zh-TW" altLang="en-US">
              <a:solidFill>
                <a:srgbClr val="FF66FF"/>
              </a:solidFill>
              <a:ea typeface="標楷體" panose="03000509000000000000" pitchFamily="65" charset="-12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724CD66-AD83-4EA5-B4DF-BFC93A3571F6}"/>
              </a:ext>
            </a:extLst>
          </p:cNvPr>
          <p:cNvGrpSpPr>
            <a:grpSpLocks/>
          </p:cNvGrpSpPr>
          <p:nvPr/>
        </p:nvGrpSpPr>
        <p:grpSpPr bwMode="auto">
          <a:xfrm>
            <a:off x="5945188" y="4218261"/>
            <a:ext cx="2093912" cy="933450"/>
            <a:chOff x="6014650" y="5529980"/>
            <a:chExt cx="2093628" cy="933450"/>
          </a:xfrm>
        </p:grpSpPr>
        <p:sp>
          <p:nvSpPr>
            <p:cNvPr id="36905" name="文本框 53">
              <a:extLst>
                <a:ext uri="{FF2B5EF4-FFF2-40B4-BE49-F238E27FC236}">
                  <a16:creationId xmlns:a16="http://schemas.microsoft.com/office/drawing/2014/main" id="{695F8F3E-93E7-4314-BACA-40959022A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4650" y="5735307"/>
              <a:ext cx="2093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= 4     (m/s)</a:t>
              </a:r>
              <a:endParaRPr lang="zh-TW" altLang="en-US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36906" name="Group 33">
              <a:extLst>
                <a:ext uri="{FF2B5EF4-FFF2-40B4-BE49-F238E27FC236}">
                  <a16:creationId xmlns:a16="http://schemas.microsoft.com/office/drawing/2014/main" id="{D931DE43-C07D-4098-8B4F-BC0D40C65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1477" y="5529980"/>
              <a:ext cx="431734" cy="933450"/>
              <a:chOff x="4190" y="2278"/>
              <a:chExt cx="272" cy="533"/>
            </a:xfrm>
          </p:grpSpPr>
          <p:sp>
            <p:nvSpPr>
              <p:cNvPr id="36907" name="Text Box 34">
                <a:extLst>
                  <a:ext uri="{FF2B5EF4-FFF2-40B4-BE49-F238E27FC236}">
                    <a16:creationId xmlns:a16="http://schemas.microsoft.com/office/drawing/2014/main" id="{196E05E5-40D9-4B4D-A8A5-DE35C0F8F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6" y="2278"/>
                <a:ext cx="243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</a:t>
                </a:r>
                <a:endParaRPr lang="en-US" altLang="zh-TW" i="1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6908" name="Text Box 35">
                <a:extLst>
                  <a:ext uri="{FF2B5EF4-FFF2-40B4-BE49-F238E27FC236}">
                    <a16:creationId xmlns:a16="http://schemas.microsoft.com/office/drawing/2014/main" id="{B7790D9D-AE17-43A6-A1A7-B1D6D3FA1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" y="2512"/>
                <a:ext cx="243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6</a:t>
                </a:r>
              </a:p>
            </p:txBody>
          </p:sp>
          <p:sp>
            <p:nvSpPr>
              <p:cNvPr id="36909" name="Line 36">
                <a:extLst>
                  <a:ext uri="{FF2B5EF4-FFF2-40B4-BE49-F238E27FC236}">
                    <a16:creationId xmlns:a16="http://schemas.microsoft.com/office/drawing/2014/main" id="{B37AB7F6-7E24-4517-B928-271BA5283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0" y="2547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2" name="箭头: 下 21">
            <a:extLst>
              <a:ext uri="{FF2B5EF4-FFF2-40B4-BE49-F238E27FC236}">
                <a16:creationId xmlns:a16="http://schemas.microsoft.com/office/drawing/2014/main" id="{AD670092-985F-47CD-9B20-C2EA85F4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2635523"/>
            <a:ext cx="252413" cy="323850"/>
          </a:xfrm>
          <a:prstGeom prst="downArrow">
            <a:avLst>
              <a:gd name="adj1" fmla="val 50000"/>
              <a:gd name="adj2" fmla="val 49895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5AD5E997-62FA-41A7-A6FC-85B7C0B58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2602186"/>
            <a:ext cx="252412" cy="323850"/>
          </a:xfrm>
          <a:prstGeom prst="downArrow">
            <a:avLst>
              <a:gd name="adj1" fmla="val 50000"/>
              <a:gd name="adj2" fmla="val 49895"/>
            </a:avLst>
          </a:prstGeom>
          <a:solidFill>
            <a:srgbClr val="A3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CE9C44C2-6B50-4EA0-82D5-D3A257C3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3499123"/>
            <a:ext cx="252413" cy="323850"/>
          </a:xfrm>
          <a:prstGeom prst="downArrow">
            <a:avLst>
              <a:gd name="adj1" fmla="val 50000"/>
              <a:gd name="adj2" fmla="val 49895"/>
            </a:avLst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E840B2F-C4B2-4B4E-A22B-42AE494A9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4567511"/>
            <a:ext cx="1430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7030A0"/>
                </a:solidFill>
                <a:ea typeface="標楷體" panose="03000509000000000000" pitchFamily="65" charset="-120"/>
              </a:rPr>
              <a:t>3.75km</a:t>
            </a:r>
            <a:endParaRPr lang="zh-TW" altLang="en-US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33FC9B7-D5FA-4C8F-921B-60C45D08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3848373"/>
            <a:ext cx="1403350" cy="466725"/>
          </a:xfrm>
          <a:prstGeom prst="rect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4E5753F-95E4-4D23-8010-F9CA422174D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6038850" y="4492899"/>
            <a:ext cx="250825" cy="0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55060933-E9C7-433F-88CE-A4A65CFF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4561161"/>
            <a:ext cx="143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7030A0"/>
                </a:solidFill>
                <a:ea typeface="標楷體" panose="03000509000000000000" pitchFamily="65" charset="-120"/>
              </a:rPr>
              <a:t>15</a:t>
            </a:r>
            <a:r>
              <a:rPr lang="zh-CN" altLang="en-US">
                <a:solidFill>
                  <a:srgbClr val="7030A0"/>
                </a:solidFill>
                <a:ea typeface="標楷體" panose="03000509000000000000" pitchFamily="65" charset="-120"/>
              </a:rPr>
              <a:t>分鐘</a:t>
            </a:r>
            <a:endParaRPr lang="zh-TW" altLang="en-US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FD6AD52-F6A2-4476-8888-23A3C549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3843611"/>
            <a:ext cx="1404937" cy="466725"/>
          </a:xfrm>
          <a:prstGeom prst="rect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D6A67BA2-DF0D-48AC-BC43-846889B5E49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800181" y="4476230"/>
            <a:ext cx="252413" cy="0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94A3087A-2860-4F51-83C6-0B59088A4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578623"/>
            <a:ext cx="174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7030A0"/>
                </a:solidFill>
                <a:ea typeface="標楷體" panose="03000509000000000000" pitchFamily="65" charset="-120"/>
              </a:rPr>
              <a:t>3750m = </a:t>
            </a:r>
            <a:endParaRPr lang="zh-TW" altLang="en-US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30DC0D9-E3A9-455E-B948-9DF477CA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848373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3750÷(60×15)</a:t>
            </a:r>
            <a:endParaRPr lang="zh-TW" altLang="en-US">
              <a:solidFill>
                <a:srgbClr val="92D050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8106FC5-2AF7-400E-9F89-49C64720B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280048"/>
            <a:ext cx="275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= 120(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秒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>
              <a:solidFill>
                <a:srgbClr val="92D05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B9BA645A-3862-4CC2-AC04-E1BF9BFE8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309" y="1412875"/>
            <a:ext cx="12207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E1C382-99F8-41B0-B2DE-BA7F14609179}"/>
              </a:ext>
            </a:extLst>
          </p:cNvPr>
          <p:cNvGrpSpPr>
            <a:grpSpLocks/>
          </p:cNvGrpSpPr>
          <p:nvPr/>
        </p:nvGrpSpPr>
        <p:grpSpPr bwMode="auto">
          <a:xfrm>
            <a:off x="4287838" y="2497411"/>
            <a:ext cx="3424237" cy="949325"/>
            <a:chOff x="4287838" y="2916238"/>
            <a:chExt cx="3424237" cy="949325"/>
          </a:xfrm>
        </p:grpSpPr>
        <p:sp>
          <p:nvSpPr>
            <p:cNvPr id="36894" name="文本框 34">
              <a:extLst>
                <a:ext uri="{FF2B5EF4-FFF2-40B4-BE49-F238E27FC236}">
                  <a16:creationId xmlns:a16="http://schemas.microsoft.com/office/drawing/2014/main" id="{B2DC1022-0E91-4A0A-9CA9-88AF9C89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838" y="3103563"/>
              <a:ext cx="34242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>
                  <a:solidFill>
                    <a:srgbClr val="003399"/>
                  </a:solidFill>
                  <a:ea typeface="標楷體" panose="03000509000000000000" pitchFamily="65" charset="-120"/>
                </a:rPr>
                <a:t>= 250÷(       ×      )</a:t>
              </a:r>
              <a:endParaRPr lang="zh-TW" altLang="en-US">
                <a:solidFill>
                  <a:srgbClr val="92D050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36895" name="组合 35">
              <a:extLst>
                <a:ext uri="{FF2B5EF4-FFF2-40B4-BE49-F238E27FC236}">
                  <a16:creationId xmlns:a16="http://schemas.microsoft.com/office/drawing/2014/main" id="{589376D1-B831-4C30-9D2E-F8D5B9353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638" y="2916238"/>
              <a:ext cx="725487" cy="933450"/>
              <a:chOff x="6307347" y="5529980"/>
              <a:chExt cx="725864" cy="933450"/>
            </a:xfrm>
          </p:grpSpPr>
          <p:sp>
            <p:nvSpPr>
              <p:cNvPr id="36900" name="文本框 53">
                <a:extLst>
                  <a:ext uri="{FF2B5EF4-FFF2-40B4-BE49-F238E27FC236}">
                    <a16:creationId xmlns:a16="http://schemas.microsoft.com/office/drawing/2014/main" id="{0BFC55E9-23E5-4642-9FB2-3FC2BF77C6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7347" y="5734524"/>
                <a:ext cx="4698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</a:t>
                </a:r>
                <a:endParaRPr lang="zh-TW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grpSp>
            <p:nvGrpSpPr>
              <p:cNvPr id="36901" name="Group 33">
                <a:extLst>
                  <a:ext uri="{FF2B5EF4-FFF2-40B4-BE49-F238E27FC236}">
                    <a16:creationId xmlns:a16="http://schemas.microsoft.com/office/drawing/2014/main" id="{9D169E88-B1C1-4BA7-ABBD-A8AF7E059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01477" y="5529980"/>
                <a:ext cx="431734" cy="933450"/>
                <a:chOff x="4190" y="2278"/>
                <a:chExt cx="272" cy="533"/>
              </a:xfrm>
            </p:grpSpPr>
            <p:sp>
              <p:nvSpPr>
                <p:cNvPr id="36902" name="Text Box 34">
                  <a:extLst>
                    <a:ext uri="{FF2B5EF4-FFF2-40B4-BE49-F238E27FC236}">
                      <a16:creationId xmlns:a16="http://schemas.microsoft.com/office/drawing/2014/main" id="{1B1234EB-3ACA-4557-860E-C6C2D23BC2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6" y="2278"/>
                  <a:ext cx="243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>
                      <a:solidFill>
                        <a:srgbClr val="003399"/>
                      </a:solidFill>
                      <a:ea typeface="標楷體" panose="03000509000000000000" pitchFamily="65" charset="-120"/>
                    </a:rPr>
                    <a:t>1</a:t>
                  </a:r>
                  <a:endParaRPr lang="en-US" altLang="zh-TW" i="1">
                    <a:solidFill>
                      <a:srgbClr val="003399"/>
                    </a:solidFill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36903" name="Text Box 35">
                  <a:extLst>
                    <a:ext uri="{FF2B5EF4-FFF2-40B4-BE49-F238E27FC236}">
                      <a16:creationId xmlns:a16="http://schemas.microsoft.com/office/drawing/2014/main" id="{05CB185D-174A-435C-9B1D-34A7BAFF6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2" y="2512"/>
                  <a:ext cx="243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>
                      <a:solidFill>
                        <a:srgbClr val="003399"/>
                      </a:solidFill>
                      <a:ea typeface="標楷體" panose="03000509000000000000" pitchFamily="65" charset="-120"/>
                    </a:rPr>
                    <a:t>6</a:t>
                  </a:r>
                </a:p>
              </p:txBody>
            </p:sp>
            <p:sp>
              <p:nvSpPr>
                <p:cNvPr id="36904" name="Line 36">
                  <a:extLst>
                    <a:ext uri="{FF2B5EF4-FFF2-40B4-BE49-F238E27FC236}">
                      <a16:creationId xmlns:a16="http://schemas.microsoft.com/office/drawing/2014/main" id="{8EDBC883-1BB7-47B1-81B5-CE8D2B719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0" y="2547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896" name="Group 33">
              <a:extLst>
                <a:ext uri="{FF2B5EF4-FFF2-40B4-BE49-F238E27FC236}">
                  <a16:creationId xmlns:a16="http://schemas.microsoft.com/office/drawing/2014/main" id="{0DB630F5-B112-4E1E-A371-541EB4290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0928" y="2932113"/>
              <a:ext cx="431510" cy="933450"/>
              <a:chOff x="4190" y="2278"/>
              <a:chExt cx="272" cy="533"/>
            </a:xfrm>
          </p:grpSpPr>
          <p:sp>
            <p:nvSpPr>
              <p:cNvPr id="36897" name="Text Box 34">
                <a:extLst>
                  <a:ext uri="{FF2B5EF4-FFF2-40B4-BE49-F238E27FC236}">
                    <a16:creationId xmlns:a16="http://schemas.microsoft.com/office/drawing/2014/main" id="{1EAB9418-E1DB-42BD-AD6F-387B13824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6" y="2278"/>
                <a:ext cx="243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</a:t>
                </a:r>
                <a:endParaRPr lang="en-US" altLang="zh-TW" i="1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6898" name="Text Box 35">
                <a:extLst>
                  <a:ext uri="{FF2B5EF4-FFF2-40B4-BE49-F238E27FC236}">
                    <a16:creationId xmlns:a16="http://schemas.microsoft.com/office/drawing/2014/main" id="{D7140440-DE10-4D33-8641-88F83DE77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" y="2512"/>
                <a:ext cx="243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2</a:t>
                </a:r>
              </a:p>
            </p:txBody>
          </p:sp>
          <p:sp>
            <p:nvSpPr>
              <p:cNvPr id="36899" name="Line 36">
                <a:extLst>
                  <a:ext uri="{FF2B5EF4-FFF2-40B4-BE49-F238E27FC236}">
                    <a16:creationId xmlns:a16="http://schemas.microsoft.com/office/drawing/2014/main" id="{0E75EED3-1A03-4646-AB1F-1696E7A73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0" y="2547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09C66C1-2723-4F25-A0D5-118E4EDF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821386"/>
            <a:ext cx="275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= 2(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分鐘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>
              <a:solidFill>
                <a:srgbClr val="92D050"/>
              </a:solidFill>
              <a:ea typeface="標楷體" panose="03000509000000000000" pitchFamily="65" charset="-12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663FE949-9F56-4476-8F78-F18F66EEB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913" y="1412875"/>
            <a:ext cx="140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30" grpId="0"/>
      <p:bldP spid="30" grpId="1"/>
      <p:bldP spid="31" grpId="0" animBg="1"/>
      <p:bldP spid="31" grpId="1" animBg="1"/>
      <p:bldP spid="33" grpId="0"/>
      <p:bldP spid="33" grpId="1"/>
      <p:bldP spid="34" grpId="0"/>
      <p:bldP spid="34" grpId="1"/>
      <p:bldP spid="42" grpId="0"/>
      <p:bldP spid="42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>
            <a:extLst>
              <a:ext uri="{FF2B5EF4-FFF2-40B4-BE49-F238E27FC236}">
                <a16:creationId xmlns:a16="http://schemas.microsoft.com/office/drawing/2014/main" id="{14280805-C236-493E-A6D5-C4EE589A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65213"/>
            <a:ext cx="33480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>
            <a:extLst>
              <a:ext uri="{FF2B5EF4-FFF2-40B4-BE49-F238E27FC236}">
                <a16:creationId xmlns:a16="http://schemas.microsoft.com/office/drawing/2014/main" id="{002A744E-6B3E-44D0-9616-E3A41BC613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3271838"/>
            <a:ext cx="7207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800" dirty="0"/>
              <a:t>23.</a:t>
            </a:r>
            <a:endParaRPr lang="zh-TW" alt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C1C163-5F6E-4E19-BAF3-7B2F8D94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4188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AF35D0-08D5-4F50-979F-D7A411DFD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241800"/>
            <a:ext cx="1298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8918" name="Rectangle 8">
            <a:extLst>
              <a:ext uri="{FF2B5EF4-FFF2-40B4-BE49-F238E27FC236}">
                <a16:creationId xmlns:a16="http://schemas.microsoft.com/office/drawing/2014/main" id="{4F2F33CB-EAF0-4D0C-A2D5-739C1EA6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213100"/>
            <a:ext cx="76327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上圖是由一個梯形和三個正方形拼合而成，陰影部分的面積是多少？</a:t>
            </a:r>
            <a:endParaRPr lang="zh-TW" alt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B9547272-7E73-4406-9995-F1B9C8072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2750"/>
            <a:ext cx="30241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 10cm</a:t>
            </a:r>
            <a:r>
              <a:rPr lang="en-US" altLang="zh-CN" baseline="30000">
                <a:ea typeface="標楷體" panose="03000509000000000000" pitchFamily="65" charset="-120"/>
              </a:rPr>
              <a:t>2</a:t>
            </a:r>
            <a:endParaRPr lang="en-US" altLang="zh-TW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B. 15cm</a:t>
            </a:r>
            <a:r>
              <a:rPr lang="en-US" altLang="zh-CN" baseline="30000">
                <a:ea typeface="標楷體" panose="03000509000000000000" pitchFamily="65" charset="-120"/>
              </a:rPr>
              <a:t>2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 20cm</a:t>
            </a:r>
            <a:r>
              <a:rPr lang="en-US" altLang="zh-CN" baseline="30000">
                <a:ea typeface="標楷體" panose="03000509000000000000" pitchFamily="65" charset="-120"/>
              </a:rPr>
              <a:t>2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 30cm</a:t>
            </a:r>
            <a:r>
              <a:rPr lang="en-US" altLang="zh-CN" baseline="30000">
                <a:ea typeface="標楷體" panose="03000509000000000000" pitchFamily="65" charset="-120"/>
              </a:rPr>
              <a:t>2</a:t>
            </a:r>
            <a:endParaRPr lang="zh-TW" altLang="en-US" baseline="30000">
              <a:ea typeface="標楷體" panose="03000509000000000000" pitchFamily="65" charset="-120"/>
            </a:endParaRPr>
          </a:p>
        </p:txBody>
      </p:sp>
      <p:sp>
        <p:nvSpPr>
          <p:cNvPr id="38920" name="Rectangle 19">
            <a:extLst>
              <a:ext uri="{FF2B5EF4-FFF2-40B4-BE49-F238E27FC236}">
                <a16:creationId xmlns:a16="http://schemas.microsoft.com/office/drawing/2014/main" id="{D86C0768-D228-43F2-86A3-4328B4C1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076450"/>
            <a:ext cx="107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/>
              <a:t>81cm</a:t>
            </a:r>
            <a:r>
              <a:rPr lang="en-US" altLang="zh-TW" sz="2400" baseline="30000"/>
              <a:t>2</a:t>
            </a:r>
            <a:endParaRPr lang="zh-TW" altLang="en-US" sz="2400" baseline="30000"/>
          </a:p>
        </p:txBody>
      </p:sp>
      <p:sp>
        <p:nvSpPr>
          <p:cNvPr id="38921" name="Rectangle 19">
            <a:extLst>
              <a:ext uri="{FF2B5EF4-FFF2-40B4-BE49-F238E27FC236}">
                <a16:creationId xmlns:a16="http://schemas.microsoft.com/office/drawing/2014/main" id="{9B9541DE-EF8B-45FD-B474-FDE912D8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078038"/>
            <a:ext cx="107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/>
              <a:t>49cm</a:t>
            </a:r>
            <a:r>
              <a:rPr lang="en-US" altLang="zh-TW" sz="2400" baseline="30000"/>
              <a:t>2</a:t>
            </a:r>
            <a:endParaRPr lang="zh-TW" altLang="en-US" sz="2400" baseline="30000"/>
          </a:p>
        </p:txBody>
      </p:sp>
      <p:sp>
        <p:nvSpPr>
          <p:cNvPr id="38922" name="Rectangle 19">
            <a:extLst>
              <a:ext uri="{FF2B5EF4-FFF2-40B4-BE49-F238E27FC236}">
                <a16:creationId xmlns:a16="http://schemas.microsoft.com/office/drawing/2014/main" id="{BE7B16E8-267C-482C-89A8-B945FC2D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09663"/>
            <a:ext cx="93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/>
              <a:t>9cm</a:t>
            </a:r>
            <a:r>
              <a:rPr lang="en-US" altLang="zh-TW" sz="2400" baseline="30000"/>
              <a:t>2</a:t>
            </a:r>
            <a:endParaRPr lang="zh-TW" altLang="en-US" sz="2400" baseline="30000"/>
          </a:p>
        </p:txBody>
      </p:sp>
      <p:cxnSp>
        <p:nvCxnSpPr>
          <p:cNvPr id="38923" name="直接箭头连接符 5">
            <a:extLst>
              <a:ext uri="{FF2B5EF4-FFF2-40B4-BE49-F238E27FC236}">
                <a16:creationId xmlns:a16="http://schemas.microsoft.com/office/drawing/2014/main" id="{D7AAEF97-A67D-4933-9664-FBF6C5CECFB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1341438"/>
            <a:ext cx="4333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4" name="图片 1">
            <a:extLst>
              <a:ext uri="{FF2B5EF4-FFF2-40B4-BE49-F238E27FC236}">
                <a16:creationId xmlns:a16="http://schemas.microsoft.com/office/drawing/2014/main" id="{8A0DB7DB-97FB-4925-B5E7-38D2B518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30613"/>
            <a:ext cx="600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>
            <a:extLst>
              <a:ext uri="{FF2B5EF4-FFF2-40B4-BE49-F238E27FC236}">
                <a16:creationId xmlns:a16="http://schemas.microsoft.com/office/drawing/2014/main" id="{9623678F-95FB-4077-84BD-E69AF9D8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3638550"/>
            <a:ext cx="3995738" cy="523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正方形面積 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邊長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邊長</a:t>
            </a:r>
            <a:endParaRPr lang="zh-CN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D5D5D9-E267-4B9E-9A69-6BD74B00E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057650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81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=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9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</a:rPr>
              <a:t>9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A25F328-F10B-45D3-A573-741C1D29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500563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49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=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7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</a:rPr>
              <a:t>7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AB81761-D39D-4741-A643-3B405D4D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4902200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9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=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3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</a:rPr>
              <a:t>3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F4816A-90C2-46F7-A38D-74E68BFF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5319713"/>
            <a:ext cx="4176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三個正方形的邊長分別是</a:t>
            </a:r>
          </a:p>
        </p:txBody>
      </p:sp>
      <p:sp>
        <p:nvSpPr>
          <p:cNvPr id="38930" name="文本框 8">
            <a:extLst>
              <a:ext uri="{FF2B5EF4-FFF2-40B4-BE49-F238E27FC236}">
                <a16:creationId xmlns:a16="http://schemas.microsoft.com/office/drawing/2014/main" id="{F2984BFA-02DA-4E05-8F6B-F130F94A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603750"/>
            <a:ext cx="3381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>
                <a:solidFill>
                  <a:srgbClr val="003399"/>
                </a:solidFill>
                <a:ea typeface="標楷體" panose="03000509000000000000" pitchFamily="65" charset="-120"/>
              </a:rPr>
              <a:t>陰影部分的面積是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AA0B322D-17FB-4831-9EB4-96B87E7C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4052888"/>
            <a:ext cx="4999037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梯形面積 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上底＋下底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÷2</a:t>
            </a:r>
            <a:endParaRPr lang="zh-CN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932" name="文本框 9">
            <a:extLst>
              <a:ext uri="{FF2B5EF4-FFF2-40B4-BE49-F238E27FC236}">
                <a16:creationId xmlns:a16="http://schemas.microsoft.com/office/drawing/2014/main" id="{F4180CCE-C54D-48E5-A8B4-B9EA2420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156200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00B050"/>
                </a:solidFill>
                <a:ea typeface="標楷體" panose="03000509000000000000" pitchFamily="65" charset="-120"/>
              </a:rPr>
              <a:t>3</a:t>
            </a:r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38933" name="文本框 10">
            <a:extLst>
              <a:ext uri="{FF2B5EF4-FFF2-40B4-BE49-F238E27FC236}">
                <a16:creationId xmlns:a16="http://schemas.microsoft.com/office/drawing/2014/main" id="{E70054C9-7381-4867-AA0F-FC685638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5145088"/>
            <a:ext cx="1465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TW">
                <a:solidFill>
                  <a:srgbClr val="7030A0"/>
                </a:solidFill>
                <a:ea typeface="標楷體" panose="03000509000000000000" pitchFamily="65" charset="-120"/>
              </a:rPr>
              <a:t>7</a:t>
            </a:r>
            <a:r>
              <a:rPr lang="zh-TW" altLang="zh-TW">
                <a:solidFill>
                  <a:srgbClr val="7030A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>
                <a:solidFill>
                  <a:srgbClr val="7030A0"/>
                </a:solidFill>
                <a:ea typeface="標楷體" panose="03000509000000000000" pitchFamily="65" charset="-120"/>
              </a:rPr>
              <a:t>3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/>
          </a:p>
        </p:txBody>
      </p:sp>
      <p:sp>
        <p:nvSpPr>
          <p:cNvPr id="38934" name="文本框 12">
            <a:extLst>
              <a:ext uri="{FF2B5EF4-FFF2-40B4-BE49-F238E27FC236}">
                <a16:creationId xmlns:a16="http://schemas.microsoft.com/office/drawing/2014/main" id="{AB60AC25-FB74-4B42-91F2-B293484C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5133975"/>
            <a:ext cx="719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÷2</a:t>
            </a:r>
            <a:endParaRPr lang="zh-TW" altLang="zh-TW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8935" name="文本框 13">
            <a:extLst>
              <a:ext uri="{FF2B5EF4-FFF2-40B4-BE49-F238E27FC236}">
                <a16:creationId xmlns:a16="http://schemas.microsoft.com/office/drawing/2014/main" id="{1D0579CE-43BB-49BB-863B-7B471DCC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5713413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= 10(cm</a:t>
            </a:r>
            <a:r>
              <a:rPr lang="en-US" altLang="zh-TW" baseline="30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zh-TW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8936" name="文本框 38">
            <a:extLst>
              <a:ext uri="{FF2B5EF4-FFF2-40B4-BE49-F238E27FC236}">
                <a16:creationId xmlns:a16="http://schemas.microsoft.com/office/drawing/2014/main" id="{0A8E037D-179F-4EEB-9FDA-3ABCAE0F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5133975"/>
            <a:ext cx="180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             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/>
          </a:p>
        </p:txBody>
      </p:sp>
      <p:sp>
        <p:nvSpPr>
          <p:cNvPr id="38937" name="文本框 14">
            <a:extLst>
              <a:ext uri="{FF2B5EF4-FFF2-40B4-BE49-F238E27FC236}">
                <a16:creationId xmlns:a16="http://schemas.microsoft.com/office/drawing/2014/main" id="{F0316CD9-AB90-49CC-8C33-3A6E8551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157788"/>
            <a:ext cx="954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66CC"/>
                </a:solidFill>
                <a:ea typeface="標楷體" panose="03000509000000000000" pitchFamily="65" charset="-120"/>
              </a:rPr>
              <a:t>9</a:t>
            </a:r>
            <a:r>
              <a:rPr lang="zh-TW" altLang="zh-TW">
                <a:solidFill>
                  <a:srgbClr val="FF66CC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>
                <a:solidFill>
                  <a:srgbClr val="FF66CC"/>
                </a:solidFill>
                <a:ea typeface="標楷體" panose="03000509000000000000" pitchFamily="65" charset="-120"/>
              </a:rPr>
              <a:t>7</a:t>
            </a:r>
            <a:endParaRPr lang="zh-TW" altLang="zh-TW">
              <a:solidFill>
                <a:srgbClr val="FF66CC"/>
              </a:solidFill>
              <a:ea typeface="標楷體" panose="03000509000000000000" pitchFamily="65" charset="-12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48222C0-FBC4-479C-A455-3725BC870386}"/>
              </a:ext>
            </a:extLst>
          </p:cNvPr>
          <p:cNvCxnSpPr>
            <a:cxnSpLocks/>
          </p:cNvCxnSpPr>
          <p:nvPr/>
        </p:nvCxnSpPr>
        <p:spPr bwMode="auto">
          <a:xfrm>
            <a:off x="3659188" y="1216025"/>
            <a:ext cx="0" cy="1847850"/>
          </a:xfrm>
          <a:prstGeom prst="line">
            <a:avLst/>
          </a:prstGeom>
          <a:noFill/>
          <a:ln w="19050" algn="ctr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F4DFCB7-FCB2-4073-AC8A-A02972873D58}"/>
              </a:ext>
            </a:extLst>
          </p:cNvPr>
          <p:cNvCxnSpPr>
            <a:cxnSpLocks/>
          </p:cNvCxnSpPr>
          <p:nvPr/>
        </p:nvCxnSpPr>
        <p:spPr bwMode="auto">
          <a:xfrm>
            <a:off x="2757488" y="1095375"/>
            <a:ext cx="0" cy="534988"/>
          </a:xfrm>
          <a:prstGeom prst="line">
            <a:avLst/>
          </a:prstGeom>
          <a:noFill/>
          <a:ln w="19050" algn="ctr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B8F39EA-3AAE-4817-8D7A-30719AA6C711}"/>
              </a:ext>
            </a:extLst>
          </p:cNvPr>
          <p:cNvCxnSpPr>
            <a:cxnSpLocks/>
          </p:cNvCxnSpPr>
          <p:nvPr/>
        </p:nvCxnSpPr>
        <p:spPr bwMode="auto">
          <a:xfrm flipH="1">
            <a:off x="2225675" y="1630363"/>
            <a:ext cx="1433513" cy="0"/>
          </a:xfrm>
          <a:prstGeom prst="line">
            <a:avLst/>
          </a:prstGeom>
          <a:noFill/>
          <a:ln w="19050" algn="ctr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19">
            <a:extLst>
              <a:ext uri="{FF2B5EF4-FFF2-40B4-BE49-F238E27FC236}">
                <a16:creationId xmlns:a16="http://schemas.microsoft.com/office/drawing/2014/main" id="{87BD7D1D-679D-4433-BEF7-EB9A3E73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654050"/>
            <a:ext cx="76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>
                <a:solidFill>
                  <a:srgbClr val="003399"/>
                </a:solidFill>
              </a:rPr>
              <a:t>3cm</a:t>
            </a:r>
            <a:endParaRPr lang="zh-TW" altLang="en-US" sz="2400" baseline="30000">
              <a:solidFill>
                <a:srgbClr val="003399"/>
              </a:solidFill>
            </a:endParaRP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59DBBC70-6967-4EFD-A36E-C50433C4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1630363"/>
            <a:ext cx="76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>
                <a:solidFill>
                  <a:srgbClr val="003399"/>
                </a:solidFill>
              </a:rPr>
              <a:t>7cm</a:t>
            </a:r>
            <a:endParaRPr lang="zh-TW" altLang="en-US" sz="2400" baseline="30000">
              <a:solidFill>
                <a:srgbClr val="003399"/>
              </a:solidFill>
            </a:endParaRP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1D90B0BA-3D5A-4705-9CF9-31B85EFB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73225"/>
            <a:ext cx="76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>
                <a:solidFill>
                  <a:srgbClr val="003399"/>
                </a:solidFill>
              </a:rPr>
              <a:t>9cm</a:t>
            </a:r>
            <a:endParaRPr lang="zh-TW" altLang="en-US" sz="2400" baseline="30000">
              <a:solidFill>
                <a:srgbClr val="003399"/>
              </a:solidFill>
            </a:endParaRPr>
          </a:p>
        </p:txBody>
      </p: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95EAAF8F-A00D-4011-82EA-53C5A1947B91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443162" y="1022351"/>
            <a:ext cx="225425" cy="273050"/>
          </a:xfrm>
          <a:prstGeom prst="curvedConnector2">
            <a:avLst/>
          </a:prstGeom>
          <a:noFill/>
          <a:ln w="19050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464A3607-6A47-4FD1-B5E6-83B24D9C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109788"/>
            <a:ext cx="957263" cy="393700"/>
          </a:xfrm>
          <a:prstGeom prst="rect">
            <a:avLst/>
          </a:prstGeom>
          <a:noFill/>
          <a:ln w="28575" algn="ctr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3AB0BF1-33F2-42DC-A44C-12797762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119313"/>
            <a:ext cx="957262" cy="393700"/>
          </a:xfrm>
          <a:prstGeom prst="rect">
            <a:avLst/>
          </a:prstGeom>
          <a:noFill/>
          <a:ln w="28575" algn="ctr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7A02362-D7C9-403A-B5CF-0A12FEF7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36650"/>
            <a:ext cx="850900" cy="393700"/>
          </a:xfrm>
          <a:prstGeom prst="rect">
            <a:avLst/>
          </a:prstGeom>
          <a:noFill/>
          <a:ln w="28575" algn="ctr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1591191-0783-4F3B-8A18-B0CC033C0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789613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9cm</a:t>
            </a:r>
            <a:endParaRPr lang="zh-TW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45EACAD-01D1-40FA-8A86-2978D20A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789613"/>
            <a:ext cx="1274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7cm</a:t>
            </a:r>
            <a:endParaRPr lang="zh-TW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2FCCBC3-FD54-4237-B079-04B90166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89613"/>
            <a:ext cx="122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3cm</a:t>
            </a:r>
            <a:endParaRPr lang="zh-TW" altLang="en-US" dirty="0"/>
          </a:p>
        </p:txBody>
      </p:sp>
      <p:cxnSp>
        <p:nvCxnSpPr>
          <p:cNvPr id="38951" name="直接连接符 61">
            <a:extLst>
              <a:ext uri="{FF2B5EF4-FFF2-40B4-BE49-F238E27FC236}">
                <a16:creationId xmlns:a16="http://schemas.microsoft.com/office/drawing/2014/main" id="{84CBD64C-B773-4AEE-B4EA-1B21F11ABF6A}"/>
              </a:ext>
            </a:extLst>
          </p:cNvPr>
          <p:cNvCxnSpPr>
            <a:cxnSpLocks/>
          </p:cNvCxnSpPr>
          <p:nvPr/>
        </p:nvCxnSpPr>
        <p:spPr bwMode="auto">
          <a:xfrm>
            <a:off x="3659188" y="1216025"/>
            <a:ext cx="0" cy="412750"/>
          </a:xfrm>
          <a:prstGeom prst="lin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2" name="直接连接符 62">
            <a:extLst>
              <a:ext uri="{FF2B5EF4-FFF2-40B4-BE49-F238E27FC236}">
                <a16:creationId xmlns:a16="http://schemas.microsoft.com/office/drawing/2014/main" id="{2CC073E6-AA69-4E1B-A5CF-8586800A9887}"/>
              </a:ext>
            </a:extLst>
          </p:cNvPr>
          <p:cNvCxnSpPr>
            <a:cxnSpLocks/>
          </p:cNvCxnSpPr>
          <p:nvPr/>
        </p:nvCxnSpPr>
        <p:spPr bwMode="auto">
          <a:xfrm>
            <a:off x="2757488" y="1627188"/>
            <a:ext cx="896937" cy="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48CB0A8-3878-408B-9E00-80E302DDAA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7175" y="3630613"/>
            <a:ext cx="18002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806817F-C3EC-4A07-9092-88F567E4D5F8}"/>
              </a:ext>
            </a:extLst>
          </p:cNvPr>
          <p:cNvCxnSpPr>
            <a:cxnSpLocks/>
          </p:cNvCxnSpPr>
          <p:nvPr/>
        </p:nvCxnSpPr>
        <p:spPr bwMode="auto">
          <a:xfrm>
            <a:off x="2293938" y="3640138"/>
            <a:ext cx="14398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AF4385F-667C-44F3-A0A8-EBF490588CEB}"/>
              </a:ext>
            </a:extLst>
          </p:cNvPr>
          <p:cNvCxnSpPr>
            <a:cxnSpLocks/>
          </p:cNvCxnSpPr>
          <p:nvPr/>
        </p:nvCxnSpPr>
        <p:spPr bwMode="auto">
          <a:xfrm>
            <a:off x="7650163" y="3641725"/>
            <a:ext cx="7207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A6219F3-B62A-4FC4-8BD5-63307CC6BF51}"/>
              </a:ext>
            </a:extLst>
          </p:cNvPr>
          <p:cNvCxnSpPr>
            <a:cxnSpLocks/>
          </p:cNvCxnSpPr>
          <p:nvPr/>
        </p:nvCxnSpPr>
        <p:spPr bwMode="auto">
          <a:xfrm>
            <a:off x="898525" y="4073525"/>
            <a:ext cx="17938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6E01DA9F-400C-470A-8129-173EB71E94B7}"/>
              </a:ext>
            </a:extLst>
          </p:cNvPr>
          <p:cNvCxnSpPr>
            <a:cxnSpLocks/>
          </p:cNvCxnSpPr>
          <p:nvPr/>
        </p:nvCxnSpPr>
        <p:spPr bwMode="auto">
          <a:xfrm>
            <a:off x="2759075" y="1087438"/>
            <a:ext cx="0" cy="534987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29" grpId="1"/>
      <p:bldP spid="7" grpId="0"/>
      <p:bldP spid="7" grpId="1"/>
      <p:bldP spid="30" grpId="0"/>
      <p:bldP spid="30" grpId="1"/>
      <p:bldP spid="31" grpId="0"/>
      <p:bldP spid="31" grpId="1"/>
      <p:bldP spid="8" grpId="0"/>
      <p:bldP spid="8" grpId="1"/>
      <p:bldP spid="38930" grpId="0"/>
      <p:bldP spid="38930" grpId="1"/>
      <p:bldP spid="33" grpId="0"/>
      <p:bldP spid="33" grpId="1"/>
      <p:bldP spid="38932" grpId="0"/>
      <p:bldP spid="38932" grpId="1"/>
      <p:bldP spid="38933" grpId="0"/>
      <p:bldP spid="38933" grpId="1"/>
      <p:bldP spid="38934" grpId="0"/>
      <p:bldP spid="38934" grpId="1"/>
      <p:bldP spid="38935" grpId="0"/>
      <p:bldP spid="38935" grpId="1"/>
      <p:bldP spid="38936" grpId="0"/>
      <p:bldP spid="38936" grpId="1"/>
      <p:bldP spid="38937" grpId="0"/>
      <p:bldP spid="38937" grpId="1"/>
      <p:bldP spid="50" grpId="0"/>
      <p:bldP spid="50" grpId="1"/>
      <p:bldP spid="51" grpId="0"/>
      <p:bldP spid="51" grpId="1"/>
      <p:bldP spid="52" grpId="0"/>
      <p:bldP spid="52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EB90850-5048-48AD-B705-EF74BCD1A831}"/>
              </a:ext>
            </a:extLst>
          </p:cNvPr>
          <p:cNvGrpSpPr/>
          <p:nvPr/>
        </p:nvGrpSpPr>
        <p:grpSpPr>
          <a:xfrm>
            <a:off x="827584" y="930548"/>
            <a:ext cx="7344816" cy="1058292"/>
            <a:chOff x="827584" y="158527"/>
            <a:chExt cx="7344816" cy="105829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DF136DE-6CC7-4FC8-B2DE-D71E6DD16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59544"/>
              <a:ext cx="3162300" cy="105727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4AACA5-BE2B-4A49-9337-70EBAEA7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275" y="158527"/>
              <a:ext cx="3286125" cy="103822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D853A5E-D410-4266-943A-AD62ADAA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4021138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39" name="Rectangle 10">
            <a:extLst>
              <a:ext uri="{FF2B5EF4-FFF2-40B4-BE49-F238E27FC236}">
                <a16:creationId xmlns:a16="http://schemas.microsoft.com/office/drawing/2014/main" id="{65D37661-DB8D-4836-99A1-149B18B4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432175"/>
            <a:ext cx="30241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 35cm</a:t>
            </a:r>
            <a:r>
              <a:rPr lang="en-US" altLang="zh-TW" baseline="30000">
                <a:ea typeface="標楷體" panose="03000509000000000000" pitchFamily="65" charset="-120"/>
              </a:rPr>
              <a:t>3</a:t>
            </a:r>
            <a:endParaRPr lang="en-US" altLang="zh-TW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B. 55cm</a:t>
            </a:r>
            <a:r>
              <a:rPr lang="en-US" altLang="zh-TW" baseline="30000">
                <a:ea typeface="標楷體" panose="03000509000000000000" pitchFamily="65" charset="-120"/>
              </a:rPr>
              <a:t>3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 65cm</a:t>
            </a:r>
            <a:r>
              <a:rPr lang="en-US" altLang="zh-TW" baseline="30000">
                <a:ea typeface="標楷體" panose="03000509000000000000" pitchFamily="65" charset="-120"/>
              </a:rPr>
              <a:t>3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 90cm</a:t>
            </a:r>
            <a:r>
              <a:rPr lang="en-US" altLang="zh-TW" baseline="30000">
                <a:ea typeface="標楷體" panose="03000509000000000000" pitchFamily="65" charset="-120"/>
              </a:rPr>
              <a:t>3</a:t>
            </a:r>
            <a:endParaRPr lang="en-US" altLang="en-US" baseline="30000">
              <a:ea typeface="標楷體" panose="03000509000000000000" pitchFamily="65" charset="-120"/>
            </a:endParaRP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15C9AFB8-2365-45B5-922C-096FA725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2549525"/>
            <a:ext cx="710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HK">
                <a:latin typeface="標楷體" panose="03000509000000000000" pitchFamily="65" charset="-120"/>
                <a:ea typeface="標楷體" panose="03000509000000000000" pitchFamily="65" charset="-120"/>
              </a:rPr>
              <a:t>根據上圖，一粒大波子的體積是多少？</a:t>
            </a:r>
          </a:p>
        </p:txBody>
      </p:sp>
      <p:sp>
        <p:nvSpPr>
          <p:cNvPr id="39942" name="Rectangle 7">
            <a:extLst>
              <a:ext uri="{FF2B5EF4-FFF2-40B4-BE49-F238E27FC236}">
                <a16:creationId xmlns:a16="http://schemas.microsoft.com/office/drawing/2014/main" id="{23264892-623F-4ABE-9394-785207E291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2670175"/>
            <a:ext cx="7207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800" dirty="0"/>
              <a:t>24.</a:t>
            </a:r>
            <a:endParaRPr lang="zh-TW" alt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488765-8F2A-400E-AE8F-71292711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943350"/>
            <a:ext cx="1296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624F3F15-92F7-4C16-9989-37CDC9795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08" y="3183602"/>
            <a:ext cx="5256213" cy="255454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4</a:t>
            </a:r>
            <a:r>
              <a:rPr lang="zh-TW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粒大波子</a:t>
            </a:r>
            <a:r>
              <a:rPr lang="zh-TW" altLang="en-US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＋</a:t>
            </a: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4</a:t>
            </a:r>
            <a:r>
              <a:rPr lang="zh-TW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粒小波子</a:t>
            </a: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 = 360</a:t>
            </a:r>
            <a:endParaRPr lang="zh-TW" altLang="zh-HK" sz="4000" kern="100" dirty="0">
              <a:solidFill>
                <a:srgbClr val="003399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TW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1</a:t>
            </a:r>
            <a:r>
              <a:rPr lang="zh-TW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粒大波子</a:t>
            </a:r>
            <a:r>
              <a:rPr lang="zh-TW" altLang="en-US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＋</a:t>
            </a: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1</a:t>
            </a:r>
            <a:r>
              <a:rPr lang="zh-TW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粒小波子</a:t>
            </a: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 = 9</a:t>
            </a:r>
            <a:r>
              <a:rPr lang="en-US" altLang="zh-TW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0</a:t>
            </a:r>
            <a:endParaRPr lang="zh-TW" altLang="zh-HK" sz="4000" kern="100" dirty="0">
              <a:solidFill>
                <a:srgbClr val="003399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1</a:t>
            </a:r>
            <a:r>
              <a:rPr lang="zh-TW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粒大波子的體積是</a:t>
            </a:r>
            <a:endParaRPr lang="zh-TW" altLang="zh-HK" sz="4000" kern="100" dirty="0">
              <a:solidFill>
                <a:srgbClr val="003399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   (200</a:t>
            </a:r>
            <a:r>
              <a:rPr lang="zh-TW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－</a:t>
            </a: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90)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en-US" altLang="zh-TW" dirty="0">
                <a:solidFill>
                  <a:srgbClr val="003399"/>
                </a:solidFill>
              </a:rPr>
              <a:t>2</a:t>
            </a:r>
            <a:endParaRPr lang="zh-TW" altLang="zh-HK" kern="100" dirty="0">
              <a:solidFill>
                <a:srgbClr val="003399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= 55(cm</a:t>
            </a:r>
            <a:r>
              <a:rPr lang="en-US" altLang="zh-HK" kern="100" baseline="30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3</a:t>
            </a:r>
            <a:r>
              <a:rPr lang="en-US" altLang="zh-HK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)</a:t>
            </a:r>
            <a:endParaRPr lang="zh-TW" altLang="zh-HK" sz="4000" kern="1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9945" name="TextBox 11">
            <a:extLst>
              <a:ext uri="{FF2B5EF4-FFF2-40B4-BE49-F238E27FC236}">
                <a16:creationId xmlns:a16="http://schemas.microsoft.com/office/drawing/2014/main" id="{7B87B140-D7C7-4227-8440-5C1FFF1D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10978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zh-CN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2000" dirty="0">
                <a:ea typeface="標楷體" panose="03000509000000000000" pitchFamily="65" charset="-120"/>
              </a:rPr>
              <a:t>一</a:t>
            </a:r>
          </a:p>
        </p:txBody>
      </p:sp>
      <p:sp>
        <p:nvSpPr>
          <p:cNvPr id="39946" name="TextBox 12">
            <a:extLst>
              <a:ext uri="{FF2B5EF4-FFF2-40B4-BE49-F238E27FC236}">
                <a16:creationId xmlns:a16="http://schemas.microsoft.com/office/drawing/2014/main" id="{A4ED02BB-C5CF-4EB0-9ED6-D998D1A96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46" y="207122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zh-CN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2000" dirty="0">
                <a:ea typeface="標楷體" panose="03000509000000000000" pitchFamily="65" charset="-120"/>
              </a:rPr>
              <a:t>二</a:t>
            </a:r>
          </a:p>
        </p:txBody>
      </p:sp>
      <p:sp>
        <p:nvSpPr>
          <p:cNvPr id="39947" name="Text Box 15">
            <a:extLst>
              <a:ext uri="{FF2B5EF4-FFF2-40B4-BE49-F238E27FC236}">
                <a16:creationId xmlns:a16="http://schemas.microsoft.com/office/drawing/2014/main" id="{486F3D09-A941-452A-A45B-6E8B9AE9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163988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/>
              <a:t>160mL</a:t>
            </a:r>
            <a:endParaRPr lang="zh-TW" altLang="en-US" sz="1800" dirty="0"/>
          </a:p>
        </p:txBody>
      </p:sp>
      <p:sp>
        <p:nvSpPr>
          <p:cNvPr id="39948" name="Text Box 17">
            <a:extLst>
              <a:ext uri="{FF2B5EF4-FFF2-40B4-BE49-F238E27FC236}">
                <a16:creationId xmlns:a16="http://schemas.microsoft.com/office/drawing/2014/main" id="{F0F3638A-78FF-486F-A4EA-4EF8536BC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161950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/>
              <a:t>200mL</a:t>
            </a:r>
            <a:endParaRPr lang="zh-TW" altLang="en-US" sz="1800" dirty="0"/>
          </a:p>
        </p:txBody>
      </p:sp>
      <p:cxnSp>
        <p:nvCxnSpPr>
          <p:cNvPr id="17" name="连接符: 曲线 31">
            <a:extLst>
              <a:ext uri="{FF2B5EF4-FFF2-40B4-BE49-F238E27FC236}">
                <a16:creationId xmlns:a16="http://schemas.microsoft.com/office/drawing/2014/main" id="{D395412E-66B4-45FC-97FF-E8D13CFD0CE7}"/>
              </a:ext>
            </a:extLst>
          </p:cNvPr>
          <p:cNvCxnSpPr>
            <a:cxnSpLocks/>
          </p:cNvCxnSpPr>
          <p:nvPr/>
        </p:nvCxnSpPr>
        <p:spPr bwMode="auto">
          <a:xfrm rot="8640000" flipV="1">
            <a:off x="3625850" y="3503613"/>
            <a:ext cx="252413" cy="417512"/>
          </a:xfrm>
          <a:prstGeom prst="curvedConnector3">
            <a:avLst>
              <a:gd name="adj1" fmla="val 103222"/>
            </a:avLst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45250E0-9845-469B-9926-616A5915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815" y="3420130"/>
            <a:ext cx="564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00B050"/>
                </a:solidFill>
                <a:ea typeface="標楷體" panose="03000509000000000000" pitchFamily="65" charset="-120"/>
              </a:rPr>
              <a:t>÷</a:t>
            </a:r>
            <a:r>
              <a:rPr lang="en-US" altLang="zh-TW" dirty="0">
                <a:solidFill>
                  <a:srgbClr val="00B050"/>
                </a:solidFill>
              </a:rPr>
              <a:t>4</a:t>
            </a:r>
            <a:endParaRPr lang="zh-HK" altLang="en-US" dirty="0">
              <a:solidFill>
                <a:srgbClr val="00B050"/>
              </a:solidFill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497EB91D-1243-49D7-8E05-8D141D9927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3825" y="2009220"/>
            <a:ext cx="190817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6CC5FDA-91EB-43CD-BDF4-0CDB378E88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46" y="2009220"/>
            <a:ext cx="201600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46243D8D-A07F-4C88-8032-CC0473A58BA9}"/>
              </a:ext>
            </a:extLst>
          </p:cNvPr>
          <p:cNvSpPr/>
          <p:nvPr/>
        </p:nvSpPr>
        <p:spPr bwMode="auto">
          <a:xfrm>
            <a:off x="6858046" y="1656117"/>
            <a:ext cx="424367" cy="376453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 anchor="ctr"/>
          <a:lstStyle/>
          <a:p>
            <a:pPr algn="r" eaLnBrk="1" hangingPunct="1"/>
            <a:endParaRPr lang="zh-CN" altLang="en-US">
              <a:latin typeface="Arial" charset="0"/>
            </a:endParaRP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D3511B87-BC48-4DA8-A0A2-91F58C071BC7}"/>
              </a:ext>
            </a:extLst>
          </p:cNvPr>
          <p:cNvSpPr/>
          <p:nvPr/>
        </p:nvSpPr>
        <p:spPr bwMode="auto">
          <a:xfrm>
            <a:off x="6843981" y="1968773"/>
            <a:ext cx="720725" cy="914400"/>
          </a:xfrm>
          <a:prstGeom prst="arc">
            <a:avLst>
              <a:gd name="adj1" fmla="val 16200000"/>
              <a:gd name="adj2" fmla="val 19868755"/>
            </a:avLst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264593D-938F-442C-8DF4-A4AACC54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806" y="2162841"/>
            <a:ext cx="1319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</a:rPr>
              <a:t>90cm</a:t>
            </a:r>
            <a:r>
              <a:rPr lang="en-US" altLang="zh-HK" sz="2400" kern="100" baseline="30000" dirty="0">
                <a:solidFill>
                  <a:srgbClr val="FF00FF"/>
                </a:solidFill>
                <a:ea typeface="標楷體" panose="03000509000000000000" pitchFamily="65" charset="-120"/>
              </a:rPr>
              <a:t>3</a:t>
            </a:r>
            <a:endParaRPr lang="zh-TW" altLang="en-US" sz="2400" dirty="0">
              <a:solidFill>
                <a:srgbClr val="FF00FF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696A9DE-1169-4C21-AF8B-7D1B7012F18D}"/>
              </a:ext>
            </a:extLst>
          </p:cNvPr>
          <p:cNvSpPr/>
          <p:nvPr/>
        </p:nvSpPr>
        <p:spPr bwMode="auto">
          <a:xfrm>
            <a:off x="8060679" y="1603744"/>
            <a:ext cx="857692" cy="416253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03230E1-7486-46A1-ABED-C1273E329595}"/>
              </a:ext>
            </a:extLst>
          </p:cNvPr>
          <p:cNvSpPr/>
          <p:nvPr/>
        </p:nvSpPr>
        <p:spPr bwMode="auto">
          <a:xfrm>
            <a:off x="7170691" y="2190750"/>
            <a:ext cx="974993" cy="416253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CN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6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6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6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6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36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36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36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6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36555" grpId="0" uiExpand="1" build="allAtOnce"/>
      <p:bldP spid="31" grpId="0"/>
      <p:bldP spid="31" grpId="1"/>
      <p:bldP spid="7" grpId="0" animBg="1"/>
      <p:bldP spid="7" grpId="1" animBg="1"/>
      <p:bldP spid="8" grpId="0" animBg="1"/>
      <p:bldP spid="8" grpId="1" animBg="1"/>
      <p:bldP spid="23" grpId="0"/>
      <p:bldP spid="2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008A6CB-DD67-4053-A915-85B1326A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1014413"/>
            <a:ext cx="654050" cy="288925"/>
          </a:xfrm>
          <a:prstGeom prst="rect">
            <a:avLst/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D7E3484-B3E6-4CFB-9863-795EB5199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98863"/>
            <a:ext cx="1493838" cy="742950"/>
          </a:xfrm>
          <a:prstGeom prst="rect">
            <a:avLst/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37892" name="Rectangle 14">
            <a:extLst>
              <a:ext uri="{FF2B5EF4-FFF2-40B4-BE49-F238E27FC236}">
                <a16:creationId xmlns:a16="http://schemas.microsoft.com/office/drawing/2014/main" id="{323A8103-C88F-4803-B5F4-545D69F1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935038"/>
            <a:ext cx="811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/>
              <a:t>21cm</a:t>
            </a:r>
            <a:endParaRPr lang="zh-TW" altLang="en-US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5E8849-4B4E-41DD-B4C3-37F7EF3C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61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CC52ED-4D03-4819-802B-7DE9F0A57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6577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7897" name="Rectangle 44">
            <a:extLst>
              <a:ext uri="{FF2B5EF4-FFF2-40B4-BE49-F238E27FC236}">
                <a16:creationId xmlns:a16="http://schemas.microsoft.com/office/drawing/2014/main" id="{C3F9D49A-F280-4476-BE4F-62F7E81E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4149725"/>
            <a:ext cx="2735263" cy="215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+mn-lt"/>
              </a:rPr>
              <a:t>A. </a:t>
            </a:r>
            <a:r>
              <a:rPr lang="en-US" altLang="zh-CN" dirty="0">
                <a:latin typeface="+mn-lt"/>
              </a:rPr>
              <a:t>66cm</a:t>
            </a:r>
            <a:endParaRPr lang="en-US" altLang="zh-TW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+mn-lt"/>
              </a:rPr>
              <a:t>B. </a:t>
            </a:r>
            <a:r>
              <a:rPr lang="en-US" altLang="zh-CN" dirty="0">
                <a:latin typeface="+mn-lt"/>
              </a:rPr>
              <a:t>94cm</a:t>
            </a:r>
            <a:endParaRPr lang="en-US" altLang="zh-TW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+mn-lt"/>
              </a:rPr>
              <a:t>C. 115</a:t>
            </a:r>
            <a:r>
              <a:rPr lang="en-US" altLang="zh-CN" dirty="0">
                <a:latin typeface="+mn-lt"/>
              </a:rPr>
              <a:t>cm</a:t>
            </a:r>
            <a:endParaRPr lang="en-US" altLang="zh-TW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>
                <a:latin typeface="+mn-lt"/>
              </a:rPr>
              <a:t>D. 136</a:t>
            </a:r>
            <a:r>
              <a:rPr lang="en-US" altLang="zh-CN" dirty="0">
                <a:latin typeface="+mn-lt"/>
              </a:rPr>
              <a:t>cm</a:t>
            </a:r>
            <a:endParaRPr lang="en-US" altLang="zh-TW" dirty="0">
              <a:latin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F1A654B-12BD-4584-9AE0-DD99F8DE6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738313"/>
            <a:ext cx="654050" cy="2873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AA94535-0ED0-4E48-8077-37539D1C0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1677988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/>
              <a:t>14cm</a:t>
            </a:r>
            <a:endParaRPr lang="zh-TW" altLang="en-US" sz="2000"/>
          </a:p>
        </p:txBody>
      </p:sp>
      <p:sp>
        <p:nvSpPr>
          <p:cNvPr id="37898" name="Rectangle 5">
            <a:extLst>
              <a:ext uri="{FF2B5EF4-FFF2-40B4-BE49-F238E27FC236}">
                <a16:creationId xmlns:a16="http://schemas.microsoft.com/office/drawing/2014/main" id="{39DD5129-C948-4408-95A3-E34744F46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709863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ea typeface="標楷體" panose="03000509000000000000" pitchFamily="65" charset="-120"/>
              </a:rPr>
              <a:t>25. </a:t>
            </a:r>
            <a:endParaRPr lang="zh-TW" altLang="en-US" sz="3200" dirty="0"/>
          </a:p>
        </p:txBody>
      </p:sp>
      <p:sp>
        <p:nvSpPr>
          <p:cNvPr id="37894" name="Rectangle 41">
            <a:extLst>
              <a:ext uri="{FF2B5EF4-FFF2-40B4-BE49-F238E27FC236}">
                <a16:creationId xmlns:a16="http://schemas.microsoft.com/office/drawing/2014/main" id="{69175F58-646E-4479-942D-ADF6FBC75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638425"/>
            <a:ext cx="7704138" cy="15382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TW" altLang="en-US" u="sng" dirty="0">
                <a:latin typeface="+mn-lt"/>
                <a:ea typeface="標楷體" panose="03000509000000000000" pitchFamily="65" charset="-120"/>
              </a:rPr>
              <a:t>本銘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從圖一的長方形手工紙沿虛線剪出一個半圓</a:t>
            </a:r>
            <a:endParaRPr lang="en-US" altLang="zh-TW" dirty="0">
              <a:latin typeface="+mn-lt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dirty="0">
                <a:latin typeface="+mn-lt"/>
                <a:ea typeface="標楷體" panose="03000509000000000000" pitchFamily="65" charset="-120"/>
              </a:rPr>
              <a:t>形，然後拼合成一個新圖形，如圖二所示。圖二</a:t>
            </a:r>
            <a:endParaRPr lang="en-US" altLang="zh-TW" dirty="0">
              <a:latin typeface="+mn-lt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dirty="0">
                <a:latin typeface="+mn-lt"/>
                <a:ea typeface="標楷體" panose="03000509000000000000" pitchFamily="65" charset="-120"/>
              </a:rPr>
              <a:t>的周界是多少？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取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π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為      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7900" name="TextBox 15">
            <a:extLst>
              <a:ext uri="{FF2B5EF4-FFF2-40B4-BE49-F238E27FC236}">
                <a16:creationId xmlns:a16="http://schemas.microsoft.com/office/drawing/2014/main" id="{C5C251E1-6BA3-4751-8596-990BCAD3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9700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圖二</a:t>
            </a:r>
            <a:endParaRPr lang="en-US" altLang="zh-HK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901" name="TextBox 16">
            <a:extLst>
              <a:ext uri="{FF2B5EF4-FFF2-40B4-BE49-F238E27FC236}">
                <a16:creationId xmlns:a16="http://schemas.microsoft.com/office/drawing/2014/main" id="{5D6DC773-5A00-407E-8C86-5E5F7929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9446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圖一</a:t>
            </a:r>
            <a:endParaRPr lang="en-US" altLang="zh-HK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7902" name="Group 71">
            <a:extLst>
              <a:ext uri="{FF2B5EF4-FFF2-40B4-BE49-F238E27FC236}">
                <a16:creationId xmlns:a16="http://schemas.microsoft.com/office/drawing/2014/main" id="{A4302E2C-3F0C-4DB6-9483-544B20B7BBE0}"/>
              </a:ext>
            </a:extLst>
          </p:cNvPr>
          <p:cNvGrpSpPr>
            <a:grpSpLocks/>
          </p:cNvGrpSpPr>
          <p:nvPr/>
        </p:nvGrpSpPr>
        <p:grpSpPr bwMode="auto">
          <a:xfrm>
            <a:off x="4575175" y="3513138"/>
            <a:ext cx="688975" cy="936625"/>
            <a:chOff x="2832" y="1856"/>
            <a:chExt cx="280" cy="590"/>
          </a:xfrm>
        </p:grpSpPr>
        <p:sp>
          <p:nvSpPr>
            <p:cNvPr id="37921" name="Text Box 72">
              <a:extLst>
                <a:ext uri="{FF2B5EF4-FFF2-40B4-BE49-F238E27FC236}">
                  <a16:creationId xmlns:a16="http://schemas.microsoft.com/office/drawing/2014/main" id="{ED774A56-D9A9-4CAD-AC09-02203E6DF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56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22</a:t>
              </a:r>
            </a:p>
          </p:txBody>
        </p:sp>
        <p:sp>
          <p:nvSpPr>
            <p:cNvPr id="37922" name="Text Box 73">
              <a:extLst>
                <a:ext uri="{FF2B5EF4-FFF2-40B4-BE49-F238E27FC236}">
                  <a16:creationId xmlns:a16="http://schemas.microsoft.com/office/drawing/2014/main" id="{37C25E26-9CB8-4D94-A5FF-E7F2A6C72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2116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7</a:t>
              </a:r>
            </a:p>
          </p:txBody>
        </p:sp>
        <p:sp>
          <p:nvSpPr>
            <p:cNvPr id="37923" name="Line 74">
              <a:extLst>
                <a:ext uri="{FF2B5EF4-FFF2-40B4-BE49-F238E27FC236}">
                  <a16:creationId xmlns:a16="http://schemas.microsoft.com/office/drawing/2014/main" id="{730B4D66-D25B-4300-95DE-687D7666E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50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37903" name="图片 3">
            <a:extLst>
              <a:ext uri="{FF2B5EF4-FFF2-40B4-BE49-F238E27FC236}">
                <a16:creationId xmlns:a16="http://schemas.microsoft.com/office/drawing/2014/main" id="{C6EA2A38-0BA8-40E0-8994-961D8CDA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41363"/>
            <a:ext cx="1690688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图片 2">
            <a:extLst>
              <a:ext uri="{FF2B5EF4-FFF2-40B4-BE49-F238E27FC236}">
                <a16:creationId xmlns:a16="http://schemas.microsoft.com/office/drawing/2014/main" id="{6BB2A499-E349-4767-B8D2-4F9218CC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341438"/>
            <a:ext cx="1651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213E8531-F9F8-45B6-ADE4-F990B7DCE8B4}"/>
              </a:ext>
            </a:extLst>
          </p:cNvPr>
          <p:cNvSpPr/>
          <p:nvPr/>
        </p:nvSpPr>
        <p:spPr bwMode="auto">
          <a:xfrm flipH="1">
            <a:off x="4492576" y="1735485"/>
            <a:ext cx="439464" cy="31674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51718BDB-87FE-4B49-BFBC-41BB7F90A348}"/>
              </a:ext>
            </a:extLst>
          </p:cNvPr>
          <p:cNvSpPr/>
          <p:nvPr/>
        </p:nvSpPr>
        <p:spPr bwMode="auto">
          <a:xfrm flipH="1">
            <a:off x="5349875" y="1790700"/>
            <a:ext cx="1582738" cy="1655763"/>
          </a:xfrm>
          <a:prstGeom prst="arc">
            <a:avLst>
              <a:gd name="adj1" fmla="val 10983793"/>
              <a:gd name="adj2" fmla="val 21429663"/>
            </a:avLst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833563B-8927-4245-8D9B-4E598BEF5B62}"/>
              </a:ext>
            </a:extLst>
          </p:cNvPr>
          <p:cNvCxnSpPr>
            <a:cxnSpLocks/>
          </p:cNvCxnSpPr>
          <p:nvPr/>
        </p:nvCxnSpPr>
        <p:spPr bwMode="auto">
          <a:xfrm>
            <a:off x="5349875" y="1603375"/>
            <a:ext cx="0" cy="998538"/>
          </a:xfrm>
          <a:prstGeom prst="line">
            <a:avLst/>
          </a:prstGeom>
          <a:noFill/>
          <a:ln w="28575" algn="ctr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B9D6580-1F33-463B-A269-2EB9DEBC3572}"/>
              </a:ext>
            </a:extLst>
          </p:cNvPr>
          <p:cNvCxnSpPr>
            <a:cxnSpLocks/>
          </p:cNvCxnSpPr>
          <p:nvPr/>
        </p:nvCxnSpPr>
        <p:spPr bwMode="auto">
          <a:xfrm>
            <a:off x="6932613" y="1595438"/>
            <a:ext cx="0" cy="998537"/>
          </a:xfrm>
          <a:prstGeom prst="line">
            <a:avLst/>
          </a:prstGeom>
          <a:noFill/>
          <a:ln w="28575" algn="ctr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3D58FA6-92E9-40F3-8297-F5249DC90C5E}"/>
              </a:ext>
            </a:extLst>
          </p:cNvPr>
          <p:cNvSpPr txBox="1"/>
          <p:nvPr/>
        </p:nvSpPr>
        <p:spPr>
          <a:xfrm>
            <a:off x="2914650" y="4302125"/>
            <a:ext cx="4822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圖二的周界 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半</a:t>
            </a:r>
            <a:r>
              <a:rPr lang="zh-CN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個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圓周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endParaRPr lang="zh-TW" altLang="en-US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A09146-6AD8-4E28-898A-C978317C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4289425"/>
            <a:ext cx="161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闊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5CAAB19-BBBB-4A01-BA69-C4B2FA52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3663950"/>
            <a:ext cx="23844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圓周</a:t>
            </a:r>
            <a:r>
              <a:rPr lang="zh-CN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l-GR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π</a:t>
            </a:r>
            <a:endParaRPr lang="el-GR" altLang="zh-CN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6870231-E881-4C9C-ADE2-58701AFE8C1B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4797425"/>
            <a:ext cx="2941637" cy="936625"/>
            <a:chOff x="4764882" y="4674405"/>
            <a:chExt cx="2941713" cy="936626"/>
          </a:xfrm>
        </p:grpSpPr>
        <p:sp>
          <p:nvSpPr>
            <p:cNvPr id="37916" name="文本框 15">
              <a:extLst>
                <a:ext uri="{FF2B5EF4-FFF2-40B4-BE49-F238E27FC236}">
                  <a16:creationId xmlns:a16="http://schemas.microsoft.com/office/drawing/2014/main" id="{25A44C2D-A111-4C21-938A-CAC676E08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882" y="4837939"/>
              <a:ext cx="29417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=</a:t>
              </a:r>
              <a:r>
                <a:rPr lang="zh-TW" altLang="en-US">
                  <a:solidFill>
                    <a:srgbClr val="003399"/>
                  </a:solidFill>
                </a:rPr>
                <a:t> </a:t>
              </a:r>
              <a:r>
                <a:rPr lang="en-US" altLang="zh-TW">
                  <a:solidFill>
                    <a:srgbClr val="003399"/>
                  </a:solidFill>
                </a:rPr>
                <a:t>21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</a:t>
              </a:r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       </a:t>
              </a:r>
              <a:r>
                <a:rPr lang="en-US" altLang="zh-TW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÷</a:t>
              </a:r>
              <a:r>
                <a:rPr lang="en-US" altLang="zh-TW">
                  <a:solidFill>
                    <a:srgbClr val="003399"/>
                  </a:solidFill>
                </a:rPr>
                <a:t>2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</a:t>
              </a:r>
              <a:r>
                <a:rPr lang="en-US" altLang="zh-TW">
                  <a:solidFill>
                    <a:srgbClr val="003399"/>
                  </a:solidFill>
                </a:rPr>
                <a:t>2</a:t>
              </a:r>
              <a:endParaRPr lang="zh-TW" altLang="en-US">
                <a:solidFill>
                  <a:srgbClr val="003399"/>
                </a:solidFill>
              </a:endParaRPr>
            </a:p>
          </p:txBody>
        </p:sp>
        <p:grpSp>
          <p:nvGrpSpPr>
            <p:cNvPr id="37917" name="Group 71">
              <a:extLst>
                <a:ext uri="{FF2B5EF4-FFF2-40B4-BE49-F238E27FC236}">
                  <a16:creationId xmlns:a16="http://schemas.microsoft.com/office/drawing/2014/main" id="{9002FB75-9DA6-4E15-8C45-4D649C85E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0545" y="4674405"/>
              <a:ext cx="585552" cy="936626"/>
              <a:chOff x="2853" y="1856"/>
              <a:chExt cx="238" cy="590"/>
            </a:xfrm>
          </p:grpSpPr>
          <p:sp>
            <p:nvSpPr>
              <p:cNvPr id="37918" name="Text Box 72">
                <a:extLst>
                  <a:ext uri="{FF2B5EF4-FFF2-40B4-BE49-F238E27FC236}">
                    <a16:creationId xmlns:a16="http://schemas.microsoft.com/office/drawing/2014/main" id="{E9A84F2B-7D9A-405B-8EC5-4B92350B7A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1856"/>
                <a:ext cx="23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22</a:t>
                </a:r>
              </a:p>
            </p:txBody>
          </p:sp>
          <p:sp>
            <p:nvSpPr>
              <p:cNvPr id="37919" name="Text Box 73">
                <a:extLst>
                  <a:ext uri="{FF2B5EF4-FFF2-40B4-BE49-F238E27FC236}">
                    <a16:creationId xmlns:a16="http://schemas.microsoft.com/office/drawing/2014/main" id="{D0BD449F-23F8-4E33-B361-06D1AECB3B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116"/>
                <a:ext cx="15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7</a:t>
                </a:r>
              </a:p>
            </p:txBody>
          </p:sp>
          <p:sp>
            <p:nvSpPr>
              <p:cNvPr id="37920" name="Line 74">
                <a:extLst>
                  <a:ext uri="{FF2B5EF4-FFF2-40B4-BE49-F238E27FC236}">
                    <a16:creationId xmlns:a16="http://schemas.microsoft.com/office/drawing/2014/main" id="{5A2F6DA1-47EB-41BA-A182-ADCC3467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2150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88C9E0E8-5381-4349-8730-96E92F57F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4948238"/>
            <a:ext cx="139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14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</a:rPr>
              <a:t>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1A0403-ECCB-4295-B5F6-7F23752A9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5624513"/>
            <a:ext cx="209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=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94(cm)</a:t>
            </a: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475AFD86-ECD2-4DC6-A915-147ECF049E93}"/>
              </a:ext>
            </a:extLst>
          </p:cNvPr>
          <p:cNvSpPr/>
          <p:nvPr/>
        </p:nvSpPr>
        <p:spPr bwMode="auto">
          <a:xfrm flipH="1">
            <a:off x="5349875" y="817563"/>
            <a:ext cx="1582738" cy="1655762"/>
          </a:xfrm>
          <a:prstGeom prst="arc">
            <a:avLst>
              <a:gd name="adj1" fmla="val 10983793"/>
              <a:gd name="adj2" fmla="val 21429663"/>
            </a:avLst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3" grpId="0"/>
      <p:bldP spid="13" grpId="1"/>
      <p:bldP spid="14" grpId="0"/>
      <p:bldP spid="14" grpId="1"/>
      <p:bldP spid="15" grpId="0"/>
      <p:bldP spid="15" grpId="1"/>
      <p:bldP spid="15" grpId="2"/>
      <p:bldP spid="46" grpId="0"/>
      <p:bldP spid="46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rId2" action="ppaction://hlinksldjump"/>
            <a:extLst>
              <a:ext uri="{FF2B5EF4-FFF2-40B4-BE49-F238E27FC236}">
                <a16:creationId xmlns:a16="http://schemas.microsoft.com/office/drawing/2014/main" id="{04AC9791-F912-5C99-FDFA-EB03D8F9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22338"/>
            <a:ext cx="2036763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HK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C9EC78A-3F94-4863-7EF5-7977563C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922338"/>
            <a:ext cx="2036763" cy="901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HK"/>
          </a:p>
        </p:txBody>
      </p:sp>
      <p:graphicFrame>
        <p:nvGraphicFramePr>
          <p:cNvPr id="4" name="Group 48">
            <a:extLst>
              <a:ext uri="{FF2B5EF4-FFF2-40B4-BE49-F238E27FC236}">
                <a16:creationId xmlns:a16="http://schemas.microsoft.com/office/drawing/2014/main" id="{95500B47-6180-E841-AEC8-013C24D7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91879"/>
              </p:ext>
            </p:extLst>
          </p:nvPr>
        </p:nvGraphicFramePr>
        <p:xfrm>
          <a:off x="606425" y="1497013"/>
          <a:ext cx="8358188" cy="4236223"/>
        </p:xfrm>
        <a:graphic>
          <a:graphicData uri="http://schemas.openxmlformats.org/drawingml/2006/table">
            <a:tbl>
              <a:tblPr/>
              <a:tblGrid>
                <a:gridCol w="115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範疇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題目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課題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14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百分數的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應用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小數除法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小數、分數和百分數的大小比較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分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數除法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分數乘法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</a:t>
                      </a:r>
                      <a:r>
                        <a:rPr kumimoji="1" lang="zh-TW" altLang="en-US" sz="16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 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多位數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整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四則混合計算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小數的認識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分數的認識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最小公倍數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整數除法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圖形與空間</a:t>
                      </a:r>
                    </a:p>
                  </a:txBody>
                  <a:tcPr marL="9144" marR="4572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15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18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圓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5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摺紙圖樣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八個方向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分割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和拼砌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19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27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角和度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速率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行程圖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       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圓周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不規則立體的體積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面積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數據處理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28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29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平均數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  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複合棒形圖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30</a:t>
                      </a: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方程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3" descr="學生須知">
            <a:hlinkClick r:id="rId3" action="ppaction://hlinksldjump"/>
            <a:extLst>
              <a:ext uri="{FF2B5EF4-FFF2-40B4-BE49-F238E27FC236}">
                <a16:creationId xmlns:a16="http://schemas.microsoft.com/office/drawing/2014/main" id="{751E46B1-F631-A98C-856F-7DFB3A9F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4">
            <a:extLst>
              <a:ext uri="{FF2B5EF4-FFF2-40B4-BE49-F238E27FC236}">
                <a16:creationId xmlns:a16="http://schemas.microsoft.com/office/drawing/2014/main" id="{51F370E5-5167-346E-7298-447890191A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075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WordArt 45">
            <a:hlinkClick r:id="rId2" action="ppaction://hlinksldjump"/>
            <a:extLst>
              <a:ext uri="{FF2B5EF4-FFF2-40B4-BE49-F238E27FC236}">
                <a16:creationId xmlns:a16="http://schemas.microsoft.com/office/drawing/2014/main" id="{6874A5AC-BFBA-1898-B7D5-A21F37D8BA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2113" y="10937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</a:t>
            </a:r>
          </a:p>
        </p:txBody>
      </p:sp>
    </p:spTree>
    <p:extLst>
      <p:ext uri="{BB962C8B-B14F-4D97-AF65-F5344CB8AC3E}">
        <p14:creationId xmlns:p14="http://schemas.microsoft.com/office/powerpoint/2010/main" val="265058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FBFBA02-5F27-4C34-807A-39FB571E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86" y="4560887"/>
            <a:ext cx="1962150" cy="1352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D639E6-50BA-4B16-85F4-8DDCC278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90" y="3254375"/>
            <a:ext cx="1352550" cy="857250"/>
          </a:xfrm>
          <a:prstGeom prst="rect">
            <a:avLst/>
          </a:prstGeom>
        </p:spPr>
      </p:pic>
      <p:sp>
        <p:nvSpPr>
          <p:cNvPr id="15" name="TextBox 26">
            <a:extLst>
              <a:ext uri="{FF2B5EF4-FFF2-40B4-BE49-F238E27FC236}">
                <a16:creationId xmlns:a16="http://schemas.microsoft.com/office/drawing/2014/main" id="{6DC1DA42-BCE2-49CF-AC5D-1B41F4A7A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4616450"/>
            <a:ext cx="39528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id="{241D46E5-75B8-449F-A76C-E4A4E4F7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584700"/>
            <a:ext cx="14033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16856A01-B591-4DB5-829D-24DB86A0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303588"/>
            <a:ext cx="10683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7E30B14-D790-40ED-B863-C088B354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3213100"/>
            <a:ext cx="6946900" cy="215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HK" dirty="0"/>
              <a:t>A.                                 </a:t>
            </a:r>
            <a:r>
              <a:rPr lang="en-US" altLang="zh-TW" dirty="0">
                <a:ea typeface="新細明體" panose="02020500000000000000" pitchFamily="18" charset="-120"/>
              </a:rPr>
              <a:t>B. </a:t>
            </a:r>
          </a:p>
          <a:p>
            <a:pPr eaLnBrk="1" hangingPunct="1">
              <a:lnSpc>
                <a:spcPct val="100000"/>
              </a:lnSpc>
              <a:spcAft>
                <a:spcPts val="2400"/>
              </a:spcAft>
              <a:defRPr/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C.                                D. </a:t>
            </a:r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7773DC32-54BB-4B7A-8CEC-3E279B27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944563"/>
            <a:ext cx="12049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FF33E69D-ED80-47A7-933F-EAC2067B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38" y="1444625"/>
            <a:ext cx="596900" cy="3571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0E20B33-3947-4C66-B2AA-A963D474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5811838"/>
            <a:ext cx="595313" cy="3571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8064D65-DB4D-45B7-93C0-4E245DA3D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1427163"/>
            <a:ext cx="1673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HK" sz="2400">
                <a:solidFill>
                  <a:srgbClr val="003399"/>
                </a:solidFill>
              </a:rPr>
              <a:t>16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HK" sz="2400">
                <a:solidFill>
                  <a:srgbClr val="003399"/>
                </a:solidFill>
              </a:rPr>
              <a:t> = 16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zh-TW" altLang="zh-HK" sz="2400">
              <a:solidFill>
                <a:srgbClr val="003399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DF292245-2DF1-483D-9095-444D8524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5816600"/>
            <a:ext cx="2165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HK" sz="2400">
                <a:solidFill>
                  <a:srgbClr val="003399"/>
                </a:solidFill>
              </a:rPr>
              <a:t>8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400">
                <a:solidFill>
                  <a:srgbClr val="003399"/>
                </a:solidFill>
              </a:rPr>
              <a:t>÷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HK" sz="2400">
                <a:solidFill>
                  <a:srgbClr val="003399"/>
                </a:solidFill>
              </a:rPr>
              <a:t>4 </a:t>
            </a:r>
            <a:r>
              <a:rPr lang="en-US" altLang="zh-CN" sz="2400">
                <a:solidFill>
                  <a:srgbClr val="003399"/>
                </a:solidFill>
              </a:rPr>
              <a:t>= 16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zh-TW" altLang="zh-HK" sz="2400">
              <a:solidFill>
                <a:srgbClr val="003399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12E9DB9-B894-4D44-BA80-DA5C2343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55838"/>
            <a:ext cx="7920037" cy="936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kern="1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以下各圖形是由一些半圓或由邊長</a:t>
            </a:r>
            <a:r>
              <a:rPr lang="en-US" altLang="zh-TW" sz="2800" kern="100">
                <a:solidFill>
                  <a:srgbClr val="00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8cm</a:t>
            </a:r>
            <a:r>
              <a:rPr lang="zh-TW" altLang="en-US" sz="2800" kern="1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的圖形和半圓組成。哪一個圖形的周界和上圖的圓周相同</a:t>
            </a:r>
            <a:r>
              <a:rPr lang="zh-TW" altLang="zh-HK" sz="2800" kern="1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2800" kern="0" dirty="0">
              <a:ea typeface="標楷體" panose="03000509000000000000" pitchFamily="65" charset="-120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AD61A736-29B6-4B7D-BEF3-215F2FCC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4589463"/>
            <a:ext cx="928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780B9796-5C95-42F0-B480-D23AB5A2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90600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dirty="0"/>
              <a:t>26.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7C63070-562C-4E0D-B617-DBE84DC63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4141788"/>
            <a:ext cx="13541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HK" sz="2400">
                <a:solidFill>
                  <a:srgbClr val="003399"/>
                </a:solidFill>
              </a:rPr>
              <a:t>8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400">
                <a:solidFill>
                  <a:srgbClr val="003399"/>
                </a:solidFill>
              </a:rPr>
              <a:t>÷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endParaRPr lang="zh-TW" altLang="zh-HK" sz="2400">
              <a:solidFill>
                <a:srgbClr val="003399"/>
              </a:solidFill>
            </a:endParaRPr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77DCB1BB-A119-4FF1-92EC-85D86B69FF81}"/>
              </a:ext>
            </a:extLst>
          </p:cNvPr>
          <p:cNvSpPr/>
          <p:nvPr/>
        </p:nvSpPr>
        <p:spPr bwMode="auto">
          <a:xfrm>
            <a:off x="1687513" y="3305175"/>
            <a:ext cx="1223962" cy="1223963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0426AD77-0E20-4D0C-925D-1ABC2B8E4BE7}"/>
              </a:ext>
            </a:extLst>
          </p:cNvPr>
          <p:cNvSpPr/>
          <p:nvPr/>
        </p:nvSpPr>
        <p:spPr bwMode="auto">
          <a:xfrm>
            <a:off x="2300288" y="3627438"/>
            <a:ext cx="615950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26CC773-FDAD-4C75-BCCF-9449ED15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4146550"/>
            <a:ext cx="1352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3399"/>
                </a:solidFill>
              </a:rPr>
              <a:t>＋</a:t>
            </a:r>
            <a:r>
              <a:rPr lang="en-US" altLang="zh-HK" sz="2400">
                <a:solidFill>
                  <a:srgbClr val="003399"/>
                </a:solidFill>
              </a:rPr>
              <a:t>8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400">
                <a:solidFill>
                  <a:srgbClr val="003399"/>
                </a:solidFill>
              </a:rPr>
              <a:t>÷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endParaRPr lang="zh-TW" altLang="zh-HK" sz="2400">
              <a:solidFill>
                <a:srgbClr val="003399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0979478-B15E-4F1A-B542-5F8E0090FAA2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6400" y="3929063"/>
            <a:ext cx="611188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9">
            <a:extLst>
              <a:ext uri="{FF2B5EF4-FFF2-40B4-BE49-F238E27FC236}">
                <a16:creationId xmlns:a16="http://schemas.microsoft.com/office/drawing/2014/main" id="{E66B730D-C183-42CB-8C96-BD19CB11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141788"/>
            <a:ext cx="7080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3399"/>
                </a:solidFill>
              </a:rPr>
              <a:t>＋</a:t>
            </a:r>
            <a:r>
              <a:rPr lang="en-US" altLang="zh-HK" sz="2400">
                <a:solidFill>
                  <a:srgbClr val="003399"/>
                </a:solidFill>
              </a:rPr>
              <a:t>8</a:t>
            </a:r>
            <a:endParaRPr lang="zh-TW" altLang="zh-HK" sz="2400">
              <a:solidFill>
                <a:srgbClr val="003399"/>
              </a:solidFill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F3703BB8-0691-4531-BFC0-217F5E12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325" y="4137025"/>
            <a:ext cx="15271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003399"/>
                </a:solidFill>
              </a:rPr>
              <a:t>= 12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en-US" sz="2400">
                <a:solidFill>
                  <a:srgbClr val="003399"/>
                </a:solidFill>
              </a:rPr>
              <a:t>＋</a:t>
            </a:r>
            <a:r>
              <a:rPr lang="en-US" altLang="zh-CN" sz="2400">
                <a:solidFill>
                  <a:srgbClr val="003399"/>
                </a:solidFill>
              </a:rPr>
              <a:t>8</a:t>
            </a:r>
            <a:endParaRPr lang="zh-TW" altLang="zh-HK" sz="2400">
              <a:solidFill>
                <a:srgbClr val="003399"/>
              </a:solidFill>
            </a:endParaRPr>
          </a:p>
        </p:txBody>
      </p:sp>
      <p:sp>
        <p:nvSpPr>
          <p:cNvPr id="43" name="弧形 42">
            <a:extLst>
              <a:ext uri="{FF2B5EF4-FFF2-40B4-BE49-F238E27FC236}">
                <a16:creationId xmlns:a16="http://schemas.microsoft.com/office/drawing/2014/main" id="{2D69BD6D-EA2C-43AA-9F99-B0A5AC0CDA1C}"/>
              </a:ext>
            </a:extLst>
          </p:cNvPr>
          <p:cNvSpPr/>
          <p:nvPr/>
        </p:nvSpPr>
        <p:spPr bwMode="auto">
          <a:xfrm rot="3600000">
            <a:off x="5561013" y="3317875"/>
            <a:ext cx="617538" cy="617537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4" name="弧形 43">
            <a:extLst>
              <a:ext uri="{FF2B5EF4-FFF2-40B4-BE49-F238E27FC236}">
                <a16:creationId xmlns:a16="http://schemas.microsoft.com/office/drawing/2014/main" id="{1F3EB95D-C3F6-4DA9-A488-41064E1B59E5}"/>
              </a:ext>
            </a:extLst>
          </p:cNvPr>
          <p:cNvSpPr/>
          <p:nvPr/>
        </p:nvSpPr>
        <p:spPr bwMode="auto">
          <a:xfrm rot="18000000" flipH="1">
            <a:off x="5240338" y="3313113"/>
            <a:ext cx="617537" cy="617537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5" name="弧形 44">
            <a:extLst>
              <a:ext uri="{FF2B5EF4-FFF2-40B4-BE49-F238E27FC236}">
                <a16:creationId xmlns:a16="http://schemas.microsoft.com/office/drawing/2014/main" id="{8047D841-7903-4745-8509-32A194AD3FB8}"/>
              </a:ext>
            </a:extLst>
          </p:cNvPr>
          <p:cNvSpPr/>
          <p:nvPr/>
        </p:nvSpPr>
        <p:spPr bwMode="auto">
          <a:xfrm flipV="1">
            <a:off x="5413375" y="3595688"/>
            <a:ext cx="615950" cy="617537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A1D3BAF0-69E3-402B-A8CC-99207074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3549650"/>
            <a:ext cx="21669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HK" sz="2400">
                <a:solidFill>
                  <a:srgbClr val="003399"/>
                </a:solidFill>
              </a:rPr>
              <a:t>8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400">
                <a:solidFill>
                  <a:srgbClr val="003399"/>
                </a:solidFill>
              </a:rPr>
              <a:t>÷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HK" sz="2400">
                <a:solidFill>
                  <a:srgbClr val="003399"/>
                </a:solidFill>
              </a:rPr>
              <a:t>3 </a:t>
            </a:r>
            <a:r>
              <a:rPr lang="en-US" altLang="zh-CN" sz="2400">
                <a:solidFill>
                  <a:srgbClr val="003399"/>
                </a:solidFill>
              </a:rPr>
              <a:t>= 12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zh-TW" altLang="zh-HK" sz="2400">
              <a:solidFill>
                <a:srgbClr val="003399"/>
              </a:solidFill>
            </a:endParaRPr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53BAD9DB-064A-48B2-80E9-9BBDDCA9DF70}"/>
              </a:ext>
            </a:extLst>
          </p:cNvPr>
          <p:cNvSpPr/>
          <p:nvPr/>
        </p:nvSpPr>
        <p:spPr bwMode="auto">
          <a:xfrm flipV="1">
            <a:off x="1873250" y="4491038"/>
            <a:ext cx="617538" cy="617537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8" name="弧形 47">
            <a:extLst>
              <a:ext uri="{FF2B5EF4-FFF2-40B4-BE49-F238E27FC236}">
                <a16:creationId xmlns:a16="http://schemas.microsoft.com/office/drawing/2014/main" id="{E116D0C3-AFCB-4DFB-9EF6-399BAFF425FA}"/>
              </a:ext>
            </a:extLst>
          </p:cNvPr>
          <p:cNvSpPr/>
          <p:nvPr/>
        </p:nvSpPr>
        <p:spPr bwMode="auto">
          <a:xfrm flipV="1">
            <a:off x="1871663" y="5127625"/>
            <a:ext cx="615950" cy="617538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9" name="弧形 48">
            <a:extLst>
              <a:ext uri="{FF2B5EF4-FFF2-40B4-BE49-F238E27FC236}">
                <a16:creationId xmlns:a16="http://schemas.microsoft.com/office/drawing/2014/main" id="{57418117-CA1F-4CA8-9A5B-0E12F83A3ECF}"/>
              </a:ext>
            </a:extLst>
          </p:cNvPr>
          <p:cNvSpPr/>
          <p:nvPr/>
        </p:nvSpPr>
        <p:spPr bwMode="auto">
          <a:xfrm rot="5400000" flipV="1">
            <a:off x="1542256" y="4807744"/>
            <a:ext cx="617538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97C2C163-946F-4A5D-B567-4D72C86DB8B3}"/>
              </a:ext>
            </a:extLst>
          </p:cNvPr>
          <p:cNvSpPr/>
          <p:nvPr/>
        </p:nvSpPr>
        <p:spPr bwMode="auto">
          <a:xfrm rot="16200000" flipV="1">
            <a:off x="2179638" y="4799013"/>
            <a:ext cx="617537" cy="617537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1" name="弧形 50">
            <a:extLst>
              <a:ext uri="{FF2B5EF4-FFF2-40B4-BE49-F238E27FC236}">
                <a16:creationId xmlns:a16="http://schemas.microsoft.com/office/drawing/2014/main" id="{B240D54C-166A-44D7-93CC-A06CD7631279}"/>
              </a:ext>
            </a:extLst>
          </p:cNvPr>
          <p:cNvSpPr/>
          <p:nvPr/>
        </p:nvSpPr>
        <p:spPr bwMode="auto">
          <a:xfrm>
            <a:off x="5221288" y="4640263"/>
            <a:ext cx="1223962" cy="1223962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2" name="弧形 51">
            <a:extLst>
              <a:ext uri="{FF2B5EF4-FFF2-40B4-BE49-F238E27FC236}">
                <a16:creationId xmlns:a16="http://schemas.microsoft.com/office/drawing/2014/main" id="{88504054-30FF-45B4-B5F4-ADD7C3D82E71}"/>
              </a:ext>
            </a:extLst>
          </p:cNvPr>
          <p:cNvSpPr/>
          <p:nvPr/>
        </p:nvSpPr>
        <p:spPr bwMode="auto">
          <a:xfrm flipV="1">
            <a:off x="5849938" y="4651375"/>
            <a:ext cx="1223962" cy="1223963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89F3989C-678E-42AB-846A-D283BB9D9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5907088"/>
            <a:ext cx="17160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HK" sz="2400">
                <a:solidFill>
                  <a:srgbClr val="003399"/>
                </a:solidFill>
              </a:rPr>
              <a:t>8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400">
                <a:solidFill>
                  <a:srgbClr val="003399"/>
                </a:solidFill>
              </a:rPr>
              <a:t>÷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endParaRPr lang="zh-TW" altLang="zh-HK" sz="2400">
              <a:solidFill>
                <a:srgbClr val="003399"/>
              </a:solidFill>
            </a:endParaRP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D7F8F735-2B55-4B43-8EC7-454167C3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5905500"/>
            <a:ext cx="1060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3399"/>
                </a:solidFill>
              </a:rPr>
              <a:t>＋</a:t>
            </a:r>
            <a:r>
              <a:rPr lang="en-US" altLang="zh-HK" sz="2400">
                <a:solidFill>
                  <a:srgbClr val="003399"/>
                </a:solidFill>
              </a:rPr>
              <a:t>8</a:t>
            </a:r>
            <a:r>
              <a:rPr lang="zh-TW" altLang="zh-HK" sz="2400">
                <a:solidFill>
                  <a:srgbClr val="003399"/>
                </a:solidFill>
              </a:rPr>
              <a:t>×</a:t>
            </a:r>
            <a:r>
              <a:rPr lang="en-US" altLang="zh-HK" sz="2400">
                <a:solidFill>
                  <a:srgbClr val="003399"/>
                </a:solidFill>
              </a:rPr>
              <a:t>2</a:t>
            </a:r>
            <a:endParaRPr lang="zh-TW" altLang="zh-HK" sz="2400">
              <a:solidFill>
                <a:srgbClr val="003399"/>
              </a:solidFill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8D865B8-D750-4001-994E-0855F64185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238750" y="5253038"/>
            <a:ext cx="611188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33DD2AD-9386-4F6F-93C2-7842DB969C2E}"/>
              </a:ext>
            </a:extLst>
          </p:cNvPr>
          <p:cNvCxnSpPr>
            <a:cxnSpLocks/>
          </p:cNvCxnSpPr>
          <p:nvPr/>
        </p:nvCxnSpPr>
        <p:spPr bwMode="auto">
          <a:xfrm flipV="1">
            <a:off x="6462713" y="5253038"/>
            <a:ext cx="611187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9">
            <a:extLst>
              <a:ext uri="{FF2B5EF4-FFF2-40B4-BE49-F238E27FC236}">
                <a16:creationId xmlns:a16="http://schemas.microsoft.com/office/drawing/2014/main" id="{983CB66E-2763-4880-9A9C-74549E5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5922963"/>
            <a:ext cx="16684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003399"/>
                </a:solidFill>
              </a:rPr>
              <a:t>= 16</a:t>
            </a:r>
            <a:r>
              <a:rPr lang="en-US" altLang="zh-CN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en-US" sz="2400">
                <a:solidFill>
                  <a:srgbClr val="003399"/>
                </a:solidFill>
              </a:rPr>
              <a:t>＋</a:t>
            </a:r>
            <a:r>
              <a:rPr lang="en-US" altLang="zh-CN" sz="2400">
                <a:solidFill>
                  <a:srgbClr val="003399"/>
                </a:solidFill>
              </a:rPr>
              <a:t>16</a:t>
            </a:r>
            <a:endParaRPr lang="zh-TW" altLang="zh-HK" sz="24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2" grpId="1" animBg="1"/>
      <p:bldP spid="23" grpId="0" animBg="1"/>
      <p:bldP spid="23" grpId="1" animBg="1"/>
      <p:bldP spid="24" grpId="0" uiExpand="1" build="p"/>
      <p:bldP spid="24" grpId="1" uiExpand="1" build="allAtOnce"/>
      <p:bldP spid="25" grpId="0" uiExpand="1" build="p"/>
      <p:bldP spid="25" grpId="1" uiExpand="1" build="allAtOnce"/>
      <p:bldP spid="27" grpId="0"/>
      <p:bldP spid="29" grpId="0" uiExpand="1" build="p"/>
      <p:bldP spid="29" grpId="1" uiExpand="1" build="allAtOnce"/>
      <p:bldP spid="39" grpId="0" uiExpand="1" build="p"/>
      <p:bldP spid="39" grpId="1" uiExpand="1" build="allAtOnce"/>
      <p:bldP spid="41" grpId="0" uiExpand="1" build="p"/>
      <p:bldP spid="41" grpId="1" uiExpand="1" build="allAtOnce"/>
      <p:bldP spid="42" grpId="0" uiExpand="1" build="p"/>
      <p:bldP spid="42" grpId="1" uiExpand="1" build="allAtOnce"/>
      <p:bldP spid="46" grpId="0" uiExpand="1" build="p"/>
      <p:bldP spid="46" grpId="1" uiExpand="1" build="allAtOnce"/>
      <p:bldP spid="53" grpId="0" uiExpand="1" build="p"/>
      <p:bldP spid="53" grpId="1" uiExpand="1" build="allAtOnce"/>
      <p:bldP spid="54" grpId="0" uiExpand="1" build="p"/>
      <p:bldP spid="54" grpId="1" uiExpand="1" build="allAtOnce"/>
      <p:bldP spid="57" grpId="0" uiExpand="1" build="p"/>
      <p:bldP spid="57" grpId="1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83C15-3A44-48BB-B86D-92201364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21" y="3211041"/>
            <a:ext cx="4219575" cy="216217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2A89898-380F-42E8-A411-D8CFEAE9AEA6}"/>
              </a:ext>
            </a:extLst>
          </p:cNvPr>
          <p:cNvSpPr/>
          <p:nvPr/>
        </p:nvSpPr>
        <p:spPr bwMode="auto">
          <a:xfrm>
            <a:off x="3261012" y="3746638"/>
            <a:ext cx="261753" cy="341132"/>
          </a:xfrm>
          <a:prstGeom prst="rect">
            <a:avLst/>
          </a:prstGeom>
          <a:solidFill>
            <a:srgbClr val="FFA7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98336E-A391-4411-825F-A1C97D32922B}"/>
              </a:ext>
            </a:extLst>
          </p:cNvPr>
          <p:cNvSpPr/>
          <p:nvPr/>
        </p:nvSpPr>
        <p:spPr bwMode="auto">
          <a:xfrm>
            <a:off x="3646284" y="3068960"/>
            <a:ext cx="568952" cy="307109"/>
          </a:xfrm>
          <a:prstGeom prst="rect">
            <a:avLst/>
          </a:prstGeom>
          <a:solidFill>
            <a:srgbClr val="FFC5E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73864D9-9D6B-42FA-9009-811D3DF02ED2}"/>
              </a:ext>
            </a:extLst>
          </p:cNvPr>
          <p:cNvGrpSpPr/>
          <p:nvPr/>
        </p:nvGrpSpPr>
        <p:grpSpPr>
          <a:xfrm>
            <a:off x="2996452" y="2782089"/>
            <a:ext cx="5958114" cy="3178106"/>
            <a:chOff x="2996452" y="2634609"/>
            <a:chExt cx="5958114" cy="3178106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180EB9DA-B436-4B90-9A67-16180D213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044" y="2878306"/>
              <a:ext cx="887587" cy="247760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lvl="0" algn="r" eaLnBrk="0" fontAlgn="base" hangingPunct="0">
                <a:spcBef>
                  <a:spcPct val="0"/>
                </a:spcBef>
                <a:spcAft>
                  <a:spcPts val="3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1500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ts val="300"/>
                </a:spcAft>
                <a:defRPr/>
              </a:pPr>
              <a:endParaRPr lang="en-US" altLang="zh-CN" sz="2000" b="0" dirty="0">
                <a:ea typeface="標楷體" panose="03000509000000000000" pitchFamily="65" charset="-12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ts val="3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1000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ts val="300"/>
                </a:spcAft>
                <a:defRPr/>
              </a:pPr>
              <a:endParaRPr lang="en-US" altLang="zh-CN" sz="2000" b="0" dirty="0">
                <a:ea typeface="標楷體" panose="03000509000000000000" pitchFamily="65" charset="-12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ts val="3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500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ts val="300"/>
                </a:spcAft>
                <a:defRPr/>
              </a:pPr>
              <a:endParaRPr lang="en-US" altLang="zh-CN" sz="2000" b="0" dirty="0">
                <a:ea typeface="標楷體" panose="03000509000000000000" pitchFamily="65" charset="-12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ts val="3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0</a:t>
              </a:r>
              <a:endParaRPr lang="zh-CN" altLang="en-US" sz="2000" b="0" dirty="0">
                <a:ea typeface="標楷體" panose="03000509000000000000" pitchFamily="65" charset="-120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4A72547D-83E3-4E1B-BFDA-0C29CD909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329" y="2634609"/>
              <a:ext cx="1876915" cy="4308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b="0" u="sng" dirty="0">
                  <a:ea typeface="標楷體" panose="03000509000000000000" pitchFamily="65" charset="-120"/>
                </a:rPr>
                <a:t>嘉敏的行程圖</a:t>
              </a: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D89764DC-2076-42AA-B899-E279D510F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452" y="2871558"/>
              <a:ext cx="782539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0" dirty="0">
                  <a:ea typeface="標楷體" panose="03000509000000000000" pitchFamily="65" charset="-120"/>
                </a:rPr>
                <a:t>山頂</a:t>
              </a: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3399427E-1D2F-492B-83DC-8592CC0E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658" y="4955797"/>
              <a:ext cx="709138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0" dirty="0">
                  <a:ea typeface="標楷體" panose="03000509000000000000" pitchFamily="65" charset="-120"/>
                </a:rPr>
                <a:t>涼亭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D83C3FC8-D4F8-4C9A-B41D-B1D4592C4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83589" y="3701679"/>
              <a:ext cx="1360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路程</a:t>
              </a:r>
              <a:r>
                <a:rPr lang="en-US" altLang="zh-TW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米</a:t>
              </a:r>
              <a:r>
                <a:rPr lang="en-US" altLang="zh-TW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9" name="Text Box 1005">
              <a:extLst>
                <a:ext uri="{FF2B5EF4-FFF2-40B4-BE49-F238E27FC236}">
                  <a16:creationId xmlns:a16="http://schemas.microsoft.com/office/drawing/2014/main" id="{BB3BFA21-20A2-4FCD-A66F-7C0993450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920" y="5153728"/>
              <a:ext cx="51026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TW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08:30    08:50    09:10    09:30    09:50    10:10</a:t>
              </a:r>
            </a:p>
          </p:txBody>
        </p:sp>
        <p:sp>
          <p:nvSpPr>
            <p:cNvPr id="20" name="Text Box 1005">
              <a:extLst>
                <a:ext uri="{FF2B5EF4-FFF2-40B4-BE49-F238E27FC236}">
                  <a16:creationId xmlns:a16="http://schemas.microsoft.com/office/drawing/2014/main" id="{DBBF0667-0373-49E5-8747-189AE414C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883" y="5412605"/>
              <a:ext cx="8236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時間</a:t>
              </a:r>
              <a:endParaRPr lang="en-US" altLang="zh-TW" sz="2000" dirty="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1" name="矩形 13">
            <a:extLst>
              <a:ext uri="{FF2B5EF4-FFF2-40B4-BE49-F238E27FC236}">
                <a16:creationId xmlns:a16="http://schemas.microsoft.com/office/drawing/2014/main" id="{7BCE4BE5-B051-4358-B461-60D684EA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248" y="1368957"/>
            <a:ext cx="5009170" cy="365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矩形 13">
            <a:extLst>
              <a:ext uri="{FF2B5EF4-FFF2-40B4-BE49-F238E27FC236}">
                <a16:creationId xmlns:a16="http://schemas.microsoft.com/office/drawing/2014/main" id="{2F69D48F-7804-4A0B-B733-EDB57DDF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248" y="1773950"/>
            <a:ext cx="5009170" cy="365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矩形 13">
            <a:extLst>
              <a:ext uri="{FF2B5EF4-FFF2-40B4-BE49-F238E27FC236}">
                <a16:creationId xmlns:a16="http://schemas.microsoft.com/office/drawing/2014/main" id="{ECFED25C-1D2C-46AE-B6B2-F16CF5A6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027" y="2169950"/>
            <a:ext cx="3405302" cy="365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19FD49BB-9957-42B4-B2FA-EC09FFFB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41" y="3161377"/>
            <a:ext cx="360000" cy="360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E892E029-B675-491D-8F8A-A07A464C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35574"/>
            <a:ext cx="758254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27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rPr>
              <a:t>.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rPr>
              <a:t> 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26" name="TextBox 46">
            <a:extLst>
              <a:ext uri="{FF2B5EF4-FFF2-40B4-BE49-F238E27FC236}">
                <a16:creationId xmlns:a16="http://schemas.microsoft.com/office/drawing/2014/main" id="{9D5B969D-30AD-42FD-9013-2D350F13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641" y="3073854"/>
            <a:ext cx="901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8C47B2D5-5DB4-46A3-8B79-75DDE873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13" y="4498885"/>
            <a:ext cx="2703487" cy="461665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prstShdw prst="shdw17" dist="17961" dir="2700000">
              <a:srgbClr val="C00000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zh-CN" altLang="en-US" sz="2400" b="0" dirty="0">
                <a:solidFill>
                  <a:srgbClr val="C0000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速率 </a:t>
            </a:r>
            <a:r>
              <a:rPr lang="en-US" altLang="zh-CN" sz="2400" b="0" dirty="0">
                <a:solidFill>
                  <a:srgbClr val="C0000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CN" altLang="en-US" sz="2400" b="0" dirty="0">
                <a:solidFill>
                  <a:srgbClr val="C0000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路程</a:t>
            </a:r>
            <a:r>
              <a:rPr lang="en-US" altLang="zh-CN" sz="2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÷</a:t>
            </a:r>
            <a:r>
              <a:rPr lang="zh-CN" altLang="en-US" sz="2400" b="0" dirty="0">
                <a:solidFill>
                  <a:srgbClr val="C0000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時間</a:t>
            </a:r>
            <a:endParaRPr lang="zh-CN" altLang="en-US" sz="2400" b="0" dirty="0">
              <a:solidFill>
                <a:srgbClr val="C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0" name="直線接點 25">
            <a:extLst>
              <a:ext uri="{FF2B5EF4-FFF2-40B4-BE49-F238E27FC236}">
                <a16:creationId xmlns:a16="http://schemas.microsoft.com/office/drawing/2014/main" id="{0359AB53-8ABA-46EB-9930-CCB72FB1C161}"/>
              </a:ext>
            </a:extLst>
          </p:cNvPr>
          <p:cNvCxnSpPr>
            <a:cxnSpLocks/>
          </p:cNvCxnSpPr>
          <p:nvPr/>
        </p:nvCxnSpPr>
        <p:spPr bwMode="auto">
          <a:xfrm>
            <a:off x="7125035" y="3262932"/>
            <a:ext cx="1225728" cy="2064389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solid"/>
            <a:round/>
            <a:headEnd/>
            <a:tailEnd/>
          </a:ln>
        </p:spPr>
      </p:cxnSp>
      <p:sp>
        <p:nvSpPr>
          <p:cNvPr id="31" name="文本框 5">
            <a:extLst>
              <a:ext uri="{FF2B5EF4-FFF2-40B4-BE49-F238E27FC236}">
                <a16:creationId xmlns:a16="http://schemas.microsoft.com/office/drawing/2014/main" id="{FD202A9C-ECF0-4AED-BEC1-189F748A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002" y="2585678"/>
            <a:ext cx="1189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1500m</a:t>
            </a:r>
            <a:endParaRPr lang="zh-CN" altLang="en-US" sz="24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本框 5">
            <a:extLst>
              <a:ext uri="{FF2B5EF4-FFF2-40B4-BE49-F238E27FC236}">
                <a16:creationId xmlns:a16="http://schemas.microsoft.com/office/drawing/2014/main" id="{D167B194-B765-4A23-897D-0063C2B94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670" y="2585339"/>
            <a:ext cx="1324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1.5km</a:t>
            </a:r>
            <a:endParaRPr lang="zh-CN" altLang="en-US" sz="24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任意多边形 41">
            <a:extLst>
              <a:ext uri="{FF2B5EF4-FFF2-40B4-BE49-F238E27FC236}">
                <a16:creationId xmlns:a16="http://schemas.microsoft.com/office/drawing/2014/main" id="{55AE0284-DDBE-4F45-B32A-504AB8FFFF1C}"/>
              </a:ext>
            </a:extLst>
          </p:cNvPr>
          <p:cNvSpPr/>
          <p:nvPr/>
        </p:nvSpPr>
        <p:spPr>
          <a:xfrm flipH="1">
            <a:off x="6309097" y="3273476"/>
            <a:ext cx="0" cy="2052000"/>
          </a:xfrm>
          <a:custGeom>
            <a:avLst/>
            <a:gdLst>
              <a:gd name="connsiteX0" fmla="*/ 0 w 0"/>
              <a:gd name="connsiteY0" fmla="*/ 1450731 h 1450731"/>
              <a:gd name="connsiteX1" fmla="*/ 0 w 0"/>
              <a:gd name="connsiteY1" fmla="*/ 0 h 145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50731">
                <a:moveTo>
                  <a:pt x="0" y="1450731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F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文本框 5">
            <a:extLst>
              <a:ext uri="{FF2B5EF4-FFF2-40B4-BE49-F238E27FC236}">
                <a16:creationId xmlns:a16="http://schemas.microsoft.com/office/drawing/2014/main" id="{4D969583-6883-40CC-A045-201A11AF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2" y="4834277"/>
            <a:ext cx="1316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</a:rPr>
              <a:t>0</a:t>
            </a:r>
            <a:r>
              <a:rPr lang="zh-TW" altLang="en-US" sz="2000" b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20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5" name="群組 31">
            <a:extLst>
              <a:ext uri="{FF2B5EF4-FFF2-40B4-BE49-F238E27FC236}">
                <a16:creationId xmlns:a16="http://schemas.microsoft.com/office/drawing/2014/main" id="{1AB66D1D-DF90-4B26-9856-DD5C620C5DCA}"/>
              </a:ext>
            </a:extLst>
          </p:cNvPr>
          <p:cNvGrpSpPr/>
          <p:nvPr/>
        </p:nvGrpSpPr>
        <p:grpSpPr>
          <a:xfrm>
            <a:off x="4732274" y="4284000"/>
            <a:ext cx="1542837" cy="656590"/>
            <a:chOff x="6393300" y="2642124"/>
            <a:chExt cx="1542837" cy="656590"/>
          </a:xfrm>
        </p:grpSpPr>
        <p:grpSp>
          <p:nvGrpSpPr>
            <p:cNvPr id="36" name="组合 20">
              <a:extLst>
                <a:ext uri="{FF2B5EF4-FFF2-40B4-BE49-F238E27FC236}">
                  <a16:creationId xmlns:a16="http://schemas.microsoft.com/office/drawing/2014/main" id="{C523D25C-C87B-4982-A5FE-2523B5CC7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7285" y="2642124"/>
              <a:ext cx="642937" cy="656590"/>
              <a:chOff x="4357686" y="3228881"/>
              <a:chExt cx="642942" cy="654949"/>
            </a:xfrm>
          </p:grpSpPr>
          <p:sp>
            <p:nvSpPr>
              <p:cNvPr id="38" name="Rectangle 4">
                <a:extLst>
                  <a:ext uri="{FF2B5EF4-FFF2-40B4-BE49-F238E27FC236}">
                    <a16:creationId xmlns:a16="http://schemas.microsoft.com/office/drawing/2014/main" id="{70A17CA9-3381-4A58-9BA0-1E9F2C86E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686" y="3228881"/>
                <a:ext cx="642942" cy="65494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3D99">
                    <a:alpha val="79999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marL="514350" indent="-5143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ts val="2200"/>
                  </a:lnSpc>
                </a:pPr>
                <a:r>
                  <a:rPr lang="en-US" altLang="zh-TW" sz="2000" b="0" dirty="0">
                    <a:solidFill>
                      <a:srgbClr val="FF00FF"/>
                    </a:solidFill>
                    <a:ea typeface="標楷體" panose="03000509000000000000" pitchFamily="65" charset="-120"/>
                  </a:rPr>
                  <a:t>50</a:t>
                </a:r>
              </a:p>
              <a:p>
                <a:pPr algn="ctr" eaLnBrk="1" hangingPunct="1">
                  <a:lnSpc>
                    <a:spcPts val="2200"/>
                  </a:lnSpc>
                </a:pPr>
                <a:r>
                  <a:rPr lang="en-US" altLang="zh-TW" sz="2000" b="0" dirty="0">
                    <a:solidFill>
                      <a:srgbClr val="FF00FF"/>
                    </a:solidFill>
                    <a:ea typeface="標楷體" panose="03000509000000000000" pitchFamily="65" charset="-120"/>
                  </a:rPr>
                  <a:t>60</a:t>
                </a:r>
                <a:r>
                  <a:rPr lang="zh-TW" altLang="en-US" sz="2000" b="0" dirty="0">
                    <a:solidFill>
                      <a:srgbClr val="FF00FF"/>
                    </a:solidFill>
                    <a:ea typeface="標楷體" panose="03000509000000000000" pitchFamily="65" charset="-120"/>
                  </a:rPr>
                  <a:t> </a:t>
                </a:r>
                <a:endParaRPr lang="zh-CN" altLang="en-US" sz="2000" b="0" dirty="0">
                  <a:solidFill>
                    <a:srgbClr val="FF00FF"/>
                  </a:solidFill>
                  <a:ea typeface="標楷體" panose="03000509000000000000" pitchFamily="65" charset="-120"/>
                </a:endParaRPr>
              </a:p>
            </p:txBody>
          </p:sp>
          <p:cxnSp>
            <p:nvCxnSpPr>
              <p:cNvPr id="39" name="直接连接符 24">
                <a:extLst>
                  <a:ext uri="{FF2B5EF4-FFF2-40B4-BE49-F238E27FC236}">
                    <a16:creationId xmlns:a16="http://schemas.microsoft.com/office/drawing/2014/main" id="{B4CC3F46-4117-4FF8-AEE4-CA11A93E42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56112" y="3546158"/>
                <a:ext cx="432788" cy="0"/>
              </a:xfrm>
              <a:prstGeom prst="line">
                <a:avLst/>
              </a:prstGeom>
              <a:noFill/>
              <a:ln w="17780" algn="ctr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文本框 5">
              <a:extLst>
                <a:ext uri="{FF2B5EF4-FFF2-40B4-BE49-F238E27FC236}">
                  <a16:creationId xmlns:a16="http://schemas.microsoft.com/office/drawing/2014/main" id="{D3E07A5E-5170-401F-B717-C8CF708F1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3300" y="2775529"/>
              <a:ext cx="1542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000" b="0" dirty="0">
                  <a:solidFill>
                    <a:srgbClr val="FF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即 </a:t>
              </a:r>
              <a:r>
                <a:rPr lang="zh-TW" altLang="en-US" sz="20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      </a:t>
              </a:r>
              <a:r>
                <a:rPr lang="zh-TW" altLang="en-US" sz="2000" b="0" dirty="0">
                  <a:solidFill>
                    <a:srgbClr val="FF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小時</a:t>
              </a:r>
              <a:endParaRPr lang="zh-CN" altLang="en-US" sz="2000" b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0" name="左大括号 26">
            <a:extLst>
              <a:ext uri="{FF2B5EF4-FFF2-40B4-BE49-F238E27FC236}">
                <a16:creationId xmlns:a16="http://schemas.microsoft.com/office/drawing/2014/main" id="{27BA8357-AE21-4B79-8B2E-6A8269FBDAD1}"/>
              </a:ext>
            </a:extLst>
          </p:cNvPr>
          <p:cNvSpPr/>
          <p:nvPr/>
        </p:nvSpPr>
        <p:spPr bwMode="auto">
          <a:xfrm rot="5400000">
            <a:off x="5204884" y="4232387"/>
            <a:ext cx="157303" cy="2057604"/>
          </a:xfrm>
          <a:prstGeom prst="leftBrace">
            <a:avLst>
              <a:gd name="adj1" fmla="val 30718"/>
              <a:gd name="adj2" fmla="val 50000"/>
            </a:avLst>
          </a:prstGeom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1" name="组合 7">
            <a:extLst>
              <a:ext uri="{FF2B5EF4-FFF2-40B4-BE49-F238E27FC236}">
                <a16:creationId xmlns:a16="http://schemas.microsoft.com/office/drawing/2014/main" id="{E5A94E26-FC75-4766-A4D1-3C914A29261F}"/>
              </a:ext>
            </a:extLst>
          </p:cNvPr>
          <p:cNvGrpSpPr>
            <a:grpSpLocks/>
          </p:cNvGrpSpPr>
          <p:nvPr/>
        </p:nvGrpSpPr>
        <p:grpSpPr bwMode="auto">
          <a:xfrm>
            <a:off x="399719" y="5068924"/>
            <a:ext cx="1650481" cy="836126"/>
            <a:chOff x="1473799" y="4856401"/>
            <a:chExt cx="1649912" cy="836771"/>
          </a:xfrm>
        </p:grpSpPr>
        <p:sp>
          <p:nvSpPr>
            <p:cNvPr id="42" name="文本框 11">
              <a:extLst>
                <a:ext uri="{FF2B5EF4-FFF2-40B4-BE49-F238E27FC236}">
                  <a16:creationId xmlns:a16="http://schemas.microsoft.com/office/drawing/2014/main" id="{0DF6FE4B-6C2C-4FE6-9365-D268FBB29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3799" y="5007127"/>
              <a:ext cx="1649912" cy="46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altLang="zh-CN" sz="2400" b="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TW" sz="2400" b="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. </a:t>
              </a:r>
              <a:r>
                <a:rPr lang="en-US" altLang="zh-TW" sz="2400" b="0" dirty="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1.5</a:t>
              </a:r>
              <a:r>
                <a:rPr lang="en-US" altLang="zh-CN" sz="2400" b="0" dirty="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Symbol" panose="05050102010706020507" pitchFamily="18" charset="2"/>
                </a:rPr>
                <a:t>÷</a:t>
              </a:r>
              <a:endPara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43" name="组合 20">
              <a:extLst>
                <a:ext uri="{FF2B5EF4-FFF2-40B4-BE49-F238E27FC236}">
                  <a16:creationId xmlns:a16="http://schemas.microsoft.com/office/drawing/2014/main" id="{7CA9FBA3-AA0B-4165-B4A6-AF09968FC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536" y="4856401"/>
              <a:ext cx="642937" cy="836771"/>
              <a:chOff x="4454472" y="3138494"/>
              <a:chExt cx="642942" cy="835726"/>
            </a:xfrm>
          </p:grpSpPr>
          <p:sp>
            <p:nvSpPr>
              <p:cNvPr id="44" name="Rectangle 4">
                <a:extLst>
                  <a:ext uri="{FF2B5EF4-FFF2-40B4-BE49-F238E27FC236}">
                    <a16:creationId xmlns:a16="http://schemas.microsoft.com/office/drawing/2014/main" id="{8B5AF321-A254-4753-B17F-4338278E6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472" y="3138494"/>
                <a:ext cx="642942" cy="835726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3D99">
                    <a:alpha val="79999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marL="514350" indent="-5143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ts val="2900"/>
                  </a:lnSpc>
                </a:pPr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50</a:t>
                </a:r>
              </a:p>
              <a:p>
                <a:pPr algn="ctr" eaLnBrk="1" hangingPunct="1">
                  <a:lnSpc>
                    <a:spcPts val="2900"/>
                  </a:lnSpc>
                </a:pPr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60</a:t>
                </a:r>
                <a:r>
                  <a:rPr lang="zh-TW" altLang="en-US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 </a:t>
                </a:r>
                <a:endParaRPr lang="zh-CN" altLang="en-US" sz="2400" b="0" dirty="0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cxnSp>
            <p:nvCxnSpPr>
              <p:cNvPr id="45" name="直接连接符 24">
                <a:extLst>
                  <a:ext uri="{FF2B5EF4-FFF2-40B4-BE49-F238E27FC236}">
                    <a16:creationId xmlns:a16="http://schemas.microsoft.com/office/drawing/2014/main" id="{9F541FF0-5E05-44C8-968E-79B29F2427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20634" y="3529344"/>
                <a:ext cx="503831" cy="0"/>
              </a:xfrm>
              <a:prstGeom prst="line">
                <a:avLst/>
              </a:prstGeom>
              <a:noFill/>
              <a:ln w="1778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6" name="文本框 15">
            <a:extLst>
              <a:ext uri="{FF2B5EF4-FFF2-40B4-BE49-F238E27FC236}">
                <a16:creationId xmlns:a16="http://schemas.microsoft.com/office/drawing/2014/main" id="{49A47FB0-6109-4F2A-BBAC-983DC2A8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274" y="5229074"/>
            <a:ext cx="1889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= 1.8(km/h)</a:t>
            </a:r>
            <a:endParaRPr lang="en-US" altLang="zh-TW" sz="24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任意多边形 41">
            <a:extLst>
              <a:ext uri="{FF2B5EF4-FFF2-40B4-BE49-F238E27FC236}">
                <a16:creationId xmlns:a16="http://schemas.microsoft.com/office/drawing/2014/main" id="{F7DBCCEC-6445-4FED-9264-A8FC63BFF764}"/>
              </a:ext>
            </a:extLst>
          </p:cNvPr>
          <p:cNvSpPr/>
          <p:nvPr/>
        </p:nvSpPr>
        <p:spPr>
          <a:xfrm flipH="1">
            <a:off x="7125035" y="3273476"/>
            <a:ext cx="0" cy="2052000"/>
          </a:xfrm>
          <a:custGeom>
            <a:avLst/>
            <a:gdLst>
              <a:gd name="connsiteX0" fmla="*/ 0 w 0"/>
              <a:gd name="connsiteY0" fmla="*/ 1450731 h 1450731"/>
              <a:gd name="connsiteX1" fmla="*/ 0 w 0"/>
              <a:gd name="connsiteY1" fmla="*/ 0 h 145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50731">
                <a:moveTo>
                  <a:pt x="0" y="1450731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F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文本框 5">
            <a:extLst>
              <a:ext uri="{FF2B5EF4-FFF2-40B4-BE49-F238E27FC236}">
                <a16:creationId xmlns:a16="http://schemas.microsoft.com/office/drawing/2014/main" id="{48865FF0-30B2-4BC9-89E8-FDDFF080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756" y="4878475"/>
            <a:ext cx="14397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</a:rPr>
              <a:t>0</a:t>
            </a:r>
            <a:r>
              <a:rPr lang="zh-TW" altLang="en-US" sz="2000" b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20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9" name="群組 31">
            <a:extLst>
              <a:ext uri="{FF2B5EF4-FFF2-40B4-BE49-F238E27FC236}">
                <a16:creationId xmlns:a16="http://schemas.microsoft.com/office/drawing/2014/main" id="{988729D4-C58C-42CD-8CE9-CAC1E61A1A09}"/>
              </a:ext>
            </a:extLst>
          </p:cNvPr>
          <p:cNvGrpSpPr/>
          <p:nvPr/>
        </p:nvGrpSpPr>
        <p:grpSpPr>
          <a:xfrm>
            <a:off x="7043519" y="4305012"/>
            <a:ext cx="1610636" cy="656590"/>
            <a:chOff x="6475595" y="2642124"/>
            <a:chExt cx="1610636" cy="656590"/>
          </a:xfrm>
        </p:grpSpPr>
        <p:grpSp>
          <p:nvGrpSpPr>
            <p:cNvPr id="50" name="组合 20">
              <a:extLst>
                <a:ext uri="{FF2B5EF4-FFF2-40B4-BE49-F238E27FC236}">
                  <a16:creationId xmlns:a16="http://schemas.microsoft.com/office/drawing/2014/main" id="{FCBDAD37-CFD2-46A3-8F07-A97E42D85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7285" y="2642124"/>
              <a:ext cx="642937" cy="656590"/>
              <a:chOff x="4357686" y="3228881"/>
              <a:chExt cx="642942" cy="654949"/>
            </a:xfrm>
          </p:grpSpPr>
          <p:sp>
            <p:nvSpPr>
              <p:cNvPr id="52" name="Rectangle 4">
                <a:extLst>
                  <a:ext uri="{FF2B5EF4-FFF2-40B4-BE49-F238E27FC236}">
                    <a16:creationId xmlns:a16="http://schemas.microsoft.com/office/drawing/2014/main" id="{F9AA6D3F-D395-4A9B-9227-F8604CD35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686" y="3228881"/>
                <a:ext cx="642942" cy="65494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3D99">
                    <a:alpha val="79999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marL="514350" indent="-5143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ts val="2200"/>
                  </a:lnSpc>
                </a:pPr>
                <a:r>
                  <a:rPr lang="en-US" altLang="zh-TW" sz="2000" b="0" dirty="0">
                    <a:solidFill>
                      <a:srgbClr val="FF00FF"/>
                    </a:solidFill>
                    <a:ea typeface="標楷體" panose="03000509000000000000" pitchFamily="65" charset="-120"/>
                  </a:rPr>
                  <a:t>30</a:t>
                </a:r>
              </a:p>
              <a:p>
                <a:pPr algn="ctr" eaLnBrk="1" hangingPunct="1">
                  <a:lnSpc>
                    <a:spcPts val="2200"/>
                  </a:lnSpc>
                </a:pPr>
                <a:r>
                  <a:rPr lang="en-US" altLang="zh-TW" sz="2000" b="0" dirty="0">
                    <a:solidFill>
                      <a:srgbClr val="FF00FF"/>
                    </a:solidFill>
                    <a:ea typeface="標楷體" panose="03000509000000000000" pitchFamily="65" charset="-120"/>
                  </a:rPr>
                  <a:t>60</a:t>
                </a:r>
                <a:r>
                  <a:rPr lang="zh-TW" altLang="en-US" sz="2000" b="0" dirty="0">
                    <a:solidFill>
                      <a:srgbClr val="FF00FF"/>
                    </a:solidFill>
                    <a:ea typeface="標楷體" panose="03000509000000000000" pitchFamily="65" charset="-120"/>
                  </a:rPr>
                  <a:t> </a:t>
                </a:r>
                <a:endParaRPr lang="zh-CN" altLang="en-US" sz="2000" b="0" dirty="0">
                  <a:solidFill>
                    <a:srgbClr val="FF00FF"/>
                  </a:solidFill>
                  <a:ea typeface="標楷體" panose="03000509000000000000" pitchFamily="65" charset="-120"/>
                </a:endParaRPr>
              </a:p>
            </p:txBody>
          </p:sp>
          <p:cxnSp>
            <p:nvCxnSpPr>
              <p:cNvPr id="53" name="直接连接符 24">
                <a:extLst>
                  <a:ext uri="{FF2B5EF4-FFF2-40B4-BE49-F238E27FC236}">
                    <a16:creationId xmlns:a16="http://schemas.microsoft.com/office/drawing/2014/main" id="{3BD6DC77-140A-4994-8CBA-6DC1F4493E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56112" y="3546158"/>
                <a:ext cx="432788" cy="0"/>
              </a:xfrm>
              <a:prstGeom prst="line">
                <a:avLst/>
              </a:prstGeom>
              <a:noFill/>
              <a:ln w="17780" algn="ctr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" name="文本框 5">
              <a:extLst>
                <a:ext uri="{FF2B5EF4-FFF2-40B4-BE49-F238E27FC236}">
                  <a16:creationId xmlns:a16="http://schemas.microsoft.com/office/drawing/2014/main" id="{A6CEEE0C-132A-4E56-9E14-171883D94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5595" y="2775529"/>
              <a:ext cx="16106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000" b="0" dirty="0">
                  <a:solidFill>
                    <a:srgbClr val="FF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即 </a:t>
              </a:r>
              <a:r>
                <a:rPr lang="zh-TW" altLang="en-US" sz="20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     </a:t>
              </a:r>
              <a:r>
                <a:rPr lang="zh-TW" altLang="en-US" sz="2000" b="0" dirty="0">
                  <a:solidFill>
                    <a:srgbClr val="FF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小時</a:t>
              </a:r>
              <a:endParaRPr lang="zh-CN" altLang="en-US" sz="2000" b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4" name="左大括号 26">
            <a:extLst>
              <a:ext uri="{FF2B5EF4-FFF2-40B4-BE49-F238E27FC236}">
                <a16:creationId xmlns:a16="http://schemas.microsoft.com/office/drawing/2014/main" id="{C9D80DD0-0527-47B5-B3ED-F11D65CEA029}"/>
              </a:ext>
            </a:extLst>
          </p:cNvPr>
          <p:cNvSpPr/>
          <p:nvPr/>
        </p:nvSpPr>
        <p:spPr bwMode="auto">
          <a:xfrm rot="5400000">
            <a:off x="7683533" y="4651787"/>
            <a:ext cx="146499" cy="1224000"/>
          </a:xfrm>
          <a:prstGeom prst="leftBrace">
            <a:avLst>
              <a:gd name="adj1" fmla="val 30718"/>
              <a:gd name="adj2" fmla="val 50000"/>
            </a:avLst>
          </a:prstGeom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5" name="组合 7">
            <a:extLst>
              <a:ext uri="{FF2B5EF4-FFF2-40B4-BE49-F238E27FC236}">
                <a16:creationId xmlns:a16="http://schemas.microsoft.com/office/drawing/2014/main" id="{EE2A031D-B062-4EF0-9679-14E7354C674D}"/>
              </a:ext>
            </a:extLst>
          </p:cNvPr>
          <p:cNvGrpSpPr>
            <a:grpSpLocks/>
          </p:cNvGrpSpPr>
          <p:nvPr/>
        </p:nvGrpSpPr>
        <p:grpSpPr bwMode="auto">
          <a:xfrm>
            <a:off x="297197" y="5056385"/>
            <a:ext cx="1670881" cy="836126"/>
            <a:chOff x="1409168" y="4856401"/>
            <a:chExt cx="1670305" cy="836771"/>
          </a:xfrm>
        </p:grpSpPr>
        <p:sp>
          <p:nvSpPr>
            <p:cNvPr id="56" name="文本框 11">
              <a:extLst>
                <a:ext uri="{FF2B5EF4-FFF2-40B4-BE49-F238E27FC236}">
                  <a16:creationId xmlns:a16="http://schemas.microsoft.com/office/drawing/2014/main" id="{B55DFC06-E0B2-4A89-8810-F0C151E5D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168" y="5016370"/>
              <a:ext cx="1649912" cy="46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altLang="zh-CN" sz="2400" b="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en-US" altLang="zh-TW" sz="2400" b="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. </a:t>
              </a:r>
              <a:r>
                <a:rPr lang="en-US" altLang="zh-TW" sz="2400" b="0" dirty="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1.5</a:t>
              </a:r>
              <a:r>
                <a:rPr lang="en-US" altLang="zh-CN" sz="2400" b="0" dirty="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Symbol" panose="05050102010706020507" pitchFamily="18" charset="2"/>
                </a:rPr>
                <a:t>÷</a:t>
              </a:r>
              <a:endPara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57" name="组合 20">
              <a:extLst>
                <a:ext uri="{FF2B5EF4-FFF2-40B4-BE49-F238E27FC236}">
                  <a16:creationId xmlns:a16="http://schemas.microsoft.com/office/drawing/2014/main" id="{40A78E11-DA19-4515-9B7C-13A4591AB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536" y="4856401"/>
              <a:ext cx="642937" cy="836771"/>
              <a:chOff x="4454472" y="3138494"/>
              <a:chExt cx="642942" cy="835726"/>
            </a:xfrm>
          </p:grpSpPr>
          <p:sp>
            <p:nvSpPr>
              <p:cNvPr id="58" name="Rectangle 4">
                <a:extLst>
                  <a:ext uri="{FF2B5EF4-FFF2-40B4-BE49-F238E27FC236}">
                    <a16:creationId xmlns:a16="http://schemas.microsoft.com/office/drawing/2014/main" id="{44DBE488-64AF-4F94-8C21-5E360D9FA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472" y="3138494"/>
                <a:ext cx="642942" cy="835726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3D99">
                    <a:alpha val="79999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marL="514350" indent="-5143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ts val="2900"/>
                  </a:lnSpc>
                </a:pPr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30</a:t>
                </a:r>
              </a:p>
              <a:p>
                <a:pPr algn="ctr" eaLnBrk="1" hangingPunct="1">
                  <a:lnSpc>
                    <a:spcPts val="2900"/>
                  </a:lnSpc>
                </a:pPr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60</a:t>
                </a:r>
                <a:r>
                  <a:rPr lang="zh-TW" altLang="en-US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 </a:t>
                </a:r>
                <a:endParaRPr lang="zh-CN" altLang="en-US" sz="2400" b="0" dirty="0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cxnSp>
            <p:nvCxnSpPr>
              <p:cNvPr id="59" name="直接连接符 24">
                <a:extLst>
                  <a:ext uri="{FF2B5EF4-FFF2-40B4-BE49-F238E27FC236}">
                    <a16:creationId xmlns:a16="http://schemas.microsoft.com/office/drawing/2014/main" id="{0D714E53-923A-495F-BC3B-FFF8561787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20634" y="3529344"/>
                <a:ext cx="503831" cy="0"/>
              </a:xfrm>
              <a:prstGeom prst="line">
                <a:avLst/>
              </a:prstGeom>
              <a:noFill/>
              <a:ln w="1778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0" name="文本框 15">
            <a:extLst>
              <a:ext uri="{FF2B5EF4-FFF2-40B4-BE49-F238E27FC236}">
                <a16:creationId xmlns:a16="http://schemas.microsoft.com/office/drawing/2014/main" id="{AA4A6AF9-6573-42AA-A673-C4107ECDE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855" y="5234457"/>
            <a:ext cx="1889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= 3(km/h)</a:t>
            </a:r>
            <a:endParaRPr lang="en-US" altLang="zh-TW" sz="24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左大括号 26">
            <a:extLst>
              <a:ext uri="{FF2B5EF4-FFF2-40B4-BE49-F238E27FC236}">
                <a16:creationId xmlns:a16="http://schemas.microsoft.com/office/drawing/2014/main" id="{0D0E4364-B5E8-40EF-B752-6A06852E36FA}"/>
              </a:ext>
            </a:extLst>
          </p:cNvPr>
          <p:cNvSpPr/>
          <p:nvPr/>
        </p:nvSpPr>
        <p:spPr bwMode="auto">
          <a:xfrm rot="16200000" flipV="1">
            <a:off x="6643494" y="2931185"/>
            <a:ext cx="142186" cy="817257"/>
          </a:xfrm>
          <a:prstGeom prst="leftBrace">
            <a:avLst>
              <a:gd name="adj1" fmla="val 30718"/>
              <a:gd name="adj2" fmla="val 50000"/>
            </a:avLst>
          </a:prstGeom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文本框 5">
            <a:extLst>
              <a:ext uri="{FF2B5EF4-FFF2-40B4-BE49-F238E27FC236}">
                <a16:creationId xmlns:a16="http://schemas.microsoft.com/office/drawing/2014/main" id="{17EBEC6E-02A2-4666-B845-2143EDD4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271" y="3339813"/>
            <a:ext cx="2028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CN" altLang="en-US" sz="2000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逗留了</a:t>
            </a: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</a:rPr>
              <a:t>20</a:t>
            </a:r>
            <a:r>
              <a:rPr lang="zh-TW" altLang="en-US" sz="2000" b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20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Text Box 54">
            <a:extLst>
              <a:ext uri="{FF2B5EF4-FFF2-40B4-BE49-F238E27FC236}">
                <a16:creationId xmlns:a16="http://schemas.microsoft.com/office/drawing/2014/main" id="{2CB81A8C-0D73-4FB2-B7B2-8F2BA3FA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41" y="1285774"/>
            <a:ext cx="50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36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4" name="Text Box 54">
            <a:extLst>
              <a:ext uri="{FF2B5EF4-FFF2-40B4-BE49-F238E27FC236}">
                <a16:creationId xmlns:a16="http://schemas.microsoft.com/office/drawing/2014/main" id="{A9C9B46E-83F4-4703-9EBB-93CA59F6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51" y="1681387"/>
            <a:ext cx="50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36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5" name="Text Box 54">
            <a:extLst>
              <a:ext uri="{FF2B5EF4-FFF2-40B4-BE49-F238E27FC236}">
                <a16:creationId xmlns:a16="http://schemas.microsoft.com/office/drawing/2014/main" id="{584AB200-99D6-4B63-BF38-CFEE11FD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51" y="2064631"/>
            <a:ext cx="50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36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36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319BA442-1B4A-4DB7-AF8D-39043B554FC0}"/>
              </a:ext>
            </a:extLst>
          </p:cNvPr>
          <p:cNvSpPr/>
          <p:nvPr/>
        </p:nvSpPr>
        <p:spPr bwMode="auto">
          <a:xfrm>
            <a:off x="4240190" y="3262932"/>
            <a:ext cx="2072148" cy="2064389"/>
          </a:xfrm>
          <a:custGeom>
            <a:avLst/>
            <a:gdLst>
              <a:gd name="connsiteX0" fmla="*/ 0 w 1828800"/>
              <a:gd name="connsiteY0" fmla="*/ 2721077 h 2721077"/>
              <a:gd name="connsiteX1" fmla="*/ 471949 w 1828800"/>
              <a:gd name="connsiteY1" fmla="*/ 1821426 h 2721077"/>
              <a:gd name="connsiteX2" fmla="*/ 921775 w 1828800"/>
              <a:gd name="connsiteY2" fmla="*/ 1814051 h 2721077"/>
              <a:gd name="connsiteX3" fmla="*/ 1828800 w 1828800"/>
              <a:gd name="connsiteY3" fmla="*/ 0 h 2721077"/>
              <a:gd name="connsiteX0" fmla="*/ 0 w 1828800"/>
              <a:gd name="connsiteY0" fmla="*/ 2721077 h 2721077"/>
              <a:gd name="connsiteX1" fmla="*/ 471949 w 1828800"/>
              <a:gd name="connsiteY1" fmla="*/ 1821426 h 2721077"/>
              <a:gd name="connsiteX2" fmla="*/ 921775 w 1828800"/>
              <a:gd name="connsiteY2" fmla="*/ 1821425 h 2721077"/>
              <a:gd name="connsiteX3" fmla="*/ 1828800 w 1828800"/>
              <a:gd name="connsiteY3" fmla="*/ 0 h 2721077"/>
              <a:gd name="connsiteX0" fmla="*/ 0 w 1828800"/>
              <a:gd name="connsiteY0" fmla="*/ 2721077 h 2721077"/>
              <a:gd name="connsiteX1" fmla="*/ 818536 w 1828800"/>
              <a:gd name="connsiteY1" fmla="*/ 1219326 h 2721077"/>
              <a:gd name="connsiteX2" fmla="*/ 921775 w 1828800"/>
              <a:gd name="connsiteY2" fmla="*/ 1821425 h 2721077"/>
              <a:gd name="connsiteX3" fmla="*/ 1828800 w 1828800"/>
              <a:gd name="connsiteY3" fmla="*/ 0 h 2721077"/>
              <a:gd name="connsiteX0" fmla="*/ 0 w 1828800"/>
              <a:gd name="connsiteY0" fmla="*/ 2721077 h 2721077"/>
              <a:gd name="connsiteX1" fmla="*/ 818536 w 1828800"/>
              <a:gd name="connsiteY1" fmla="*/ 1219326 h 2721077"/>
              <a:gd name="connsiteX2" fmla="*/ 1238865 w 1828800"/>
              <a:gd name="connsiteY2" fmla="*/ 1211296 h 2721077"/>
              <a:gd name="connsiteX3" fmla="*/ 1828800 w 1828800"/>
              <a:gd name="connsiteY3" fmla="*/ 0 h 2721077"/>
              <a:gd name="connsiteX0" fmla="*/ 0 w 1828800"/>
              <a:gd name="connsiteY0" fmla="*/ 2721077 h 2721077"/>
              <a:gd name="connsiteX1" fmla="*/ 818536 w 1828800"/>
              <a:gd name="connsiteY1" fmla="*/ 1219326 h 2721077"/>
              <a:gd name="connsiteX2" fmla="*/ 1238865 w 1828800"/>
              <a:gd name="connsiteY2" fmla="*/ 1211296 h 2721077"/>
              <a:gd name="connsiteX3" fmla="*/ 1828800 w 1828800"/>
              <a:gd name="connsiteY3" fmla="*/ 0 h 2721077"/>
              <a:gd name="connsiteX0" fmla="*/ 0 w 1828800"/>
              <a:gd name="connsiteY0" fmla="*/ 2721077 h 2721077"/>
              <a:gd name="connsiteX1" fmla="*/ 818536 w 1828800"/>
              <a:gd name="connsiteY1" fmla="*/ 1219326 h 2721077"/>
              <a:gd name="connsiteX2" fmla="*/ 1238865 w 1828800"/>
              <a:gd name="connsiteY2" fmla="*/ 1211296 h 2721077"/>
              <a:gd name="connsiteX3" fmla="*/ 1828800 w 1828800"/>
              <a:gd name="connsiteY3" fmla="*/ 0 h 2721077"/>
              <a:gd name="connsiteX0" fmla="*/ 0 w 1828800"/>
              <a:gd name="connsiteY0" fmla="*/ 2721077 h 2721077"/>
              <a:gd name="connsiteX1" fmla="*/ 818536 w 1828800"/>
              <a:gd name="connsiteY1" fmla="*/ 1219326 h 2721077"/>
              <a:gd name="connsiteX2" fmla="*/ 1246239 w 1828800"/>
              <a:gd name="connsiteY2" fmla="*/ 1227353 h 2721077"/>
              <a:gd name="connsiteX3" fmla="*/ 1828800 w 1828800"/>
              <a:gd name="connsiteY3" fmla="*/ 0 h 2721077"/>
              <a:gd name="connsiteX0" fmla="*/ 0 w 2072148"/>
              <a:gd name="connsiteY0" fmla="*/ 2247425 h 2247425"/>
              <a:gd name="connsiteX1" fmla="*/ 818536 w 2072148"/>
              <a:gd name="connsiteY1" fmla="*/ 745674 h 2247425"/>
              <a:gd name="connsiteX2" fmla="*/ 1246239 w 2072148"/>
              <a:gd name="connsiteY2" fmla="*/ 753701 h 2247425"/>
              <a:gd name="connsiteX3" fmla="*/ 2072148 w 2072148"/>
              <a:gd name="connsiteY3" fmla="*/ 0 h 224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2148" h="2247425">
                <a:moveTo>
                  <a:pt x="0" y="2247425"/>
                </a:moveTo>
                <a:lnTo>
                  <a:pt x="818536" y="745674"/>
                </a:lnTo>
                <a:lnTo>
                  <a:pt x="1246239" y="753701"/>
                </a:lnTo>
                <a:lnTo>
                  <a:pt x="2072148" y="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9D673574-81DF-49BF-A966-031CBCF60125}"/>
              </a:ext>
            </a:extLst>
          </p:cNvPr>
          <p:cNvSpPr/>
          <p:nvPr/>
        </p:nvSpPr>
        <p:spPr bwMode="auto">
          <a:xfrm>
            <a:off x="3055893" y="3070933"/>
            <a:ext cx="583572" cy="325824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9A3FB018-C3FE-4E2A-A7A9-ECD855AF0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20" y="891336"/>
            <a:ext cx="7316224" cy="1708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zh-TW" altLang="en-US" sz="2400" b="0" dirty="0">
                <a:ea typeface="標楷體" panose="03000509000000000000" pitchFamily="65" charset="-120"/>
              </a:rPr>
              <a:t>根據</a:t>
            </a:r>
            <a:r>
              <a:rPr lang="zh-CN" altLang="en-US" sz="2400" b="0" dirty="0">
                <a:ea typeface="標楷體" panose="03000509000000000000" pitchFamily="65" charset="-120"/>
              </a:rPr>
              <a:t>右</a:t>
            </a:r>
            <a:r>
              <a:rPr lang="zh-TW" altLang="en-US" sz="2400" b="0" dirty="0">
                <a:ea typeface="標楷體" panose="03000509000000000000" pitchFamily="65" charset="-120"/>
              </a:rPr>
              <a:t>圖，下列哪項</a:t>
            </a:r>
            <a:r>
              <a:rPr lang="en-US" altLang="zh-TW" sz="2400" b="0" dirty="0">
                <a:ea typeface="標楷體" panose="03000509000000000000" pitchFamily="65" charset="-120"/>
              </a:rPr>
              <a:t>/</a:t>
            </a:r>
            <a:r>
              <a:rPr lang="zh-TW" altLang="en-US" sz="2400" b="0" dirty="0">
                <a:ea typeface="標楷體" panose="03000509000000000000" pitchFamily="65" charset="-120"/>
              </a:rPr>
              <a:t>些描述是正確的？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r>
              <a:rPr lang="zh-TW" altLang="en-US" sz="2400" b="0" dirty="0">
                <a:ea typeface="標楷體" panose="03000509000000000000" pitchFamily="65" charset="-120"/>
              </a:rPr>
              <a:t> 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b="0" dirty="0">
                <a:ea typeface="標楷體" panose="03000509000000000000" pitchFamily="65" charset="-120"/>
              </a:rPr>
              <a:t>. </a:t>
            </a:r>
            <a:r>
              <a:rPr lang="zh-CN" altLang="en-US" sz="2400" b="0" u="sng" dirty="0">
                <a:ea typeface="標楷體" panose="03000509000000000000" pitchFamily="65" charset="-120"/>
              </a:rPr>
              <a:t>嘉敏</a:t>
            </a:r>
            <a:r>
              <a:rPr lang="zh-TW" altLang="en-US" sz="2400" b="0" dirty="0">
                <a:ea typeface="標楷體" panose="03000509000000000000" pitchFamily="65" charset="-120"/>
              </a:rPr>
              <a:t>用</a:t>
            </a:r>
            <a:r>
              <a:rPr lang="en-US" altLang="zh-TW" sz="2400" b="0" dirty="0">
                <a:ea typeface="標楷體" panose="03000509000000000000" pitchFamily="65" charset="-120"/>
              </a:rPr>
              <a:t>1.8km/h</a:t>
            </a:r>
            <a:r>
              <a:rPr lang="zh-TW" altLang="en-US" sz="2400" b="0" dirty="0">
                <a:ea typeface="標楷體" panose="03000509000000000000" pitchFamily="65" charset="-120"/>
              </a:rPr>
              <a:t>的</a:t>
            </a:r>
            <a:r>
              <a:rPr lang="zh-CN" altLang="en-US" sz="2400" b="0" dirty="0">
                <a:ea typeface="標楷體" panose="03000509000000000000" pitchFamily="65" charset="-120"/>
              </a:rPr>
              <a:t>平均</a:t>
            </a:r>
            <a:r>
              <a:rPr lang="zh-TW" altLang="en-US" sz="2400" b="0" dirty="0">
                <a:ea typeface="標楷體" panose="03000509000000000000" pitchFamily="65" charset="-120"/>
              </a:rPr>
              <a:t>速率從涼亭走到山頂。      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zh-TW" sz="2400" b="0" dirty="0">
                <a:ea typeface="標楷體" panose="03000509000000000000" pitchFamily="65" charset="-120"/>
              </a:rPr>
              <a:t>. </a:t>
            </a:r>
            <a:r>
              <a:rPr lang="zh-CN" altLang="en-US" sz="2400" b="0" u="sng" dirty="0">
                <a:ea typeface="標楷體" panose="03000509000000000000" pitchFamily="65" charset="-120"/>
              </a:rPr>
              <a:t>嘉敏</a:t>
            </a:r>
            <a:r>
              <a:rPr lang="zh-TW" altLang="en-US" sz="2400" b="0" dirty="0">
                <a:ea typeface="標楷體" panose="03000509000000000000" pitchFamily="65" charset="-120"/>
              </a:rPr>
              <a:t>用</a:t>
            </a:r>
            <a:r>
              <a:rPr lang="en-US" altLang="zh-TW" sz="2400" b="0" dirty="0">
                <a:ea typeface="標楷體" panose="03000509000000000000" pitchFamily="65" charset="-120"/>
              </a:rPr>
              <a:t>3km/h</a:t>
            </a:r>
            <a:r>
              <a:rPr lang="zh-TW" altLang="en-US" sz="2400" b="0" dirty="0">
                <a:ea typeface="標楷體" panose="03000509000000000000" pitchFamily="65" charset="-120"/>
              </a:rPr>
              <a:t>的平均速率從</a:t>
            </a:r>
            <a:r>
              <a:rPr lang="zh-CN" altLang="en-US" sz="2400" b="0" dirty="0">
                <a:ea typeface="標楷體" panose="03000509000000000000" pitchFamily="65" charset="-120"/>
              </a:rPr>
              <a:t>山頂走回涼亭。</a:t>
            </a:r>
            <a:r>
              <a:rPr lang="zh-TW" altLang="en-US" sz="2400" b="0" dirty="0">
                <a:ea typeface="標楷體" panose="03000509000000000000" pitchFamily="65" charset="-120"/>
              </a:rPr>
              <a:t>     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300"/>
              </a:spcAft>
            </a:pP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zh-TW" sz="2400" b="0" dirty="0">
                <a:ea typeface="標楷體" panose="03000509000000000000" pitchFamily="65" charset="-120"/>
              </a:rPr>
              <a:t>. </a:t>
            </a:r>
            <a:r>
              <a:rPr lang="zh-CN" altLang="en-US" sz="2400" b="0" u="sng" dirty="0">
                <a:ea typeface="標楷體" panose="03000509000000000000" pitchFamily="65" charset="-120"/>
              </a:rPr>
              <a:t>嘉敏</a:t>
            </a:r>
            <a:r>
              <a:rPr lang="zh-TW" altLang="en-US" sz="2400" b="0" dirty="0">
                <a:ea typeface="標楷體" panose="03000509000000000000" pitchFamily="65" charset="-120"/>
              </a:rPr>
              <a:t>在</a:t>
            </a:r>
            <a:r>
              <a:rPr lang="zh-CN" altLang="en-US" sz="2400" b="0" dirty="0">
                <a:ea typeface="標楷體" panose="03000509000000000000" pitchFamily="65" charset="-120"/>
              </a:rPr>
              <a:t>山頂</a:t>
            </a:r>
            <a:r>
              <a:rPr lang="zh-TW" altLang="en-US" sz="2400" b="0" dirty="0">
                <a:ea typeface="標楷體" panose="03000509000000000000" pitchFamily="65" charset="-120"/>
              </a:rPr>
              <a:t>逗留了</a:t>
            </a:r>
            <a:r>
              <a:rPr lang="en-US" altLang="zh-TW" sz="2400" b="0" dirty="0">
                <a:ea typeface="標楷體" panose="03000509000000000000" pitchFamily="65" charset="-120"/>
              </a:rPr>
              <a:t>30</a:t>
            </a:r>
            <a:r>
              <a:rPr lang="zh-TW" altLang="en-US" sz="2400" b="0" dirty="0">
                <a:ea typeface="標楷體" panose="03000509000000000000" pitchFamily="65" charset="-120"/>
              </a:rPr>
              <a:t>分鐘。</a:t>
            </a:r>
            <a:endParaRPr lang="zh-CN" altLang="en-US" sz="2400" b="0" dirty="0">
              <a:ea typeface="標楷體" panose="03000509000000000000" pitchFamily="65" charset="-120"/>
            </a:endParaRPr>
          </a:p>
        </p:txBody>
      </p:sp>
      <p:sp>
        <p:nvSpPr>
          <p:cNvPr id="69" name="Rectangle 4">
            <a:extLst>
              <a:ext uri="{FF2B5EF4-FFF2-40B4-BE49-F238E27FC236}">
                <a16:creationId xmlns:a16="http://schemas.microsoft.com/office/drawing/2014/main" id="{228F77F1-E5F5-41A4-AAB4-788059618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37" y="2656758"/>
            <a:ext cx="2489907" cy="18004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US" altLang="zh-CN" sz="2400" b="0" dirty="0">
                <a:ea typeface="標楷體" panose="03000509000000000000" pitchFamily="65" charset="-120"/>
              </a:rPr>
              <a:t>A. </a:t>
            </a:r>
            <a:r>
              <a:rPr lang="zh-TW" altLang="en-US" sz="2400" b="0" dirty="0">
                <a:ea typeface="標楷體" panose="03000509000000000000" pitchFamily="65" charset="-120"/>
              </a:rPr>
              <a:t>只有</a:t>
            </a: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400" b="0" dirty="0">
                <a:ea typeface="標楷體" panose="03000509000000000000" pitchFamily="65" charset="-120"/>
              </a:rPr>
              <a:t>B. </a:t>
            </a:r>
            <a:r>
              <a:rPr lang="zh-TW" altLang="en-US" sz="2400" b="0" dirty="0">
                <a:ea typeface="標楷體" panose="03000509000000000000" pitchFamily="65" charset="-120"/>
              </a:rPr>
              <a:t>只有</a:t>
            </a:r>
            <a:r>
              <a:rPr lang="en-US" altLang="zh-CN" sz="2400" b="0" dirty="0">
                <a:ea typeface="標楷體" panose="03000509000000000000" pitchFamily="65" charset="-120"/>
              </a:rPr>
              <a:t>I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400" b="0" dirty="0">
                <a:ea typeface="標楷體" panose="03000509000000000000" pitchFamily="65" charset="-120"/>
              </a:rPr>
              <a:t>C.</a:t>
            </a:r>
            <a:r>
              <a:rPr lang="en-US" altLang="zh-TW" sz="2400" b="0" dirty="0">
                <a:ea typeface="標楷體" panose="03000509000000000000" pitchFamily="65" charset="-120"/>
              </a:rPr>
              <a:t> </a:t>
            </a:r>
            <a:r>
              <a:rPr lang="zh-TW" altLang="en-US" sz="2400" b="0" dirty="0">
                <a:ea typeface="標楷體" panose="03000509000000000000" pitchFamily="65" charset="-120"/>
              </a:rPr>
              <a:t>只有</a:t>
            </a: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CN" sz="2400" b="0" dirty="0">
                <a:ea typeface="標楷體" panose="03000509000000000000" pitchFamily="65" charset="-120"/>
              </a:rPr>
              <a:t>III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400" b="0" dirty="0">
                <a:ea typeface="標楷體" panose="03000509000000000000" pitchFamily="65" charset="-120"/>
              </a:rPr>
              <a:t>D.</a:t>
            </a:r>
            <a:r>
              <a:rPr lang="en-US" altLang="zh-TW" sz="2400" b="0" dirty="0">
                <a:ea typeface="標楷體" panose="03000509000000000000" pitchFamily="65" charset="-120"/>
              </a:rPr>
              <a:t> </a:t>
            </a:r>
            <a:r>
              <a:rPr lang="en-US" altLang="zh-CN" sz="2400" b="0" dirty="0">
                <a:ea typeface="標楷體" panose="03000509000000000000" pitchFamily="65" charset="-120"/>
              </a:rPr>
              <a:t>I</a:t>
            </a:r>
            <a:r>
              <a:rPr lang="zh-CN" altLang="en-US" sz="24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CN" sz="2400" b="0" dirty="0">
                <a:ea typeface="標楷體" panose="03000509000000000000" pitchFamily="65" charset="-120"/>
              </a:rPr>
              <a:t>III</a:t>
            </a:r>
            <a:endParaRPr lang="zh-TW" altLang="en-US" sz="2400" b="0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1" grpId="0" build="allAtOnce"/>
      <p:bldP spid="32" grpId="0" build="allAtOnce"/>
      <p:bldP spid="34" grpId="0" build="allAtOnce"/>
      <p:bldP spid="40" grpId="0" animBg="1"/>
      <p:bldP spid="40" grpId="1" animBg="1"/>
      <p:bldP spid="46" grpId="0" build="allAtOnce"/>
      <p:bldP spid="48" grpId="0" build="allAtOnce"/>
      <p:bldP spid="54" grpId="0" animBg="1"/>
      <p:bldP spid="54" grpId="1" animBg="1"/>
      <p:bldP spid="60" grpId="0" build="allAtOnce"/>
      <p:bldP spid="61" grpId="0" animBg="1"/>
      <p:bldP spid="61" grpId="1" animBg="1"/>
      <p:bldP spid="62" grpId="0" build="allAtOnce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7" grpId="0" animBg="1"/>
      <p:bldP spid="6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F5E61FF-26BA-42BA-9502-6BBC72A7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290919"/>
            <a:ext cx="504000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78D1CBE5-5D40-4E63-8101-86DA8539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4" y="5229200"/>
            <a:ext cx="5639646" cy="9079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US" altLang="zh-CN" sz="2400" b="0" dirty="0">
                <a:ea typeface="標楷體" panose="03000509000000000000" pitchFamily="65" charset="-120"/>
              </a:rPr>
              <a:t>A. </a:t>
            </a:r>
            <a:r>
              <a:rPr lang="zh-TW" altLang="en-US" sz="2400" b="0" dirty="0">
                <a:ea typeface="標楷體" panose="03000509000000000000" pitchFamily="65" charset="-120"/>
              </a:rPr>
              <a:t>只有</a:t>
            </a:r>
            <a:r>
              <a:rPr lang="en-US" altLang="zh-CN" sz="2400" b="0" dirty="0">
                <a:ea typeface="標楷體" panose="03000509000000000000" pitchFamily="65" charset="-120"/>
              </a:rPr>
              <a:t>I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400" b="0" dirty="0">
                <a:ea typeface="標楷體" panose="03000509000000000000" pitchFamily="65" charset="-120"/>
              </a:rPr>
              <a:t>B. </a:t>
            </a:r>
            <a:r>
              <a:rPr lang="zh-TW" altLang="en-US" sz="2400" b="0" dirty="0">
                <a:ea typeface="標楷體" panose="03000509000000000000" pitchFamily="65" charset="-120"/>
              </a:rPr>
              <a:t>只有</a:t>
            </a:r>
            <a:r>
              <a:rPr lang="en-US" altLang="zh-CN" sz="2400" b="0" dirty="0">
                <a:ea typeface="標楷體" panose="03000509000000000000" pitchFamily="65" charset="-120"/>
              </a:rPr>
              <a:t>I</a:t>
            </a:r>
            <a:r>
              <a:rPr lang="zh-TW" altLang="en-US" sz="2400" b="0" dirty="0">
                <a:ea typeface="標楷體" panose="03000509000000000000" pitchFamily="65" charset="-120"/>
              </a:rPr>
              <a:t>及</a:t>
            </a:r>
            <a:r>
              <a:rPr lang="en-US" altLang="zh-CN" sz="2400" b="0" dirty="0">
                <a:ea typeface="標楷體" panose="03000509000000000000" pitchFamily="65" charset="-120"/>
              </a:rPr>
              <a:t>III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400" b="0" dirty="0">
                <a:ea typeface="標楷體" panose="03000509000000000000" pitchFamily="65" charset="-120"/>
              </a:rPr>
              <a:t>C.</a:t>
            </a:r>
            <a:r>
              <a:rPr lang="en-US" altLang="zh-TW" sz="2400" b="0" dirty="0">
                <a:ea typeface="標楷體" panose="03000509000000000000" pitchFamily="65" charset="-120"/>
              </a:rPr>
              <a:t> </a:t>
            </a:r>
            <a:r>
              <a:rPr lang="zh-TW" altLang="en-US" sz="2400" b="0" dirty="0">
                <a:ea typeface="標楷體" panose="03000509000000000000" pitchFamily="65" charset="-120"/>
              </a:rPr>
              <a:t>只有</a:t>
            </a: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r>
              <a:rPr lang="zh-TW" altLang="en-US" sz="2400" b="0" dirty="0">
                <a:ea typeface="標楷體" panose="03000509000000000000" pitchFamily="65" charset="-120"/>
              </a:rPr>
              <a:t>及</a:t>
            </a:r>
            <a:r>
              <a:rPr lang="en-US" altLang="zh-CN" sz="2400" b="0" dirty="0">
                <a:ea typeface="標楷體" panose="03000509000000000000" pitchFamily="65" charset="-120"/>
              </a:rPr>
              <a:t>III                     D.</a:t>
            </a:r>
            <a:r>
              <a:rPr lang="en-US" altLang="zh-TW" sz="2400" b="0" dirty="0">
                <a:ea typeface="標楷體" panose="03000509000000000000" pitchFamily="65" charset="-120"/>
              </a:rPr>
              <a:t> </a:t>
            </a:r>
            <a:r>
              <a:rPr lang="en-US" altLang="zh-CN" sz="2400" b="0" dirty="0">
                <a:ea typeface="標楷體" panose="03000509000000000000" pitchFamily="65" charset="-120"/>
              </a:rPr>
              <a:t>I</a:t>
            </a:r>
            <a:r>
              <a:rPr lang="zh-CN" altLang="en-US" sz="2400" b="0" dirty="0">
                <a:ea typeface="標楷體" panose="03000509000000000000" pitchFamily="65" charset="-120"/>
              </a:rPr>
              <a:t>、</a:t>
            </a: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r>
              <a:rPr lang="zh-TW" altLang="en-US" sz="2400" b="0" dirty="0">
                <a:ea typeface="標楷體" panose="03000509000000000000" pitchFamily="65" charset="-120"/>
              </a:rPr>
              <a:t>及</a:t>
            </a:r>
            <a:r>
              <a:rPr lang="en-US" altLang="zh-CN" sz="2400" b="0" dirty="0">
                <a:ea typeface="標楷體" panose="03000509000000000000" pitchFamily="65" charset="-120"/>
              </a:rPr>
              <a:t>III</a:t>
            </a:r>
            <a:endParaRPr lang="zh-TW" altLang="en-US" sz="2400" b="0" dirty="0">
              <a:ea typeface="標楷體" panose="03000509000000000000" pitchFamily="65" charset="-120"/>
            </a:endParaRPr>
          </a:p>
        </p:txBody>
      </p:sp>
      <p:sp>
        <p:nvSpPr>
          <p:cNvPr id="126" name="矩形 13">
            <a:extLst>
              <a:ext uri="{FF2B5EF4-FFF2-40B4-BE49-F238E27FC236}">
                <a16:creationId xmlns:a16="http://schemas.microsoft.com/office/drawing/2014/main" id="{95BC5F09-A287-4241-9D90-E911E4AE2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491" y="3984098"/>
            <a:ext cx="2759437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7" name="矩形 13">
            <a:extLst>
              <a:ext uri="{FF2B5EF4-FFF2-40B4-BE49-F238E27FC236}">
                <a16:creationId xmlns:a16="http://schemas.microsoft.com/office/drawing/2014/main" id="{E8CB8ECB-F0C1-4DAE-A70B-AA15251E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25" y="4387245"/>
            <a:ext cx="796695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8" name="矩形 13">
            <a:extLst>
              <a:ext uri="{FF2B5EF4-FFF2-40B4-BE49-F238E27FC236}">
                <a16:creationId xmlns:a16="http://schemas.microsoft.com/office/drawing/2014/main" id="{57C318DB-0614-45FC-9A5A-8C2D5B7A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490" y="4830214"/>
            <a:ext cx="6650295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9" name="矩形 13">
            <a:extLst>
              <a:ext uri="{FF2B5EF4-FFF2-40B4-BE49-F238E27FC236}">
                <a16:creationId xmlns:a16="http://schemas.microsoft.com/office/drawing/2014/main" id="{95434D99-F7A8-45F0-A3B7-126369D6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470" y="4387245"/>
            <a:ext cx="868370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0" name="矩形 13">
            <a:extLst>
              <a:ext uri="{FF2B5EF4-FFF2-40B4-BE49-F238E27FC236}">
                <a16:creationId xmlns:a16="http://schemas.microsoft.com/office/drawing/2014/main" id="{41318275-E554-4E6C-8D9A-4A8C55FAE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157" y="4380098"/>
            <a:ext cx="612608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DAF5F-88E3-4173-A3A4-F5B382FB2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579" y="5186031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70CCA3F1-AD99-47F9-84AE-EF38982A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31" y="3465695"/>
            <a:ext cx="8341165" cy="17620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900"/>
              </a:spcAft>
            </a:pPr>
            <a:r>
              <a:rPr lang="zh-TW" altLang="en-US" sz="2400" b="0" dirty="0">
                <a:ea typeface="標楷體" panose="03000509000000000000" pitchFamily="65" charset="-120"/>
              </a:rPr>
              <a:t>根據上圖，下列哪些描述是正確的？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r>
              <a:rPr lang="zh-TW" altLang="en-US" sz="2400" b="0" dirty="0">
                <a:ea typeface="標楷體" panose="03000509000000000000" pitchFamily="65" charset="-120"/>
              </a:rPr>
              <a:t> </a:t>
            </a:r>
            <a:r>
              <a:rPr lang="en-US" altLang="zh-CN" sz="2400" b="0" dirty="0">
                <a:ea typeface="標楷體" panose="03000509000000000000" pitchFamily="65" charset="-120"/>
              </a:rPr>
              <a:t>I</a:t>
            </a:r>
            <a:r>
              <a:rPr lang="en-US" altLang="zh-TW" sz="2400" b="0" dirty="0">
                <a:ea typeface="標楷體" panose="03000509000000000000" pitchFamily="65" charset="-120"/>
              </a:rPr>
              <a:t>. </a:t>
            </a:r>
            <a:r>
              <a:rPr lang="zh-TW" altLang="en-US" sz="2400" b="0" dirty="0">
                <a:ea typeface="標楷體" panose="03000509000000000000" pitchFamily="65" charset="-120"/>
              </a:rPr>
              <a:t>男款羽絨服的總數量是</a:t>
            </a:r>
            <a:r>
              <a:rPr lang="en-US" altLang="zh-TW" sz="2400" b="0" dirty="0">
                <a:ea typeface="標楷體" panose="03000509000000000000" pitchFamily="65" charset="-120"/>
              </a:rPr>
              <a:t>900</a:t>
            </a:r>
            <a:r>
              <a:rPr lang="zh-CN" altLang="en-US" sz="2400" b="0" dirty="0">
                <a:ea typeface="標楷體" panose="03000509000000000000" pitchFamily="65" charset="-120"/>
              </a:rPr>
              <a:t>件</a:t>
            </a:r>
            <a:r>
              <a:rPr lang="zh-TW" altLang="en-US" sz="2400" b="0" dirty="0">
                <a:ea typeface="標楷體" panose="03000509000000000000" pitchFamily="65" charset="-120"/>
              </a:rPr>
              <a:t>。      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r>
              <a:rPr lang="en-US" altLang="zh-CN" sz="2400" b="0" dirty="0">
                <a:ea typeface="標楷體" panose="03000509000000000000" pitchFamily="65" charset="-120"/>
              </a:rPr>
              <a:t>II</a:t>
            </a:r>
            <a:r>
              <a:rPr lang="en-US" altLang="zh-TW" sz="2400" b="0" dirty="0">
                <a:ea typeface="標楷體" panose="03000509000000000000" pitchFamily="65" charset="-120"/>
              </a:rPr>
              <a:t>. </a:t>
            </a:r>
            <a:r>
              <a:rPr lang="zh-TW" altLang="en-US" sz="2400" b="0" dirty="0">
                <a:ea typeface="標楷體" panose="03000509000000000000" pitchFamily="65" charset="-120"/>
              </a:rPr>
              <a:t>品牌</a:t>
            </a:r>
            <a:r>
              <a:rPr lang="en-US" altLang="zh-TW" sz="2400" b="0" dirty="0">
                <a:ea typeface="標楷體" panose="03000509000000000000" pitchFamily="65" charset="-120"/>
              </a:rPr>
              <a:t>P</a:t>
            </a:r>
            <a:r>
              <a:rPr lang="zh-TW" altLang="en-US" sz="2400" b="0" dirty="0">
                <a:ea typeface="標楷體" panose="03000509000000000000" pitchFamily="65" charset="-120"/>
              </a:rPr>
              <a:t>和品牌</a:t>
            </a:r>
            <a:r>
              <a:rPr lang="en-US" altLang="zh-TW" sz="2400" b="0" dirty="0">
                <a:ea typeface="標楷體" panose="03000509000000000000" pitchFamily="65" charset="-120"/>
              </a:rPr>
              <a:t>Q</a:t>
            </a:r>
            <a:r>
              <a:rPr lang="zh-TW" altLang="en-US" sz="2400" b="0" dirty="0">
                <a:ea typeface="標楷體" panose="03000509000000000000" pitchFamily="65" charset="-120"/>
              </a:rPr>
              <a:t>的羽絨服數量</a:t>
            </a:r>
            <a:r>
              <a:rPr lang="zh-CN" altLang="en-US" sz="2400" b="0" dirty="0">
                <a:ea typeface="標楷體" panose="03000509000000000000" pitchFamily="65" charset="-120"/>
              </a:rPr>
              <a:t>相差</a:t>
            </a:r>
            <a:r>
              <a:rPr lang="en-US" altLang="zh-CN" sz="2400" b="0" dirty="0">
                <a:ea typeface="標楷體" panose="03000509000000000000" pitchFamily="65" charset="-120"/>
              </a:rPr>
              <a:t>200</a:t>
            </a:r>
            <a:r>
              <a:rPr lang="zh-CN" altLang="en-US" sz="2400" b="0" dirty="0">
                <a:ea typeface="標楷體" panose="03000509000000000000" pitchFamily="65" charset="-120"/>
              </a:rPr>
              <a:t>件。</a:t>
            </a:r>
            <a:r>
              <a:rPr lang="zh-TW" altLang="en-US" sz="2400" b="0" dirty="0">
                <a:ea typeface="標楷體" panose="03000509000000000000" pitchFamily="65" charset="-120"/>
              </a:rPr>
              <a:t>     </a:t>
            </a:r>
            <a:endParaRPr lang="en-US" altLang="zh-TW" sz="2400" b="0" dirty="0">
              <a:ea typeface="標楷體" panose="03000509000000000000" pitchFamily="65" charset="-120"/>
            </a:endParaRPr>
          </a:p>
          <a:p>
            <a:r>
              <a:rPr lang="en-US" altLang="zh-CN" sz="2400" b="0" dirty="0">
                <a:ea typeface="標楷體" panose="03000509000000000000" pitchFamily="65" charset="-120"/>
              </a:rPr>
              <a:t>III</a:t>
            </a:r>
            <a:r>
              <a:rPr lang="en-US" altLang="zh-TW" sz="2400" b="0" dirty="0">
                <a:ea typeface="標楷體" panose="03000509000000000000" pitchFamily="65" charset="-120"/>
              </a:rPr>
              <a:t>. </a:t>
            </a:r>
            <a:r>
              <a:rPr lang="zh-TW" altLang="en-US" sz="2400" b="0" dirty="0">
                <a:ea typeface="標楷體" panose="03000509000000000000" pitchFamily="65" charset="-120"/>
              </a:rPr>
              <a:t>品牌</a:t>
            </a:r>
            <a:r>
              <a:rPr lang="en-US" altLang="zh-TW" sz="2400" b="0" dirty="0">
                <a:ea typeface="標楷體" panose="03000509000000000000" pitchFamily="65" charset="-120"/>
              </a:rPr>
              <a:t>R</a:t>
            </a:r>
            <a:r>
              <a:rPr lang="zh-TW" altLang="en-US" sz="2400" b="0" dirty="0">
                <a:ea typeface="標楷體" panose="03000509000000000000" pitchFamily="65" charset="-120"/>
              </a:rPr>
              <a:t>的女款羽絨服數量佔品牌</a:t>
            </a:r>
            <a:r>
              <a:rPr lang="en-US" altLang="zh-TW" sz="2400" b="0" dirty="0">
                <a:ea typeface="標楷體" panose="03000509000000000000" pitchFamily="65" charset="-120"/>
              </a:rPr>
              <a:t>R</a:t>
            </a:r>
            <a:r>
              <a:rPr lang="zh-TW" altLang="en-US" sz="2400" b="0" dirty="0">
                <a:ea typeface="標楷體" panose="03000509000000000000" pitchFamily="65" charset="-120"/>
              </a:rPr>
              <a:t>的羽絨服總數量</a:t>
            </a:r>
            <a:r>
              <a:rPr lang="zh-CN" altLang="en-US" sz="2400" b="0" dirty="0">
                <a:ea typeface="標楷體" panose="03000509000000000000" pitchFamily="65" charset="-120"/>
              </a:rPr>
              <a:t>的      </a:t>
            </a:r>
            <a:r>
              <a:rPr lang="zh-TW" altLang="en-US" sz="2400" b="0" dirty="0">
                <a:ea typeface="標楷體" panose="03000509000000000000" pitchFamily="65" charset="-120"/>
              </a:rPr>
              <a:t>。</a:t>
            </a:r>
            <a:endParaRPr lang="zh-CN" altLang="en-US" sz="2400" b="0" dirty="0">
              <a:ea typeface="標楷體" panose="03000509000000000000" pitchFamily="65" charset="-120"/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AE96BC55-0F5F-40F9-BCDC-2E66D64D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50" y="3429000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28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48" name="组合 20">
            <a:extLst>
              <a:ext uri="{FF2B5EF4-FFF2-40B4-BE49-F238E27FC236}">
                <a16:creationId xmlns:a16="http://schemas.microsoft.com/office/drawing/2014/main" id="{6E8DEEF4-2237-4A9D-AB54-2D78BFECE719}"/>
              </a:ext>
            </a:extLst>
          </p:cNvPr>
          <p:cNvGrpSpPr>
            <a:grpSpLocks/>
          </p:cNvGrpSpPr>
          <p:nvPr/>
        </p:nvGrpSpPr>
        <p:grpSpPr bwMode="auto">
          <a:xfrm>
            <a:off x="8033297" y="4599191"/>
            <a:ext cx="643159" cy="836126"/>
            <a:chOff x="4454472" y="3138494"/>
            <a:chExt cx="642942" cy="835726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6559E455-B9BB-4962-9254-4B3DF8811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472" y="3138494"/>
              <a:ext cx="642942" cy="835726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514350" indent="-5143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ts val="2900"/>
                </a:lnSpc>
              </a:pPr>
              <a:r>
                <a:rPr lang="en-US" altLang="zh-TW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1</a:t>
              </a:r>
            </a:p>
            <a:p>
              <a:pPr algn="ctr" eaLnBrk="1" hangingPunct="1">
                <a:lnSpc>
                  <a:spcPts val="2900"/>
                </a:lnSpc>
              </a:pPr>
              <a:r>
                <a:rPr lang="en-US" altLang="zh-TW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2</a:t>
              </a:r>
              <a:r>
                <a:rPr lang="zh-TW" altLang="en-US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 </a:t>
              </a:r>
              <a:endParaRPr lang="zh-CN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endParaRPr>
            </a:p>
          </p:txBody>
        </p:sp>
        <p:cxnSp>
          <p:nvCxnSpPr>
            <p:cNvPr id="50" name="直接连接符 24">
              <a:extLst>
                <a:ext uri="{FF2B5EF4-FFF2-40B4-BE49-F238E27FC236}">
                  <a16:creationId xmlns:a16="http://schemas.microsoft.com/office/drawing/2014/main" id="{67AA2550-7808-48C6-8F5D-E9BABBA64A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20634" y="3529344"/>
              <a:ext cx="503831" cy="0"/>
            </a:xfrm>
            <a:prstGeom prst="line">
              <a:avLst/>
            </a:prstGeom>
            <a:noFill/>
            <a:ln w="17780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260744C-6893-42E2-9527-546012ED9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967" y="987558"/>
            <a:ext cx="3810000" cy="215265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8514E0D-D4AE-490D-ABCD-25D649F2F29C}"/>
              </a:ext>
            </a:extLst>
          </p:cNvPr>
          <p:cNvGrpSpPr/>
          <p:nvPr/>
        </p:nvGrpSpPr>
        <p:grpSpPr>
          <a:xfrm>
            <a:off x="1043608" y="548680"/>
            <a:ext cx="5546924" cy="2925265"/>
            <a:chOff x="3347201" y="2692336"/>
            <a:chExt cx="5546924" cy="2925265"/>
          </a:xfrm>
        </p:grpSpPr>
        <p:sp>
          <p:nvSpPr>
            <p:cNvPr id="116" name="Rectangle 4">
              <a:extLst>
                <a:ext uri="{FF2B5EF4-FFF2-40B4-BE49-F238E27FC236}">
                  <a16:creationId xmlns:a16="http://schemas.microsoft.com/office/drawing/2014/main" id="{DF127659-4E3F-461F-9F0B-AA3DC82C4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241" y="3007210"/>
              <a:ext cx="887587" cy="240065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lvl="0" algn="r" eaLnBrk="0" fontAlgn="base" hangingPunct="0">
                <a:spcBef>
                  <a:spcPct val="0"/>
                </a:spcBef>
                <a:spcAft>
                  <a:spcPts val="15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400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ts val="15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300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ts val="15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200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ts val="15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100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ts val="1500"/>
                </a:spcAft>
                <a:defRPr/>
              </a:pPr>
              <a:r>
                <a:rPr lang="en-US" altLang="zh-CN" sz="2000" b="0" dirty="0">
                  <a:ea typeface="標楷體" panose="03000509000000000000" pitchFamily="65" charset="-120"/>
                </a:rPr>
                <a:t>0</a:t>
              </a:r>
              <a:endParaRPr lang="zh-CN" altLang="en-US" sz="2000" b="0" dirty="0">
                <a:ea typeface="標楷體" panose="03000509000000000000" pitchFamily="65" charset="-120"/>
              </a:endParaRPr>
            </a:p>
          </p:txBody>
        </p:sp>
        <p:sp>
          <p:nvSpPr>
            <p:cNvPr id="117" name="Rectangle 4">
              <a:extLst>
                <a:ext uri="{FF2B5EF4-FFF2-40B4-BE49-F238E27FC236}">
                  <a16:creationId xmlns:a16="http://schemas.microsoft.com/office/drawing/2014/main" id="{21859899-F6B9-4660-B73D-73642171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005" y="2692336"/>
              <a:ext cx="2634306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lvl="0" indent="0">
                <a:spcBef>
                  <a:spcPct val="50000"/>
                </a:spcBef>
                <a:defRPr/>
              </a:pPr>
              <a:r>
                <a:rPr lang="zh-TW" altLang="en-US" sz="2000" b="0" u="sng" dirty="0">
                  <a:ea typeface="標楷體" panose="03000509000000000000" pitchFamily="65" charset="-120"/>
                  <a:cs typeface="Arial" panose="020B0604020202020204" pitchFamily="34" charset="0"/>
                </a:rPr>
                <a:t>倉庫裏的羽絨服數量</a:t>
              </a:r>
              <a:endParaRPr lang="zh-CN" altLang="en-US" sz="2000" b="0" u="sng" dirty="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18" name="Text Box 21">
              <a:extLst>
                <a:ext uri="{FF2B5EF4-FFF2-40B4-BE49-F238E27FC236}">
                  <a16:creationId xmlns:a16="http://schemas.microsoft.com/office/drawing/2014/main" id="{597A25AC-D03F-4428-819C-CC59BABC3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589809" y="3888606"/>
              <a:ext cx="19148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羽絨服數量</a:t>
              </a:r>
              <a:r>
                <a:rPr lang="en-US" altLang="zh-TW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件</a:t>
              </a:r>
              <a:r>
                <a:rPr lang="en-US" altLang="zh-TW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9" name="Text Box 1005">
              <a:extLst>
                <a:ext uri="{FF2B5EF4-FFF2-40B4-BE49-F238E27FC236}">
                  <a16:creationId xmlns:a16="http://schemas.microsoft.com/office/drawing/2014/main" id="{5963BF74-0A23-49EB-BCCF-FC0B92A65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0781" y="5248269"/>
              <a:ext cx="3585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品牌</a:t>
              </a:r>
              <a:r>
                <a:rPr lang="en-US" altLang="zh-CN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P        </a:t>
              </a:r>
              <a:r>
                <a:rPr lang="zh-CN" altLang="en-US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品牌</a:t>
              </a:r>
              <a:r>
                <a:rPr lang="en-US" altLang="zh-CN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Q        </a:t>
              </a:r>
              <a:r>
                <a:rPr lang="zh-CN" altLang="en-US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品牌</a:t>
              </a:r>
              <a:r>
                <a:rPr lang="en-US" altLang="zh-CN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R</a:t>
              </a:r>
              <a:endParaRPr lang="en-US" altLang="zh-TW" sz="1800" dirty="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20" name="Text Box 1005">
              <a:extLst>
                <a:ext uri="{FF2B5EF4-FFF2-40B4-BE49-F238E27FC236}">
                  <a16:creationId xmlns:a16="http://schemas.microsoft.com/office/drawing/2014/main" id="{89AF500B-1840-4CB0-A546-2F079DB29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489" y="5187620"/>
              <a:ext cx="8236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品牌</a:t>
              </a:r>
              <a:endParaRPr lang="en-US" altLang="zh-TW" sz="2000" dirty="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DB5731D-4AD0-495C-AEAA-AAF0250F6734}"/>
              </a:ext>
            </a:extLst>
          </p:cNvPr>
          <p:cNvGrpSpPr/>
          <p:nvPr/>
        </p:nvGrpSpPr>
        <p:grpSpPr>
          <a:xfrm>
            <a:off x="6012160" y="1059836"/>
            <a:ext cx="2043536" cy="400110"/>
            <a:chOff x="6551007" y="836982"/>
            <a:chExt cx="2043536" cy="4001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EAE435A-97D2-4A06-9777-E0C82E9C4E5C}"/>
                </a:ext>
              </a:extLst>
            </p:cNvPr>
            <p:cNvSpPr/>
            <p:nvPr/>
          </p:nvSpPr>
          <p:spPr bwMode="auto">
            <a:xfrm>
              <a:off x="6551007" y="893021"/>
              <a:ext cx="324000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rtlCol="0" anchor="ctr"/>
            <a:lstStyle/>
            <a:p>
              <a:pPr algn="r" eaLnBrk="1" hangingPunct="1"/>
              <a:endParaRPr lang="zh-CN" altLang="en-US">
                <a:latin typeface="Arial" charset="0"/>
              </a:endParaRPr>
            </a:p>
          </p:txBody>
        </p:sp>
        <p:sp>
          <p:nvSpPr>
            <p:cNvPr id="121" name="Text Box 1005">
              <a:extLst>
                <a:ext uri="{FF2B5EF4-FFF2-40B4-BE49-F238E27FC236}">
                  <a16:creationId xmlns:a16="http://schemas.microsoft.com/office/drawing/2014/main" id="{6B09857D-D8F5-4408-A621-94AF5550E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007" y="836982"/>
              <a:ext cx="17195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男款羽絨服</a:t>
              </a:r>
              <a:endParaRPr lang="en-US" altLang="zh-TW" sz="2000" dirty="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95AC0C09-3C9E-426C-B5EB-415B1C0768CE}"/>
              </a:ext>
            </a:extLst>
          </p:cNvPr>
          <p:cNvGrpSpPr/>
          <p:nvPr/>
        </p:nvGrpSpPr>
        <p:grpSpPr>
          <a:xfrm>
            <a:off x="6021330" y="1535516"/>
            <a:ext cx="2043536" cy="400110"/>
            <a:chOff x="6551007" y="836982"/>
            <a:chExt cx="2043536" cy="400110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A1199598-DFB9-475D-BBE4-1824EE6D9FF8}"/>
                </a:ext>
              </a:extLst>
            </p:cNvPr>
            <p:cNvSpPr/>
            <p:nvPr/>
          </p:nvSpPr>
          <p:spPr bwMode="auto">
            <a:xfrm>
              <a:off x="6551007" y="893021"/>
              <a:ext cx="324000" cy="28803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rtlCol="0" anchor="ctr"/>
            <a:lstStyle/>
            <a:p>
              <a:pPr algn="r" eaLnBrk="1" hangingPunct="1"/>
              <a:endParaRPr lang="zh-CN" altLang="en-US">
                <a:latin typeface="Arial" charset="0"/>
              </a:endParaRPr>
            </a:p>
          </p:txBody>
        </p:sp>
        <p:sp>
          <p:nvSpPr>
            <p:cNvPr id="124" name="Text Box 1005">
              <a:extLst>
                <a:ext uri="{FF2B5EF4-FFF2-40B4-BE49-F238E27FC236}">
                  <a16:creationId xmlns:a16="http://schemas.microsoft.com/office/drawing/2014/main" id="{2520271A-9C84-4C15-B647-D71B55C65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007" y="836982"/>
              <a:ext cx="17195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dirty="0">
                  <a:ea typeface="標楷體" panose="03000509000000000000" pitchFamily="65" charset="-120"/>
                  <a:cs typeface="Arial" panose="020B0604020202020204" pitchFamily="34" charset="0"/>
                </a:rPr>
                <a:t>女款羽絨服</a:t>
              </a:r>
              <a:endParaRPr lang="en-US" altLang="zh-TW" sz="2000" dirty="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32" name="文本框 5">
            <a:extLst>
              <a:ext uri="{FF2B5EF4-FFF2-40B4-BE49-F238E27FC236}">
                <a16:creationId xmlns:a16="http://schemas.microsoft.com/office/drawing/2014/main" id="{DFAC43DF-F425-4911-88B7-B77FCD582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992" y="1233344"/>
            <a:ext cx="77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30</a:t>
            </a: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</a:rPr>
              <a:t>0</a:t>
            </a:r>
            <a:endParaRPr lang="en-US" altLang="zh-TW" sz="20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" name="Text Box 54">
            <a:extLst>
              <a:ext uri="{FF2B5EF4-FFF2-40B4-BE49-F238E27FC236}">
                <a16:creationId xmlns:a16="http://schemas.microsoft.com/office/drawing/2014/main" id="{EABEED52-2512-432E-87CA-E2981312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1" y="3871985"/>
            <a:ext cx="50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36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134" name="Text Box 54">
            <a:extLst>
              <a:ext uri="{FF2B5EF4-FFF2-40B4-BE49-F238E27FC236}">
                <a16:creationId xmlns:a16="http://schemas.microsoft.com/office/drawing/2014/main" id="{7A3C171A-61E3-441B-9E28-A2A3EC17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98" y="4262079"/>
            <a:ext cx="50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36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9E234196-11D2-42C0-9D1C-71479FD3E0E5}"/>
              </a:ext>
            </a:extLst>
          </p:cNvPr>
          <p:cNvSpPr/>
          <p:nvPr/>
        </p:nvSpPr>
        <p:spPr bwMode="auto">
          <a:xfrm>
            <a:off x="5963911" y="1058677"/>
            <a:ext cx="1756339" cy="40011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6" name="文本框 5">
            <a:extLst>
              <a:ext uri="{FF2B5EF4-FFF2-40B4-BE49-F238E27FC236}">
                <a16:creationId xmlns:a16="http://schemas.microsoft.com/office/drawing/2014/main" id="{0686FF3A-6266-4A98-B025-FEF73EAE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376" y="1760729"/>
            <a:ext cx="732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</a:t>
            </a: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</a:rPr>
              <a:t>0</a:t>
            </a:r>
            <a:endParaRPr lang="en-US" altLang="zh-TW" sz="20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7" name="文本框 5">
            <a:extLst>
              <a:ext uri="{FF2B5EF4-FFF2-40B4-BE49-F238E27FC236}">
                <a16:creationId xmlns:a16="http://schemas.microsoft.com/office/drawing/2014/main" id="{9FFA3C7D-BBDC-4F58-B0E5-19D5436D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25" y="824546"/>
            <a:ext cx="732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40</a:t>
            </a:r>
            <a:r>
              <a:rPr lang="en-US" altLang="zh-TW" sz="2000" b="0" dirty="0">
                <a:solidFill>
                  <a:srgbClr val="FF00FF"/>
                </a:solidFill>
                <a:ea typeface="標楷體" panose="03000509000000000000" pitchFamily="65" charset="-120"/>
              </a:rPr>
              <a:t>0</a:t>
            </a:r>
            <a:endParaRPr lang="en-US" altLang="zh-TW" sz="20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8" name="文本框 15">
            <a:extLst>
              <a:ext uri="{FF2B5EF4-FFF2-40B4-BE49-F238E27FC236}">
                <a16:creationId xmlns:a16="http://schemas.microsoft.com/office/drawing/2014/main" id="{FCAC8149-2D4B-4A96-A90B-4A0EF11E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928" y="3965472"/>
            <a:ext cx="1068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= 900</a:t>
            </a:r>
            <a:endParaRPr lang="en-US" altLang="zh-TW" sz="20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0" name="文本框 15">
            <a:extLst>
              <a:ext uri="{FF2B5EF4-FFF2-40B4-BE49-F238E27FC236}">
                <a16:creationId xmlns:a16="http://schemas.microsoft.com/office/drawing/2014/main" id="{11A06E08-C3FE-4294-9A76-B3F0D1AF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038" y="3958871"/>
            <a:ext cx="2189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300</a:t>
            </a:r>
            <a:r>
              <a:rPr lang="zh-CN" altLang="en-US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200</a:t>
            </a:r>
            <a:r>
              <a:rPr lang="zh-CN" altLang="en-US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400</a:t>
            </a:r>
            <a:endParaRPr lang="en-US" altLang="zh-TW" sz="2000" b="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07F51526-4C8F-4819-B57B-3C04F34C7A86}"/>
              </a:ext>
            </a:extLst>
          </p:cNvPr>
          <p:cNvSpPr/>
          <p:nvPr/>
        </p:nvSpPr>
        <p:spPr bwMode="auto">
          <a:xfrm>
            <a:off x="2412322" y="1171866"/>
            <a:ext cx="823842" cy="2287909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D7C02D8E-7211-4B0B-9B28-D934098809D8}"/>
              </a:ext>
            </a:extLst>
          </p:cNvPr>
          <p:cNvSpPr/>
          <p:nvPr/>
        </p:nvSpPr>
        <p:spPr bwMode="auto">
          <a:xfrm>
            <a:off x="3520066" y="1617174"/>
            <a:ext cx="823842" cy="184260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3" name="文本框 5">
            <a:extLst>
              <a:ext uri="{FF2B5EF4-FFF2-40B4-BE49-F238E27FC236}">
                <a16:creationId xmlns:a16="http://schemas.microsoft.com/office/drawing/2014/main" id="{56E70ABE-8BBE-4FAD-AB47-8C0ACD08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59" y="1495913"/>
            <a:ext cx="697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25</a:t>
            </a: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0</a:t>
            </a:r>
            <a:endParaRPr lang="en-US" altLang="zh-TW" sz="20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4" name="文本框 5">
            <a:extLst>
              <a:ext uri="{FF2B5EF4-FFF2-40B4-BE49-F238E27FC236}">
                <a16:creationId xmlns:a16="http://schemas.microsoft.com/office/drawing/2014/main" id="{80E33B10-C69E-433D-AE41-DB04E4C8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721" y="2018340"/>
            <a:ext cx="732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0</a:t>
            </a:r>
            <a:endParaRPr lang="en-US" altLang="zh-TW" sz="20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5" name="文本框 15">
            <a:extLst>
              <a:ext uri="{FF2B5EF4-FFF2-40B4-BE49-F238E27FC236}">
                <a16:creationId xmlns:a16="http://schemas.microsoft.com/office/drawing/2014/main" id="{5EEF6750-4DAC-4A48-8F6F-162694EB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117" y="2663356"/>
            <a:ext cx="1126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= 200</a:t>
            </a:r>
            <a:endParaRPr lang="en-US" altLang="zh-TW" sz="20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7" name="文本框 15">
            <a:extLst>
              <a:ext uri="{FF2B5EF4-FFF2-40B4-BE49-F238E27FC236}">
                <a16:creationId xmlns:a16="http://schemas.microsoft.com/office/drawing/2014/main" id="{624FAB2E-3B02-4A1C-B7B0-768B4682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358" y="2221851"/>
            <a:ext cx="3497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CN" sz="2000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. </a:t>
            </a: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(300</a:t>
            </a:r>
            <a:r>
              <a:rPr lang="zh-CN" altLang="en-US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250)</a:t>
            </a:r>
            <a:r>
              <a:rPr lang="zh-CN" altLang="en-US" sz="20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－</a:t>
            </a: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(200</a:t>
            </a:r>
            <a:r>
              <a:rPr lang="zh-CN" altLang="en-US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150)</a:t>
            </a:r>
            <a:endParaRPr lang="en-US" altLang="zh-TW" sz="2000" b="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8" name="文本框 5">
            <a:extLst>
              <a:ext uri="{FF2B5EF4-FFF2-40B4-BE49-F238E27FC236}">
                <a16:creationId xmlns:a16="http://schemas.microsoft.com/office/drawing/2014/main" id="{3860E5F4-3E46-4EA8-956D-0004E3B4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913" y="1739414"/>
            <a:ext cx="732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</a:t>
            </a: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0</a:t>
            </a:r>
            <a:endParaRPr lang="en-US" altLang="zh-TW" sz="20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" name="Rectangle 4">
            <a:extLst>
              <a:ext uri="{FF2B5EF4-FFF2-40B4-BE49-F238E27FC236}">
                <a16:creationId xmlns:a16="http://schemas.microsoft.com/office/drawing/2014/main" id="{B471191F-0F9E-442E-921F-3D37875F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393" y="5517670"/>
            <a:ext cx="1685494" cy="444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900"/>
              </a:lnSpc>
            </a:pP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400</a:t>
            </a:r>
            <a:r>
              <a:rPr lang="zh-CN" altLang="en-US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200</a:t>
            </a:r>
            <a:r>
              <a:rPr lang="zh-TW" altLang="en-US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zh-CN" altLang="en-US" sz="20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150" name="直接连接符 24">
            <a:extLst>
              <a:ext uri="{FF2B5EF4-FFF2-40B4-BE49-F238E27FC236}">
                <a16:creationId xmlns:a16="http://schemas.microsoft.com/office/drawing/2014/main" id="{FFEAAB95-D1A3-4FD5-AA14-0DAF6C4D3A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0192" y="5592814"/>
            <a:ext cx="1296000" cy="0"/>
          </a:xfrm>
          <a:prstGeom prst="line">
            <a:avLst/>
          </a:prstGeom>
          <a:noFill/>
          <a:ln w="1778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9DDA2E17-60D5-48D1-BEA6-982D62AAC314}"/>
              </a:ext>
            </a:extLst>
          </p:cNvPr>
          <p:cNvGrpSpPr/>
          <p:nvPr/>
        </p:nvGrpSpPr>
        <p:grpSpPr>
          <a:xfrm>
            <a:off x="7565878" y="5261352"/>
            <a:ext cx="883988" cy="711798"/>
            <a:chOff x="2369252" y="5770638"/>
            <a:chExt cx="883988" cy="711798"/>
          </a:xfrm>
        </p:grpSpPr>
        <p:grpSp>
          <p:nvGrpSpPr>
            <p:cNvPr id="152" name="组合 20">
              <a:extLst>
                <a:ext uri="{FF2B5EF4-FFF2-40B4-BE49-F238E27FC236}">
                  <a16:creationId xmlns:a16="http://schemas.microsoft.com/office/drawing/2014/main" id="{F66AE99A-E693-43C8-8CBA-58ED4FD6F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0081" y="5770638"/>
              <a:ext cx="643159" cy="711798"/>
              <a:chOff x="4457566" y="3159117"/>
              <a:chExt cx="642942" cy="711458"/>
            </a:xfrm>
          </p:grpSpPr>
          <p:sp>
            <p:nvSpPr>
              <p:cNvPr id="154" name="Rectangle 4">
                <a:extLst>
                  <a:ext uri="{FF2B5EF4-FFF2-40B4-BE49-F238E27FC236}">
                    <a16:creationId xmlns:a16="http://schemas.microsoft.com/office/drawing/2014/main" id="{83A57B92-3385-4EA0-BAF9-EED89A8FC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66" y="3159117"/>
                <a:ext cx="642942" cy="71145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3D99">
                    <a:alpha val="79999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marL="514350" indent="-5143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ts val="2200"/>
                  </a:lnSpc>
                </a:pPr>
                <a:r>
                  <a:rPr lang="en-US" altLang="zh-TW" sz="20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</a:t>
                </a:r>
              </a:p>
              <a:p>
                <a:pPr algn="ctr" eaLnBrk="1" hangingPunct="1">
                  <a:lnSpc>
                    <a:spcPts val="2900"/>
                  </a:lnSpc>
                </a:pPr>
                <a:r>
                  <a:rPr lang="en-US" altLang="zh-TW" sz="20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3</a:t>
                </a:r>
                <a:r>
                  <a:rPr lang="zh-TW" altLang="en-US" sz="20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 </a:t>
                </a:r>
                <a:endParaRPr lang="zh-CN" altLang="en-US" sz="2000" b="0" dirty="0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cxnSp>
            <p:nvCxnSpPr>
              <p:cNvPr id="155" name="直接连接符 24">
                <a:extLst>
                  <a:ext uri="{FF2B5EF4-FFF2-40B4-BE49-F238E27FC236}">
                    <a16:creationId xmlns:a16="http://schemas.microsoft.com/office/drawing/2014/main" id="{A3596B63-3376-4072-9329-8E79069545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20634" y="3486848"/>
                <a:ext cx="503831" cy="0"/>
              </a:xfrm>
              <a:prstGeom prst="line">
                <a:avLst/>
              </a:prstGeom>
              <a:noFill/>
              <a:ln w="1778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" name="文本框 15">
              <a:extLst>
                <a:ext uri="{FF2B5EF4-FFF2-40B4-BE49-F238E27FC236}">
                  <a16:creationId xmlns:a16="http://schemas.microsoft.com/office/drawing/2014/main" id="{6A7748D4-F5D3-4A7B-AA46-80EA30151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252" y="5907229"/>
              <a:ext cx="3725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 b="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=</a:t>
              </a:r>
              <a:endParaRPr lang="en-US" altLang="zh-TW" sz="2000" b="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56" name="Rectangle 4">
            <a:extLst>
              <a:ext uri="{FF2B5EF4-FFF2-40B4-BE49-F238E27FC236}">
                <a16:creationId xmlns:a16="http://schemas.microsoft.com/office/drawing/2014/main" id="{462BD287-694D-4085-ACB8-296CBACA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466" y="5224950"/>
            <a:ext cx="796869" cy="44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900"/>
              </a:lnSpc>
            </a:pPr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200</a:t>
            </a:r>
          </a:p>
        </p:txBody>
      </p:sp>
      <p:sp>
        <p:nvSpPr>
          <p:cNvPr id="157" name="Text Box 54">
            <a:extLst>
              <a:ext uri="{FF2B5EF4-FFF2-40B4-BE49-F238E27FC236}">
                <a16:creationId xmlns:a16="http://schemas.microsoft.com/office/drawing/2014/main" id="{71889D80-BC1E-4EE3-B517-EF17540BF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6" y="4666498"/>
            <a:ext cx="50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36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36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4BF90154-EE75-4A88-92AA-2F3B2615FCBE}"/>
              </a:ext>
            </a:extLst>
          </p:cNvPr>
          <p:cNvSpPr/>
          <p:nvPr/>
        </p:nvSpPr>
        <p:spPr bwMode="auto">
          <a:xfrm>
            <a:off x="5972753" y="1526307"/>
            <a:ext cx="1756339" cy="409320"/>
          </a:xfrm>
          <a:prstGeom prst="rect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28" grpId="0"/>
      <p:bldP spid="132" grpId="0" build="allAtOnce"/>
      <p:bldP spid="133" grpId="0"/>
      <p:bldP spid="133" grpId="1"/>
      <p:bldP spid="134" grpId="0"/>
      <p:bldP spid="134" grpId="1"/>
      <p:bldP spid="135" grpId="0" animBg="1"/>
      <p:bldP spid="135" grpId="1" animBg="1"/>
      <p:bldP spid="136" grpId="0" build="allAtOnce"/>
      <p:bldP spid="137" grpId="0" build="allAtOnce"/>
      <p:bldP spid="138" grpId="0" build="allAtOnce"/>
      <p:bldP spid="140" grpId="0" build="allAtOnce"/>
      <p:bldP spid="141" grpId="0" animBg="1"/>
      <p:bldP spid="141" grpId="1" animBg="1"/>
      <p:bldP spid="142" grpId="0" animBg="1"/>
      <p:bldP spid="142" grpId="1" animBg="1"/>
      <p:bldP spid="143" grpId="0" build="allAtOnce"/>
      <p:bldP spid="144" grpId="0" build="allAtOnce"/>
      <p:bldP spid="145" grpId="0" build="allAtOnce"/>
      <p:bldP spid="147" grpId="0" build="allAtOnce"/>
      <p:bldP spid="148" grpId="0" build="allAtOnce"/>
      <p:bldP spid="149" grpId="0"/>
      <p:bldP spid="149" grpId="1"/>
      <p:bldP spid="156" grpId="0"/>
      <p:bldP spid="156" grpId="1"/>
      <p:bldP spid="157" grpId="0"/>
      <p:bldP spid="157" grpId="1"/>
      <p:bldP spid="158" grpId="0" animBg="1"/>
      <p:bldP spid="15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11" name="Rectangle 47">
            <a:extLst>
              <a:ext uri="{FF2B5EF4-FFF2-40B4-BE49-F238E27FC236}">
                <a16:creationId xmlns:a16="http://schemas.microsoft.com/office/drawing/2014/main" id="{215B41EB-2896-4134-9B2A-CB997E102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945" y="3490913"/>
            <a:ext cx="56781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他們的平均分相同，所以總分相同。</a:t>
            </a:r>
          </a:p>
          <a:p>
            <a:pPr eaLnBrk="1" hangingPunct="1"/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林恩的總分是：</a:t>
            </a:r>
            <a:endParaRPr lang="en-US" altLang="zh-TW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88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89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78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61 = 316 (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41670" name="Rectangle 6">
            <a:extLst>
              <a:ext uri="{FF2B5EF4-FFF2-40B4-BE49-F238E27FC236}">
                <a16:creationId xmlns:a16="http://schemas.microsoft.com/office/drawing/2014/main" id="{ED4FFC33-EBAA-4EB6-9CE3-B515CF452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055813"/>
            <a:ext cx="4824413" cy="5762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HK"/>
          </a:p>
        </p:txBody>
      </p:sp>
      <p:sp>
        <p:nvSpPr>
          <p:cNvPr id="241671" name="Rectangle 7">
            <a:extLst>
              <a:ext uri="{FF2B5EF4-FFF2-40B4-BE49-F238E27FC236}">
                <a16:creationId xmlns:a16="http://schemas.microsoft.com/office/drawing/2014/main" id="{D6E6BA4D-E60A-4E49-85AB-49030763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552575"/>
            <a:ext cx="4824413" cy="5445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HK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1E3F0FB5-FA5B-44B3-A49E-5A76AC0B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2075"/>
            <a:ext cx="7572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上表是</a:t>
            </a:r>
            <a:r>
              <a:rPr lang="zh-TW" altLang="en-US" u="sng">
                <a:ea typeface="標楷體" panose="03000509000000000000" pitchFamily="65" charset="-120"/>
              </a:rPr>
              <a:t>林恩</a:t>
            </a:r>
            <a:r>
              <a:rPr lang="zh-TW" altLang="en-US">
                <a:ea typeface="標楷體" panose="03000509000000000000" pitchFamily="65" charset="-120"/>
              </a:rPr>
              <a:t>和</a:t>
            </a:r>
            <a:r>
              <a:rPr lang="zh-TW" altLang="en-US" u="sng">
                <a:ea typeface="標楷體" panose="03000509000000000000" pitchFamily="65" charset="-120"/>
              </a:rPr>
              <a:t>彥博</a:t>
            </a:r>
            <a:r>
              <a:rPr lang="zh-TW" altLang="en-US">
                <a:ea typeface="標楷體" panose="03000509000000000000" pitchFamily="65" charset="-120"/>
              </a:rPr>
              <a:t>的</a:t>
            </a:r>
            <a:r>
              <a:rPr lang="zh-CN" altLang="en-US">
                <a:ea typeface="標楷體" panose="03000509000000000000" pitchFamily="65" charset="-120"/>
              </a:rPr>
              <a:t>測驗</a:t>
            </a:r>
            <a:r>
              <a:rPr lang="zh-TW" altLang="en-US">
                <a:ea typeface="標楷體" panose="03000509000000000000" pitchFamily="65" charset="-120"/>
              </a:rPr>
              <a:t>成績。兩人的平均</a:t>
            </a:r>
            <a:r>
              <a:rPr lang="zh-CN" altLang="en-US">
                <a:ea typeface="標楷體" panose="03000509000000000000" pitchFamily="65" charset="-120"/>
              </a:rPr>
              <a:t>分</a:t>
            </a:r>
            <a:r>
              <a:rPr lang="zh-TW" altLang="en-US">
                <a:ea typeface="標楷體" panose="03000509000000000000" pitchFamily="65" charset="-120"/>
              </a:rPr>
              <a:t>相同，</a:t>
            </a:r>
            <a:r>
              <a:rPr lang="zh-TW" altLang="en-US" u="sng">
                <a:ea typeface="標楷體" panose="03000509000000000000" pitchFamily="65" charset="-120"/>
              </a:rPr>
              <a:t>彥博</a:t>
            </a:r>
            <a:r>
              <a:rPr lang="zh-TW" altLang="en-US">
                <a:ea typeface="標楷體" panose="03000509000000000000" pitchFamily="65" charset="-120"/>
              </a:rPr>
              <a:t>在常識科的</a:t>
            </a:r>
            <a:r>
              <a:rPr lang="zh-CN" altLang="en-US">
                <a:ea typeface="標楷體" panose="03000509000000000000" pitchFamily="65" charset="-120"/>
              </a:rPr>
              <a:t>分數</a:t>
            </a:r>
            <a:r>
              <a:rPr lang="zh-TW" altLang="en-US">
                <a:ea typeface="標楷體" panose="03000509000000000000" pitchFamily="65" charset="-120"/>
              </a:rPr>
              <a:t>是多少</a:t>
            </a:r>
            <a:r>
              <a:rPr lang="zh-CN" altLang="en-US">
                <a:ea typeface="標楷體" panose="03000509000000000000" pitchFamily="65" charset="-120"/>
              </a:rPr>
              <a:t>分</a:t>
            </a:r>
            <a:r>
              <a:rPr lang="zh-TW" altLang="en-US">
                <a:ea typeface="標楷體" panose="03000509000000000000" pitchFamily="65" charset="-120"/>
              </a:rPr>
              <a:t>？</a:t>
            </a:r>
            <a:r>
              <a:rPr lang="zh-TW" altLang="en-US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6BBCF9-BF44-4ED5-AEC4-8D835220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38626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A16AC9-C322-40C5-A827-CD14122A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2894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41703" name="Text Box 39">
            <a:extLst>
              <a:ext uri="{FF2B5EF4-FFF2-40B4-BE49-F238E27FC236}">
                <a16:creationId xmlns:a16="http://schemas.microsoft.com/office/drawing/2014/main" id="{4EAC979C-1ACB-41FF-93D5-7B3BE32F9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792663"/>
            <a:ext cx="4321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u="sng" dirty="0">
                <a:solidFill>
                  <a:srgbClr val="003399"/>
                </a:solidFill>
                <a:ea typeface="標楷體" panose="03000509000000000000" pitchFamily="65" charset="-120"/>
              </a:rPr>
              <a:t>彥博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的常識科分數是</a:t>
            </a:r>
            <a:endParaRPr lang="en-US" altLang="zh-TW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316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76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86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83</a:t>
            </a:r>
          </a:p>
          <a:p>
            <a:pPr eaLnBrk="1" hangingPunct="1"/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= 71(</a:t>
            </a:r>
            <a:r>
              <a:rPr lang="zh-TW" altLang="en-US" dirty="0">
                <a:solidFill>
                  <a:srgbClr val="003399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4041" name="Rectangle 41">
            <a:extLst>
              <a:ext uri="{FF2B5EF4-FFF2-40B4-BE49-F238E27FC236}">
                <a16:creationId xmlns:a16="http://schemas.microsoft.com/office/drawing/2014/main" id="{4880D569-9B10-492D-9B29-2BD0C884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/>
              <a:t>29</a:t>
            </a:r>
            <a:r>
              <a:rPr lang="en-US" altLang="zh-TW" sz="3200"/>
              <a:t>.</a:t>
            </a:r>
            <a:endParaRPr lang="zh-TW" altLang="en-US" sz="3200"/>
          </a:p>
        </p:txBody>
      </p:sp>
      <p:sp>
        <p:nvSpPr>
          <p:cNvPr id="44042" name="Text Box 117">
            <a:extLst>
              <a:ext uri="{FF2B5EF4-FFF2-40B4-BE49-F238E27FC236}">
                <a16:creationId xmlns:a16="http://schemas.microsoft.com/office/drawing/2014/main" id="{FBC609AF-9E8F-4B30-A3F1-AB047141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713163"/>
            <a:ext cx="21717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dirty="0">
                <a:ea typeface="標楷體" panose="03000509000000000000" pitchFamily="65" charset="-120"/>
              </a:rPr>
              <a:t>A. 67		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dirty="0">
                <a:ea typeface="標楷體" panose="03000509000000000000" pitchFamily="65" charset="-120"/>
              </a:rPr>
              <a:t>B. 71</a:t>
            </a:r>
            <a:r>
              <a:rPr lang="zh-TW" altLang="en-US" dirty="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dirty="0">
                <a:sym typeface="Wingdings" panose="05000000000000000000" pitchFamily="2" charset="2"/>
              </a:rPr>
              <a:t>C. </a:t>
            </a:r>
            <a:r>
              <a:rPr lang="en-US" altLang="zh-TW" dirty="0">
                <a:ea typeface="標楷體" panose="03000509000000000000" pitchFamily="65" charset="-120"/>
              </a:rPr>
              <a:t>74       	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dirty="0">
                <a:ea typeface="標楷體" panose="03000509000000000000" pitchFamily="65" charset="-120"/>
              </a:rPr>
              <a:t>D.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>
                <a:ea typeface="標楷體" panose="03000509000000000000" pitchFamily="65" charset="-120"/>
              </a:rPr>
              <a:t>78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graphicFrame>
        <p:nvGraphicFramePr>
          <p:cNvPr id="35889" name="Group 49">
            <a:extLst>
              <a:ext uri="{FF2B5EF4-FFF2-40B4-BE49-F238E27FC236}">
                <a16:creationId xmlns:a16="http://schemas.microsoft.com/office/drawing/2014/main" id="{CAFAD9CC-DDCD-4376-86A9-C6A2AB427DD2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1047750"/>
          <a:ext cx="7123112" cy="1581150"/>
        </p:xfrm>
        <a:graphic>
          <a:graphicData uri="http://schemas.openxmlformats.org/drawingml/2006/table">
            <a:tbl>
              <a:tblPr/>
              <a:tblGrid>
                <a:gridCol w="230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中文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數學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英文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常識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林恩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的分數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彥博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的分數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E47A258-2D98-41E2-8DF1-B424E8EF65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4888" y="3121025"/>
            <a:ext cx="20161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5A81D67-8540-452C-9DDC-56CE7167A964}"/>
              </a:ext>
            </a:extLst>
          </p:cNvPr>
          <p:cNvCxnSpPr>
            <a:cxnSpLocks/>
          </p:cNvCxnSpPr>
          <p:nvPr/>
        </p:nvCxnSpPr>
        <p:spPr bwMode="auto">
          <a:xfrm>
            <a:off x="1116013" y="3565525"/>
            <a:ext cx="6477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1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1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1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1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11" grpId="0" build="allAtOnce"/>
      <p:bldP spid="241670" grpId="0" animBg="1"/>
      <p:bldP spid="241670" grpId="1" animBg="1"/>
      <p:bldP spid="241671" grpId="0" animBg="1"/>
      <p:bldP spid="241671" grpId="1" animBg="1"/>
      <p:bldP spid="27" grpId="0" animBg="1"/>
      <p:bldP spid="28" grpId="0"/>
      <p:bldP spid="241703" grpId="0" uiExpan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>
            <a:extLst>
              <a:ext uri="{FF2B5EF4-FFF2-40B4-BE49-F238E27FC236}">
                <a16:creationId xmlns:a16="http://schemas.microsoft.com/office/drawing/2014/main" id="{3A3E0BE0-F5F3-432D-9607-47B8D9A28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93763"/>
            <a:ext cx="547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如果 </a:t>
            </a:r>
            <a:r>
              <a:rPr lang="en-US" altLang="zh-TW" i="1">
                <a:ea typeface="標楷體" panose="03000509000000000000" pitchFamily="65" charset="-120"/>
              </a:rPr>
              <a:t>k</a:t>
            </a:r>
            <a:r>
              <a:rPr lang="zh-TW" altLang="en-US">
                <a:ea typeface="標楷體" panose="03000509000000000000" pitchFamily="65" charset="-120"/>
              </a:rPr>
              <a:t>－</a:t>
            </a:r>
            <a:r>
              <a:rPr lang="en-US" altLang="zh-TW">
                <a:ea typeface="標楷體" panose="03000509000000000000" pitchFamily="65" charset="-120"/>
              </a:rPr>
              <a:t>11 = 10</a:t>
            </a:r>
            <a:r>
              <a:rPr lang="zh-TW" altLang="en-US">
                <a:ea typeface="標楷體" panose="03000509000000000000" pitchFamily="65" charset="-120"/>
              </a:rPr>
              <a:t>，那麼     </a:t>
            </a:r>
            <a:r>
              <a:rPr lang="en-US" altLang="zh-TW">
                <a:ea typeface="標楷體" panose="03000509000000000000" pitchFamily="65" charset="-120"/>
              </a:rPr>
              <a:t>=</a:t>
            </a:r>
            <a:r>
              <a:rPr lang="zh-TW" altLang="en-US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9DFB7C16-DECC-4FE6-BD10-D88B89206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anose="03000509000000000000" pitchFamily="65" charset="-120"/>
              </a:rPr>
              <a:t>30.</a:t>
            </a:r>
          </a:p>
        </p:txBody>
      </p:sp>
      <p:grpSp>
        <p:nvGrpSpPr>
          <p:cNvPr id="45060" name="Group 6">
            <a:extLst>
              <a:ext uri="{FF2B5EF4-FFF2-40B4-BE49-F238E27FC236}">
                <a16:creationId xmlns:a16="http://schemas.microsoft.com/office/drawing/2014/main" id="{BC1D4FB3-5885-4004-8EC2-A76AEAF6F919}"/>
              </a:ext>
            </a:extLst>
          </p:cNvPr>
          <p:cNvGrpSpPr>
            <a:grpSpLocks/>
          </p:cNvGrpSpPr>
          <p:nvPr/>
        </p:nvGrpSpPr>
        <p:grpSpPr bwMode="auto">
          <a:xfrm>
            <a:off x="4606925" y="695325"/>
            <a:ext cx="382588" cy="893763"/>
            <a:chOff x="3778" y="1621"/>
            <a:chExt cx="241" cy="563"/>
          </a:xfrm>
        </p:grpSpPr>
        <p:cxnSp>
          <p:nvCxnSpPr>
            <p:cNvPr id="45078" name="直接连接符 121">
              <a:extLst>
                <a:ext uri="{FF2B5EF4-FFF2-40B4-BE49-F238E27FC236}">
                  <a16:creationId xmlns:a16="http://schemas.microsoft.com/office/drawing/2014/main" id="{041EB02B-5D7B-4519-82AA-EAE63DA441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2" y="1912"/>
              <a:ext cx="204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9" name="Rectangle 8">
              <a:extLst>
                <a:ext uri="{FF2B5EF4-FFF2-40B4-BE49-F238E27FC236}">
                  <a16:creationId xmlns:a16="http://schemas.microsoft.com/office/drawing/2014/main" id="{A7E618F7-E70A-466A-96C8-8EE33C4F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2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 i="1"/>
                <a:t>k</a:t>
              </a:r>
              <a:endParaRPr lang="zh-TW" altLang="en-US" i="1"/>
            </a:p>
          </p:txBody>
        </p:sp>
        <p:sp>
          <p:nvSpPr>
            <p:cNvPr id="45080" name="Rectangle 9">
              <a:extLst>
                <a:ext uri="{FF2B5EF4-FFF2-40B4-BE49-F238E27FC236}">
                  <a16:creationId xmlns:a16="http://schemas.microsoft.com/office/drawing/2014/main" id="{A1F3F8FA-596F-45AB-AFCC-4F5C4F10C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85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3</a:t>
              </a:r>
              <a:endParaRPr lang="zh-TW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691A63-E805-41D7-86CE-FFCBAF50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256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2" name="Rectangle 11">
            <a:extLst>
              <a:ext uri="{FF2B5EF4-FFF2-40B4-BE49-F238E27FC236}">
                <a16:creationId xmlns:a16="http://schemas.microsoft.com/office/drawing/2014/main" id="{91A11129-13E2-45C7-B0D6-0754A573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1952625"/>
            <a:ext cx="15859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/>
              <a:t>A. 7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B. 10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C. 11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D. 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DFD5A-7D34-4EE5-B754-D0BFB969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9161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40653" name="Rectangle 13">
            <a:extLst>
              <a:ext uri="{FF2B5EF4-FFF2-40B4-BE49-F238E27FC236}">
                <a16:creationId xmlns:a16="http://schemas.microsoft.com/office/drawing/2014/main" id="{10E1FDBC-0B32-4415-BC47-3BB53B1B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1851025"/>
            <a:ext cx="370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i="1">
                <a:solidFill>
                  <a:srgbClr val="003399"/>
                </a:solidFill>
                <a:ea typeface="標楷體" panose="03000509000000000000" pitchFamily="65" charset="-120"/>
              </a:rPr>
              <a:t>k</a:t>
            </a:r>
            <a:r>
              <a:rPr lang="zh-TW" altLang="zh-TW">
                <a:solidFill>
                  <a:srgbClr val="3A5386"/>
                </a:solidFill>
              </a:rPr>
              <a:t>－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11 = 10</a:t>
            </a:r>
          </a:p>
        </p:txBody>
      </p:sp>
      <p:sp>
        <p:nvSpPr>
          <p:cNvPr id="240654" name="Rectangle 14">
            <a:extLst>
              <a:ext uri="{FF2B5EF4-FFF2-40B4-BE49-F238E27FC236}">
                <a16:creationId xmlns:a16="http://schemas.microsoft.com/office/drawing/2014/main" id="{E23163C0-CE55-49B2-9EAB-F0D76D12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2460625"/>
            <a:ext cx="435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i="1">
                <a:solidFill>
                  <a:srgbClr val="003399"/>
                </a:solidFill>
              </a:rPr>
              <a:t>k</a:t>
            </a:r>
            <a:r>
              <a:rPr lang="zh-TW" altLang="en-US">
                <a:solidFill>
                  <a:srgbClr val="003399"/>
                </a:solidFill>
              </a:rPr>
              <a:t>－</a:t>
            </a:r>
            <a:r>
              <a:rPr lang="en-US" altLang="zh-TW">
                <a:solidFill>
                  <a:srgbClr val="003399"/>
                </a:solidFill>
              </a:rPr>
              <a:t>11</a:t>
            </a:r>
            <a:r>
              <a:rPr lang="zh-TW" altLang="en-US">
                <a:solidFill>
                  <a:srgbClr val="003399"/>
                </a:solidFill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11 = 10</a:t>
            </a:r>
            <a:r>
              <a:rPr lang="zh-TW" altLang="en-US">
                <a:solidFill>
                  <a:srgbClr val="3A5386"/>
                </a:solidFill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11</a:t>
            </a:r>
          </a:p>
        </p:txBody>
      </p:sp>
      <p:sp>
        <p:nvSpPr>
          <p:cNvPr id="240655" name="Rectangle 15">
            <a:extLst>
              <a:ext uri="{FF2B5EF4-FFF2-40B4-BE49-F238E27FC236}">
                <a16:creationId xmlns:a16="http://schemas.microsoft.com/office/drawing/2014/main" id="{34EB3F19-D8C3-48E8-BA16-35B847D2D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3048000"/>
            <a:ext cx="1163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i="1">
                <a:solidFill>
                  <a:srgbClr val="003399"/>
                </a:solidFill>
              </a:rPr>
              <a:t>k</a:t>
            </a:r>
            <a:r>
              <a:rPr lang="en-US" altLang="zh-TW">
                <a:solidFill>
                  <a:srgbClr val="003399"/>
                </a:solidFill>
              </a:rPr>
              <a:t> = 21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52E71E57-0F74-44CA-B169-9EBE0F49F9E4}"/>
              </a:ext>
            </a:extLst>
          </p:cNvPr>
          <p:cNvGrpSpPr>
            <a:grpSpLocks/>
          </p:cNvGrpSpPr>
          <p:nvPr/>
        </p:nvGrpSpPr>
        <p:grpSpPr bwMode="auto">
          <a:xfrm>
            <a:off x="5438775" y="3579813"/>
            <a:ext cx="1257300" cy="915987"/>
            <a:chOff x="3860" y="2323"/>
            <a:chExt cx="792" cy="577"/>
          </a:xfrm>
        </p:grpSpPr>
        <p:grpSp>
          <p:nvGrpSpPr>
            <p:cNvPr id="45069" name="Group 17">
              <a:extLst>
                <a:ext uri="{FF2B5EF4-FFF2-40B4-BE49-F238E27FC236}">
                  <a16:creationId xmlns:a16="http://schemas.microsoft.com/office/drawing/2014/main" id="{79AECBA5-07B9-4004-8652-2BF8AC7EC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0" y="2323"/>
              <a:ext cx="241" cy="577"/>
              <a:chOff x="3778" y="1621"/>
              <a:chExt cx="241" cy="577"/>
            </a:xfrm>
          </p:grpSpPr>
          <p:cxnSp>
            <p:nvCxnSpPr>
              <p:cNvPr id="45075" name="直接连接符 121">
                <a:extLst>
                  <a:ext uri="{FF2B5EF4-FFF2-40B4-BE49-F238E27FC236}">
                    <a16:creationId xmlns:a16="http://schemas.microsoft.com/office/drawing/2014/main" id="{3D6A197D-99EC-43EE-9674-9C718E54E9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92" y="1912"/>
                <a:ext cx="20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76" name="Rectangle 19">
                <a:extLst>
                  <a:ext uri="{FF2B5EF4-FFF2-40B4-BE49-F238E27FC236}">
                    <a16:creationId xmlns:a16="http://schemas.microsoft.com/office/drawing/2014/main" id="{DC2150A8-5A49-4FEB-A3CC-D31D47FAE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621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 i="1">
                    <a:solidFill>
                      <a:srgbClr val="003399"/>
                    </a:solidFill>
                  </a:rPr>
                  <a:t>k</a:t>
                </a:r>
                <a:endParaRPr lang="zh-TW" altLang="en-US" i="1">
                  <a:solidFill>
                    <a:srgbClr val="003399"/>
                  </a:solidFill>
                </a:endParaRPr>
              </a:p>
            </p:txBody>
          </p:sp>
          <p:sp>
            <p:nvSpPr>
              <p:cNvPr id="45077" name="Rectangle 20">
                <a:extLst>
                  <a:ext uri="{FF2B5EF4-FFF2-40B4-BE49-F238E27FC236}">
                    <a16:creationId xmlns:a16="http://schemas.microsoft.com/office/drawing/2014/main" id="{D55ACA27-268B-440F-A8DB-3BF93C7AF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187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3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45070" name="Group 21">
              <a:extLst>
                <a:ext uri="{FF2B5EF4-FFF2-40B4-BE49-F238E27FC236}">
                  <a16:creationId xmlns:a16="http://schemas.microsoft.com/office/drawing/2014/main" id="{C6407A0A-C7D0-4C06-A864-3CA30C464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23"/>
              <a:ext cx="366" cy="573"/>
              <a:chOff x="4354" y="2867"/>
              <a:chExt cx="366" cy="573"/>
            </a:xfrm>
          </p:grpSpPr>
          <p:cxnSp>
            <p:nvCxnSpPr>
              <p:cNvPr id="45072" name="直接连接符 121">
                <a:extLst>
                  <a:ext uri="{FF2B5EF4-FFF2-40B4-BE49-F238E27FC236}">
                    <a16:creationId xmlns:a16="http://schemas.microsoft.com/office/drawing/2014/main" id="{A7D21864-DEBC-4F9D-9F1A-AB434D0AFA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399" y="3158"/>
                <a:ext cx="250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73" name="Rectangle 23">
                <a:extLst>
                  <a:ext uri="{FF2B5EF4-FFF2-40B4-BE49-F238E27FC236}">
                    <a16:creationId xmlns:a16="http://schemas.microsoft.com/office/drawing/2014/main" id="{30AEE445-6012-4E07-88B9-3557CF627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" y="2867"/>
                <a:ext cx="3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21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  <p:sp>
            <p:nvSpPr>
              <p:cNvPr id="45074" name="Rectangle 24">
                <a:extLst>
                  <a:ext uri="{FF2B5EF4-FFF2-40B4-BE49-F238E27FC236}">
                    <a16:creationId xmlns:a16="http://schemas.microsoft.com/office/drawing/2014/main" id="{95DE483E-103C-4F0F-8477-31DBBC4C3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4" y="3113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3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45071" name="Rectangle 25">
              <a:extLst>
                <a:ext uri="{FF2B5EF4-FFF2-40B4-BE49-F238E27FC236}">
                  <a16:creationId xmlns:a16="http://schemas.microsoft.com/office/drawing/2014/main" id="{A5A610D5-2D24-47CB-B763-7C345259A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2446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>
                  <a:solidFill>
                    <a:srgbClr val="003399"/>
                  </a:solidFill>
                </a:rPr>
                <a:t>=</a:t>
              </a:r>
            </a:p>
          </p:txBody>
        </p:sp>
      </p:grpSp>
      <p:sp>
        <p:nvSpPr>
          <p:cNvPr id="45068" name="Rectangle 31">
            <a:extLst>
              <a:ext uri="{FF2B5EF4-FFF2-40B4-BE49-F238E27FC236}">
                <a16:creationId xmlns:a16="http://schemas.microsoft.com/office/drawing/2014/main" id="{DAB5E063-1A29-4FF4-85A2-94CB6456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4452938"/>
            <a:ext cx="1301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003399"/>
                </a:solidFill>
              </a:rPr>
              <a:t>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40653" grpId="0"/>
      <p:bldP spid="240653" grpId="1"/>
      <p:bldP spid="240654" grpId="0"/>
      <p:bldP spid="240654" grpId="1"/>
      <p:bldP spid="240655" grpId="0"/>
      <p:bldP spid="240655" grpId="1"/>
      <p:bldP spid="45068" grpId="0"/>
      <p:bldP spid="4506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886E69CF-1F42-43BF-9F67-992A96DB6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660" y="3722186"/>
            <a:ext cx="1679575" cy="382588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46085" name="Rectangle 23">
            <a:extLst>
              <a:ext uri="{FF2B5EF4-FFF2-40B4-BE49-F238E27FC236}">
                <a16:creationId xmlns:a16="http://schemas.microsoft.com/office/drawing/2014/main" id="{BF067437-A521-4DB5-9040-AEF71869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3644900"/>
            <a:ext cx="784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(a)</a:t>
            </a:r>
            <a:r>
              <a:rPr lang="zh-CN" altLang="en-US" dirty="0">
                <a:ea typeface="標楷體" panose="03000509000000000000" pitchFamily="65" charset="-120"/>
              </a:rPr>
              <a:t>單車道</a:t>
            </a:r>
            <a:r>
              <a:rPr lang="zh-TW" altLang="en-US" dirty="0">
                <a:ea typeface="標楷體" panose="03000509000000000000" pitchFamily="65" charset="-120"/>
              </a:rPr>
              <a:t>的周界是多少？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取</a:t>
            </a:r>
            <a:r>
              <a:rPr lang="el-GR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zh-TW" altLang="en-US" dirty="0">
                <a:ea typeface="標楷體" panose="03000509000000000000" pitchFamily="65" charset="-120"/>
              </a:rPr>
              <a:t>為</a:t>
            </a:r>
            <a:r>
              <a:rPr lang="en-US" altLang="zh-TW" dirty="0">
                <a:ea typeface="標楷體" panose="03000509000000000000" pitchFamily="65" charset="-120"/>
              </a:rPr>
              <a:t>3.14)</a:t>
            </a:r>
            <a:r>
              <a:rPr lang="zh-TW" altLang="en-US" dirty="0">
                <a:ea typeface="標楷體" panose="03000509000000000000" pitchFamily="65" charset="-120"/>
              </a:rPr>
              <a:t>　  </a:t>
            </a:r>
            <a:r>
              <a:rPr lang="en-US" altLang="zh-TW" dirty="0">
                <a:ea typeface="標楷體" panose="03000509000000000000" pitchFamily="65" charset="-120"/>
              </a:rPr>
              <a:t>[4</a:t>
            </a:r>
            <a:r>
              <a:rPr lang="zh-TW" altLang="en-US" dirty="0">
                <a:ea typeface="標楷體" panose="03000509000000000000" pitchFamily="65" charset="-120"/>
              </a:rPr>
              <a:t>分</a:t>
            </a:r>
            <a:r>
              <a:rPr lang="en-US" altLang="zh-TW" dirty="0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0C74EDB-F93D-4F1C-B20D-DD4DC302A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1820863"/>
            <a:ext cx="754063" cy="31750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46083" name="文本框 6">
            <a:extLst>
              <a:ext uri="{FF2B5EF4-FFF2-40B4-BE49-F238E27FC236}">
                <a16:creationId xmlns:a16="http://schemas.microsoft.com/office/drawing/2014/main" id="{8C9794AE-FD4C-4226-A28A-28FCA65A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1770063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260m</a:t>
            </a:r>
            <a:endParaRPr lang="zh-TW" altLang="en-US" sz="2000"/>
          </a:p>
        </p:txBody>
      </p:sp>
      <p:pic>
        <p:nvPicPr>
          <p:cNvPr id="46086" name="图片 1">
            <a:extLst>
              <a:ext uri="{FF2B5EF4-FFF2-40B4-BE49-F238E27FC236}">
                <a16:creationId xmlns:a16="http://schemas.microsoft.com/office/drawing/2014/main" id="{E0F2B665-8FC2-4D07-9677-3467EC87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90750"/>
            <a:ext cx="29051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4">
            <a:extLst>
              <a:ext uri="{FF2B5EF4-FFF2-40B4-BE49-F238E27FC236}">
                <a16:creationId xmlns:a16="http://schemas.microsoft.com/office/drawing/2014/main" id="{E7A1BD0B-1271-434F-B9F3-8655B4799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908050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anose="03000509000000000000" pitchFamily="65" charset="-120"/>
              </a:rPr>
              <a:t>31.</a:t>
            </a:r>
          </a:p>
        </p:txBody>
      </p:sp>
      <p:sp>
        <p:nvSpPr>
          <p:cNvPr id="46088" name="Rectangle 22">
            <a:extLst>
              <a:ext uri="{FF2B5EF4-FFF2-40B4-BE49-F238E27FC236}">
                <a16:creationId xmlns:a16="http://schemas.microsoft.com/office/drawing/2014/main" id="{BED77EF8-F8D9-44D6-8E0C-A2AEA2C2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936625"/>
            <a:ext cx="78438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上星期，某市舉行了單車比賽。</a:t>
            </a:r>
            <a:r>
              <a:rPr lang="zh-CN" altLang="en-US" dirty="0">
                <a:ea typeface="標楷體" panose="03000509000000000000" pitchFamily="65" charset="-120"/>
              </a:rPr>
              <a:t>單車道是</a:t>
            </a:r>
            <a:r>
              <a:rPr lang="zh-TW" altLang="en-US" dirty="0">
                <a:ea typeface="標楷體" panose="03000509000000000000" pitchFamily="65" charset="-120"/>
              </a:rPr>
              <a:t>由兩個半圓和一個正方形組成，如下圖所示。</a:t>
            </a:r>
          </a:p>
        </p:txBody>
      </p:sp>
      <p:cxnSp>
        <p:nvCxnSpPr>
          <p:cNvPr id="46089" name="直接箭头连接符 5">
            <a:extLst>
              <a:ext uri="{FF2B5EF4-FFF2-40B4-BE49-F238E27FC236}">
                <a16:creationId xmlns:a16="http://schemas.microsoft.com/office/drawing/2014/main" id="{926330B0-DB1C-4F7C-B685-EA349BFF75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4138" y="2127250"/>
            <a:ext cx="14033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F44882A-3C75-4A38-B5D1-BBF8D26141FF}"/>
              </a:ext>
            </a:extLst>
          </p:cNvPr>
          <p:cNvCxnSpPr>
            <a:cxnSpLocks/>
          </p:cNvCxnSpPr>
          <p:nvPr/>
        </p:nvCxnSpPr>
        <p:spPr bwMode="auto">
          <a:xfrm>
            <a:off x="7380311" y="1340768"/>
            <a:ext cx="1332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BC52D67-5F32-4C65-8218-F65A370A1363}"/>
              </a:ext>
            </a:extLst>
          </p:cNvPr>
          <p:cNvCxnSpPr>
            <a:cxnSpLocks/>
          </p:cNvCxnSpPr>
          <p:nvPr/>
        </p:nvCxnSpPr>
        <p:spPr bwMode="auto">
          <a:xfrm>
            <a:off x="1022350" y="1792288"/>
            <a:ext cx="34877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B56B992-439D-4D68-A1AF-2A555739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208463"/>
            <a:ext cx="499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比賽場地的周界 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 半個圓周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DC34FFA-D862-4207-8AF6-E351E54C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208463"/>
            <a:ext cx="194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邊長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366D56C2-A785-4703-BDB2-A6360FABE674}"/>
              </a:ext>
            </a:extLst>
          </p:cNvPr>
          <p:cNvSpPr/>
          <p:nvPr/>
        </p:nvSpPr>
        <p:spPr bwMode="auto">
          <a:xfrm>
            <a:off x="4656138" y="2211388"/>
            <a:ext cx="1331912" cy="1379537"/>
          </a:xfrm>
          <a:prstGeom prst="arc">
            <a:avLst>
              <a:gd name="adj1" fmla="val 15962165"/>
              <a:gd name="adj2" fmla="val 5686883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AD0F40FA-1C11-4067-8295-F0087EED1A7A}"/>
              </a:ext>
            </a:extLst>
          </p:cNvPr>
          <p:cNvSpPr/>
          <p:nvPr/>
        </p:nvSpPr>
        <p:spPr bwMode="auto">
          <a:xfrm flipH="1">
            <a:off x="3209925" y="2214563"/>
            <a:ext cx="1300163" cy="1377950"/>
          </a:xfrm>
          <a:prstGeom prst="arc">
            <a:avLst>
              <a:gd name="adj1" fmla="val 15962165"/>
              <a:gd name="adj2" fmla="val 5686883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latin typeface="Arial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2F8C493-9E1B-4C38-9D9F-2357E50D3046}"/>
              </a:ext>
            </a:extLst>
          </p:cNvPr>
          <p:cNvCxnSpPr>
            <a:cxnSpLocks/>
          </p:cNvCxnSpPr>
          <p:nvPr/>
        </p:nvCxnSpPr>
        <p:spPr bwMode="auto">
          <a:xfrm>
            <a:off x="3908425" y="2214563"/>
            <a:ext cx="1374775" cy="0"/>
          </a:xfrm>
          <a:prstGeom prst="lin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284B4F3-455A-48A4-A4B1-09ADBD840A2A}"/>
              </a:ext>
            </a:extLst>
          </p:cNvPr>
          <p:cNvCxnSpPr>
            <a:cxnSpLocks/>
          </p:cNvCxnSpPr>
          <p:nvPr/>
        </p:nvCxnSpPr>
        <p:spPr bwMode="auto">
          <a:xfrm>
            <a:off x="3911600" y="3592513"/>
            <a:ext cx="1374775" cy="0"/>
          </a:xfrm>
          <a:prstGeom prst="lin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D8CC7AA-5FA1-467F-AC72-C85C2BFC5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2570163"/>
            <a:ext cx="25447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圓周</a:t>
            </a:r>
            <a:r>
              <a:rPr lang="zh-CN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l-GR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π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B92248-DE5A-49A3-A8A2-6E8893C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4797425"/>
            <a:ext cx="292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=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260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</a:rPr>
              <a:t>3.14</a:t>
            </a:r>
            <a:r>
              <a:rPr lang="en-US" altLang="zh-TW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>
                <a:solidFill>
                  <a:srgbClr val="003399"/>
                </a:solidFill>
              </a:rPr>
              <a:t>2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</a:rPr>
              <a:t>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4F75089-DD39-4F81-B2C2-84C3E22B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797425"/>
            <a:ext cx="194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260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9EB4D49-1C32-488E-8862-A3A74C30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5373688"/>
            <a:ext cx="2374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=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1336.4(m)</a:t>
            </a:r>
            <a:endParaRPr lang="zh-TW" altLang="en-US">
              <a:solidFill>
                <a:srgbClr val="003399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284D06D-FBF1-43DC-9212-E20F5A72173F}"/>
              </a:ext>
            </a:extLst>
          </p:cNvPr>
          <p:cNvGrpSpPr>
            <a:grpSpLocks/>
          </p:cNvGrpSpPr>
          <p:nvPr/>
        </p:nvGrpSpPr>
        <p:grpSpPr bwMode="auto">
          <a:xfrm>
            <a:off x="1552575" y="4325938"/>
            <a:ext cx="7269163" cy="1692275"/>
            <a:chOff x="1488147" y="4240251"/>
            <a:chExt cx="7267067" cy="1690590"/>
          </a:xfrm>
        </p:grpSpPr>
        <p:sp>
          <p:nvSpPr>
            <p:cNvPr id="46103" name="文本框 18">
              <a:extLst>
                <a:ext uri="{FF2B5EF4-FFF2-40B4-BE49-F238E27FC236}">
                  <a16:creationId xmlns:a16="http://schemas.microsoft.com/office/drawing/2014/main" id="{FE131B53-765F-4E1B-A6D0-70DBD9E7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147" y="4240251"/>
              <a:ext cx="7267067" cy="169059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altLang="zh-TW" dirty="0">
                  <a:solidFill>
                    <a:srgbClr val="FF0000"/>
                  </a:solidFill>
                </a:rPr>
                <a:t>   260</a:t>
              </a:r>
              <a:r>
                <a:rPr lang="en-US" altLang="zh-TW" dirty="0">
                  <a:solidFill>
                    <a:srgbClr val="FF0000"/>
                  </a:solidFill>
                  <a:sym typeface="Symbol" panose="05050102010706020507" pitchFamily="18" charset="2"/>
                </a:rPr>
                <a:t></a:t>
              </a:r>
              <a:r>
                <a:rPr lang="en-US" altLang="zh-TW" dirty="0">
                  <a:solidFill>
                    <a:srgbClr val="FF0000"/>
                  </a:solidFill>
                </a:rPr>
                <a:t>3.14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÷</a:t>
              </a:r>
              <a:r>
                <a:rPr lang="en-US" altLang="zh-TW" dirty="0">
                  <a:solidFill>
                    <a:srgbClr val="FF0000"/>
                  </a:solidFill>
                </a:rPr>
                <a:t>2×2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＋</a:t>
              </a:r>
              <a:r>
                <a:rPr lang="en-US" altLang="zh-TW" dirty="0">
                  <a:solidFill>
                    <a:srgbClr val="FF0000"/>
                  </a:solidFill>
                </a:rPr>
                <a:t>260</a:t>
              </a:r>
              <a:r>
                <a:rPr lang="en-US" altLang="zh-TW" dirty="0">
                  <a:solidFill>
                    <a:srgbClr val="FF0000"/>
                  </a:solidFill>
                  <a:sym typeface="Symbol" panose="05050102010706020507" pitchFamily="18" charset="2"/>
                </a:rPr>
                <a:t></a:t>
              </a:r>
              <a:r>
                <a:rPr lang="en-US" altLang="zh-TW" dirty="0">
                  <a:solidFill>
                    <a:srgbClr val="FF0000"/>
                  </a:solidFill>
                </a:rPr>
                <a:t>2</a:t>
              </a:r>
              <a:endParaRPr lang="zh-TW" altLang="zh-TW" dirty="0">
                <a:solidFill>
                  <a:srgbClr val="FF0000"/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US" altLang="zh-TW" dirty="0">
                  <a:solidFill>
                    <a:srgbClr val="FF0000"/>
                  </a:solidFill>
                </a:rPr>
                <a:t>= 1336.4</a:t>
              </a:r>
            </a:p>
            <a:p>
              <a:pPr>
                <a:spcAft>
                  <a:spcPts val="1200"/>
                </a:spcAft>
              </a:pPr>
              <a:r>
                <a:rPr lang="zh-CN" altLang="en-US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單車道</a:t>
              </a:r>
              <a:r>
                <a:rPr lang="zh-TW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的周界是</a:t>
              </a:r>
              <a:r>
                <a:rPr lang="en-US" altLang="zh-TW" dirty="0">
                  <a:solidFill>
                    <a:srgbClr val="FF0000"/>
                  </a:solidFill>
                </a:rPr>
                <a:t>1336.4m</a:t>
              </a:r>
              <a:r>
                <a:rPr lang="zh-CN" altLang="en-US" dirty="0">
                  <a:solidFill>
                    <a:srgbClr val="FF0000"/>
                  </a:solidFill>
                </a:rPr>
                <a:t>。</a:t>
              </a:r>
              <a:endParaRPr lang="zh-TW" altLang="zh-TW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6104" name="矩形 19">
              <a:extLst>
                <a:ext uri="{FF2B5EF4-FFF2-40B4-BE49-F238E27FC236}">
                  <a16:creationId xmlns:a16="http://schemas.microsoft.com/office/drawing/2014/main" id="{6FC2B302-7CA6-439C-BC6C-89CABECC8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6962" y="4818433"/>
              <a:ext cx="9428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lang="zh-TW" altLang="en-US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lang="zh-TW" altLang="en-US"/>
            </a:p>
          </p:txBody>
        </p:sp>
        <p:sp>
          <p:nvSpPr>
            <p:cNvPr id="46105" name="矩形 44">
              <a:extLst>
                <a:ext uri="{FF2B5EF4-FFF2-40B4-BE49-F238E27FC236}">
                  <a16:creationId xmlns:a16="http://schemas.microsoft.com/office/drawing/2014/main" id="{4758DF1C-B087-439E-BF4F-D111FF7BD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557" y="4252662"/>
              <a:ext cx="9428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lang="zh-TW" altLang="en-US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37" grpId="0"/>
      <p:bldP spid="37" grpId="1"/>
      <p:bldP spid="17" grpId="0"/>
      <p:bldP spid="17" grpId="1"/>
      <p:bldP spid="39" grpId="0"/>
      <p:bldP spid="39" grpId="1"/>
      <p:bldP spid="40" grpId="0"/>
      <p:bldP spid="4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>
            <a:extLst>
              <a:ext uri="{FF2B5EF4-FFF2-40B4-BE49-F238E27FC236}">
                <a16:creationId xmlns:a16="http://schemas.microsoft.com/office/drawing/2014/main" id="{56143978-5FFC-4EFA-94E5-46473FFB5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849313"/>
            <a:ext cx="75549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ea typeface="標楷體" panose="03000509000000000000" pitchFamily="65" charset="-120"/>
              </a:rPr>
              <a:t>(b) </a:t>
            </a:r>
            <a:r>
              <a:rPr lang="zh-TW" altLang="en-US" dirty="0">
                <a:ea typeface="標楷體" panose="03000509000000000000" pitchFamily="65" charset="-120"/>
              </a:rPr>
              <a:t>有</a:t>
            </a:r>
            <a:r>
              <a:rPr lang="en-US" altLang="zh-TW" dirty="0">
                <a:ea typeface="標楷體" panose="03000509000000000000" pitchFamily="65" charset="-120"/>
              </a:rPr>
              <a:t>896</a:t>
            </a:r>
            <a:r>
              <a:rPr lang="zh-TW" altLang="en-US" dirty="0">
                <a:ea typeface="標楷體" panose="03000509000000000000" pitchFamily="65" charset="-120"/>
              </a:rPr>
              <a:t>人參加單車比賽，     是女</a:t>
            </a:r>
            <a:r>
              <a:rPr lang="zh-CN" altLang="en-US" dirty="0">
                <a:ea typeface="標楷體" panose="03000509000000000000" pitchFamily="65" charset="-120"/>
              </a:rPr>
              <a:t>性</a:t>
            </a:r>
            <a:r>
              <a:rPr lang="zh-TW" altLang="en-US" dirty="0">
                <a:ea typeface="標楷體" panose="03000509000000000000" pitchFamily="65" charset="-120"/>
              </a:rPr>
              <a:t>參</a:t>
            </a:r>
            <a:r>
              <a:rPr lang="zh-CN" altLang="en-US" dirty="0">
                <a:ea typeface="標楷體" panose="03000509000000000000" pitchFamily="65" charset="-120"/>
              </a:rPr>
              <a:t>賽</a:t>
            </a:r>
            <a:r>
              <a:rPr lang="zh-TW" altLang="en-US" dirty="0">
                <a:ea typeface="標楷體" panose="03000509000000000000" pitchFamily="65" charset="-120"/>
              </a:rPr>
              <a:t>者，</a:t>
            </a:r>
            <a:endParaRPr lang="en-US" altLang="zh-TW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ea typeface="標楷體" panose="03000509000000000000" pitchFamily="65" charset="-120"/>
              </a:rPr>
              <a:t>     女</a:t>
            </a:r>
            <a:r>
              <a:rPr lang="zh-CN" altLang="en-US" dirty="0">
                <a:ea typeface="標楷體" panose="03000509000000000000" pitchFamily="65" charset="-120"/>
              </a:rPr>
              <a:t>性</a:t>
            </a:r>
            <a:r>
              <a:rPr lang="zh-TW" altLang="en-US" dirty="0">
                <a:ea typeface="標楷體" panose="03000509000000000000" pitchFamily="65" charset="-120"/>
              </a:rPr>
              <a:t>參</a:t>
            </a:r>
            <a:r>
              <a:rPr lang="zh-CN" altLang="en-US" dirty="0">
                <a:ea typeface="標楷體" panose="03000509000000000000" pitchFamily="65" charset="-120"/>
              </a:rPr>
              <a:t>賽</a:t>
            </a:r>
            <a:r>
              <a:rPr lang="zh-TW" altLang="en-US" dirty="0">
                <a:ea typeface="標楷體" panose="03000509000000000000" pitchFamily="65" charset="-120"/>
              </a:rPr>
              <a:t>者中有     是本地人</a:t>
            </a:r>
            <a:r>
              <a:rPr lang="zh-CN" altLang="en-US" dirty="0">
                <a:ea typeface="標楷體" panose="03000509000000000000" pitchFamily="65" charset="-120"/>
              </a:rPr>
              <a:t>。</a:t>
            </a:r>
            <a:r>
              <a:rPr lang="zh-TW" altLang="en-US" dirty="0">
                <a:ea typeface="標楷體" panose="03000509000000000000" pitchFamily="65" charset="-120"/>
              </a:rPr>
              <a:t>本地女性參</a:t>
            </a:r>
            <a:endParaRPr lang="en-US" altLang="zh-TW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ea typeface="標楷體" panose="03000509000000000000" pitchFamily="65" charset="-120"/>
              </a:rPr>
              <a:t>     賽者有多少人？</a:t>
            </a:r>
            <a:endParaRPr lang="en-US" altLang="zh-TW" dirty="0">
              <a:ea typeface="標楷體" panose="03000509000000000000" pitchFamily="65" charset="-120"/>
            </a:endParaRPr>
          </a:p>
        </p:txBody>
      </p:sp>
      <p:sp>
        <p:nvSpPr>
          <p:cNvPr id="47107" name="Text Box 4">
            <a:extLst>
              <a:ext uri="{FF2B5EF4-FFF2-40B4-BE49-F238E27FC236}">
                <a16:creationId xmlns:a16="http://schemas.microsoft.com/office/drawing/2014/main" id="{4D0074FF-5E4F-42C9-8479-C98D57A7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908050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anose="03000509000000000000" pitchFamily="65" charset="-120"/>
              </a:rPr>
              <a:t>31.</a:t>
            </a:r>
          </a:p>
        </p:txBody>
      </p:sp>
      <p:grpSp>
        <p:nvGrpSpPr>
          <p:cNvPr id="47108" name="Group 6">
            <a:extLst>
              <a:ext uri="{FF2B5EF4-FFF2-40B4-BE49-F238E27FC236}">
                <a16:creationId xmlns:a16="http://schemas.microsoft.com/office/drawing/2014/main" id="{D65DFFFE-1E02-4A05-962C-F5C8A81E846B}"/>
              </a:ext>
            </a:extLst>
          </p:cNvPr>
          <p:cNvGrpSpPr>
            <a:grpSpLocks/>
          </p:cNvGrpSpPr>
          <p:nvPr/>
        </p:nvGrpSpPr>
        <p:grpSpPr bwMode="auto">
          <a:xfrm>
            <a:off x="5281613" y="679450"/>
            <a:ext cx="514350" cy="912813"/>
            <a:chOff x="3746" y="1621"/>
            <a:chExt cx="253" cy="575"/>
          </a:xfrm>
        </p:grpSpPr>
        <p:cxnSp>
          <p:nvCxnSpPr>
            <p:cNvPr id="47152" name="直接连接符 121">
              <a:extLst>
                <a:ext uri="{FF2B5EF4-FFF2-40B4-BE49-F238E27FC236}">
                  <a16:creationId xmlns:a16="http://schemas.microsoft.com/office/drawing/2014/main" id="{96BC55D3-D630-4E8F-A611-F4DA5F871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2" y="1912"/>
              <a:ext cx="204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3" name="Rectangle 8">
              <a:extLst>
                <a:ext uri="{FF2B5EF4-FFF2-40B4-BE49-F238E27FC236}">
                  <a16:creationId xmlns:a16="http://schemas.microsoft.com/office/drawing/2014/main" id="{304D0F87-8FA9-433D-BD24-E02620364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62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4</a:t>
              </a:r>
              <a:endParaRPr lang="zh-TW" altLang="en-US"/>
            </a:p>
          </p:txBody>
        </p:sp>
        <p:sp>
          <p:nvSpPr>
            <p:cNvPr id="47154" name="Rectangle 9">
              <a:extLst>
                <a:ext uri="{FF2B5EF4-FFF2-40B4-BE49-F238E27FC236}">
                  <a16:creationId xmlns:a16="http://schemas.microsoft.com/office/drawing/2014/main" id="{9D55F5D7-7A5F-45E7-9FFE-EAEAE64E6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186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7</a:t>
              </a:r>
              <a:endParaRPr lang="zh-TW" altLang="en-US"/>
            </a:p>
          </p:txBody>
        </p:sp>
      </p:grpSp>
      <p:grpSp>
        <p:nvGrpSpPr>
          <p:cNvPr id="47109" name="Group 6">
            <a:extLst>
              <a:ext uri="{FF2B5EF4-FFF2-40B4-BE49-F238E27FC236}">
                <a16:creationId xmlns:a16="http://schemas.microsoft.com/office/drawing/2014/main" id="{E5C88AFC-CA76-4098-BAAE-EE56452D7D03}"/>
              </a:ext>
            </a:extLst>
          </p:cNvPr>
          <p:cNvGrpSpPr>
            <a:grpSpLocks/>
          </p:cNvGrpSpPr>
          <p:nvPr/>
        </p:nvGrpSpPr>
        <p:grpSpPr bwMode="auto">
          <a:xfrm>
            <a:off x="4006850" y="1247775"/>
            <a:ext cx="419100" cy="917575"/>
            <a:chOff x="3792" y="1621"/>
            <a:chExt cx="207" cy="578"/>
          </a:xfrm>
        </p:grpSpPr>
        <p:cxnSp>
          <p:nvCxnSpPr>
            <p:cNvPr id="47149" name="直接连接符 121">
              <a:extLst>
                <a:ext uri="{FF2B5EF4-FFF2-40B4-BE49-F238E27FC236}">
                  <a16:creationId xmlns:a16="http://schemas.microsoft.com/office/drawing/2014/main" id="{083B5BF5-58C3-4FC4-B0BD-1EBC6E8FD1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2" y="1912"/>
              <a:ext cx="204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0" name="Rectangle 8">
              <a:extLst>
                <a:ext uri="{FF2B5EF4-FFF2-40B4-BE49-F238E27FC236}">
                  <a16:creationId xmlns:a16="http://schemas.microsoft.com/office/drawing/2014/main" id="{ADDA4257-14D2-49CF-B693-381C87748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1621"/>
              <a:ext cx="1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5</a:t>
              </a:r>
              <a:endParaRPr lang="zh-TW" altLang="en-US"/>
            </a:p>
          </p:txBody>
        </p:sp>
        <p:sp>
          <p:nvSpPr>
            <p:cNvPr id="47151" name="Rectangle 9">
              <a:extLst>
                <a:ext uri="{FF2B5EF4-FFF2-40B4-BE49-F238E27FC236}">
                  <a16:creationId xmlns:a16="http://schemas.microsoft.com/office/drawing/2014/main" id="{C20458EF-1194-4D97-A219-0E28F158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869"/>
              <a:ext cx="1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/>
                <a:t>8</a:t>
              </a:r>
              <a:endParaRPr lang="zh-TW" altLang="en-US"/>
            </a:p>
          </p:txBody>
        </p:sp>
      </p:grpSp>
      <p:sp>
        <p:nvSpPr>
          <p:cNvPr id="47110" name="矩形 40">
            <a:extLst>
              <a:ext uri="{FF2B5EF4-FFF2-40B4-BE49-F238E27FC236}">
                <a16:creationId xmlns:a16="http://schemas.microsoft.com/office/drawing/2014/main" id="{3606775C-E146-4FDA-B033-00987F4B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1962150"/>
            <a:ext cx="94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標楷體" panose="03000509000000000000" pitchFamily="65" charset="-120"/>
              </a:rPr>
              <a:t>[4</a:t>
            </a:r>
            <a:r>
              <a:rPr lang="zh-TW" altLang="en-US">
                <a:ea typeface="標楷體" panose="03000509000000000000" pitchFamily="65" charset="-120"/>
              </a:rPr>
              <a:t>分</a:t>
            </a:r>
            <a:r>
              <a:rPr lang="en-US" altLang="zh-TW">
                <a:ea typeface="標楷體" panose="03000509000000000000" pitchFamily="65" charset="-120"/>
              </a:rPr>
              <a:t>]</a:t>
            </a:r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53AF5F-F602-4C4E-8BD3-63607D63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825750"/>
            <a:ext cx="3517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本地女性參賽者有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DF895D-1A68-494D-A8A2-6C8693082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3492500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896</a:t>
            </a:r>
            <a:endParaRPr lang="zh-TW" altLang="en-US">
              <a:solidFill>
                <a:srgbClr val="003399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10EB95E-F121-47D2-A078-948F54F880B7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90888"/>
            <a:ext cx="841375" cy="917575"/>
            <a:chOff x="4139952" y="5357717"/>
            <a:chExt cx="842209" cy="917574"/>
          </a:xfrm>
        </p:grpSpPr>
        <p:sp>
          <p:nvSpPr>
            <p:cNvPr id="47144" name="文本框 4">
              <a:extLst>
                <a:ext uri="{FF2B5EF4-FFF2-40B4-BE49-F238E27FC236}">
                  <a16:creationId xmlns:a16="http://schemas.microsoft.com/office/drawing/2014/main" id="{53823AFD-9B3E-4E9F-B937-64AF851AF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5526337"/>
              <a:ext cx="8422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</a:t>
              </a:r>
              <a:endParaRPr lang="zh-TW" altLang="en-US">
                <a:solidFill>
                  <a:srgbClr val="003399"/>
                </a:solidFill>
              </a:endParaRPr>
            </a:p>
          </p:txBody>
        </p:sp>
        <p:grpSp>
          <p:nvGrpSpPr>
            <p:cNvPr id="47145" name="Group 6">
              <a:extLst>
                <a:ext uri="{FF2B5EF4-FFF2-40B4-BE49-F238E27FC236}">
                  <a16:creationId xmlns:a16="http://schemas.microsoft.com/office/drawing/2014/main" id="{3A32D3C3-1567-4ACE-BDE3-EB50BDBB6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0509" y="5357717"/>
              <a:ext cx="420431" cy="917574"/>
              <a:chOff x="3792" y="1621"/>
              <a:chExt cx="207" cy="578"/>
            </a:xfrm>
          </p:grpSpPr>
          <p:sp>
            <p:nvSpPr>
              <p:cNvPr id="47146" name="Rectangle 9">
                <a:extLst>
                  <a:ext uri="{FF2B5EF4-FFF2-40B4-BE49-F238E27FC236}">
                    <a16:creationId xmlns:a16="http://schemas.microsoft.com/office/drawing/2014/main" id="{1174C789-F19C-4408-B95C-36A2F0EDD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9" y="1869"/>
                <a:ext cx="1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7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  <p:sp>
            <p:nvSpPr>
              <p:cNvPr id="47147" name="Rectangle 8">
                <a:extLst>
                  <a:ext uri="{FF2B5EF4-FFF2-40B4-BE49-F238E27FC236}">
                    <a16:creationId xmlns:a16="http://schemas.microsoft.com/office/drawing/2014/main" id="{20B08AA8-2219-4430-87E4-0F6B85663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1621"/>
                <a:ext cx="1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4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  <p:cxnSp>
            <p:nvCxnSpPr>
              <p:cNvPr id="47148" name="直接连接符 121">
                <a:extLst>
                  <a:ext uri="{FF2B5EF4-FFF2-40B4-BE49-F238E27FC236}">
                    <a16:creationId xmlns:a16="http://schemas.microsoft.com/office/drawing/2014/main" id="{F3B85907-BAED-48A4-AB73-E886A131FC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92" y="1912"/>
                <a:ext cx="20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131394-C75A-4837-995F-B91D9A9337B4}"/>
              </a:ext>
            </a:extLst>
          </p:cNvPr>
          <p:cNvGrpSpPr>
            <a:grpSpLocks/>
          </p:cNvGrpSpPr>
          <p:nvPr/>
        </p:nvGrpSpPr>
        <p:grpSpPr bwMode="auto">
          <a:xfrm>
            <a:off x="3243263" y="3317875"/>
            <a:ext cx="920750" cy="917575"/>
            <a:chOff x="5306649" y="5392266"/>
            <a:chExt cx="921535" cy="917574"/>
          </a:xfrm>
        </p:grpSpPr>
        <p:sp>
          <p:nvSpPr>
            <p:cNvPr id="47139" name="文本框 42">
              <a:extLst>
                <a:ext uri="{FF2B5EF4-FFF2-40B4-BE49-F238E27FC236}">
                  <a16:creationId xmlns:a16="http://schemas.microsoft.com/office/drawing/2014/main" id="{DE806500-E7B7-427B-BA7D-E42A47902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649" y="5552514"/>
              <a:ext cx="9215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</a:t>
              </a:r>
              <a:endParaRPr lang="zh-TW" altLang="en-US">
                <a:solidFill>
                  <a:srgbClr val="003399"/>
                </a:solidFill>
              </a:endParaRPr>
            </a:p>
          </p:txBody>
        </p:sp>
        <p:grpSp>
          <p:nvGrpSpPr>
            <p:cNvPr id="47140" name="Group 6">
              <a:extLst>
                <a:ext uri="{FF2B5EF4-FFF2-40B4-BE49-F238E27FC236}">
                  <a16:creationId xmlns:a16="http://schemas.microsoft.com/office/drawing/2014/main" id="{2569EB7D-18AF-4562-B618-A34D00FD5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9766" y="5392266"/>
              <a:ext cx="420431" cy="917574"/>
              <a:chOff x="3792" y="1621"/>
              <a:chExt cx="207" cy="578"/>
            </a:xfrm>
          </p:grpSpPr>
          <p:sp>
            <p:nvSpPr>
              <p:cNvPr id="47141" name="Rectangle 8">
                <a:extLst>
                  <a:ext uri="{FF2B5EF4-FFF2-40B4-BE49-F238E27FC236}">
                    <a16:creationId xmlns:a16="http://schemas.microsoft.com/office/drawing/2014/main" id="{1E8E5F8B-04D7-4A75-9A28-972062133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1621"/>
                <a:ext cx="1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5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  <p:sp>
            <p:nvSpPr>
              <p:cNvPr id="47142" name="Rectangle 9">
                <a:extLst>
                  <a:ext uri="{FF2B5EF4-FFF2-40B4-BE49-F238E27FC236}">
                    <a16:creationId xmlns:a16="http://schemas.microsoft.com/office/drawing/2014/main" id="{9FCF19AF-ED1E-439C-A66C-628B5F6F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9" y="1869"/>
                <a:ext cx="1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8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  <p:cxnSp>
            <p:nvCxnSpPr>
              <p:cNvPr id="47143" name="直接连接符 121">
                <a:extLst>
                  <a:ext uri="{FF2B5EF4-FFF2-40B4-BE49-F238E27FC236}">
                    <a16:creationId xmlns:a16="http://schemas.microsoft.com/office/drawing/2014/main" id="{2C5CF334-7FC8-458C-AE1A-F8E2A8E820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92" y="1912"/>
                <a:ext cx="20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DE4B419-E555-4EF0-9A54-78EC060F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4179888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= 320(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人</a:t>
            </a:r>
            <a:r>
              <a:rPr lang="en-US" altLang="zh-TW">
                <a:solidFill>
                  <a:srgbClr val="003399"/>
                </a:solidFill>
              </a:rPr>
              <a:t>)</a:t>
            </a:r>
            <a:endParaRPr lang="zh-TW" altLang="en-US">
              <a:solidFill>
                <a:srgbClr val="003399"/>
              </a:solidFill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98648112-E1E6-491E-A6BC-E375E5955FAB}"/>
              </a:ext>
            </a:extLst>
          </p:cNvPr>
          <p:cNvCxnSpPr>
            <a:cxnSpLocks/>
          </p:cNvCxnSpPr>
          <p:nvPr/>
        </p:nvCxnSpPr>
        <p:spPr bwMode="auto">
          <a:xfrm>
            <a:off x="1547813" y="1314450"/>
            <a:ext cx="34877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CEAEABC-5BB9-494F-B965-08BB58FDB40D}"/>
              </a:ext>
            </a:extLst>
          </p:cNvPr>
          <p:cNvCxnSpPr>
            <a:cxnSpLocks/>
          </p:cNvCxnSpPr>
          <p:nvPr/>
        </p:nvCxnSpPr>
        <p:spPr bwMode="auto">
          <a:xfrm>
            <a:off x="5300663" y="1485900"/>
            <a:ext cx="27463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56755D64-309E-4E01-B510-550B54FF3632}"/>
              </a:ext>
            </a:extLst>
          </p:cNvPr>
          <p:cNvCxnSpPr>
            <a:cxnSpLocks/>
          </p:cNvCxnSpPr>
          <p:nvPr/>
        </p:nvCxnSpPr>
        <p:spPr bwMode="auto">
          <a:xfrm>
            <a:off x="1498600" y="2044700"/>
            <a:ext cx="44418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120" name="群組 4">
            <a:extLst>
              <a:ext uri="{FF2B5EF4-FFF2-40B4-BE49-F238E27FC236}">
                <a16:creationId xmlns:a16="http://schemas.microsoft.com/office/drawing/2014/main" id="{AB8B62BD-5A13-45BA-A4AD-4BC68F267CAE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2711450"/>
            <a:ext cx="7048500" cy="2247900"/>
            <a:chOff x="1126639" y="2802261"/>
            <a:chExt cx="7048517" cy="2248503"/>
          </a:xfrm>
        </p:grpSpPr>
        <p:sp>
          <p:nvSpPr>
            <p:cNvPr id="2" name="文本框 72">
              <a:extLst>
                <a:ext uri="{FF2B5EF4-FFF2-40B4-BE49-F238E27FC236}">
                  <a16:creationId xmlns:a16="http://schemas.microsoft.com/office/drawing/2014/main" id="{D1008AE6-7E02-411F-83F1-D96529B2A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0066" y="2802261"/>
              <a:ext cx="7015090" cy="224850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121" name="文本框 56">
              <a:extLst>
                <a:ext uri="{FF2B5EF4-FFF2-40B4-BE49-F238E27FC236}">
                  <a16:creationId xmlns:a16="http://schemas.microsoft.com/office/drawing/2014/main" id="{6A96BC7B-B65F-4CAD-A735-82B2D20C2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639" y="4415855"/>
              <a:ext cx="4367484" cy="52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FF0000"/>
                  </a:solidFill>
                  <a:ea typeface="標楷體" panose="03000509000000000000" pitchFamily="65" charset="-120"/>
                </a:rPr>
                <a:t>本地女性參賽者有</a:t>
              </a:r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320</a:t>
              </a:r>
              <a:r>
                <a:rPr lang="zh-CN" altLang="en-US">
                  <a:solidFill>
                    <a:srgbClr val="FF0000"/>
                  </a:solidFill>
                  <a:ea typeface="標楷體" panose="03000509000000000000" pitchFamily="65" charset="-120"/>
                </a:rPr>
                <a:t>人。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grpSp>
          <p:nvGrpSpPr>
            <p:cNvPr id="47122" name="群組 1">
              <a:extLst>
                <a:ext uri="{FF2B5EF4-FFF2-40B4-BE49-F238E27FC236}">
                  <a16:creationId xmlns:a16="http://schemas.microsoft.com/office/drawing/2014/main" id="{F0864A9E-F433-4975-A336-8659C471C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693" y="2835745"/>
              <a:ext cx="2316116" cy="918171"/>
              <a:chOff x="4712187" y="2074884"/>
              <a:chExt cx="2316116" cy="918171"/>
            </a:xfrm>
          </p:grpSpPr>
          <p:sp>
            <p:nvSpPr>
              <p:cNvPr id="47126" name="文本框 57">
                <a:extLst>
                  <a:ext uri="{FF2B5EF4-FFF2-40B4-BE49-F238E27FC236}">
                    <a16:creationId xmlns:a16="http://schemas.microsoft.com/office/drawing/2014/main" id="{D11906AF-8C5B-4060-A86A-977A92134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2187" y="2276758"/>
                <a:ext cx="1008004" cy="52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FF0000"/>
                    </a:solidFill>
                  </a:rPr>
                  <a:t>896</a:t>
                </a:r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7127" name="组合 58">
                <a:extLst>
                  <a:ext uri="{FF2B5EF4-FFF2-40B4-BE49-F238E27FC236}">
                    <a16:creationId xmlns:a16="http://schemas.microsoft.com/office/drawing/2014/main" id="{8E385376-D979-4218-BEA3-3D42C83A7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8117" y="2074884"/>
                <a:ext cx="842119" cy="918171"/>
                <a:chOff x="4139952" y="5357717"/>
                <a:chExt cx="842209" cy="917574"/>
              </a:xfrm>
            </p:grpSpPr>
            <p:sp>
              <p:nvSpPr>
                <p:cNvPr id="47134" name="文本框 59">
                  <a:extLst>
                    <a:ext uri="{FF2B5EF4-FFF2-40B4-BE49-F238E27FC236}">
                      <a16:creationId xmlns:a16="http://schemas.microsoft.com/office/drawing/2014/main" id="{135E9B2C-0CA4-401D-A8A4-9F6314381E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9952" y="5526337"/>
                  <a:ext cx="84220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r>
                    <a:rPr lang="zh-TW" altLang="en-US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</a:t>
                  </a:r>
                  <a:endParaRPr lang="zh-TW" altLang="en-US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7135" name="Group 6">
                  <a:extLst>
                    <a:ext uri="{FF2B5EF4-FFF2-40B4-BE49-F238E27FC236}">
                      <a16:creationId xmlns:a16="http://schemas.microsoft.com/office/drawing/2014/main" id="{816FC411-620E-43CA-909B-686EBEF1BA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80509" y="5357717"/>
                  <a:ext cx="420431" cy="917574"/>
                  <a:chOff x="3792" y="1621"/>
                  <a:chExt cx="207" cy="578"/>
                </a:xfrm>
              </p:grpSpPr>
              <p:sp>
                <p:nvSpPr>
                  <p:cNvPr id="47136" name="Rectangle 9">
                    <a:extLst>
                      <a:ext uri="{FF2B5EF4-FFF2-40B4-BE49-F238E27FC236}">
                        <a16:creationId xmlns:a16="http://schemas.microsoft.com/office/drawing/2014/main" id="{9140A30B-1B70-4DEF-8FE7-68DDCEB6EC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869"/>
                    <a:ext cx="19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r" eaLnBrk="1" hangingPunct="1"/>
                    <a:r>
                      <a:rPr lang="en-US" altLang="zh-TW">
                        <a:solidFill>
                          <a:srgbClr val="FF0000"/>
                        </a:solidFill>
                      </a:rPr>
                      <a:t>7</a:t>
                    </a:r>
                    <a:endParaRPr lang="zh-TW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7137" name="Rectangle 8">
                    <a:extLst>
                      <a:ext uri="{FF2B5EF4-FFF2-40B4-BE49-F238E27FC236}">
                        <a16:creationId xmlns:a16="http://schemas.microsoft.com/office/drawing/2014/main" id="{B34BAD75-9B9F-44F0-9227-5B91FDEDD7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1621"/>
                    <a:ext cx="19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r" eaLnBrk="1" hangingPunct="1"/>
                    <a:r>
                      <a:rPr lang="en-US" altLang="zh-TW">
                        <a:solidFill>
                          <a:srgbClr val="FF0000"/>
                        </a:solidFill>
                      </a:rPr>
                      <a:t>4</a:t>
                    </a:r>
                    <a:endParaRPr lang="zh-TW" alt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7138" name="直接连接符 121">
                    <a:extLst>
                      <a:ext uri="{FF2B5EF4-FFF2-40B4-BE49-F238E27FC236}">
                        <a16:creationId xmlns:a16="http://schemas.microsoft.com/office/drawing/2014/main" id="{4D7474AE-4F6E-446B-AE38-0255D8297CE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92" y="1912"/>
                    <a:ext cx="204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47128" name="组合 64">
                <a:extLst>
                  <a:ext uri="{FF2B5EF4-FFF2-40B4-BE49-F238E27FC236}">
                    <a16:creationId xmlns:a16="http://schemas.microsoft.com/office/drawing/2014/main" id="{EF64FEBA-2ECA-4E4B-B8AB-F5D01715E7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06867" y="2101628"/>
                <a:ext cx="921436" cy="875281"/>
                <a:chOff x="5306649" y="5392267"/>
                <a:chExt cx="921535" cy="874712"/>
              </a:xfrm>
            </p:grpSpPr>
            <p:sp>
              <p:nvSpPr>
                <p:cNvPr id="47129" name="文本框 65">
                  <a:extLst>
                    <a:ext uri="{FF2B5EF4-FFF2-40B4-BE49-F238E27FC236}">
                      <a16:creationId xmlns:a16="http://schemas.microsoft.com/office/drawing/2014/main" id="{CFAE2A40-383E-4CC3-BC1B-836F10F83E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6649" y="5552514"/>
                  <a:ext cx="92153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r>
                    <a:rPr lang="zh-TW" altLang="en-US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</a:t>
                  </a:r>
                  <a:endParaRPr lang="zh-TW" altLang="en-US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7130" name="Group 6">
                  <a:extLst>
                    <a:ext uri="{FF2B5EF4-FFF2-40B4-BE49-F238E27FC236}">
                      <a16:creationId xmlns:a16="http://schemas.microsoft.com/office/drawing/2014/main" id="{8F83278B-9DD9-44A9-A9A5-1FB8D8ED9D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49766" y="5392267"/>
                  <a:ext cx="420431" cy="874712"/>
                  <a:chOff x="3792" y="1621"/>
                  <a:chExt cx="207" cy="551"/>
                </a:xfrm>
              </p:grpSpPr>
              <p:sp>
                <p:nvSpPr>
                  <p:cNvPr id="47131" name="Rectangle 8">
                    <a:extLst>
                      <a:ext uri="{FF2B5EF4-FFF2-40B4-BE49-F238E27FC236}">
                        <a16:creationId xmlns:a16="http://schemas.microsoft.com/office/drawing/2014/main" id="{C3A95DE2-E3B4-4BDD-991B-F699AA82EF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1621"/>
                    <a:ext cx="19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r" eaLnBrk="1" hangingPunct="1"/>
                    <a:r>
                      <a:rPr lang="en-US" altLang="zh-TW">
                        <a:solidFill>
                          <a:srgbClr val="FF0000"/>
                        </a:solidFill>
                      </a:rPr>
                      <a:t>5</a:t>
                    </a:r>
                    <a:endParaRPr lang="zh-TW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7132" name="Rectangle 9">
                    <a:extLst>
                      <a:ext uri="{FF2B5EF4-FFF2-40B4-BE49-F238E27FC236}">
                        <a16:creationId xmlns:a16="http://schemas.microsoft.com/office/drawing/2014/main" id="{6F90D09C-E5D7-4F3E-BE6E-A8638284D4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842"/>
                    <a:ext cx="19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r" eaLnBrk="1" hangingPunct="1"/>
                    <a:r>
                      <a:rPr lang="en-US" altLang="zh-TW">
                        <a:solidFill>
                          <a:srgbClr val="FF0000"/>
                        </a:solidFill>
                      </a:rPr>
                      <a:t>8</a:t>
                    </a:r>
                    <a:endParaRPr lang="zh-TW" alt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7133" name="直接连接符 121">
                    <a:extLst>
                      <a:ext uri="{FF2B5EF4-FFF2-40B4-BE49-F238E27FC236}">
                        <a16:creationId xmlns:a16="http://schemas.microsoft.com/office/drawing/2014/main" id="{19891995-1AD9-4FC3-B3EF-F562003FA6E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92" y="1887"/>
                    <a:ext cx="204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sp>
          <p:nvSpPr>
            <p:cNvPr id="47123" name="文本框 70">
              <a:extLst>
                <a:ext uri="{FF2B5EF4-FFF2-40B4-BE49-F238E27FC236}">
                  <a16:creationId xmlns:a16="http://schemas.microsoft.com/office/drawing/2014/main" id="{B153D555-1E21-498D-AAB9-2C0F1AFA5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385" y="3810678"/>
              <a:ext cx="1220831" cy="52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FF0000"/>
                  </a:solidFill>
                </a:rPr>
                <a:t>= 320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7124" name="矩形 73">
              <a:extLst>
                <a:ext uri="{FF2B5EF4-FFF2-40B4-BE49-F238E27FC236}">
                  <a16:creationId xmlns:a16="http://schemas.microsoft.com/office/drawing/2014/main" id="{3B5D2BBA-1FEA-4FBD-8DDD-BF28D263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732" y="3775470"/>
              <a:ext cx="942786" cy="52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lang="zh-TW" altLang="en-US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lang="zh-TW" altLang="en-US"/>
            </a:p>
          </p:txBody>
        </p:sp>
        <p:sp>
          <p:nvSpPr>
            <p:cNvPr id="47125" name="矩形 74">
              <a:extLst>
                <a:ext uri="{FF2B5EF4-FFF2-40B4-BE49-F238E27FC236}">
                  <a16:creationId xmlns:a16="http://schemas.microsoft.com/office/drawing/2014/main" id="{E0831049-845E-4F80-8BDD-F9A00375B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732" y="3015865"/>
              <a:ext cx="942786" cy="52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lang="zh-TW" altLang="en-US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lang="en-US" altLang="zh-TW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1" grpId="0"/>
      <p:bldP spid="1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2">
            <a:extLst>
              <a:ext uri="{FF2B5EF4-FFF2-40B4-BE49-F238E27FC236}">
                <a16:creationId xmlns:a16="http://schemas.microsoft.com/office/drawing/2014/main" id="{B002490E-8E0D-482C-928F-0E2428AA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59769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6" name="Rectangle 6">
            <a:extLst>
              <a:ext uri="{FF2B5EF4-FFF2-40B4-BE49-F238E27FC236}">
                <a16:creationId xmlns:a16="http://schemas.microsoft.com/office/drawing/2014/main" id="{FEB4417B-598B-4CE0-90C0-22417A0A0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147" y="2570956"/>
            <a:ext cx="363753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A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5000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4000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3000 = 12 000</a:t>
            </a:r>
          </a:p>
          <a:p>
            <a:pPr eaLnBrk="1" hangingPunct="1"/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B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2500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5500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3500 = 11 500</a:t>
            </a:r>
          </a:p>
          <a:p>
            <a:pPr eaLnBrk="1" hangingPunct="1"/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C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4500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3500</a:t>
            </a:r>
            <a:r>
              <a:rPr lang="zh-TW" altLang="en-US" sz="1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1800" dirty="0">
                <a:solidFill>
                  <a:srgbClr val="003399"/>
                </a:solidFill>
                <a:ea typeface="標楷體" panose="03000509000000000000" pitchFamily="65" charset="-120"/>
              </a:rPr>
              <a:t>4500 = 12 500</a:t>
            </a:r>
          </a:p>
        </p:txBody>
      </p:sp>
      <p:sp>
        <p:nvSpPr>
          <p:cNvPr id="48132" name="Rectangle 11">
            <a:extLst>
              <a:ext uri="{FF2B5EF4-FFF2-40B4-BE49-F238E27FC236}">
                <a16:creationId xmlns:a16="http://schemas.microsoft.com/office/drawing/2014/main" id="{EBFF4448-1EF3-486A-BA69-E5E2B50B3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4144963"/>
            <a:ext cx="7561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0700" indent="-5207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(a) </a:t>
            </a:r>
            <a:r>
              <a:rPr lang="zh-TW" altLang="en-US">
                <a:ea typeface="標楷體" panose="03000509000000000000" pitchFamily="65" charset="-120"/>
              </a:rPr>
              <a:t>在三間書店中，哪一間書店售出雜誌最多？共售出多少本？ </a:t>
            </a:r>
            <a:r>
              <a:rPr lang="en-US" altLang="zh-TW">
                <a:ea typeface="標楷體" panose="03000509000000000000" pitchFamily="65" charset="-120"/>
              </a:rPr>
              <a:t>(</a:t>
            </a:r>
            <a:r>
              <a:rPr lang="zh-TW" altLang="en-US">
                <a:ea typeface="標楷體" panose="03000509000000000000" pitchFamily="65" charset="-120"/>
              </a:rPr>
              <a:t>只須寫出答案</a:t>
            </a:r>
            <a:r>
              <a:rPr lang="en-US" altLang="zh-TW">
                <a:ea typeface="標楷體" panose="03000509000000000000" pitchFamily="65" charset="-120"/>
              </a:rPr>
              <a:t>)          [2</a:t>
            </a:r>
            <a:r>
              <a:rPr lang="zh-TW" altLang="en-US">
                <a:ea typeface="標楷體" panose="03000509000000000000" pitchFamily="65" charset="-120"/>
              </a:rPr>
              <a:t>分</a:t>
            </a:r>
            <a:r>
              <a:rPr lang="en-US" altLang="zh-TW">
                <a:ea typeface="標楷體" panose="03000509000000000000" pitchFamily="65" charset="-120"/>
              </a:rPr>
              <a:t>] 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48133" name="Rectangle 13">
            <a:extLst>
              <a:ext uri="{FF2B5EF4-FFF2-40B4-BE49-F238E27FC236}">
                <a16:creationId xmlns:a16="http://schemas.microsoft.com/office/drawing/2014/main" id="{FA154196-3AD6-4F7E-B033-3BA7DBEF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665538"/>
            <a:ext cx="6823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標楷體" panose="03000509000000000000" pitchFamily="65" charset="-120"/>
              </a:rPr>
              <a:t>32. </a:t>
            </a:r>
            <a:r>
              <a:rPr lang="zh-TW" altLang="en-US">
                <a:ea typeface="標楷體" panose="03000509000000000000" pitchFamily="65" charset="-120"/>
              </a:rPr>
              <a:t>上圖是三間書店去年售出雜誌的情況。</a:t>
            </a:r>
          </a:p>
        </p:txBody>
      </p:sp>
      <p:sp>
        <p:nvSpPr>
          <p:cNvPr id="32790" name="Rectangle 22">
            <a:extLst>
              <a:ext uri="{FF2B5EF4-FFF2-40B4-BE49-F238E27FC236}">
                <a16:creationId xmlns:a16="http://schemas.microsoft.com/office/drawing/2014/main" id="{2F16BBDA-DC54-4C01-9413-BCDAA557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181600"/>
            <a:ext cx="6911975" cy="8540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書店</a:t>
            </a:r>
            <a:r>
              <a:rPr lang="zh-TW" altLang="en-US" u="sng">
                <a:ea typeface="標楷體" panose="03000509000000000000" pitchFamily="65" charset="-120"/>
              </a:rPr>
              <a:t>                 </a:t>
            </a:r>
            <a:r>
              <a:rPr lang="zh-TW" altLang="en-US">
                <a:ea typeface="標楷體" panose="03000509000000000000" pitchFamily="65" charset="-120"/>
              </a:rPr>
              <a:t>售出雜誌最多。</a:t>
            </a:r>
          </a:p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共售出</a:t>
            </a:r>
            <a:r>
              <a:rPr lang="zh-TW" altLang="en-US" u="sng">
                <a:ea typeface="標楷體" panose="03000509000000000000" pitchFamily="65" charset="-120"/>
              </a:rPr>
              <a:t>                 </a:t>
            </a:r>
            <a:r>
              <a:rPr lang="zh-TW" altLang="en-US">
                <a:ea typeface="標楷體" panose="03000509000000000000" pitchFamily="65" charset="-120"/>
              </a:rPr>
              <a:t>本</a:t>
            </a:r>
            <a:r>
              <a:rPr lang="zh-CN" altLang="en-US">
                <a:ea typeface="標楷體" panose="03000509000000000000" pitchFamily="65" charset="-120"/>
              </a:rPr>
              <a:t>。</a:t>
            </a:r>
            <a:endParaRPr lang="en-US" altLang="zh-TW">
              <a:solidFill>
                <a:srgbClr val="FF33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84F641-E476-45BE-B843-BC213511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5592798"/>
            <a:ext cx="1486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12 500</a:t>
            </a:r>
            <a:endParaRPr lang="en-US" altLang="zh-HK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971B32-9B36-4653-B449-4758C00B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088" y="5508625"/>
            <a:ext cx="93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en-US" altLang="zh-HK">
              <a:solidFill>
                <a:srgbClr val="FF0000"/>
              </a:solidFill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F8FACE6C-93BA-48BC-B366-D1B3EC26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5178425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C</a:t>
            </a:r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F740DB15-3D46-4D20-AEA8-CD13A287B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5122863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en-US" altLang="zh-HK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56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56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build="p"/>
      <p:bldP spid="256006" grpId="1" uiExpand="1" build="allAtOnce"/>
      <p:bldP spid="32790" grpId="0" animBg="1"/>
      <p:bldP spid="7" grpId="0"/>
      <p:bldP spid="8" grpId="0"/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03BB9DAF-F586-48D5-B914-A6CBADF66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4791075"/>
            <a:ext cx="649288" cy="360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HK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4B9ACF-12B2-445E-AD8B-7903B90E4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4797425"/>
            <a:ext cx="647700" cy="3603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HK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055DAB-FF6A-437D-8535-E45743C0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647700" cy="3603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HK" altLang="en-US"/>
          </a:p>
        </p:txBody>
      </p:sp>
      <p:pic>
        <p:nvPicPr>
          <p:cNvPr id="49157" name="Picture 13">
            <a:extLst>
              <a:ext uri="{FF2B5EF4-FFF2-40B4-BE49-F238E27FC236}">
                <a16:creationId xmlns:a16="http://schemas.microsoft.com/office/drawing/2014/main" id="{DB06E3F2-6908-48F1-9AD2-CEE5D376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59769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9" name="Rectangle 11">
            <a:extLst>
              <a:ext uri="{FF2B5EF4-FFF2-40B4-BE49-F238E27FC236}">
                <a16:creationId xmlns:a16="http://schemas.microsoft.com/office/drawing/2014/main" id="{31CFC387-6B3A-4AA7-8286-DB2866E24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8" y="1268413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7BAB48"/>
                </a:solidFill>
              </a:rPr>
              <a:t>2500</a:t>
            </a:r>
            <a:endParaRPr lang="zh-TW" altLang="en-US" sz="2000">
              <a:solidFill>
                <a:srgbClr val="7BAB48"/>
              </a:solidFill>
            </a:endParaRPr>
          </a:p>
        </p:txBody>
      </p:sp>
      <p:sp>
        <p:nvSpPr>
          <p:cNvPr id="258060" name="Rectangle 12">
            <a:extLst>
              <a:ext uri="{FF2B5EF4-FFF2-40B4-BE49-F238E27FC236}">
                <a16:creationId xmlns:a16="http://schemas.microsoft.com/office/drawing/2014/main" id="{661EEA20-115B-4FB1-B5D3-A4D0BC87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773238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00B0F0"/>
                </a:solidFill>
              </a:rPr>
              <a:t>5500</a:t>
            </a:r>
            <a:endParaRPr lang="zh-TW" altLang="en-US" sz="2000">
              <a:solidFill>
                <a:srgbClr val="00B0F0"/>
              </a:solidFill>
            </a:endParaRPr>
          </a:p>
        </p:txBody>
      </p:sp>
      <p:sp>
        <p:nvSpPr>
          <p:cNvPr id="258061" name="Rectangle 13">
            <a:extLst>
              <a:ext uri="{FF2B5EF4-FFF2-40B4-BE49-F238E27FC236}">
                <a16:creationId xmlns:a16="http://schemas.microsoft.com/office/drawing/2014/main" id="{265F02F1-2E07-4B63-9B9A-A8C299EA7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2276475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CF0A0A"/>
                </a:solidFill>
              </a:rPr>
              <a:t>3500</a:t>
            </a:r>
            <a:endParaRPr lang="zh-TW" altLang="en-US" sz="2000">
              <a:solidFill>
                <a:srgbClr val="CF0A0A"/>
              </a:solidFill>
            </a:endParaRP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D9CEDABD-23F9-4D4E-9739-B14CA78F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713" y="5326063"/>
            <a:ext cx="691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ea typeface="標楷體" panose="03000509000000000000" pitchFamily="65" charset="-120"/>
              </a:rPr>
              <a:t>B</a:t>
            </a:r>
            <a:r>
              <a:rPr lang="zh-TW" altLang="en-US">
                <a:ea typeface="標楷體" panose="03000509000000000000" pitchFamily="65" charset="-120"/>
              </a:rPr>
              <a:t>店去年售出雜誌的收入是多少？       </a:t>
            </a:r>
            <a:r>
              <a:rPr lang="en-US" altLang="zh-TW">
                <a:ea typeface="標楷體" panose="03000509000000000000" pitchFamily="65" charset="-120"/>
              </a:rPr>
              <a:t>[4</a:t>
            </a:r>
            <a:r>
              <a:rPr lang="zh-TW" altLang="en-US">
                <a:ea typeface="標楷體" panose="03000509000000000000" pitchFamily="65" charset="-120"/>
              </a:rPr>
              <a:t>分</a:t>
            </a:r>
            <a:r>
              <a:rPr lang="en-US" altLang="zh-TW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8B5D5393-D4F6-443B-AA6B-B96A2CE63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3665538"/>
            <a:ext cx="414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ea typeface="標楷體" panose="03000509000000000000" pitchFamily="65" charset="-120"/>
              </a:rPr>
              <a:t>(</a:t>
            </a:r>
            <a:r>
              <a:rPr lang="en-US" altLang="zh-TW">
                <a:ea typeface="標楷體" panose="03000509000000000000" pitchFamily="65" charset="-120"/>
              </a:rPr>
              <a:t>b) </a:t>
            </a:r>
            <a:r>
              <a:rPr lang="zh-TW" altLang="en-US">
                <a:ea typeface="標楷體" panose="03000509000000000000" pitchFamily="65" charset="-120"/>
              </a:rPr>
              <a:t>下表是雜誌的售價。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257055" name="Rectangle 31">
            <a:extLst>
              <a:ext uri="{FF2B5EF4-FFF2-40B4-BE49-F238E27FC236}">
                <a16:creationId xmlns:a16="http://schemas.microsoft.com/office/drawing/2014/main" id="{60317C68-08F6-4F9F-B6C8-862A1ECD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268413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7BAB48"/>
                </a:solidFill>
                <a:ea typeface="標楷體" panose="03000509000000000000" pitchFamily="65" charset="-120"/>
              </a:rPr>
              <a:t>22×</a:t>
            </a:r>
            <a:endParaRPr lang="en-US" altLang="en-US" sz="2000">
              <a:solidFill>
                <a:srgbClr val="7BAB48"/>
              </a:solidFill>
              <a:ea typeface="標楷體" panose="03000509000000000000" pitchFamily="65" charset="-120"/>
            </a:endParaRPr>
          </a:p>
        </p:txBody>
      </p:sp>
      <p:sp>
        <p:nvSpPr>
          <p:cNvPr id="257056" name="Rectangle 32">
            <a:extLst>
              <a:ext uri="{FF2B5EF4-FFF2-40B4-BE49-F238E27FC236}">
                <a16:creationId xmlns:a16="http://schemas.microsoft.com/office/drawing/2014/main" id="{B9596AF4-6F17-4FB8-BFBC-D8401D12D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760538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00B0F0"/>
                </a:solidFill>
              </a:rPr>
              <a:t>14</a:t>
            </a:r>
            <a:r>
              <a:rPr lang="en-US" altLang="zh-TW" sz="2000">
                <a:solidFill>
                  <a:srgbClr val="00B0F0"/>
                </a:solidFill>
                <a:latin typeface="新細明體" panose="02020500000000000000" pitchFamily="18" charset="-120"/>
              </a:rPr>
              <a:t>×</a:t>
            </a:r>
            <a:endParaRPr lang="en-US" altLang="en-US" sz="2000">
              <a:solidFill>
                <a:srgbClr val="00B0F0"/>
              </a:solidFill>
              <a:latin typeface="新細明體" panose="02020500000000000000" pitchFamily="18" charset="-120"/>
            </a:endParaRPr>
          </a:p>
        </p:txBody>
      </p:sp>
      <p:sp>
        <p:nvSpPr>
          <p:cNvPr id="257057" name="Rectangle 33">
            <a:extLst>
              <a:ext uri="{FF2B5EF4-FFF2-40B4-BE49-F238E27FC236}">
                <a16:creationId xmlns:a16="http://schemas.microsoft.com/office/drawing/2014/main" id="{3AE23267-FD5A-4623-9542-33790993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27647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CF0A0A"/>
                </a:solidFill>
              </a:rPr>
              <a:t>18</a:t>
            </a:r>
            <a:r>
              <a:rPr lang="en-US" altLang="zh-TW" sz="2000">
                <a:solidFill>
                  <a:srgbClr val="CF0A0A"/>
                </a:solidFill>
                <a:latin typeface="新細明體" panose="02020500000000000000" pitchFamily="18" charset="-120"/>
              </a:rPr>
              <a:t>×</a:t>
            </a:r>
            <a:endParaRPr lang="en-US" altLang="en-US" sz="2000">
              <a:solidFill>
                <a:srgbClr val="CF0A0A"/>
              </a:solidFill>
              <a:latin typeface="新細明體" panose="02020500000000000000" pitchFamily="18" charset="-120"/>
            </a:endParaRPr>
          </a:p>
        </p:txBody>
      </p:sp>
      <p:graphicFrame>
        <p:nvGraphicFramePr>
          <p:cNvPr id="50266" name="Group 90">
            <a:extLst>
              <a:ext uri="{FF2B5EF4-FFF2-40B4-BE49-F238E27FC236}">
                <a16:creationId xmlns:a16="http://schemas.microsoft.com/office/drawing/2014/main" id="{5FD4E407-83E9-42C1-B5F7-2043F7D552D9}"/>
              </a:ext>
            </a:extLst>
          </p:cNvPr>
          <p:cNvGraphicFramePr>
            <a:graphicFrameLocks noGrp="1"/>
          </p:cNvGraphicFramePr>
          <p:nvPr/>
        </p:nvGraphicFramePr>
        <p:xfrm>
          <a:off x="1619250" y="4292600"/>
          <a:ext cx="6572250" cy="914400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雜誌類別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娛樂雜誌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經濟雜誌</a:t>
                      </a: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時裝雜誌</a:t>
                      </a: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售價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每本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$22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$14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$18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183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2B7959-611A-44AA-853A-D23824B8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4" name="Picture 10" descr="btnMathBack">
            <a:hlinkClick r:id="rId4" action="ppaction://hlinksldjump"/>
            <a:extLst>
              <a:ext uri="{FF2B5EF4-FFF2-40B4-BE49-F238E27FC236}">
                <a16:creationId xmlns:a16="http://schemas.microsoft.com/office/drawing/2014/main" id="{56F4EA96-5013-4B81-AD8D-2CB14B61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5" name="Rectangle 13">
            <a:extLst>
              <a:ext uri="{FF2B5EF4-FFF2-40B4-BE49-F238E27FC236}">
                <a16:creationId xmlns:a16="http://schemas.microsoft.com/office/drawing/2014/main" id="{20DADC0B-EE48-4A1B-B9E2-2B86E2DA6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665538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標楷體" panose="03000509000000000000" pitchFamily="65" charset="-120"/>
              </a:rPr>
              <a:t>32. 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41DFED-726F-4118-B717-1A98B9770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2565400"/>
            <a:ext cx="269875" cy="912813"/>
          </a:xfrm>
          <a:prstGeom prst="rect">
            <a:avLst/>
          </a:prstGeom>
          <a:noFill/>
          <a:ln w="38100" algn="ctr">
            <a:solidFill>
              <a:srgbClr val="7BAB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HK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F5AE27-5BBC-4F8F-BE22-0B31B095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1484313"/>
            <a:ext cx="269875" cy="1993900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HK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1120B4C-1E4A-41B5-BB6A-42344247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208213"/>
            <a:ext cx="269875" cy="1270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HK" altLang="en-US">
              <a:solidFill>
                <a:srgbClr val="CF0A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9" grpId="0"/>
      <p:bldP spid="258060" grpId="0"/>
      <p:bldP spid="258061" grpId="0"/>
      <p:bldP spid="257055" grpId="0"/>
      <p:bldP spid="257056" grpId="0"/>
      <p:bldP spid="2570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A21B30E8-D2CF-4575-A411-CFBBE284B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743200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ea typeface="標楷體" panose="03000509000000000000" pitchFamily="65" charset="-120"/>
              </a:rPr>
              <a:t>B</a:t>
            </a:r>
            <a:r>
              <a:rPr lang="zh-TW" altLang="en-US">
                <a:ea typeface="標楷體" panose="03000509000000000000" pitchFamily="65" charset="-120"/>
              </a:rPr>
              <a:t>店去年售出雜誌的收入是多少？        </a:t>
            </a:r>
            <a:r>
              <a:rPr lang="en-US" altLang="zh-TW">
                <a:ea typeface="標楷體" panose="03000509000000000000" pitchFamily="65" charset="-120"/>
              </a:rPr>
              <a:t>[4</a:t>
            </a:r>
            <a:r>
              <a:rPr lang="zh-TW" altLang="en-US">
                <a:ea typeface="標楷體" panose="03000509000000000000" pitchFamily="65" charset="-120"/>
              </a:rPr>
              <a:t>分</a:t>
            </a:r>
            <a:r>
              <a:rPr lang="en-US" altLang="zh-TW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50179" name="Rectangle 10">
            <a:extLst>
              <a:ext uri="{FF2B5EF4-FFF2-40B4-BE49-F238E27FC236}">
                <a16:creationId xmlns:a16="http://schemas.microsoft.com/office/drawing/2014/main" id="{8999313C-7FB7-4AC7-9C91-BB678A8F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55675"/>
            <a:ext cx="712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標楷體" panose="03000509000000000000" pitchFamily="65" charset="-120"/>
              </a:rPr>
              <a:t>32. (b) </a:t>
            </a:r>
            <a:r>
              <a:rPr lang="zh-TW" altLang="en-US">
                <a:ea typeface="標楷體" panose="03000509000000000000" pitchFamily="65" charset="-120"/>
              </a:rPr>
              <a:t>下表是雜誌的售價。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257053" name="AutoShape 29">
            <a:extLst>
              <a:ext uri="{FF2B5EF4-FFF2-40B4-BE49-F238E27FC236}">
                <a16:creationId xmlns:a16="http://schemas.microsoft.com/office/drawing/2014/main" id="{F709D0F6-D0B4-4D2D-9DB6-863D2688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432175"/>
            <a:ext cx="6985000" cy="1725613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HK"/>
          </a:p>
        </p:txBody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AF2AB689-2E53-4398-961A-23D2306BB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63925"/>
            <a:ext cx="68405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   22×2500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14×5500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18×3500    </a:t>
            </a:r>
            <a:r>
              <a:rPr lang="en-US" altLang="zh-TW" sz="100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    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= 195 000                                            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B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店的收入是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$195 000</a:t>
            </a:r>
            <a:r>
              <a:rPr lang="zh-CN" altLang="en-US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57055" name="Rectangle 31">
            <a:extLst>
              <a:ext uri="{FF2B5EF4-FFF2-40B4-BE49-F238E27FC236}">
                <a16:creationId xmlns:a16="http://schemas.microsoft.com/office/drawing/2014/main" id="{A85B2AF9-24D7-452C-9524-A82FE7AC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2455863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003399"/>
                </a:solidFill>
              </a:rPr>
              <a:t>22</a:t>
            </a:r>
            <a:r>
              <a:rPr lang="en-US" altLang="zh-TW" sz="2000">
                <a:solidFill>
                  <a:srgbClr val="003399"/>
                </a:solidFill>
                <a:latin typeface="新細明體" panose="02020500000000000000" pitchFamily="18" charset="-120"/>
              </a:rPr>
              <a:t>×</a:t>
            </a:r>
            <a:r>
              <a:rPr lang="en-US" altLang="zh-TW" sz="2000">
                <a:solidFill>
                  <a:srgbClr val="003399"/>
                </a:solidFill>
              </a:rPr>
              <a:t>2500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257056" name="Rectangle 32">
            <a:extLst>
              <a:ext uri="{FF2B5EF4-FFF2-40B4-BE49-F238E27FC236}">
                <a16:creationId xmlns:a16="http://schemas.microsoft.com/office/drawing/2014/main" id="{6C4265DD-247C-4E15-91AA-F13B81C4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455863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003399"/>
                </a:solidFill>
              </a:rPr>
              <a:t>14</a:t>
            </a:r>
            <a:r>
              <a:rPr lang="en-US" altLang="zh-TW" sz="2000">
                <a:solidFill>
                  <a:srgbClr val="003399"/>
                </a:solidFill>
                <a:latin typeface="新細明體" panose="02020500000000000000" pitchFamily="18" charset="-120"/>
              </a:rPr>
              <a:t>×</a:t>
            </a:r>
            <a:r>
              <a:rPr lang="en-US" altLang="zh-TW" sz="2000">
                <a:solidFill>
                  <a:srgbClr val="003399"/>
                </a:solidFill>
              </a:rPr>
              <a:t>5500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257057" name="Rectangle 33">
            <a:extLst>
              <a:ext uri="{FF2B5EF4-FFF2-40B4-BE49-F238E27FC236}">
                <a16:creationId xmlns:a16="http://schemas.microsoft.com/office/drawing/2014/main" id="{6EE4F030-EFC3-4634-9F60-54C0386E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2465388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000">
                <a:solidFill>
                  <a:srgbClr val="003399"/>
                </a:solidFill>
              </a:rPr>
              <a:t>18</a:t>
            </a:r>
            <a:r>
              <a:rPr lang="en-US" altLang="zh-TW" sz="2000">
                <a:solidFill>
                  <a:srgbClr val="003399"/>
                </a:solidFill>
                <a:latin typeface="新細明體" panose="02020500000000000000" pitchFamily="18" charset="-120"/>
              </a:rPr>
              <a:t>×</a:t>
            </a:r>
            <a:r>
              <a:rPr lang="en-US" altLang="zh-TW" sz="2000">
                <a:solidFill>
                  <a:srgbClr val="003399"/>
                </a:solidFill>
              </a:rPr>
              <a:t>3500</a:t>
            </a:r>
            <a:endParaRPr lang="zh-TW" altLang="en-US" sz="2000">
              <a:solidFill>
                <a:srgbClr val="003399"/>
              </a:solidFill>
            </a:endParaRPr>
          </a:p>
        </p:txBody>
      </p:sp>
      <p:graphicFrame>
        <p:nvGraphicFramePr>
          <p:cNvPr id="51232" name="Group 32">
            <a:extLst>
              <a:ext uri="{FF2B5EF4-FFF2-40B4-BE49-F238E27FC236}">
                <a16:creationId xmlns:a16="http://schemas.microsoft.com/office/drawing/2014/main" id="{6C4DABDB-BCA7-4D65-A268-C6502CA90A19}"/>
              </a:ext>
            </a:extLst>
          </p:cNvPr>
          <p:cNvGraphicFramePr>
            <a:graphicFrameLocks noGrp="1"/>
          </p:cNvGraphicFramePr>
          <p:nvPr/>
        </p:nvGraphicFramePr>
        <p:xfrm>
          <a:off x="1619250" y="1603375"/>
          <a:ext cx="6572250" cy="914400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雜誌類別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娛樂雜誌</a:t>
                      </a: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經濟雜誌</a:t>
                      </a: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時裝雜誌</a:t>
                      </a: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售價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每本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$22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$14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$18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7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53" grpId="0" uiExpand="1" animBg="1"/>
      <p:bldP spid="257029" grpId="0" uiExpand="1" build="p"/>
      <p:bldP spid="257055" grpId="0"/>
      <p:bldP spid="257055" grpId="1"/>
      <p:bldP spid="257056" grpId="0"/>
      <p:bldP spid="257056" grpId="1"/>
      <p:bldP spid="257057" grpId="0"/>
      <p:bldP spid="2570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rId2" action="ppaction://hlinksldjump"/>
            <a:extLst>
              <a:ext uri="{FF2B5EF4-FFF2-40B4-BE49-F238E27FC236}">
                <a16:creationId xmlns:a16="http://schemas.microsoft.com/office/drawing/2014/main" id="{E3DBBF83-7325-0560-C3B3-435C562D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920750"/>
            <a:ext cx="2036762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HK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CB140FA-17F1-F3D4-8789-3B48DB75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920750"/>
            <a:ext cx="2062162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HK"/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id="{3EA95842-F0F1-EE03-5B27-ED13780042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5BA638-9DB3-E3A7-5BF0-7301136B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3" descr="學生須知">
            <a:hlinkClick r:id="rId4" action="ppaction://hlinksldjump"/>
            <a:extLst>
              <a:ext uri="{FF2B5EF4-FFF2-40B4-BE49-F238E27FC236}">
                <a16:creationId xmlns:a16="http://schemas.microsoft.com/office/drawing/2014/main" id="{9F60EC68-64BE-E38F-1870-AE88096A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64">
            <a:extLst>
              <a:ext uri="{FF2B5EF4-FFF2-40B4-BE49-F238E27FC236}">
                <a16:creationId xmlns:a16="http://schemas.microsoft.com/office/drawing/2014/main" id="{3C41EF39-C6A8-0054-70BB-DB1EBB162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40829"/>
              </p:ext>
            </p:extLst>
          </p:nvPr>
        </p:nvGraphicFramePr>
        <p:xfrm>
          <a:off x="601663" y="1468438"/>
          <a:ext cx="7804150" cy="4900103"/>
        </p:xfrm>
        <a:graphic>
          <a:graphicData uri="http://schemas.openxmlformats.org/drawingml/2006/table">
            <a:tbl>
              <a:tblPr/>
              <a:tblGrid>
                <a:gridCol w="1314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圓周</a:t>
                      </a:r>
                      <a:r>
                        <a:rPr kumimoji="1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分數乘法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(a)(b)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複合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棒形圖</a:t>
                      </a:r>
                      <a:r>
                        <a:rPr kumimoji="1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據處理</a:t>
                      </a:r>
                      <a:endParaRPr kumimoji="1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百分數的應用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endParaRPr kumimoji="1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小數四則混合計算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0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百分數的應用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28608"/>
                  </a:ext>
                </a:extLst>
              </a:tr>
              <a:tr h="435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(a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不規則立體的體積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方程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(a)(b)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速率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  <a:endParaRPr kumimoji="1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面積</a:t>
                      </a:r>
                      <a:r>
                        <a:rPr kumimoji="1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9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(a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(b)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百分數的應用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WordArt 54">
            <a:hlinkClick r:id="rId2" action="ppaction://hlinksldjump"/>
            <a:extLst>
              <a:ext uri="{FF2B5EF4-FFF2-40B4-BE49-F238E27FC236}">
                <a16:creationId xmlns:a16="http://schemas.microsoft.com/office/drawing/2014/main" id="{C9EC9EDF-6F37-D215-E9CC-1D267AE868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10937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</a:t>
            </a:r>
          </a:p>
        </p:txBody>
      </p:sp>
    </p:spTree>
    <p:extLst>
      <p:ext uri="{BB962C8B-B14F-4D97-AF65-F5344CB8AC3E}">
        <p14:creationId xmlns:p14="http://schemas.microsoft.com/office/powerpoint/2010/main" val="2755102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33BD5A0B-5434-4D74-8C75-FC26E749A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1" y="3462737"/>
            <a:ext cx="5804997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44548454-49D1-4F31-ADF1-E7037C99A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259" y="3394654"/>
            <a:ext cx="7078871" cy="99257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300"/>
              </a:spcAft>
            </a:pPr>
            <a:r>
              <a:rPr lang="zh-TW" altLang="en-US" b="0" dirty="0">
                <a:ea typeface="標楷體" panose="03000509000000000000" pitchFamily="65" charset="-120"/>
              </a:rPr>
              <a:t>小童乘坐高速船的單程費用是成人的百分之</a:t>
            </a:r>
            <a:endParaRPr lang="en-US" altLang="zh-TW" b="0" dirty="0"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r>
              <a:rPr lang="zh-TW" altLang="en-US" b="0" dirty="0">
                <a:ea typeface="標楷體" panose="03000509000000000000" pitchFamily="65" charset="-120"/>
              </a:rPr>
              <a:t>幾？</a:t>
            </a:r>
            <a:r>
              <a:rPr lang="en-US" altLang="zh-TW" b="0" dirty="0">
                <a:ea typeface="標楷體" panose="03000509000000000000" pitchFamily="65" charset="-120"/>
              </a:rPr>
              <a:t>(</a:t>
            </a:r>
            <a:r>
              <a:rPr lang="zh-TW" altLang="en-US" b="0" dirty="0">
                <a:ea typeface="標楷體" panose="03000509000000000000" pitchFamily="65" charset="-120"/>
              </a:rPr>
              <a:t>只須寫出答案</a:t>
            </a:r>
            <a:r>
              <a:rPr lang="en-US" altLang="zh-TW" b="0" dirty="0"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DFKai-SB" panose="03000509000000000000" pitchFamily="65" charset="-120"/>
                <a:cs typeface="Arial" panose="020B0604020202020204" pitchFamily="34" charset="0"/>
              </a:rPr>
              <a:t>                                </a:t>
            </a:r>
            <a:r>
              <a:rPr lang="en-US" altLang="zh-TW" sz="2400" b="0" dirty="0"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TW" altLang="en-US" sz="2400" b="0" dirty="0"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b="0" dirty="0"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en-US" altLang="zh-TW" sz="2400" b="0" dirty="0">
              <a:ea typeface="標楷體" panose="03000509000000000000" pitchFamily="65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6D0CDDF-9B7E-431E-8075-FA39FD0D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10" y="1839363"/>
            <a:ext cx="940291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BF8C16AD-ECEB-48E1-98F7-D7C555A94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801817"/>
              </p:ext>
            </p:extLst>
          </p:nvPr>
        </p:nvGraphicFramePr>
        <p:xfrm>
          <a:off x="1239838" y="1822502"/>
          <a:ext cx="6466194" cy="14547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317290120"/>
                    </a:ext>
                  </a:extLst>
                </a:gridCol>
                <a:gridCol w="182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169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普通船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高速船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成人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$19.8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$40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60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kumimoji="1"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小童</a:t>
                      </a:r>
                      <a:r>
                        <a:rPr kumimoji="1" lang="en-US" altLang="zh-TW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(12</a:t>
                      </a:r>
                      <a:r>
                        <a:rPr kumimoji="1"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歲或以下</a:t>
                      </a:r>
                      <a:r>
                        <a:rPr kumimoji="1" lang="en-US" altLang="zh-TW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$9.9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$18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38">
            <a:extLst>
              <a:ext uri="{FF2B5EF4-FFF2-40B4-BE49-F238E27FC236}">
                <a16:creationId xmlns:a16="http://schemas.microsoft.com/office/drawing/2014/main" id="{04C73A95-ABD8-44B8-9DE8-307D09DBA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1" y="4446011"/>
            <a:ext cx="6669093" cy="896294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小童乘坐高速船的單程費用是成人的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zh-CN" altLang="en-US" sz="2800" u="sng" dirty="0">
                <a:ea typeface="標楷體" panose="03000509000000000000" pitchFamily="65" charset="-120"/>
              </a:rPr>
              <a:t>                </a:t>
            </a:r>
            <a:r>
              <a:rPr lang="en-US" altLang="zh-CN" sz="2800" dirty="0">
                <a:ea typeface="標楷體" panose="03000509000000000000" pitchFamily="65" charset="-120"/>
              </a:rPr>
              <a:t>%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2C817584-3588-47CE-B3CA-38A1CCC5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479" y="4831733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D3FE7E55-5F16-42F1-8F33-5677BC69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33.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F3CC8222-5D3D-4953-95D8-122FEB6B4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8" y="847646"/>
            <a:ext cx="798398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b="0" dirty="0">
                <a:ea typeface="標楷體" panose="03000509000000000000" pitchFamily="65" charset="-120"/>
              </a:rPr>
              <a:t>下表顯示</a:t>
            </a:r>
            <a:r>
              <a:rPr lang="zh-TW" altLang="en-US" b="0" dirty="0">
                <a:ea typeface="標楷體" panose="03000509000000000000" pitchFamily="65" charset="-120"/>
              </a:rPr>
              <a:t>乘坐渡輪來往</a:t>
            </a:r>
            <a:r>
              <a:rPr lang="zh-TW" altLang="en-US" b="0" u="sng" dirty="0">
                <a:ea typeface="標楷體" panose="03000509000000000000" pitchFamily="65" charset="-120"/>
              </a:rPr>
              <a:t>中環</a:t>
            </a:r>
            <a:r>
              <a:rPr lang="zh-TW" altLang="en-US" b="0" dirty="0">
                <a:ea typeface="標楷體" panose="03000509000000000000" pitchFamily="65" charset="-120"/>
              </a:rPr>
              <a:t>和</a:t>
            </a:r>
            <a:r>
              <a:rPr lang="zh-TW" altLang="en-US" b="0" u="sng" dirty="0">
                <a:ea typeface="標楷體" panose="03000509000000000000" pitchFamily="65" charset="-120"/>
              </a:rPr>
              <a:t>坪洲</a:t>
            </a:r>
            <a:r>
              <a:rPr lang="zh-TW" altLang="en-US" b="0" dirty="0">
                <a:ea typeface="標楷體" panose="03000509000000000000" pitchFamily="65" charset="-120"/>
              </a:rPr>
              <a:t>的單程費用</a:t>
            </a:r>
            <a:r>
              <a:rPr lang="zh-CN" altLang="en-US" b="0" dirty="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C54B7F8-85D7-4740-8F9C-72830D334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2347756"/>
            <a:ext cx="641927" cy="34887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055DF0FB-010B-49F7-81B4-79EE9EF2D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" y="3399127"/>
            <a:ext cx="110109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b="0" dirty="0">
                <a:ea typeface="標楷體" panose="03000509000000000000" pitchFamily="65" charset="-120"/>
              </a:rPr>
              <a:t>(a)</a:t>
            </a:r>
          </a:p>
        </p:txBody>
      </p:sp>
      <p:sp>
        <p:nvSpPr>
          <p:cNvPr id="41" name="文本框 13">
            <a:extLst>
              <a:ext uri="{FF2B5EF4-FFF2-40B4-BE49-F238E27FC236}">
                <a16:creationId xmlns:a16="http://schemas.microsoft.com/office/drawing/2014/main" id="{4DFA0D33-C40F-46B1-BB2A-D79292FD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368" y="4861444"/>
            <a:ext cx="657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800" b="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45</a:t>
            </a:r>
            <a:endParaRPr lang="zh-CN" altLang="en-US" sz="2800" b="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2092755-0F73-4105-AC2A-39AF98D0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2781538"/>
            <a:ext cx="641927" cy="34887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91AFDE20-004C-4AF0-BB88-1EB5E0D3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11" y="1343831"/>
            <a:ext cx="573299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b="0" u="sng" dirty="0">
                <a:ea typeface="標楷體" panose="03000509000000000000" pitchFamily="65" charset="-120"/>
              </a:rPr>
              <a:t>乘坐渡輪來往中環和坪洲的費用</a:t>
            </a:r>
            <a:r>
              <a:rPr lang="en-US" altLang="zh-TW" sz="2400" b="0" u="sng" dirty="0">
                <a:ea typeface="標楷體" panose="03000509000000000000" pitchFamily="65" charset="-120"/>
              </a:rPr>
              <a:t>(</a:t>
            </a:r>
            <a:r>
              <a:rPr lang="zh-TW" altLang="en-US" sz="2400" b="0" u="sng" dirty="0">
                <a:ea typeface="標楷體" panose="03000509000000000000" pitchFamily="65" charset="-120"/>
              </a:rPr>
              <a:t>單程</a:t>
            </a:r>
            <a:r>
              <a:rPr lang="en-US" altLang="zh-TW" sz="2400" b="0" u="sng" dirty="0">
                <a:ea typeface="標楷體" panose="03000509000000000000" pitchFamily="65" charset="-120"/>
              </a:rPr>
              <a:t>)</a:t>
            </a:r>
            <a:endParaRPr lang="zh-CN" altLang="en-US" sz="2400" b="0" u="sng" dirty="0">
              <a:ea typeface="標楷體" panose="03000509000000000000" pitchFamily="65" charset="-120"/>
            </a:endParaRPr>
          </a:p>
        </p:txBody>
      </p:sp>
      <p:sp>
        <p:nvSpPr>
          <p:cNvPr id="44" name="Text Box 46">
            <a:extLst>
              <a:ext uri="{FF2B5EF4-FFF2-40B4-BE49-F238E27FC236}">
                <a16:creationId xmlns:a16="http://schemas.microsoft.com/office/drawing/2014/main" id="{F216F995-8CB3-4DCC-8D0E-23CB18F4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224" y="5417182"/>
            <a:ext cx="59055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D6CBA034-0C17-44BF-B4DF-9E24FB52F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35" y="5857275"/>
            <a:ext cx="76358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40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" name="Line 48">
            <a:extLst>
              <a:ext uri="{FF2B5EF4-FFF2-40B4-BE49-F238E27FC236}">
                <a16:creationId xmlns:a16="http://schemas.microsoft.com/office/drawing/2014/main" id="{759C451B-92AD-4ECD-B0C6-792D7CF75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835" y="5901726"/>
            <a:ext cx="647700" cy="0"/>
          </a:xfrm>
          <a:prstGeom prst="line">
            <a:avLst/>
          </a:prstGeom>
          <a:noFill/>
          <a:ln w="1778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B1245E5A-2451-44D9-B724-D58C54B54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62" y="5599038"/>
            <a:ext cx="1371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×100%</a:t>
            </a: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36BED601-7769-482F-BDCC-10D45E9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024" y="5599038"/>
            <a:ext cx="1286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= 45</a:t>
            </a:r>
            <a:r>
              <a:rPr lang="en-US" altLang="zh-CN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%</a:t>
            </a: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8" grpId="0" animBg="1"/>
      <p:bldP spid="31" grpId="0"/>
      <p:bldP spid="39" grpId="0" animBg="1"/>
      <p:bldP spid="39" grpId="1" animBg="1"/>
      <p:bldP spid="41" grpId="0"/>
      <p:bldP spid="42" grpId="0" animBg="1"/>
      <p:bldP spid="42" grpId="1" animBg="1"/>
      <p:bldP spid="44" grpId="0"/>
      <p:bldP spid="44" grpId="1"/>
      <p:bldP spid="45" grpId="0"/>
      <p:bldP spid="45" grpId="1"/>
      <p:bldP spid="46" grpId="0" animBg="1"/>
      <p:bldP spid="46" grpId="1" animBg="1"/>
      <p:bldP spid="47" grpId="0"/>
      <p:bldP spid="47" grpId="1"/>
      <p:bldP spid="48" grpId="0"/>
      <p:bldP spid="4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5AEEB089-675B-427F-94D3-F90D074C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560" y="3889151"/>
            <a:ext cx="1095208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BCA344-AB72-4647-B88C-A260BF4F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998" y="1848888"/>
            <a:ext cx="998977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53" name="表格 52">
            <a:extLst>
              <a:ext uri="{FF2B5EF4-FFF2-40B4-BE49-F238E27FC236}">
                <a16:creationId xmlns:a16="http://schemas.microsoft.com/office/drawing/2014/main" id="{8293CF84-09E6-4767-A976-B971D0FB3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40709"/>
              </p:ext>
            </p:extLst>
          </p:nvPr>
        </p:nvGraphicFramePr>
        <p:xfrm>
          <a:off x="1239838" y="1822502"/>
          <a:ext cx="6466194" cy="14547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317290120"/>
                    </a:ext>
                  </a:extLst>
                </a:gridCol>
                <a:gridCol w="182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169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普通船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高速船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成人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$19.8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$40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60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kumimoji="1"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小童</a:t>
                      </a:r>
                      <a:r>
                        <a:rPr kumimoji="1" lang="en-US" altLang="zh-TW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(12</a:t>
                      </a:r>
                      <a:r>
                        <a:rPr kumimoji="1"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歲或以下</a:t>
                      </a:r>
                      <a:r>
                        <a:rPr kumimoji="1" lang="en-US" altLang="zh-TW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$9.9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$18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Rectangle 4">
            <a:extLst>
              <a:ext uri="{FF2B5EF4-FFF2-40B4-BE49-F238E27FC236}">
                <a16:creationId xmlns:a16="http://schemas.microsoft.com/office/drawing/2014/main" id="{041A32C6-9B50-4D03-9C8D-D5D5D6074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8" y="847646"/>
            <a:ext cx="798398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b="0" dirty="0">
                <a:ea typeface="標楷體" panose="03000509000000000000" pitchFamily="65" charset="-120"/>
              </a:rPr>
              <a:t>下表顯示</a:t>
            </a:r>
            <a:r>
              <a:rPr lang="zh-TW" altLang="en-US" b="0" dirty="0">
                <a:ea typeface="標楷體" panose="03000509000000000000" pitchFamily="65" charset="-120"/>
              </a:rPr>
              <a:t>乘坐渡輪來往</a:t>
            </a:r>
            <a:r>
              <a:rPr lang="zh-TW" altLang="en-US" b="0" u="sng" dirty="0">
                <a:ea typeface="標楷體" panose="03000509000000000000" pitchFamily="65" charset="-120"/>
              </a:rPr>
              <a:t>中環</a:t>
            </a:r>
            <a:r>
              <a:rPr lang="zh-TW" altLang="en-US" b="0" dirty="0">
                <a:ea typeface="標楷體" panose="03000509000000000000" pitchFamily="65" charset="-120"/>
              </a:rPr>
              <a:t>和</a:t>
            </a:r>
            <a:r>
              <a:rPr lang="zh-TW" altLang="en-US" b="0" u="sng" dirty="0">
                <a:ea typeface="標楷體" panose="03000509000000000000" pitchFamily="65" charset="-120"/>
              </a:rPr>
              <a:t>坪洲</a:t>
            </a:r>
            <a:r>
              <a:rPr lang="zh-TW" altLang="en-US" b="0" dirty="0">
                <a:ea typeface="標楷體" panose="03000509000000000000" pitchFamily="65" charset="-120"/>
              </a:rPr>
              <a:t>的單程費用</a:t>
            </a:r>
            <a:r>
              <a:rPr lang="zh-CN" altLang="en-US" b="0" dirty="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52AE9102-D3E4-4CD3-920C-5D5725F8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11" y="1343831"/>
            <a:ext cx="573299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b="0" u="sng" dirty="0">
                <a:ea typeface="標楷體" panose="03000509000000000000" pitchFamily="65" charset="-120"/>
              </a:rPr>
              <a:t>乘坐渡輪來往中環和坪洲的費用</a:t>
            </a:r>
            <a:r>
              <a:rPr lang="en-US" altLang="zh-TW" sz="2400" b="0" u="sng" dirty="0">
                <a:ea typeface="標楷體" panose="03000509000000000000" pitchFamily="65" charset="-120"/>
              </a:rPr>
              <a:t>(</a:t>
            </a:r>
            <a:r>
              <a:rPr lang="zh-TW" altLang="en-US" sz="2400" b="0" u="sng" dirty="0">
                <a:ea typeface="標楷體" panose="03000509000000000000" pitchFamily="65" charset="-120"/>
              </a:rPr>
              <a:t>單程</a:t>
            </a:r>
            <a:r>
              <a:rPr lang="en-US" altLang="zh-TW" sz="2400" b="0" u="sng" dirty="0">
                <a:ea typeface="標楷體" panose="03000509000000000000" pitchFamily="65" charset="-120"/>
              </a:rPr>
              <a:t>)</a:t>
            </a:r>
            <a:endParaRPr lang="zh-CN" altLang="en-US" sz="2400" b="0" u="sng" dirty="0">
              <a:ea typeface="標楷體" panose="03000509000000000000" pitchFamily="65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2A342D7-776E-45BD-B3F3-83F12BE4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343" y="3481787"/>
            <a:ext cx="2520000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7090318-B5D4-4BFB-B905-2C5D3B53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296" y="3458848"/>
            <a:ext cx="3131736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B0E3186C-FDC9-45B0-A95C-B5FB03911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259" y="3394654"/>
            <a:ext cx="7350016" cy="13849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b="0" u="sng" dirty="0">
                <a:ea typeface="標楷體" panose="03000509000000000000" pitchFamily="65" charset="-120"/>
              </a:rPr>
              <a:t>王</a:t>
            </a:r>
            <a:r>
              <a:rPr lang="zh-TW" altLang="en-US" b="0" dirty="0">
                <a:ea typeface="標楷體" panose="03000509000000000000" pitchFamily="65" charset="-120"/>
              </a:rPr>
              <a:t>先生和</a:t>
            </a:r>
            <a:r>
              <a:rPr lang="zh-CN" altLang="en-US" b="0" u="sng" dirty="0">
                <a:ea typeface="標楷體" panose="03000509000000000000" pitchFamily="65" charset="-120"/>
              </a:rPr>
              <a:t>王</a:t>
            </a:r>
            <a:r>
              <a:rPr lang="zh-TW" altLang="en-US" b="0" dirty="0">
                <a:ea typeface="標楷體" panose="03000509000000000000" pitchFamily="65" charset="-120"/>
              </a:rPr>
              <a:t>太太帶同</a:t>
            </a:r>
            <a:r>
              <a:rPr lang="en-US" altLang="zh-TW" b="0" dirty="0">
                <a:ea typeface="標楷體" panose="03000509000000000000" pitchFamily="65" charset="-120"/>
              </a:rPr>
              <a:t>3</a:t>
            </a:r>
            <a:r>
              <a:rPr lang="zh-CN" altLang="en-US" b="0" dirty="0">
                <a:ea typeface="標楷體" panose="03000509000000000000" pitchFamily="65" charset="-120"/>
              </a:rPr>
              <a:t>個</a:t>
            </a:r>
            <a:r>
              <a:rPr lang="zh-TW" altLang="en-US" b="0" dirty="0">
                <a:ea typeface="標楷體" panose="03000509000000000000" pitchFamily="65" charset="-120"/>
              </a:rPr>
              <a:t>小於</a:t>
            </a:r>
            <a:r>
              <a:rPr lang="en-US" altLang="zh-TW" b="0" dirty="0">
                <a:ea typeface="標楷體" panose="03000509000000000000" pitchFamily="65" charset="-120"/>
              </a:rPr>
              <a:t>12</a:t>
            </a:r>
            <a:r>
              <a:rPr lang="zh-TW" altLang="en-US" b="0" dirty="0">
                <a:ea typeface="標楷體" panose="03000509000000000000" pitchFamily="65" charset="-120"/>
              </a:rPr>
              <a:t>歲的</a:t>
            </a:r>
            <a:r>
              <a:rPr lang="zh-CN" altLang="en-US" b="0" dirty="0">
                <a:ea typeface="標楷體" panose="03000509000000000000" pitchFamily="65" charset="-120"/>
              </a:rPr>
              <a:t>兒子乘坐</a:t>
            </a:r>
            <a:endParaRPr lang="en-US" altLang="zh-CN" b="0" dirty="0">
              <a:ea typeface="標楷體" panose="03000509000000000000" pitchFamily="65" charset="-120"/>
            </a:endParaRPr>
          </a:p>
          <a:p>
            <a:r>
              <a:rPr lang="zh-CN" altLang="en-US" b="0" dirty="0">
                <a:ea typeface="標楷體" panose="03000509000000000000" pitchFamily="65" charset="-120"/>
              </a:rPr>
              <a:t>普通船前往</a:t>
            </a:r>
            <a:r>
              <a:rPr lang="zh-CN" altLang="en-US" b="0" u="sng" dirty="0">
                <a:ea typeface="標楷體" panose="03000509000000000000" pitchFamily="65" charset="-120"/>
              </a:rPr>
              <a:t>坪洲</a:t>
            </a:r>
            <a:r>
              <a:rPr lang="zh-TW" altLang="en-US" b="0" dirty="0">
                <a:ea typeface="標楷體" panose="03000509000000000000" pitchFamily="65" charset="-120"/>
              </a:rPr>
              <a:t>。他們共付了多</a:t>
            </a:r>
            <a:r>
              <a:rPr lang="zh-CN" altLang="en-US" b="0" dirty="0">
                <a:ea typeface="標楷體" panose="03000509000000000000" pitchFamily="65" charset="-120"/>
              </a:rPr>
              <a:t>少</a:t>
            </a:r>
            <a:r>
              <a:rPr lang="zh-TW" altLang="en-US" b="0" dirty="0">
                <a:ea typeface="標楷體" panose="03000509000000000000" pitchFamily="65" charset="-120"/>
              </a:rPr>
              <a:t>？</a:t>
            </a:r>
            <a:endParaRPr lang="en-US" altLang="zh-TW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300"/>
              </a:spcAft>
              <a:defRPr/>
            </a:pPr>
            <a:r>
              <a:rPr lang="en-US" altLang="zh-TW" b="0" dirty="0">
                <a:ea typeface="標楷體" panose="03000509000000000000" pitchFamily="65" charset="-120"/>
              </a:rPr>
              <a:t>(</a:t>
            </a:r>
            <a:r>
              <a:rPr lang="zh-TW" altLang="en-US" b="0" dirty="0">
                <a:ea typeface="標楷體" panose="03000509000000000000" pitchFamily="65" charset="-120"/>
              </a:rPr>
              <a:t>只須寫出答案</a:t>
            </a:r>
            <a:r>
              <a:rPr lang="en-US" altLang="zh-TW" b="0" dirty="0"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DFKai-SB" panose="03000509000000000000" pitchFamily="65" charset="-120"/>
                <a:cs typeface="Arial" panose="020B0604020202020204" pitchFamily="34" charset="0"/>
              </a:rPr>
              <a:t>                                        </a:t>
            </a:r>
            <a:r>
              <a:rPr lang="en-US" altLang="zh-TW" sz="2400" b="0" dirty="0"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TW" altLang="en-US" sz="2400" b="0" dirty="0"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b="0" dirty="0"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en-US" altLang="zh-TW" sz="2400" b="0" dirty="0">
              <a:ea typeface="標楷體" panose="03000509000000000000" pitchFamily="65" charset="-120"/>
            </a:endParaRPr>
          </a:p>
        </p:txBody>
      </p:sp>
      <p:sp>
        <p:nvSpPr>
          <p:cNvPr id="28" name="Rectangle 38">
            <a:extLst>
              <a:ext uri="{FF2B5EF4-FFF2-40B4-BE49-F238E27FC236}">
                <a16:creationId xmlns:a16="http://schemas.microsoft.com/office/drawing/2014/main" id="{04A31310-5B9F-408F-9D7F-0A711CD7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3" y="4865111"/>
            <a:ext cx="4155682" cy="553999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8000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他們共付了</a:t>
            </a:r>
            <a:r>
              <a:rPr lang="en-US" altLang="zh-TW" sz="2800" dirty="0">
                <a:ea typeface="標楷體" panose="03000509000000000000" pitchFamily="65" charset="-120"/>
              </a:rPr>
              <a:t>$</a:t>
            </a:r>
            <a:r>
              <a:rPr lang="zh-CN" altLang="en-US" sz="2800" u="sng" dirty="0">
                <a:ea typeface="標楷體" panose="03000509000000000000" pitchFamily="65" charset="-120"/>
              </a:rPr>
              <a:t>                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303FCA83-C7F2-41C6-B1DF-BB867E14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23" y="4911277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1E8DB245-9B30-433B-9F6D-D5890AF9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33.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C1B10EB3-D343-422E-8D2E-B5127089F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" y="3399127"/>
            <a:ext cx="110109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b="0" dirty="0">
                <a:ea typeface="標楷體" panose="03000509000000000000" pitchFamily="65" charset="-120"/>
              </a:rPr>
              <a:t>(b)</a:t>
            </a:r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0C9331AD-F43C-4411-855F-8D36B4DC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49" y="4886613"/>
            <a:ext cx="1109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800" b="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69.3</a:t>
            </a:r>
            <a:endParaRPr lang="zh-CN" altLang="en-US" sz="2800" b="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0E4FFA0-EE99-4386-8811-3BB89FB9D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316" y="2316631"/>
            <a:ext cx="940666" cy="39022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EFC806C-C5FF-4EAB-90B0-7686183B0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316" y="2763187"/>
            <a:ext cx="940666" cy="39701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6F01DC23-7271-4C8C-988E-360B49F4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645" y="3088549"/>
            <a:ext cx="1248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000" dirty="0">
                <a:solidFill>
                  <a:srgbClr val="003399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3399"/>
                </a:solidFill>
                <a:latin typeface="Arial" panose="020B0604020202020204" pitchFamily="34" charset="0"/>
              </a:rPr>
              <a:t>個成人</a:t>
            </a:r>
            <a:endParaRPr lang="en-US" altLang="zh-TW" sz="20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21A76230-A986-4629-B746-115408089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06" y="5400855"/>
            <a:ext cx="1434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= 69.3</a:t>
            </a: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999F18B9-4990-4C0A-A962-B9815847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54" y="3067230"/>
            <a:ext cx="1248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000" dirty="0">
                <a:solidFill>
                  <a:srgbClr val="003399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3399"/>
                </a:solidFill>
                <a:latin typeface="Arial" panose="020B0604020202020204" pitchFamily="34" charset="0"/>
              </a:rPr>
              <a:t>個小童</a:t>
            </a:r>
            <a:endParaRPr lang="en-US" altLang="zh-TW" sz="20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67BCDD76-C683-4C54-BD22-E99C2337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714" y="5419110"/>
            <a:ext cx="1286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19.8×2</a:t>
            </a: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40E87F13-EAB1-4A47-89BE-FBEEA099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111" y="5400855"/>
            <a:ext cx="1902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9.9×3</a:t>
            </a:r>
          </a:p>
        </p:txBody>
      </p:sp>
      <p:sp>
        <p:nvSpPr>
          <p:cNvPr id="44" name="任意多边形 11">
            <a:extLst>
              <a:ext uri="{FF2B5EF4-FFF2-40B4-BE49-F238E27FC236}">
                <a16:creationId xmlns:a16="http://schemas.microsoft.com/office/drawing/2014/main" id="{1EE76D7F-9D51-4C89-8466-62B17653BFA6}"/>
              </a:ext>
            </a:extLst>
          </p:cNvPr>
          <p:cNvSpPr/>
          <p:nvPr/>
        </p:nvSpPr>
        <p:spPr bwMode="auto">
          <a:xfrm>
            <a:off x="4992975" y="4299846"/>
            <a:ext cx="104400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1" grpId="0" animBg="1"/>
      <p:bldP spid="21" grpId="1" animBg="1"/>
      <p:bldP spid="22" grpId="0" animBg="1"/>
      <p:bldP spid="22" grpId="1" animBg="1"/>
      <p:bldP spid="28" grpId="0" animBg="1"/>
      <p:bldP spid="29" grpId="0"/>
      <p:bldP spid="33" grpId="0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3" grpId="0"/>
      <p:bldP spid="43" grpId="1"/>
      <p:bldP spid="44" grpId="0" animBg="1"/>
      <p:bldP spid="4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9B064110-D63F-4E5A-9756-E9F93242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21" y="3482627"/>
            <a:ext cx="3100333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C7B4EF3-FEA9-4B4B-8BB2-CED1BDB3A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616" y="3469481"/>
            <a:ext cx="1282930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F428AEB-1554-45AE-91AA-ECEBC931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610" y="3462737"/>
            <a:ext cx="969131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6D0C490-A937-421F-A352-34603F55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09" y="1861132"/>
            <a:ext cx="1065403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E180BEC2-2805-461A-B235-BC1D3A5A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259" y="3394654"/>
            <a:ext cx="7350016" cy="13849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b="0" u="sng" dirty="0">
                <a:ea typeface="標楷體" panose="03000509000000000000" pitchFamily="65" charset="-120"/>
              </a:rPr>
              <a:t>陳太太</a:t>
            </a:r>
            <a:r>
              <a:rPr lang="zh-TW" altLang="en-US" b="0" dirty="0">
                <a:ea typeface="標楷體" panose="03000509000000000000" pitchFamily="65" charset="-120"/>
              </a:rPr>
              <a:t>帶同</a:t>
            </a:r>
            <a:r>
              <a:rPr lang="en-US" altLang="zh-TW" b="0" dirty="0">
                <a:ea typeface="標楷體" panose="03000509000000000000" pitchFamily="65" charset="-120"/>
              </a:rPr>
              <a:t>2</a:t>
            </a:r>
            <a:r>
              <a:rPr lang="zh-TW" altLang="en-US" b="0" dirty="0">
                <a:ea typeface="標楷體" panose="03000509000000000000" pitchFamily="65" charset="-120"/>
              </a:rPr>
              <a:t>名成人和</a:t>
            </a:r>
            <a:r>
              <a:rPr lang="en-US" altLang="zh-TW" b="0" dirty="0">
                <a:ea typeface="標楷體" panose="03000509000000000000" pitchFamily="65" charset="-120"/>
              </a:rPr>
              <a:t>2</a:t>
            </a:r>
            <a:r>
              <a:rPr lang="zh-TW" altLang="en-US" b="0" dirty="0">
                <a:ea typeface="標楷體" panose="03000509000000000000" pitchFamily="65" charset="-120"/>
              </a:rPr>
              <a:t>名小童乘坐高速船返</a:t>
            </a:r>
            <a:endParaRPr lang="en-US" altLang="zh-TW" b="0" dirty="0">
              <a:ea typeface="標楷體" panose="03000509000000000000" pitchFamily="65" charset="-120"/>
            </a:endParaRPr>
          </a:p>
          <a:p>
            <a:r>
              <a:rPr lang="zh-TW" altLang="en-US" b="0" dirty="0">
                <a:ea typeface="標楷體" panose="03000509000000000000" pitchFamily="65" charset="-120"/>
              </a:rPr>
              <a:t>回</a:t>
            </a:r>
            <a:r>
              <a:rPr lang="zh-TW" altLang="en-US" b="0" u="sng" dirty="0">
                <a:ea typeface="標楷體" panose="03000509000000000000" pitchFamily="65" charset="-120"/>
              </a:rPr>
              <a:t>中環</a:t>
            </a:r>
            <a:r>
              <a:rPr lang="zh-TW" altLang="en-US" b="0" dirty="0">
                <a:ea typeface="標楷體" panose="03000509000000000000" pitchFamily="65" charset="-120"/>
              </a:rPr>
              <a:t>。他們能夠享用即日回程優惠，可減</a:t>
            </a:r>
            <a:endParaRPr lang="en-US" altLang="zh-TW" b="0" dirty="0">
              <a:ea typeface="標楷體" panose="03000509000000000000" pitchFamily="65" charset="-120"/>
            </a:endParaRPr>
          </a:p>
          <a:p>
            <a:r>
              <a:rPr lang="zh-TW" altLang="en-US" b="0" dirty="0">
                <a:ea typeface="標楷體" panose="03000509000000000000" pitchFamily="65" charset="-120"/>
              </a:rPr>
              <a:t>免</a:t>
            </a:r>
            <a:r>
              <a:rPr lang="en-US" altLang="zh-TW" b="0" dirty="0">
                <a:ea typeface="標楷體" panose="03000509000000000000" pitchFamily="65" charset="-120"/>
              </a:rPr>
              <a:t>15%</a:t>
            </a:r>
            <a:r>
              <a:rPr lang="zh-TW" altLang="en-US" b="0" dirty="0">
                <a:ea typeface="標楷體" panose="03000509000000000000" pitchFamily="65" charset="-120"/>
              </a:rPr>
              <a:t>的費用。他們</a:t>
            </a:r>
            <a:r>
              <a:rPr lang="zh-CN" altLang="en-US" b="0" dirty="0">
                <a:ea typeface="標楷體" panose="03000509000000000000" pitchFamily="65" charset="-120"/>
              </a:rPr>
              <a:t>共付了多少</a:t>
            </a:r>
            <a:r>
              <a:rPr lang="zh-TW" altLang="en-US" b="0" dirty="0">
                <a:ea typeface="標楷體" panose="03000509000000000000" pitchFamily="65" charset="-120"/>
              </a:rPr>
              <a:t>？        </a:t>
            </a:r>
            <a:r>
              <a:rPr lang="en-US" altLang="zh-TW" sz="2400" b="0" dirty="0">
                <a:ea typeface="DFKai-SB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TW" altLang="en-US" sz="2400" b="0" dirty="0"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b="0" dirty="0"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en-US" altLang="zh-TW" sz="2400" b="0" dirty="0">
              <a:ea typeface="標楷體" panose="03000509000000000000" pitchFamily="65" charset="-12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9877C32B-19C5-48F0-9ABD-B0A15861E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78688"/>
              </p:ext>
            </p:extLst>
          </p:nvPr>
        </p:nvGraphicFramePr>
        <p:xfrm>
          <a:off x="1239838" y="1822502"/>
          <a:ext cx="6466194" cy="14547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317290120"/>
                    </a:ext>
                  </a:extLst>
                </a:gridCol>
                <a:gridCol w="182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169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普通船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高速船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成人</a:t>
                      </a: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$19.8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$40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60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kumimoji="1"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小童</a:t>
                      </a:r>
                      <a:r>
                        <a:rPr kumimoji="1" lang="en-US" altLang="zh-TW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(12</a:t>
                      </a:r>
                      <a:r>
                        <a:rPr kumimoji="1"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歲或以下</a:t>
                      </a:r>
                      <a:r>
                        <a:rPr kumimoji="1" lang="en-US" altLang="zh-TW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$9.9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$18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8" marR="9145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Rectangle 4">
            <a:extLst>
              <a:ext uri="{FF2B5EF4-FFF2-40B4-BE49-F238E27FC236}">
                <a16:creationId xmlns:a16="http://schemas.microsoft.com/office/drawing/2014/main" id="{3DE1B511-24E2-46CC-A65B-7811E5C5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8" y="847646"/>
            <a:ext cx="798398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b="0" dirty="0">
                <a:ea typeface="標楷體" panose="03000509000000000000" pitchFamily="65" charset="-120"/>
              </a:rPr>
              <a:t>下表顯示</a:t>
            </a:r>
            <a:r>
              <a:rPr lang="zh-TW" altLang="en-US" b="0" dirty="0">
                <a:ea typeface="標楷體" panose="03000509000000000000" pitchFamily="65" charset="-120"/>
              </a:rPr>
              <a:t>乘坐渡輪來往</a:t>
            </a:r>
            <a:r>
              <a:rPr lang="zh-TW" altLang="en-US" b="0" u="sng" dirty="0">
                <a:ea typeface="標楷體" panose="03000509000000000000" pitchFamily="65" charset="-120"/>
              </a:rPr>
              <a:t>中環</a:t>
            </a:r>
            <a:r>
              <a:rPr lang="zh-TW" altLang="en-US" b="0" dirty="0">
                <a:ea typeface="標楷體" panose="03000509000000000000" pitchFamily="65" charset="-120"/>
              </a:rPr>
              <a:t>和</a:t>
            </a:r>
            <a:r>
              <a:rPr lang="zh-TW" altLang="en-US" b="0" u="sng" dirty="0">
                <a:ea typeface="標楷體" panose="03000509000000000000" pitchFamily="65" charset="-120"/>
              </a:rPr>
              <a:t>坪洲</a:t>
            </a:r>
            <a:r>
              <a:rPr lang="zh-TW" altLang="en-US" b="0" dirty="0">
                <a:ea typeface="標楷體" panose="03000509000000000000" pitchFamily="65" charset="-120"/>
              </a:rPr>
              <a:t>的單程費用</a:t>
            </a:r>
            <a:r>
              <a:rPr lang="zh-CN" altLang="en-US" b="0" dirty="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AC3275D8-0E7A-45DA-9DED-435492942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11" y="1343831"/>
            <a:ext cx="573299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b="0" u="sng" dirty="0">
                <a:ea typeface="標楷體" panose="03000509000000000000" pitchFamily="65" charset="-120"/>
              </a:rPr>
              <a:t>乘坐渡輪來往中環和坪洲的費用</a:t>
            </a:r>
            <a:r>
              <a:rPr lang="en-US" altLang="zh-TW" sz="2400" b="0" u="sng" dirty="0">
                <a:ea typeface="標楷體" panose="03000509000000000000" pitchFamily="65" charset="-120"/>
              </a:rPr>
              <a:t>(</a:t>
            </a:r>
            <a:r>
              <a:rPr lang="zh-TW" altLang="en-US" sz="2400" b="0" u="sng" dirty="0">
                <a:ea typeface="標楷體" panose="03000509000000000000" pitchFamily="65" charset="-120"/>
              </a:rPr>
              <a:t>單程</a:t>
            </a:r>
            <a:r>
              <a:rPr lang="en-US" altLang="zh-TW" sz="2400" b="0" u="sng" dirty="0">
                <a:ea typeface="標楷體" panose="03000509000000000000" pitchFamily="65" charset="-120"/>
              </a:rPr>
              <a:t>)</a:t>
            </a:r>
            <a:endParaRPr lang="zh-CN" altLang="en-US" sz="2400" b="0" u="sng" dirty="0">
              <a:ea typeface="標楷體" panose="03000509000000000000" pitchFamily="65" charset="-12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DFE52C55-10D3-40AA-9F8E-E1E16F31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33.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5A5061E9-B655-4385-B775-7D0436D56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" y="3399127"/>
            <a:ext cx="110109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b="0" dirty="0">
                <a:ea typeface="標楷體" panose="03000509000000000000" pitchFamily="65" charset="-120"/>
              </a:rPr>
              <a:t>(c)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98F85CC-B409-41E2-B3EF-9D960148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189" y="2298746"/>
            <a:ext cx="940666" cy="39022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EBE73BE-4959-400E-8737-E7068B624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189" y="2745302"/>
            <a:ext cx="940666" cy="39701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Text Box 24">
            <a:extLst>
              <a:ext uri="{FF2B5EF4-FFF2-40B4-BE49-F238E27FC236}">
                <a16:creationId xmlns:a16="http://schemas.microsoft.com/office/drawing/2014/main" id="{FD3C513E-73D1-4EF3-83BF-6AEADB43B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645" y="3088549"/>
            <a:ext cx="1248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000" dirty="0">
                <a:solidFill>
                  <a:srgbClr val="003399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3399"/>
                </a:solidFill>
                <a:latin typeface="Arial" panose="020B0604020202020204" pitchFamily="34" charset="0"/>
              </a:rPr>
              <a:t>個成人</a:t>
            </a:r>
            <a:endParaRPr lang="en-US" altLang="zh-TW" sz="20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745DA9E1-65C2-4462-891A-1DF4E873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53" y="4984629"/>
            <a:ext cx="1534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= 132.6</a:t>
            </a: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015AC174-F7E2-4380-A11F-108BEC0D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18" y="4995479"/>
            <a:ext cx="965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40×3</a:t>
            </a:r>
          </a:p>
        </p:txBody>
      </p:sp>
      <p:sp>
        <p:nvSpPr>
          <p:cNvPr id="36" name="Text Box 24">
            <a:extLst>
              <a:ext uri="{FF2B5EF4-FFF2-40B4-BE49-F238E27FC236}">
                <a16:creationId xmlns:a16="http://schemas.microsoft.com/office/drawing/2014/main" id="{3AEC3255-14C2-4E0D-A265-0B7B5D2F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748" y="4994209"/>
            <a:ext cx="1534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18×2</a:t>
            </a:r>
          </a:p>
        </p:txBody>
      </p:sp>
      <p:sp>
        <p:nvSpPr>
          <p:cNvPr id="37" name="任意多边形 11">
            <a:extLst>
              <a:ext uri="{FF2B5EF4-FFF2-40B4-BE49-F238E27FC236}">
                <a16:creationId xmlns:a16="http://schemas.microsoft.com/office/drawing/2014/main" id="{CBC36CE4-A42A-4200-9BDB-5FFF2C2CBCF8}"/>
              </a:ext>
            </a:extLst>
          </p:cNvPr>
          <p:cNvSpPr/>
          <p:nvPr/>
        </p:nvSpPr>
        <p:spPr bwMode="auto">
          <a:xfrm>
            <a:off x="1519211" y="4725144"/>
            <a:ext cx="1967736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A6406BD5-56E8-4814-95D1-675BB6E0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19" y="4982714"/>
            <a:ext cx="1946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×(1</a:t>
            </a:r>
            <a:r>
              <a:rPr kumimoji="0" lang="zh-TW" altLang="en-US" dirty="0">
                <a:solidFill>
                  <a:srgbClr val="003399"/>
                </a:solidFill>
              </a:rPr>
              <a:t>－</a:t>
            </a: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15%)</a:t>
            </a:r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E40D8563-11DB-47B7-A16E-60352C2EC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797" y="4968550"/>
            <a:ext cx="2502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                    )</a:t>
            </a:r>
          </a:p>
        </p:txBody>
      </p:sp>
      <p:sp>
        <p:nvSpPr>
          <p:cNvPr id="43" name="任意多边形 11">
            <a:extLst>
              <a:ext uri="{FF2B5EF4-FFF2-40B4-BE49-F238E27FC236}">
                <a16:creationId xmlns:a16="http://schemas.microsoft.com/office/drawing/2014/main" id="{EB9F1AFD-59DA-4063-9144-AA553978CBF0}"/>
              </a:ext>
            </a:extLst>
          </p:cNvPr>
          <p:cNvSpPr/>
          <p:nvPr/>
        </p:nvSpPr>
        <p:spPr bwMode="auto">
          <a:xfrm>
            <a:off x="7524328" y="4293096"/>
            <a:ext cx="72008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35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5" grpId="0"/>
      <p:bldP spid="36" grpId="0"/>
      <p:bldP spid="37" grpId="0" animBg="1"/>
      <p:bldP spid="37" grpId="1" animBg="1"/>
      <p:bldP spid="38" grpId="0"/>
      <p:bldP spid="39" grpId="0"/>
      <p:bldP spid="43" grpId="0" animBg="1"/>
      <p:bldP spid="4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F49635-4510-4745-8E16-5B1BF948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33.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69E74B-1D38-4215-B548-6A79FCC2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5" y="858724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(c)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E72BCA8-01E5-44E9-84B7-2A92AF740F40}"/>
              </a:ext>
            </a:extLst>
          </p:cNvPr>
          <p:cNvSpPr txBox="1"/>
          <p:nvPr/>
        </p:nvSpPr>
        <p:spPr>
          <a:xfrm>
            <a:off x="1359693" y="858724"/>
            <a:ext cx="7546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u="sng" dirty="0">
                <a:ea typeface="標楷體" panose="03000509000000000000" pitchFamily="65" charset="-120"/>
              </a:rPr>
              <a:t>陳太太</a:t>
            </a:r>
            <a:r>
              <a:rPr lang="zh-TW" altLang="en-US" b="0" dirty="0">
                <a:ea typeface="標楷體" panose="03000509000000000000" pitchFamily="65" charset="-120"/>
              </a:rPr>
              <a:t>帶同</a:t>
            </a:r>
            <a:r>
              <a:rPr lang="en-US" altLang="zh-TW" b="0" dirty="0">
                <a:ea typeface="標楷體" panose="03000509000000000000" pitchFamily="65" charset="-120"/>
              </a:rPr>
              <a:t>2</a:t>
            </a:r>
            <a:r>
              <a:rPr lang="zh-TW" altLang="en-US" b="0" dirty="0">
                <a:ea typeface="標楷體" panose="03000509000000000000" pitchFamily="65" charset="-120"/>
              </a:rPr>
              <a:t>名成人和</a:t>
            </a:r>
            <a:r>
              <a:rPr lang="en-US" altLang="zh-TW" b="0" dirty="0">
                <a:ea typeface="標楷體" panose="03000509000000000000" pitchFamily="65" charset="-120"/>
              </a:rPr>
              <a:t>2</a:t>
            </a:r>
            <a:r>
              <a:rPr lang="zh-TW" altLang="en-US" b="0" dirty="0">
                <a:ea typeface="標楷體" panose="03000509000000000000" pitchFamily="65" charset="-120"/>
              </a:rPr>
              <a:t>名小童乘坐高速船返</a:t>
            </a:r>
            <a:endParaRPr lang="en-US" altLang="zh-TW" b="0" dirty="0">
              <a:ea typeface="標楷體" panose="03000509000000000000" pitchFamily="65" charset="-120"/>
            </a:endParaRPr>
          </a:p>
          <a:p>
            <a:r>
              <a:rPr lang="zh-TW" altLang="en-US" b="0" dirty="0">
                <a:ea typeface="標楷體" panose="03000509000000000000" pitchFamily="65" charset="-120"/>
              </a:rPr>
              <a:t>回</a:t>
            </a:r>
            <a:r>
              <a:rPr lang="zh-TW" altLang="en-US" b="0" u="sng" dirty="0">
                <a:ea typeface="標楷體" panose="03000509000000000000" pitchFamily="65" charset="-120"/>
              </a:rPr>
              <a:t>中環</a:t>
            </a:r>
            <a:r>
              <a:rPr lang="zh-TW" altLang="en-US" b="0" dirty="0">
                <a:ea typeface="標楷體" panose="03000509000000000000" pitchFamily="65" charset="-120"/>
              </a:rPr>
              <a:t>。他們能夠享用即日回程優惠，可減</a:t>
            </a:r>
            <a:endParaRPr lang="en-US" altLang="zh-TW" b="0" dirty="0">
              <a:ea typeface="標楷體" panose="03000509000000000000" pitchFamily="65" charset="-120"/>
            </a:endParaRPr>
          </a:p>
          <a:p>
            <a:r>
              <a:rPr lang="zh-TW" altLang="en-US" b="0" dirty="0">
                <a:ea typeface="標楷體" panose="03000509000000000000" pitchFamily="65" charset="-120"/>
              </a:rPr>
              <a:t>免</a:t>
            </a:r>
            <a:r>
              <a:rPr lang="en-US" altLang="zh-TW" b="0" dirty="0">
                <a:ea typeface="標楷體" panose="03000509000000000000" pitchFamily="65" charset="-120"/>
              </a:rPr>
              <a:t>15%</a:t>
            </a:r>
            <a:r>
              <a:rPr lang="zh-TW" altLang="en-US" b="0" dirty="0">
                <a:ea typeface="標楷體" panose="03000509000000000000" pitchFamily="65" charset="-120"/>
              </a:rPr>
              <a:t>的費用。他們</a:t>
            </a:r>
            <a:r>
              <a:rPr lang="zh-CN" altLang="en-US" b="0" dirty="0">
                <a:ea typeface="標楷體" panose="03000509000000000000" pitchFamily="65" charset="-120"/>
              </a:rPr>
              <a:t>共付了多少</a:t>
            </a:r>
            <a:r>
              <a:rPr lang="zh-TW" altLang="en-US" sz="2800" dirty="0">
                <a:ea typeface="標楷體" panose="03000509000000000000" pitchFamily="65" charset="-120"/>
              </a:rPr>
              <a:t>？      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TW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354738-D3D2-4D7E-ACF7-676A9BA356FA}"/>
              </a:ext>
            </a:extLst>
          </p:cNvPr>
          <p:cNvSpPr/>
          <p:nvPr/>
        </p:nvSpPr>
        <p:spPr bwMode="auto">
          <a:xfrm>
            <a:off x="1524270" y="2315901"/>
            <a:ext cx="7167148" cy="1710579"/>
          </a:xfrm>
          <a:prstGeom prst="rect">
            <a:avLst/>
          </a:prstGeom>
          <a:solidFill>
            <a:srgbClr val="FFFB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E4B6F16-707A-4000-BB65-05D51C356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735" y="2301487"/>
            <a:ext cx="413655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(40×3</a:t>
            </a:r>
            <a:r>
              <a:rPr lang="zh-TW" altLang="en-US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18×2) ×(1</a:t>
            </a:r>
            <a:r>
              <a:rPr lang="zh-TW" altLang="en-US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15%)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627065-4124-4D1E-9351-2A632718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36" y="3509866"/>
            <a:ext cx="352112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dirty="0">
                <a:solidFill>
                  <a:srgbClr val="FF0000"/>
                </a:solidFill>
                <a:ea typeface="標楷體" panose="03000509000000000000" pitchFamily="65" charset="-120"/>
              </a:rPr>
              <a:t>他們</a:t>
            </a:r>
            <a:r>
              <a:rPr lang="zh-CN" altLang="en-US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共付了</a:t>
            </a:r>
            <a:r>
              <a:rPr lang="en-US" altLang="zh-CN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$132.6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5C4A185-83FE-4D04-8252-161ECD39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890" y="2316907"/>
            <a:ext cx="884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1E2C1-C4D3-4DAD-BB34-CDF7E209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890" y="2866104"/>
            <a:ext cx="884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1D14770-F0E0-47E2-9080-870927DCC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510" y="2927379"/>
            <a:ext cx="1612354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標楷體" panose="03000509000000000000" pitchFamily="65" charset="-120"/>
              </a:rPr>
              <a:t>= 132.6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0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19">
            <a:extLst>
              <a:ext uri="{FF2B5EF4-FFF2-40B4-BE49-F238E27FC236}">
                <a16:creationId xmlns:a16="http://schemas.microsoft.com/office/drawing/2014/main" id="{92289203-6D02-4C39-8E18-5D11A014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403030"/>
            <a:ext cx="6553200" cy="569912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總體積是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__________</a:t>
            </a:r>
            <a:r>
              <a:rPr lang="en-US" altLang="zh-TW">
                <a:ea typeface="標楷體" panose="03000509000000000000" pitchFamily="65" charset="-120"/>
                <a:cs typeface="Times New Roman" panose="02020603050405020304" pitchFamily="18" charset="0"/>
              </a:rPr>
              <a:t> cm</a:t>
            </a:r>
            <a:r>
              <a:rPr lang="en-US" altLang="zh-TW" baseline="30000">
                <a:ea typeface="標楷體" panose="03000509000000000000" pitchFamily="65" charset="-120"/>
                <a:cs typeface="Times New Roman" panose="02020603050405020304" pitchFamily="18" charset="0"/>
              </a:rPr>
              <a:t>3 </a:t>
            </a:r>
            <a:r>
              <a:rPr lang="zh-TW" altLang="en-US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4275" name="组合 7">
            <a:extLst>
              <a:ext uri="{FF2B5EF4-FFF2-40B4-BE49-F238E27FC236}">
                <a16:creationId xmlns:a16="http://schemas.microsoft.com/office/drawing/2014/main" id="{5695D6A0-0E9E-4691-9E5A-EFDFF13B6EBE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765175"/>
            <a:ext cx="4786313" cy="1676400"/>
            <a:chOff x="971601" y="980728"/>
            <a:chExt cx="4786484" cy="1677136"/>
          </a:xfrm>
        </p:grpSpPr>
        <p:pic>
          <p:nvPicPr>
            <p:cNvPr id="54293" name="Picture 2">
              <a:extLst>
                <a:ext uri="{FF2B5EF4-FFF2-40B4-BE49-F238E27FC236}">
                  <a16:creationId xmlns:a16="http://schemas.microsoft.com/office/drawing/2014/main" id="{E4DFF943-980C-44CC-BB04-E4725B219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64"/>
            <a:stretch>
              <a:fillRect/>
            </a:stretch>
          </p:blipFill>
          <p:spPr bwMode="auto">
            <a:xfrm>
              <a:off x="3851920" y="980728"/>
              <a:ext cx="1906165" cy="167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4" name="Picture 2">
              <a:extLst>
                <a:ext uri="{FF2B5EF4-FFF2-40B4-BE49-F238E27FC236}">
                  <a16:creationId xmlns:a16="http://schemas.microsoft.com/office/drawing/2014/main" id="{8CB0826C-7ECC-4C82-B14E-913D83DA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00"/>
            <a:stretch>
              <a:fillRect/>
            </a:stretch>
          </p:blipFill>
          <p:spPr bwMode="auto">
            <a:xfrm>
              <a:off x="971601" y="980728"/>
              <a:ext cx="1872208" cy="167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5" name="箭头: 右 6">
              <a:extLst>
                <a:ext uri="{FF2B5EF4-FFF2-40B4-BE49-F238E27FC236}">
                  <a16:creationId xmlns:a16="http://schemas.microsoft.com/office/drawing/2014/main" id="{BB6BB16F-88AC-4C78-A260-138A816FF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882" y="1648659"/>
              <a:ext cx="556110" cy="355885"/>
            </a:xfrm>
            <a:prstGeom prst="rightArrow">
              <a:avLst>
                <a:gd name="adj1" fmla="val 50000"/>
                <a:gd name="adj2" fmla="val 50004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</p:grpSp>
      <p:sp>
        <p:nvSpPr>
          <p:cNvPr id="54276" name="Text Box 5">
            <a:extLst>
              <a:ext uri="{FF2B5EF4-FFF2-40B4-BE49-F238E27FC236}">
                <a16:creationId xmlns:a16="http://schemas.microsoft.com/office/drawing/2014/main" id="{F20DD38C-EE34-4312-BDD1-3257567F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73732"/>
            <a:ext cx="768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F6FEC2F4-4CC5-4291-9E2F-5EAD2024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" y="2420888"/>
            <a:ext cx="76323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ea typeface="標楷體" charset="-120"/>
                <a:cs typeface="Times New Roman" pitchFamily="18" charset="0"/>
              </a:rPr>
              <a:t>(a) </a:t>
            </a:r>
            <a:r>
              <a:rPr lang="zh-CN" altLang="en-US" dirty="0">
                <a:latin typeface="標楷體" charset="-120"/>
                <a:ea typeface="標楷體" charset="-120"/>
                <a:cs typeface="Times New Roman" pitchFamily="18" charset="0"/>
              </a:rPr>
              <a:t>根據上圖，</a:t>
            </a:r>
            <a:r>
              <a:rPr lang="zh-CN" altLang="en-US" dirty="0"/>
              <a:t> </a:t>
            </a:r>
            <a:r>
              <a:rPr lang="en-US" dirty="0"/>
              <a:t>1</a:t>
            </a:r>
            <a:r>
              <a:rPr lang="zh-TW" altLang="en-US" dirty="0">
                <a:latin typeface="標楷體" charset="-120"/>
                <a:ea typeface="標楷體" charset="-120"/>
                <a:cs typeface="Times New Roman" pitchFamily="18" charset="0"/>
              </a:rPr>
              <a:t>個圓錐和</a:t>
            </a:r>
            <a:r>
              <a:rPr lang="en-US" altLang="en-US" dirty="0"/>
              <a:t>4</a:t>
            </a:r>
            <a:r>
              <a:rPr lang="zh-TW" altLang="en-US" dirty="0">
                <a:latin typeface="標楷體" charset="-120"/>
                <a:ea typeface="標楷體" charset="-120"/>
                <a:cs typeface="Times New Roman" pitchFamily="18" charset="0"/>
              </a:rPr>
              <a:t>個</a:t>
            </a:r>
            <a:r>
              <a:rPr lang="zh-CN" altLang="en-US" dirty="0">
                <a:latin typeface="標楷體" charset="-120"/>
                <a:ea typeface="標楷體" charset="-120"/>
                <a:cs typeface="Times New Roman" pitchFamily="18" charset="0"/>
              </a:rPr>
              <a:t>長方體</a:t>
            </a:r>
            <a:r>
              <a:rPr lang="zh-TW" altLang="en-US" dirty="0">
                <a:latin typeface="標楷體" charset="-120"/>
                <a:ea typeface="標楷體" charset="-120"/>
                <a:cs typeface="Times New Roman" pitchFamily="18" charset="0"/>
              </a:rPr>
              <a:t>的總體積</a:t>
            </a:r>
            <a:endParaRPr lang="en-US" altLang="zh-TW" dirty="0">
              <a:latin typeface="標楷體" charset="-120"/>
              <a:ea typeface="標楷體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dirty="0">
                <a:latin typeface="標楷體" charset="-120"/>
                <a:ea typeface="標楷體" charset="-120"/>
                <a:cs typeface="Times New Roman" pitchFamily="18" charset="0"/>
              </a:rPr>
              <a:t>   是多少？</a:t>
            </a:r>
            <a:r>
              <a:rPr lang="en-US" altLang="zh-TW" dirty="0">
                <a:ea typeface="標楷體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標楷體" charset="-120"/>
                <a:ea typeface="標楷體" charset="-120"/>
                <a:cs typeface="Times New Roman" pitchFamily="18" charset="0"/>
              </a:rPr>
              <a:t>只須寫出答案</a:t>
            </a:r>
            <a:r>
              <a:rPr lang="en-US" altLang="zh-TW" dirty="0">
                <a:ea typeface="標楷體" charset="-120"/>
                <a:cs typeface="Times New Roman" pitchFamily="18" charset="0"/>
              </a:rPr>
              <a:t>)</a:t>
            </a:r>
            <a:r>
              <a:rPr lang="zh-TW" altLang="en-US" dirty="0">
                <a:latin typeface="標楷體" charset="-120"/>
                <a:ea typeface="標楷體" charset="-120"/>
                <a:cs typeface="Times New Roman" pitchFamily="18" charset="0"/>
              </a:rPr>
              <a:t>           </a:t>
            </a:r>
            <a:r>
              <a:rPr kumimoji="0" lang="en-US" altLang="zh-TW" dirty="0">
                <a:ea typeface="標楷體" charset="-120"/>
              </a:rPr>
              <a:t>[</a:t>
            </a:r>
            <a:r>
              <a:rPr kumimoji="0" lang="en-US" altLang="zh-CN" dirty="0">
                <a:ea typeface="標楷體" charset="-120"/>
              </a:rPr>
              <a:t>2</a:t>
            </a:r>
            <a:r>
              <a:rPr kumimoji="0" lang="zh-TW" altLang="en-US" dirty="0">
                <a:ea typeface="標楷體" charset="-120"/>
              </a:rPr>
              <a:t>分</a:t>
            </a:r>
            <a:r>
              <a:rPr kumimoji="0" lang="en-US" altLang="zh-TW" dirty="0">
                <a:ea typeface="標楷體" charset="-120"/>
              </a:rPr>
              <a:t>]</a:t>
            </a:r>
            <a:r>
              <a:rPr lang="en-US" altLang="zh-TW" dirty="0">
                <a:latin typeface="標楷體" charset="-120"/>
                <a:ea typeface="標楷體" charset="-120"/>
                <a:cs typeface="Times New Roman" pitchFamily="18" charset="0"/>
              </a:rPr>
              <a:t>                                      </a:t>
            </a:r>
            <a:endParaRPr lang="en-US" altLang="zh-CN" dirty="0">
              <a:ea typeface="標楷體" charset="-120"/>
              <a:cs typeface="Times New Roman" pitchFamily="18" charset="0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DAE54963-1E90-45BD-A5E1-B180C389E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93096"/>
            <a:ext cx="6553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個圓錐和</a:t>
            </a:r>
            <a:r>
              <a:rPr lang="en-US" altLang="zh-TW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個長方體的總體積是</a:t>
            </a:r>
            <a:endParaRPr lang="zh-CN" altLang="en-US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ECE06A8F-F2EC-409F-9901-2F7A7C81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876425"/>
            <a:ext cx="1044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>
                <a:solidFill>
                  <a:srgbClr val="003399"/>
                </a:solidFill>
              </a:rPr>
              <a:t>600mL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2311099B-6B9B-4FDC-AA58-C7A095ABA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1177925"/>
            <a:ext cx="1223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>
                <a:solidFill>
                  <a:srgbClr val="003399"/>
                </a:solidFill>
              </a:rPr>
              <a:t>1800mL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D98F589-7E60-4710-A07B-B4C1A4FF2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1908175"/>
            <a:ext cx="1044575" cy="360363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77D7413-B632-47A1-A3C9-C96666717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1177925"/>
            <a:ext cx="1044575" cy="1090613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B5E0203A-86BA-430D-814F-1546FF3340F0}"/>
              </a:ext>
            </a:extLst>
          </p:cNvPr>
          <p:cNvSpPr txBox="1"/>
          <p:nvPr/>
        </p:nvSpPr>
        <p:spPr>
          <a:xfrm>
            <a:off x="1606550" y="4834433"/>
            <a:ext cx="2438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3399"/>
                </a:solidFill>
                <a:latin typeface="+mj-lt"/>
                <a:ea typeface="標楷體" charset="-120"/>
                <a:cs typeface="Times New Roman" pitchFamily="18" charset="0"/>
              </a:rPr>
              <a:t>1800</a:t>
            </a:r>
            <a:r>
              <a:rPr lang="zh-TW" altLang="en-US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003399"/>
                </a:solidFill>
                <a:latin typeface="+mj-lt"/>
                <a:ea typeface="標楷體" charset="-120"/>
                <a:cs typeface="Times New Roman" pitchFamily="18" charset="0"/>
              </a:rPr>
              <a:t>600</a:t>
            </a:r>
            <a:endParaRPr lang="zh-CN" altLang="en-US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B6719970-A5FF-483D-A00D-E3C6C7B128F3}"/>
              </a:ext>
            </a:extLst>
          </p:cNvPr>
          <p:cNvSpPr txBox="1"/>
          <p:nvPr/>
        </p:nvSpPr>
        <p:spPr>
          <a:xfrm>
            <a:off x="1295400" y="5307508"/>
            <a:ext cx="24368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3399"/>
                </a:solidFill>
              </a:rPr>
              <a:t>=</a:t>
            </a:r>
            <a:r>
              <a:rPr lang="zh-TW" altLang="en-US" dirty="0">
                <a:solidFill>
                  <a:srgbClr val="003399"/>
                </a:solidFill>
              </a:rPr>
              <a:t> </a:t>
            </a:r>
            <a:r>
              <a:rPr lang="en-US" altLang="zh-TW" dirty="0">
                <a:solidFill>
                  <a:srgbClr val="003399"/>
                </a:solidFill>
                <a:latin typeface="+mj-lt"/>
                <a:ea typeface="標楷體" charset="-120"/>
                <a:cs typeface="Times New Roman" pitchFamily="18" charset="0"/>
              </a:rPr>
              <a:t>1200(cm</a:t>
            </a:r>
            <a:r>
              <a:rPr lang="en-US" altLang="zh-TW" baseline="30000" dirty="0">
                <a:solidFill>
                  <a:srgbClr val="003399"/>
                </a:solidFill>
                <a:latin typeface="+mj-lt"/>
                <a:ea typeface="標楷體" charset="-120"/>
                <a:cs typeface="Times New Roman" pitchFamily="18" charset="0"/>
              </a:rPr>
              <a:t>3</a:t>
            </a:r>
            <a:r>
              <a:rPr lang="en-US" altLang="zh-TW" dirty="0">
                <a:solidFill>
                  <a:srgbClr val="003399"/>
                </a:solidFill>
                <a:latin typeface="+mj-lt"/>
                <a:ea typeface="標楷體" charset="-120"/>
                <a:cs typeface="Times New Roman" pitchFamily="18" charset="0"/>
              </a:rPr>
              <a:t>)</a:t>
            </a:r>
            <a:endParaRPr lang="zh-CN" altLang="en-US" baseline="300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50C6144-552B-4748-8373-7A3A294F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1584325"/>
            <a:ext cx="503238" cy="723900"/>
          </a:xfrm>
          <a:prstGeom prst="rect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66BEF829-EB22-4449-8D97-C01EA1796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1263650"/>
            <a:ext cx="299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每個小格表示</a:t>
            </a:r>
            <a:r>
              <a:rPr lang="en-US" altLang="zh-TW" sz="24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TW" sz="24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en-US" altLang="zh-TW" sz="24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TW" sz="24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4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200(mL)</a:t>
            </a:r>
            <a:endParaRPr lang="zh-CN" altLang="en-US" sz="2400">
              <a:solidFill>
                <a:srgbClr val="7030A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4AADFFB5-3E66-42B7-9700-1E8341083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931863"/>
            <a:ext cx="2295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7030A0"/>
                </a:solidFill>
              </a:rPr>
              <a:t>1L =</a:t>
            </a:r>
            <a:r>
              <a:rPr lang="zh-TW" altLang="en-US" sz="2400">
                <a:solidFill>
                  <a:srgbClr val="7030A0"/>
                </a:solidFill>
              </a:rPr>
              <a:t> </a:t>
            </a:r>
            <a:r>
              <a:rPr lang="en-US" altLang="zh-TW" sz="2400">
                <a:solidFill>
                  <a:srgbClr val="7030A0"/>
                </a:solidFill>
              </a:rPr>
              <a:t>1000mL</a:t>
            </a:r>
            <a:endParaRPr lang="zh-CN" altLang="en-US" sz="2400">
              <a:solidFill>
                <a:srgbClr val="7030A0"/>
              </a:solidFill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4A2205C-1F1B-4753-BDED-C0260A480AE9}"/>
              </a:ext>
            </a:extLst>
          </p:cNvPr>
          <p:cNvCxnSpPr>
            <a:cxnSpLocks/>
          </p:cNvCxnSpPr>
          <p:nvPr/>
        </p:nvCxnSpPr>
        <p:spPr bwMode="auto">
          <a:xfrm>
            <a:off x="3381459" y="2880000"/>
            <a:ext cx="4716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22">
            <a:extLst>
              <a:ext uri="{FF2B5EF4-FFF2-40B4-BE49-F238E27FC236}">
                <a16:creationId xmlns:a16="http://schemas.microsoft.com/office/drawing/2014/main" id="{ACF604BF-0DFF-4CA6-BC67-0FD14D1A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368105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EF22D64C-B144-48AA-B637-39C7DF41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3356992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endParaRPr kumimoji="0" lang="en-US" altLang="en-US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animBg="1"/>
      <p:bldP spid="38" grpId="1" animBg="1"/>
      <p:bldP spid="39" grpId="0"/>
      <p:bldP spid="39" grpId="1"/>
      <p:bldP spid="40" grpId="0"/>
      <p:bldP spid="40" grpId="1"/>
      <p:bldP spid="45" grpId="0"/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组合 14">
            <a:extLst>
              <a:ext uri="{FF2B5EF4-FFF2-40B4-BE49-F238E27FC236}">
                <a16:creationId xmlns:a16="http://schemas.microsoft.com/office/drawing/2014/main" id="{B7AFCD22-8488-4885-A134-51D6D8CC366C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765175"/>
            <a:ext cx="4786313" cy="1676400"/>
            <a:chOff x="971601" y="980728"/>
            <a:chExt cx="4786484" cy="1677136"/>
          </a:xfrm>
        </p:grpSpPr>
        <p:pic>
          <p:nvPicPr>
            <p:cNvPr id="55325" name="Picture 2">
              <a:extLst>
                <a:ext uri="{FF2B5EF4-FFF2-40B4-BE49-F238E27FC236}">
                  <a16:creationId xmlns:a16="http://schemas.microsoft.com/office/drawing/2014/main" id="{7BFA1F86-6859-45D7-9614-A545C20BA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64"/>
            <a:stretch>
              <a:fillRect/>
            </a:stretch>
          </p:blipFill>
          <p:spPr bwMode="auto">
            <a:xfrm>
              <a:off x="3851920" y="980728"/>
              <a:ext cx="1906165" cy="167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6" name="Picture 2">
              <a:extLst>
                <a:ext uri="{FF2B5EF4-FFF2-40B4-BE49-F238E27FC236}">
                  <a16:creationId xmlns:a16="http://schemas.microsoft.com/office/drawing/2014/main" id="{9FF9F770-18A2-489F-B063-19B975D60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00"/>
            <a:stretch>
              <a:fillRect/>
            </a:stretch>
          </p:blipFill>
          <p:spPr bwMode="auto">
            <a:xfrm>
              <a:off x="971601" y="980728"/>
              <a:ext cx="1872208" cy="167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7" name="箭头: 右 17">
              <a:extLst>
                <a:ext uri="{FF2B5EF4-FFF2-40B4-BE49-F238E27FC236}">
                  <a16:creationId xmlns:a16="http://schemas.microsoft.com/office/drawing/2014/main" id="{CAFA17AB-801F-4CEB-A39C-A47F300F5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882" y="1648659"/>
              <a:ext cx="556110" cy="355885"/>
            </a:xfrm>
            <a:prstGeom prst="rightArrow">
              <a:avLst>
                <a:gd name="adj1" fmla="val 50000"/>
                <a:gd name="adj2" fmla="val 50004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</p:grpSp>
      <p:sp>
        <p:nvSpPr>
          <p:cNvPr id="55299" name="Text Box 5">
            <a:extLst>
              <a:ext uri="{FF2B5EF4-FFF2-40B4-BE49-F238E27FC236}">
                <a16:creationId xmlns:a16="http://schemas.microsoft.com/office/drawing/2014/main" id="{30BA35CC-9B7E-4556-9DB9-3A4986830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20888"/>
            <a:ext cx="102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5">
            <a:extLst>
              <a:ext uri="{FF2B5EF4-FFF2-40B4-BE49-F238E27FC236}">
                <a16:creationId xmlns:a16="http://schemas.microsoft.com/office/drawing/2014/main" id="{FB0E11AD-4357-459D-AFAC-73CFBAA14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888"/>
            <a:ext cx="79923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(b) </a:t>
            </a: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已知圓錐的體積是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368cm</a:t>
            </a:r>
            <a:r>
              <a:rPr lang="en-US" altLang="zh-TW" baseline="30000" dirty="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，若每個長方體的</a:t>
            </a:r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      體積都是</a:t>
            </a:r>
            <a:r>
              <a:rPr lang="en-US" altLang="zh-TW" i="1" dirty="0">
                <a:ea typeface="標楷體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cm</a:t>
            </a:r>
            <a:r>
              <a:rPr lang="en-US" altLang="zh-TW" baseline="30000" dirty="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，那麼一個長方體的體積是</a:t>
            </a:r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     多少？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須用方程列式計算</a:t>
            </a:r>
            <a:r>
              <a:rPr lang="zh-CN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，並展示步驟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kumimoji="0"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0" lang="en-US" altLang="zh-CN" dirty="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</a:t>
            </a:r>
            <a:endParaRPr lang="en-US" altLang="zh-CN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6816A16-99C7-4215-9047-9E3464044FC0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3861048"/>
            <a:ext cx="6786562" cy="1327150"/>
            <a:chOff x="1373508" y="4919891"/>
            <a:chExt cx="6786610" cy="1326946"/>
          </a:xfrm>
        </p:grpSpPr>
        <p:sp>
          <p:nvSpPr>
            <p:cNvPr id="55322" name="Text Box 19">
              <a:extLst>
                <a:ext uri="{FF2B5EF4-FFF2-40B4-BE49-F238E27FC236}">
                  <a16:creationId xmlns:a16="http://schemas.microsoft.com/office/drawing/2014/main" id="{66EA0711-BF4C-4D84-9D8B-C9E41AD4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508" y="4965918"/>
              <a:ext cx="6786610" cy="1280919"/>
            </a:xfrm>
            <a:prstGeom prst="rect">
              <a:avLst/>
            </a:prstGeom>
            <a:solidFill>
              <a:srgbClr val="FFF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600">
                  <a:solidFill>
                    <a:srgbClr val="FF0000"/>
                  </a:solidFill>
                </a:rPr>
                <a:t>4</a:t>
              </a:r>
              <a:r>
                <a:rPr lang="en-US" altLang="zh-TW" sz="2600" i="1">
                  <a:solidFill>
                    <a:srgbClr val="FF0000"/>
                  </a:solidFill>
                </a:rPr>
                <a:t>x</a:t>
              </a:r>
              <a:r>
                <a:rPr lang="zh-TW" altLang="en-US" sz="26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＋</a:t>
              </a:r>
              <a:r>
                <a:rPr lang="en-US" altLang="zh-TW" sz="2600">
                  <a:solidFill>
                    <a:srgbClr val="FF0000"/>
                  </a:solidFill>
                </a:rPr>
                <a:t>368 = 1200</a:t>
              </a:r>
              <a:endParaRPr lang="zh-CN" altLang="en-US" sz="2600">
                <a:solidFill>
                  <a:srgbClr val="FF0000"/>
                </a:solidFill>
              </a:endParaRPr>
            </a:p>
            <a:p>
              <a:r>
                <a:rPr lang="en-US" altLang="zh-TW" sz="2600" i="1">
                  <a:solidFill>
                    <a:srgbClr val="FF0000"/>
                  </a:solidFill>
                </a:rPr>
                <a:t>            x</a:t>
              </a:r>
              <a:r>
                <a:rPr lang="en-US" altLang="zh-TW" sz="2600">
                  <a:solidFill>
                    <a:srgbClr val="FF0000"/>
                  </a:solidFill>
                </a:rPr>
                <a:t> = 208</a:t>
              </a:r>
              <a:endParaRPr lang="zh-CN" altLang="en-US" sz="2600">
                <a:solidFill>
                  <a:srgbClr val="FF0000"/>
                </a:solidFill>
              </a:endParaRPr>
            </a:p>
            <a:p>
              <a:r>
                <a:rPr lang="zh-TW" altLang="en-US" sz="26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一個長方體的體積是</a:t>
              </a:r>
              <a:r>
                <a:rPr lang="en-US" altLang="zh-TW" sz="2600">
                  <a:solidFill>
                    <a:srgbClr val="FF0000"/>
                  </a:solidFill>
                </a:rPr>
                <a:t>208cm</a:t>
              </a:r>
              <a:r>
                <a:rPr lang="en-US" altLang="zh-TW" sz="2600" baseline="30000">
                  <a:solidFill>
                    <a:srgbClr val="FF0000"/>
                  </a:solidFill>
                </a:rPr>
                <a:t>3</a:t>
              </a:r>
              <a:r>
                <a:rPr lang="zh-TW" altLang="en-US" sz="2600">
                  <a:solidFill>
                    <a:srgbClr val="FF0000"/>
                  </a:solidFill>
                </a:rPr>
                <a:t>。</a:t>
              </a:r>
              <a:endParaRPr lang="zh-CN" altLang="en-US" sz="2600">
                <a:solidFill>
                  <a:srgbClr val="FF0000"/>
                </a:solidFill>
              </a:endParaRP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endParaRPr lang="en-US" altLang="zh-CN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55323" name="Rectangle 22">
              <a:extLst>
                <a:ext uri="{FF2B5EF4-FFF2-40B4-BE49-F238E27FC236}">
                  <a16:creationId xmlns:a16="http://schemas.microsoft.com/office/drawing/2014/main" id="{0E0517AC-C422-4169-B1B7-12F2EA5E2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039" y="4919891"/>
              <a:ext cx="8899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6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6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6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5324" name="Rectangle 22">
              <a:extLst>
                <a:ext uri="{FF2B5EF4-FFF2-40B4-BE49-F238E27FC236}">
                  <a16:creationId xmlns:a16="http://schemas.microsoft.com/office/drawing/2014/main" id="{49B7DFF2-4876-433F-ABD9-49FF8C00D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038" y="5300834"/>
              <a:ext cx="8899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6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6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6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C2615A8-45EB-4EC9-A7D1-0E88D979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717032"/>
            <a:ext cx="6016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5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5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個長方體體積</a:t>
            </a:r>
            <a:r>
              <a:rPr lang="zh-TW" altLang="en-US" sz="25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5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5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個圓錐體積 </a:t>
            </a:r>
            <a:r>
              <a:rPr lang="en-US" altLang="zh-TW" sz="25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5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1200cm</a:t>
            </a:r>
            <a:r>
              <a:rPr lang="en-US" altLang="zh-TW" sz="2500" baseline="3000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2500" baseline="30000" dirty="0">
              <a:solidFill>
                <a:srgbClr val="7030A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9492E8D-34CC-40BA-9279-6E11371E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4289648"/>
            <a:ext cx="576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003399"/>
                </a:solidFill>
              </a:rPr>
              <a:t>4</a:t>
            </a:r>
            <a:r>
              <a:rPr lang="en-US" altLang="zh-TW" sz="2600" i="1">
                <a:solidFill>
                  <a:srgbClr val="003399"/>
                </a:solidFill>
              </a:rPr>
              <a:t>x</a:t>
            </a:r>
            <a:endParaRPr lang="zh-CN" altLang="en-US" sz="2600">
              <a:solidFill>
                <a:srgbClr val="003399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3A3FB5C-7383-4A2F-AD02-89606C81F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4289648"/>
            <a:ext cx="1131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600">
                <a:solidFill>
                  <a:srgbClr val="003399"/>
                </a:solidFill>
              </a:rPr>
              <a:t>368</a:t>
            </a:r>
            <a:endParaRPr lang="zh-CN" altLang="en-US" sz="2600">
              <a:solidFill>
                <a:srgbClr val="003399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B1278FF-288E-4399-A8C6-20FD49CD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4289648"/>
            <a:ext cx="1384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003399"/>
                </a:solidFill>
              </a:rPr>
              <a:t>= 1200</a:t>
            </a:r>
            <a:endParaRPr lang="zh-CN" altLang="en-US" sz="2600">
              <a:solidFill>
                <a:srgbClr val="003399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0CBEF54-9E0F-42A7-924E-81A4ED72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742085"/>
            <a:ext cx="4430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003399"/>
                </a:solidFill>
              </a:rPr>
              <a:t>4</a:t>
            </a:r>
            <a:r>
              <a:rPr lang="en-US" altLang="zh-TW" sz="2600" i="1">
                <a:solidFill>
                  <a:srgbClr val="003399"/>
                </a:solidFill>
              </a:rPr>
              <a:t>x</a:t>
            </a:r>
            <a:r>
              <a:rPr lang="zh-TW" altLang="en-US" sz="26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600">
                <a:solidFill>
                  <a:srgbClr val="003399"/>
                </a:solidFill>
              </a:rPr>
              <a:t>368</a:t>
            </a:r>
            <a:r>
              <a:rPr lang="zh-TW" altLang="en-US" sz="26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600">
                <a:solidFill>
                  <a:srgbClr val="C00000"/>
                </a:solidFill>
              </a:rPr>
              <a:t>368 </a:t>
            </a:r>
            <a:r>
              <a:rPr lang="en-US" altLang="zh-TW" sz="2600">
                <a:solidFill>
                  <a:srgbClr val="003399"/>
                </a:solidFill>
              </a:rPr>
              <a:t>= 1200</a:t>
            </a:r>
            <a:r>
              <a:rPr lang="zh-TW" altLang="en-US" sz="26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600">
                <a:solidFill>
                  <a:srgbClr val="C00000"/>
                </a:solidFill>
              </a:rPr>
              <a:t>368</a:t>
            </a:r>
            <a:endParaRPr lang="zh-CN" altLang="en-US" sz="2600">
              <a:solidFill>
                <a:srgbClr val="C0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D4D30C5-0E3A-400B-A609-01A48FC4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5169123"/>
            <a:ext cx="1760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003399"/>
                </a:solidFill>
              </a:rPr>
              <a:t>4</a:t>
            </a:r>
            <a:r>
              <a:rPr lang="en-US" altLang="zh-TW" sz="2600" i="1">
                <a:solidFill>
                  <a:srgbClr val="003399"/>
                </a:solidFill>
              </a:rPr>
              <a:t>x</a:t>
            </a:r>
            <a:r>
              <a:rPr lang="zh-TW" altLang="en-US" sz="2600" i="1">
                <a:solidFill>
                  <a:srgbClr val="003399"/>
                </a:solidFill>
              </a:rPr>
              <a:t> </a:t>
            </a:r>
            <a:r>
              <a:rPr lang="en-US" altLang="zh-TW" sz="2600">
                <a:solidFill>
                  <a:srgbClr val="003399"/>
                </a:solidFill>
              </a:rPr>
              <a:t>= 832</a:t>
            </a:r>
            <a:endParaRPr lang="zh-CN" altLang="en-US" sz="2600">
              <a:solidFill>
                <a:srgbClr val="FFC00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66C423B-5956-459D-81EC-43DEF3EC6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5108798"/>
            <a:ext cx="1362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 i="1">
                <a:solidFill>
                  <a:srgbClr val="003399"/>
                </a:solidFill>
              </a:rPr>
              <a:t>x</a:t>
            </a:r>
            <a:r>
              <a:rPr lang="zh-TW" altLang="en-US" sz="2600">
                <a:solidFill>
                  <a:srgbClr val="003399"/>
                </a:solidFill>
              </a:rPr>
              <a:t> </a:t>
            </a:r>
            <a:r>
              <a:rPr lang="en-US" altLang="zh-TW" sz="2600">
                <a:solidFill>
                  <a:srgbClr val="003399"/>
                </a:solidFill>
              </a:rPr>
              <a:t>= 208</a:t>
            </a:r>
            <a:endParaRPr lang="zh-CN" altLang="en-US" sz="2600">
              <a:solidFill>
                <a:srgbClr val="00B050"/>
              </a:solidFill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CFB196D-F4A9-4A7A-9068-C4CAFB65E6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4525" y="4289648"/>
            <a:ext cx="0" cy="1341437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624D878-4F23-4619-AE0D-AC8573F2E819}"/>
              </a:ext>
            </a:extLst>
          </p:cNvPr>
          <p:cNvCxnSpPr>
            <a:cxnSpLocks/>
          </p:cNvCxnSpPr>
          <p:nvPr/>
        </p:nvCxnSpPr>
        <p:spPr bwMode="auto">
          <a:xfrm>
            <a:off x="2189163" y="2887613"/>
            <a:ext cx="34274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21F082B-D5C8-4324-ABED-D09AEFCECC98}"/>
              </a:ext>
            </a:extLst>
          </p:cNvPr>
          <p:cNvCxnSpPr>
            <a:cxnSpLocks/>
          </p:cNvCxnSpPr>
          <p:nvPr/>
        </p:nvCxnSpPr>
        <p:spPr bwMode="auto">
          <a:xfrm>
            <a:off x="6300788" y="2887613"/>
            <a:ext cx="20875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78C2E8D-5228-4043-83FE-DF1327E14D56}"/>
              </a:ext>
            </a:extLst>
          </p:cNvPr>
          <p:cNvCxnSpPr>
            <a:cxnSpLocks/>
          </p:cNvCxnSpPr>
          <p:nvPr/>
        </p:nvCxnSpPr>
        <p:spPr bwMode="auto">
          <a:xfrm>
            <a:off x="1547813" y="3322588"/>
            <a:ext cx="23749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BE95BD8-E7C4-4A76-B0DA-C65A39AAEF03}"/>
              </a:ext>
            </a:extLst>
          </p:cNvPr>
          <p:cNvCxnSpPr>
            <a:cxnSpLocks/>
          </p:cNvCxnSpPr>
          <p:nvPr/>
        </p:nvCxnSpPr>
        <p:spPr bwMode="auto">
          <a:xfrm>
            <a:off x="2543175" y="3749626"/>
            <a:ext cx="30972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54F88FE-9FF6-4FF7-A7A4-44C9C265468F}"/>
              </a:ext>
            </a:extLst>
          </p:cNvPr>
          <p:cNvGrpSpPr>
            <a:grpSpLocks/>
          </p:cNvGrpSpPr>
          <p:nvPr/>
        </p:nvGrpSpPr>
        <p:grpSpPr bwMode="auto">
          <a:xfrm>
            <a:off x="6016625" y="4405535"/>
            <a:ext cx="2016125" cy="922338"/>
            <a:chOff x="6224502" y="1458948"/>
            <a:chExt cx="2016224" cy="922426"/>
          </a:xfrm>
        </p:grpSpPr>
        <p:sp>
          <p:nvSpPr>
            <p:cNvPr id="55315" name="Text Box 24">
              <a:extLst>
                <a:ext uri="{FF2B5EF4-FFF2-40B4-BE49-F238E27FC236}">
                  <a16:creationId xmlns:a16="http://schemas.microsoft.com/office/drawing/2014/main" id="{06239E20-6AB2-49F8-9C2E-16B131B2C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4502" y="1461562"/>
              <a:ext cx="922351" cy="52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</a:rPr>
                <a:t>4</a:t>
              </a:r>
              <a:r>
                <a:rPr lang="en-US" altLang="zh-TW" i="1">
                  <a:solidFill>
                    <a:srgbClr val="003399"/>
                  </a:solidFill>
                </a:rPr>
                <a:t>x</a:t>
              </a:r>
            </a:p>
          </p:txBody>
        </p:sp>
        <p:sp>
          <p:nvSpPr>
            <p:cNvPr id="55316" name="Text Box 25">
              <a:extLst>
                <a:ext uri="{FF2B5EF4-FFF2-40B4-BE49-F238E27FC236}">
                  <a16:creationId xmlns:a16="http://schemas.microsoft.com/office/drawing/2014/main" id="{9D03591E-BAB5-443A-A55C-B1E7D0889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7202" y="1858154"/>
              <a:ext cx="9096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55317" name="Line 26">
              <a:extLst>
                <a:ext uri="{FF2B5EF4-FFF2-40B4-BE49-F238E27FC236}">
                  <a16:creationId xmlns:a16="http://schemas.microsoft.com/office/drawing/2014/main" id="{E731D7D3-AF4F-493D-92DC-F92ED16D7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204" y="1919971"/>
              <a:ext cx="652472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18" name="Text Box 24">
              <a:extLst>
                <a:ext uri="{FF2B5EF4-FFF2-40B4-BE49-F238E27FC236}">
                  <a16:creationId xmlns:a16="http://schemas.microsoft.com/office/drawing/2014/main" id="{DBE6FF9B-7126-4B86-BF0B-B9B46047F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8375" y="1458948"/>
              <a:ext cx="922351" cy="52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</a:rPr>
                <a:t>832</a:t>
              </a:r>
              <a:endParaRPr lang="en-US" altLang="zh-TW" i="1">
                <a:solidFill>
                  <a:srgbClr val="003399"/>
                </a:solidFill>
              </a:endParaRPr>
            </a:p>
          </p:txBody>
        </p:sp>
        <p:sp>
          <p:nvSpPr>
            <p:cNvPr id="55319" name="Text Box 25">
              <a:extLst>
                <a:ext uri="{FF2B5EF4-FFF2-40B4-BE49-F238E27FC236}">
                  <a16:creationId xmlns:a16="http://schemas.microsoft.com/office/drawing/2014/main" id="{4899B7BF-4D2B-46F5-84C4-F01038FC5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075" y="1838990"/>
              <a:ext cx="9096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55320" name="Line 26">
              <a:extLst>
                <a:ext uri="{FF2B5EF4-FFF2-40B4-BE49-F238E27FC236}">
                  <a16:creationId xmlns:a16="http://schemas.microsoft.com/office/drawing/2014/main" id="{6EEB28BA-6FCD-4913-A144-0400E72BC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077" y="1917357"/>
              <a:ext cx="652472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21" name="Text Box 25">
              <a:extLst>
                <a:ext uri="{FF2B5EF4-FFF2-40B4-BE49-F238E27FC236}">
                  <a16:creationId xmlns:a16="http://schemas.microsoft.com/office/drawing/2014/main" id="{93632D8C-AD8A-40E1-97F4-E87665B98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430" y="1699266"/>
              <a:ext cx="9096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BBCF19C-2C6F-4911-9553-1BF05CC58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46538"/>
            <a:ext cx="497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u="sng">
                <a:solidFill>
                  <a:srgbClr val="003399"/>
                </a:solidFill>
                <a:ea typeface="標楷體" panose="03000509000000000000" pitchFamily="65" charset="-120"/>
              </a:rPr>
              <a:t>嘉誠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在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9:03 a.m.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到體育館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endParaRPr lang="zh-TW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DE7196-73CF-4164-A3EC-D7DBDAF0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4052888"/>
            <a:ext cx="254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用時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分鐘。</a:t>
            </a:r>
          </a:p>
        </p:txBody>
      </p:sp>
      <p:sp>
        <p:nvSpPr>
          <p:cNvPr id="55311" name="文本框 11">
            <a:extLst>
              <a:ext uri="{FF2B5EF4-FFF2-40B4-BE49-F238E27FC236}">
                <a16:creationId xmlns:a16="http://schemas.microsoft.com/office/drawing/2014/main" id="{8B43D5B9-F534-4507-90EA-94777765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3971925"/>
            <a:ext cx="7127875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u="sng">
                <a:ea typeface="標楷體" panose="03000509000000000000" pitchFamily="65" charset="-120"/>
              </a:rPr>
              <a:t>嘉誠</a:t>
            </a:r>
            <a:r>
              <a:rPr lang="zh-TW" altLang="en-US">
                <a:ea typeface="標楷體" panose="03000509000000000000" pitchFamily="65" charset="-120"/>
              </a:rPr>
              <a:t>家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en-US">
                <a:ea typeface="標楷體" panose="03000509000000000000" pitchFamily="65" charset="-120"/>
              </a:rPr>
              <a:t>體育館的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路程</a:t>
            </a:r>
            <a:r>
              <a:rPr lang="zh-TW" altLang="en-US">
                <a:ea typeface="標楷體" panose="03000509000000000000" pitchFamily="65" charset="-120"/>
              </a:rPr>
              <a:t>是</a:t>
            </a:r>
            <a:r>
              <a:rPr lang="en-US" altLang="zh-TW">
                <a:ea typeface="標楷體" panose="03000509000000000000" pitchFamily="65" charset="-120"/>
              </a:rPr>
              <a:t>_______km</a:t>
            </a:r>
            <a:r>
              <a:rPr lang="zh-TW" altLang="en-US">
                <a:ea typeface="標楷體" panose="03000509000000000000" pitchFamily="65" charset="-120"/>
              </a:rPr>
              <a:t>。</a:t>
            </a:r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56325" name="Rectangle 4">
            <a:extLst>
              <a:ext uri="{FF2B5EF4-FFF2-40B4-BE49-F238E27FC236}">
                <a16:creationId xmlns:a16="http://schemas.microsoft.com/office/drawing/2014/main" id="{9CE5CDED-0435-4CEF-99A9-70F4EF13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93763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35. </a:t>
            </a:r>
            <a:endParaRPr lang="zh-TW" altLang="en-US"/>
          </a:p>
        </p:txBody>
      </p:sp>
      <p:sp>
        <p:nvSpPr>
          <p:cNvPr id="56326" name="Rectangle 5">
            <a:extLst>
              <a:ext uri="{FF2B5EF4-FFF2-40B4-BE49-F238E27FC236}">
                <a16:creationId xmlns:a16="http://schemas.microsoft.com/office/drawing/2014/main" id="{FB424451-49DE-4994-B45F-F4C9DDED2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946150"/>
            <a:ext cx="7591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每個星期六，</a:t>
            </a:r>
            <a:r>
              <a:rPr lang="zh-TW" altLang="en-US" u="sng">
                <a:ea typeface="標楷體" panose="03000509000000000000" pitchFamily="65" charset="-120"/>
              </a:rPr>
              <a:t>嘉誠</a:t>
            </a:r>
            <a:r>
              <a:rPr lang="zh-TW" altLang="en-US">
                <a:ea typeface="標楷體" panose="03000509000000000000" pitchFamily="65" charset="-120"/>
              </a:rPr>
              <a:t>要在</a:t>
            </a:r>
            <a:r>
              <a:rPr lang="en-US" altLang="zh-TW">
                <a:ea typeface="標楷體" panose="03000509000000000000" pitchFamily="65" charset="-120"/>
              </a:rPr>
              <a:t>9:00 a.m.</a:t>
            </a:r>
            <a:r>
              <a:rPr lang="zh-TW" altLang="en-US">
                <a:ea typeface="標楷體" panose="03000509000000000000" pitchFamily="65" charset="-120"/>
              </a:rPr>
              <a:t>到</a:t>
            </a:r>
            <a:r>
              <a:rPr lang="zh-CN" altLang="en-US">
                <a:ea typeface="標楷體" panose="03000509000000000000" pitchFamily="65" charset="-120"/>
              </a:rPr>
              <a:t>達</a:t>
            </a:r>
            <a:r>
              <a:rPr lang="zh-TW" altLang="en-US">
                <a:ea typeface="標楷體" panose="03000509000000000000" pitchFamily="65" charset="-120"/>
              </a:rPr>
              <a:t>體育館，然後參加足球訓練。</a:t>
            </a:r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E81F0832-D896-48D3-8E3D-6FB09C01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50" y="1873250"/>
            <a:ext cx="7588250" cy="2047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508000" indent="-5080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(a)</a:t>
            </a:r>
            <a:r>
              <a:rPr lang="zh-TW" altLang="en-US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上星期六，爸爸於</a:t>
            </a:r>
            <a:r>
              <a:rPr lang="en-US" altLang="zh-TW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8:28 a.m.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駕車送他到體育</a:t>
            </a:r>
            <a:endParaRPr lang="en-US" altLang="zh-TW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館，汽車的平均速率是</a:t>
            </a:r>
            <a:r>
              <a:rPr lang="en-US" altLang="zh-TW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48km/h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，結果</a:t>
            </a:r>
            <a:r>
              <a:rPr lang="zh-TW" altLang="en-US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嘉誠</a:t>
            </a:r>
            <a:endParaRPr lang="en-US" altLang="zh-TW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遲到了</a:t>
            </a:r>
            <a:r>
              <a:rPr lang="en-US" altLang="zh-TW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分鐘。</a:t>
            </a:r>
            <a:r>
              <a:rPr lang="zh-TW" altLang="en-US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嘉誠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體育館的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路程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是多</a:t>
            </a:r>
            <a:endParaRPr lang="en-US" altLang="zh-TW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少？</a:t>
            </a: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                                </a:t>
            </a:r>
            <a:r>
              <a:rPr lang="en-US" altLang="zh-TW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lang="zh-TW" altLang="en-US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en-US" altLang="zh-TW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5B1CC85-D2A9-4988-A2DF-EE7DB8ABB1A3}"/>
              </a:ext>
            </a:extLst>
          </p:cNvPr>
          <p:cNvCxnSpPr>
            <a:cxnSpLocks/>
          </p:cNvCxnSpPr>
          <p:nvPr/>
        </p:nvCxnSpPr>
        <p:spPr bwMode="auto">
          <a:xfrm>
            <a:off x="3924300" y="1371600"/>
            <a:ext cx="38941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C6A2139-9BDC-4A4B-A312-2EEDFA3AA34F}"/>
              </a:ext>
            </a:extLst>
          </p:cNvPr>
          <p:cNvCxnSpPr>
            <a:cxnSpLocks/>
          </p:cNvCxnSpPr>
          <p:nvPr/>
        </p:nvCxnSpPr>
        <p:spPr bwMode="auto">
          <a:xfrm>
            <a:off x="4090988" y="2373313"/>
            <a:ext cx="26416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30557DF-47A8-42FE-B433-A7F6BE3CF28A}"/>
              </a:ext>
            </a:extLst>
          </p:cNvPr>
          <p:cNvCxnSpPr>
            <a:cxnSpLocks/>
          </p:cNvCxnSpPr>
          <p:nvPr/>
        </p:nvCxnSpPr>
        <p:spPr bwMode="auto">
          <a:xfrm>
            <a:off x="1692275" y="3348038"/>
            <a:ext cx="20272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39">
            <a:extLst>
              <a:ext uri="{FF2B5EF4-FFF2-40B4-BE49-F238E27FC236}">
                <a16:creationId xmlns:a16="http://schemas.microsoft.com/office/drawing/2014/main" id="{C97D28FF-E51A-4F50-A94E-0E53AB873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632325"/>
            <a:ext cx="30527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路程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速率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時間</a:t>
            </a:r>
            <a:endParaRPr lang="zh-TW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8D86B4-31DD-4A94-9426-10554488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625975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u="sng">
                <a:solidFill>
                  <a:srgbClr val="003399"/>
                </a:solidFill>
                <a:ea typeface="標楷體" panose="03000509000000000000" pitchFamily="65" charset="-120"/>
              </a:rPr>
              <a:t>嘉誠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家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到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體育館的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路程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是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endParaRPr lang="zh-TW" altLang="en-US">
              <a:solidFill>
                <a:srgbClr val="003399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8828449-62A8-4649-B4E1-537F7350E39E}"/>
              </a:ext>
            </a:extLst>
          </p:cNvPr>
          <p:cNvCxnSpPr>
            <a:cxnSpLocks/>
          </p:cNvCxnSpPr>
          <p:nvPr/>
        </p:nvCxnSpPr>
        <p:spPr bwMode="auto">
          <a:xfrm>
            <a:off x="4632325" y="3348038"/>
            <a:ext cx="2892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AB5C400-2F50-4568-A8EB-3E723BEFA6F8}"/>
              </a:ext>
            </a:extLst>
          </p:cNvPr>
          <p:cNvCxnSpPr>
            <a:cxnSpLocks/>
          </p:cNvCxnSpPr>
          <p:nvPr/>
        </p:nvCxnSpPr>
        <p:spPr bwMode="auto">
          <a:xfrm>
            <a:off x="3441700" y="2867025"/>
            <a:ext cx="30257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470BAB1-74C8-4787-BCED-FD72B792C5B6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173663"/>
            <a:ext cx="3024187" cy="919162"/>
            <a:chOff x="1360908" y="5093389"/>
            <a:chExt cx="3024424" cy="919161"/>
          </a:xfrm>
        </p:grpSpPr>
        <p:sp>
          <p:nvSpPr>
            <p:cNvPr id="56338" name="文本框 9">
              <a:extLst>
                <a:ext uri="{FF2B5EF4-FFF2-40B4-BE49-F238E27FC236}">
                  <a16:creationId xmlns:a16="http://schemas.microsoft.com/office/drawing/2014/main" id="{E7B08E26-55AF-49A3-B62A-0E641C2F8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908" y="5227066"/>
              <a:ext cx="30244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48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</a:t>
              </a:r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        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=</a:t>
              </a:r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28(km)</a:t>
              </a:r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 </a:t>
              </a:r>
              <a:endParaRPr lang="zh-TW" altLang="en-US">
                <a:solidFill>
                  <a:srgbClr val="003399"/>
                </a:solidFill>
              </a:endParaRPr>
            </a:p>
          </p:txBody>
        </p:sp>
        <p:grpSp>
          <p:nvGrpSpPr>
            <p:cNvPr id="56339" name="Group 6">
              <a:extLst>
                <a:ext uri="{FF2B5EF4-FFF2-40B4-BE49-F238E27FC236}">
                  <a16:creationId xmlns:a16="http://schemas.microsoft.com/office/drawing/2014/main" id="{F1E0136C-E64D-4CEC-810F-2A398BF83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9358" y="5093389"/>
              <a:ext cx="700788" cy="919161"/>
              <a:chOff x="3754" y="1626"/>
              <a:chExt cx="245" cy="579"/>
            </a:xfrm>
          </p:grpSpPr>
          <p:cxnSp>
            <p:nvCxnSpPr>
              <p:cNvPr id="56340" name="直接连接符 121">
                <a:extLst>
                  <a:ext uri="{FF2B5EF4-FFF2-40B4-BE49-F238E27FC236}">
                    <a16:creationId xmlns:a16="http://schemas.microsoft.com/office/drawing/2014/main" id="{8812D419-80EA-4E8E-935D-D909CAFF3F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92" y="1912"/>
                <a:ext cx="20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341" name="Rectangle 8">
                <a:extLst>
                  <a:ext uri="{FF2B5EF4-FFF2-40B4-BE49-F238E27FC236}">
                    <a16:creationId xmlns:a16="http://schemas.microsoft.com/office/drawing/2014/main" id="{B4223764-A451-4FE8-BFDD-F1DB4C643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1626"/>
                <a:ext cx="2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35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  <p:sp>
            <p:nvSpPr>
              <p:cNvPr id="56342" name="Rectangle 9">
                <a:extLst>
                  <a:ext uri="{FF2B5EF4-FFF2-40B4-BE49-F238E27FC236}">
                    <a16:creationId xmlns:a16="http://schemas.microsoft.com/office/drawing/2014/main" id="{F510CA6F-D9E8-43C9-9A14-6E3DFD003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1875"/>
                <a:ext cx="2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60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20AC6B23-DDDF-4C22-BA3C-EB1E6297E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0" y="3989388"/>
            <a:ext cx="935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en-US" altLang="zh-HK">
              <a:solidFill>
                <a:srgbClr val="FF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516B3B8-4B44-4A0A-9305-3DAA2CF2C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970338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28</a:t>
            </a:r>
            <a:endParaRPr lang="en-US" altLang="zh-HK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55311" grpId="0" animBg="1"/>
      <p:bldP spid="24" grpId="0"/>
      <p:bldP spid="24" grpId="1"/>
      <p:bldP spid="7" grpId="0"/>
      <p:bldP spid="7" grpId="1"/>
      <p:bldP spid="29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D7062C7C-2F5B-4A06-BB4A-4157AF1B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93763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35. </a:t>
            </a:r>
            <a:endParaRPr lang="zh-TW" altLang="en-US"/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79A1A631-277C-4963-B760-43A05B7BB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946150"/>
            <a:ext cx="74501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每個星期六，</a:t>
            </a:r>
            <a:r>
              <a:rPr lang="zh-TW" altLang="en-US" u="sng">
                <a:ea typeface="標楷體" panose="03000509000000000000" pitchFamily="65" charset="-120"/>
              </a:rPr>
              <a:t>嘉誠</a:t>
            </a:r>
            <a:r>
              <a:rPr lang="zh-TW" altLang="en-US">
                <a:ea typeface="標楷體" panose="03000509000000000000" pitchFamily="65" charset="-120"/>
              </a:rPr>
              <a:t>要在</a:t>
            </a:r>
            <a:r>
              <a:rPr lang="en-US" altLang="zh-TW">
                <a:ea typeface="標楷體" panose="03000509000000000000" pitchFamily="65" charset="-120"/>
              </a:rPr>
              <a:t>9:00 a.m.</a:t>
            </a:r>
            <a:r>
              <a:rPr lang="zh-TW" altLang="en-US">
                <a:ea typeface="標楷體" panose="03000509000000000000" pitchFamily="65" charset="-120"/>
              </a:rPr>
              <a:t>到</a:t>
            </a:r>
            <a:r>
              <a:rPr lang="zh-CN" altLang="en-US">
                <a:ea typeface="標楷體" panose="03000509000000000000" pitchFamily="65" charset="-120"/>
              </a:rPr>
              <a:t>達</a:t>
            </a:r>
            <a:r>
              <a:rPr lang="zh-TW" altLang="en-US">
                <a:ea typeface="標楷體" panose="03000509000000000000" pitchFamily="65" charset="-120"/>
              </a:rPr>
              <a:t>體育館，然後參加足球訓練。</a:t>
            </a:r>
          </a:p>
        </p:txBody>
      </p:sp>
      <p:sp>
        <p:nvSpPr>
          <p:cNvPr id="57348" name="Rectangle 6">
            <a:extLst>
              <a:ext uri="{FF2B5EF4-FFF2-40B4-BE49-F238E27FC236}">
                <a16:creationId xmlns:a16="http://schemas.microsoft.com/office/drawing/2014/main" id="{867B5AF7-2D23-44C5-B80F-3FA0970D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1906588"/>
            <a:ext cx="772636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08000" indent="-5080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(b) 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如果</a:t>
            </a:r>
            <a:r>
              <a:rPr lang="zh-TW" altLang="en-US" u="sng">
                <a:solidFill>
                  <a:schemeClr val="tx2"/>
                </a:solidFill>
                <a:ea typeface="標楷體" panose="03000509000000000000" pitchFamily="65" charset="-120"/>
              </a:rPr>
              <a:t>嘉誠想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在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8</a:t>
            </a:r>
            <a:r>
              <a:rPr lang="en-US" altLang="zh-TW">
                <a:ea typeface="標楷體" panose="03000509000000000000" pitchFamily="65" charset="-120"/>
              </a:rPr>
              <a:t>: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58 a.m.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到達體育館，汽車的平均速率應是多少？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只須寫出答案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)   [2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B0BE4AC-EE23-417A-AC20-3A134CC4E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754438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從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8:28 a.m.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到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8:58 a.m.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，用時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分鐘。</a:t>
            </a:r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BBD1C3E2-A9E6-4182-9D8B-B77278620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986338"/>
            <a:ext cx="30527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速率 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路程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÷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時間</a:t>
            </a:r>
            <a:endParaRPr lang="zh-TW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572E2B-4D60-4C32-9B74-134686D1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4378325"/>
            <a:ext cx="4248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汽車的平均速率應是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endParaRPr lang="zh-TW" altLang="en-US">
              <a:solidFill>
                <a:srgbClr val="003399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F441BD5-C760-4C2D-9BCE-D10B7CDC25E1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4902200"/>
            <a:ext cx="3500438" cy="919163"/>
            <a:chOff x="1360908" y="5093389"/>
            <a:chExt cx="3499124" cy="919161"/>
          </a:xfrm>
        </p:grpSpPr>
        <p:sp>
          <p:nvSpPr>
            <p:cNvPr id="57358" name="文本框 9">
              <a:extLst>
                <a:ext uri="{FF2B5EF4-FFF2-40B4-BE49-F238E27FC236}">
                  <a16:creationId xmlns:a16="http://schemas.microsoft.com/office/drawing/2014/main" id="{A4801420-6DB7-4240-948C-5300577F7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908" y="5227066"/>
              <a:ext cx="3499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28</a:t>
              </a:r>
              <a:r>
                <a:rPr lang="en-US" altLang="zh-TW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÷</a:t>
              </a:r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        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=</a:t>
              </a:r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56(km</a:t>
              </a:r>
              <a:r>
                <a:rPr lang="en-US" altLang="zh-TW">
                  <a:solidFill>
                    <a:srgbClr val="003399"/>
                  </a:solidFill>
                </a:rPr>
                <a:t>/h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)</a:t>
              </a:r>
              <a:r>
                <a:rPr lang="zh-TW" altLang="en-US">
                  <a:solidFill>
                    <a:srgbClr val="003399"/>
                  </a:solidFill>
                  <a:sym typeface="Symbol" panose="05050102010706020507" pitchFamily="18" charset="2"/>
                </a:rPr>
                <a:t> </a:t>
              </a:r>
              <a:endParaRPr lang="zh-TW" altLang="en-US">
                <a:solidFill>
                  <a:srgbClr val="003399"/>
                </a:solidFill>
              </a:endParaRPr>
            </a:p>
          </p:txBody>
        </p:sp>
        <p:grpSp>
          <p:nvGrpSpPr>
            <p:cNvPr id="57359" name="Group 6">
              <a:extLst>
                <a:ext uri="{FF2B5EF4-FFF2-40B4-BE49-F238E27FC236}">
                  <a16:creationId xmlns:a16="http://schemas.microsoft.com/office/drawing/2014/main" id="{B79A3156-0190-4CA5-9695-1B1E02ECD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9358" y="5093389"/>
              <a:ext cx="700788" cy="919161"/>
              <a:chOff x="3754" y="1626"/>
              <a:chExt cx="245" cy="579"/>
            </a:xfrm>
          </p:grpSpPr>
          <p:cxnSp>
            <p:nvCxnSpPr>
              <p:cNvPr id="57360" name="直接连接符 121">
                <a:extLst>
                  <a:ext uri="{FF2B5EF4-FFF2-40B4-BE49-F238E27FC236}">
                    <a16:creationId xmlns:a16="http://schemas.microsoft.com/office/drawing/2014/main" id="{F0A66402-9628-4C9B-B86E-D5CCBD70F6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92" y="1912"/>
                <a:ext cx="20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361" name="Rectangle 8">
                <a:extLst>
                  <a:ext uri="{FF2B5EF4-FFF2-40B4-BE49-F238E27FC236}">
                    <a16:creationId xmlns:a16="http://schemas.microsoft.com/office/drawing/2014/main" id="{25F9B330-7251-4431-949D-E4D7D71FC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1626"/>
                <a:ext cx="2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30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  <p:sp>
            <p:nvSpPr>
              <p:cNvPr id="57362" name="Rectangle 9">
                <a:extLst>
                  <a:ext uri="{FF2B5EF4-FFF2-40B4-BE49-F238E27FC236}">
                    <a16:creationId xmlns:a16="http://schemas.microsoft.com/office/drawing/2014/main" id="{4326215E-8A36-49C4-B8AA-1BAC203C7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1875"/>
                <a:ext cx="2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r" eaLnBrk="1" hangingPunct="1"/>
                <a:r>
                  <a:rPr lang="en-US" altLang="zh-TW">
                    <a:solidFill>
                      <a:srgbClr val="003399"/>
                    </a:solidFill>
                  </a:rPr>
                  <a:t>60</a:t>
                </a:r>
                <a:endParaRPr lang="zh-TW" altLang="en-US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57353" name="文本框 11">
            <a:extLst>
              <a:ext uri="{FF2B5EF4-FFF2-40B4-BE49-F238E27FC236}">
                <a16:creationId xmlns:a16="http://schemas.microsoft.com/office/drawing/2014/main" id="{1D6CE824-3B2A-46A6-A42D-59B6E82E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3117850"/>
            <a:ext cx="7165975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汽車的平均速率應是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_________km/h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。</a:t>
            </a:r>
            <a:endParaRPr lang="en-US" altLang="zh-TW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97595D2-8198-4526-9B82-F65B79ED12B2}"/>
              </a:ext>
            </a:extLst>
          </p:cNvPr>
          <p:cNvCxnSpPr>
            <a:cxnSpLocks/>
          </p:cNvCxnSpPr>
          <p:nvPr/>
        </p:nvCxnSpPr>
        <p:spPr bwMode="auto">
          <a:xfrm>
            <a:off x="3419475" y="2492375"/>
            <a:ext cx="3527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BACAF1E-C4DB-4D37-BD6B-02CAD74DBF4B}"/>
              </a:ext>
            </a:extLst>
          </p:cNvPr>
          <p:cNvCxnSpPr>
            <a:cxnSpLocks/>
          </p:cNvCxnSpPr>
          <p:nvPr/>
        </p:nvCxnSpPr>
        <p:spPr bwMode="auto">
          <a:xfrm>
            <a:off x="1555750" y="2984500"/>
            <a:ext cx="14033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0C1DED0B-3C58-440D-A923-B04519CB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3136900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en-US" altLang="zh-HK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EAE914C-9C35-484F-98E0-64B88E76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100388"/>
            <a:ext cx="585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56</a:t>
            </a:r>
            <a:endParaRPr lang="en-US" altLang="zh-HK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/>
      <p:bldP spid="24" grpId="1"/>
      <p:bldP spid="7" grpId="0"/>
      <p:bldP spid="7" grpId="1"/>
      <p:bldP spid="26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1">
            <a:extLst>
              <a:ext uri="{FF2B5EF4-FFF2-40B4-BE49-F238E27FC236}">
                <a16:creationId xmlns:a16="http://schemas.microsoft.com/office/drawing/2014/main" id="{4FBC5B2B-94C6-4BA6-B531-96D998A8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21002" r="16582" b="12489"/>
          <a:stretch>
            <a:fillRect/>
          </a:stretch>
        </p:blipFill>
        <p:spPr bwMode="auto">
          <a:xfrm>
            <a:off x="2376488" y="1122363"/>
            <a:ext cx="302418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文本框 2">
            <a:extLst>
              <a:ext uri="{FF2B5EF4-FFF2-40B4-BE49-F238E27FC236}">
                <a16:creationId xmlns:a16="http://schemas.microsoft.com/office/drawing/2014/main" id="{E23AC677-7E9A-436A-BCDA-1283CB22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735013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HK" sz="2000">
                <a:ea typeface="標楷體" panose="03000509000000000000" pitchFamily="65" charset="-120"/>
              </a:rPr>
              <a:t>22cm</a:t>
            </a:r>
            <a:endParaRPr lang="zh-HK" altLang="en-US" sz="2000">
              <a:ea typeface="標楷體" panose="03000509000000000000" pitchFamily="65" charset="-120"/>
            </a:endParaRPr>
          </a:p>
        </p:txBody>
      </p:sp>
      <p:sp>
        <p:nvSpPr>
          <p:cNvPr id="58372" name="文本框 3">
            <a:extLst>
              <a:ext uri="{FF2B5EF4-FFF2-40B4-BE49-F238E27FC236}">
                <a16:creationId xmlns:a16="http://schemas.microsoft.com/office/drawing/2014/main" id="{35BD7B58-3066-4773-9285-77CF8474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229235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HK" sz="2000">
                <a:ea typeface="標楷體" panose="03000509000000000000" pitchFamily="65" charset="-120"/>
              </a:rPr>
              <a:t>12cm</a:t>
            </a:r>
            <a:endParaRPr lang="zh-HK" altLang="en-US" sz="2000">
              <a:ea typeface="標楷體" panose="03000509000000000000" pitchFamily="65" charset="-120"/>
            </a:endParaRPr>
          </a:p>
        </p:txBody>
      </p:sp>
      <p:sp>
        <p:nvSpPr>
          <p:cNvPr id="58373" name="文本框 4">
            <a:extLst>
              <a:ext uri="{FF2B5EF4-FFF2-40B4-BE49-F238E27FC236}">
                <a16:creationId xmlns:a16="http://schemas.microsoft.com/office/drawing/2014/main" id="{91E87152-823A-4E43-9CB2-7563786F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852738"/>
            <a:ext cx="698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zh-HK">
                <a:ea typeface="標楷體" panose="03000509000000000000" pitchFamily="65" charset="-120"/>
              </a:rPr>
              <a:t>上圖是一個梯形，如果陰影部分的面積是</a:t>
            </a:r>
            <a:r>
              <a:rPr lang="en-US" altLang="zh-HK">
                <a:ea typeface="標楷體" panose="03000509000000000000" pitchFamily="65" charset="-120"/>
              </a:rPr>
              <a:t>48cm</a:t>
            </a:r>
            <a:r>
              <a:rPr lang="en-US" altLang="zh-HK" baseline="30000">
                <a:ea typeface="標楷體" panose="03000509000000000000" pitchFamily="65" charset="-120"/>
              </a:rPr>
              <a:t>2</a:t>
            </a:r>
            <a:r>
              <a:rPr lang="zh-TW" altLang="zh-HK">
                <a:ea typeface="標楷體" panose="03000509000000000000" pitchFamily="65" charset="-120"/>
              </a:rPr>
              <a:t>，梯形的面積是多少？</a:t>
            </a:r>
            <a:r>
              <a:rPr lang="en-US" altLang="zh-HK">
                <a:ea typeface="標楷體" panose="03000509000000000000" pitchFamily="65" charset="-120"/>
              </a:rPr>
              <a:t>        [4</a:t>
            </a:r>
            <a:r>
              <a:rPr lang="zh-TW" altLang="zh-HK">
                <a:ea typeface="標楷體" panose="03000509000000000000" pitchFamily="65" charset="-120"/>
              </a:rPr>
              <a:t>分</a:t>
            </a:r>
            <a:r>
              <a:rPr lang="en-US" altLang="zh-HK">
                <a:ea typeface="標楷體" panose="03000509000000000000" pitchFamily="65" charset="-120"/>
              </a:rPr>
              <a:t>]</a:t>
            </a:r>
            <a:endParaRPr lang="zh-TW" altLang="zh-HK">
              <a:ea typeface="標楷體" panose="03000509000000000000" pitchFamily="65" charset="-120"/>
            </a:endParaRPr>
          </a:p>
        </p:txBody>
      </p:sp>
      <p:sp>
        <p:nvSpPr>
          <p:cNvPr id="58374" name="Text Box 4">
            <a:extLst>
              <a:ext uri="{FF2B5EF4-FFF2-40B4-BE49-F238E27FC236}">
                <a16:creationId xmlns:a16="http://schemas.microsoft.com/office/drawing/2014/main" id="{8693CA87-D84E-42C8-98E1-9F5C5B8F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65438"/>
            <a:ext cx="781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anose="03000509000000000000" pitchFamily="65" charset="-120"/>
              </a:rPr>
              <a:t>36.</a:t>
            </a:r>
          </a:p>
        </p:txBody>
      </p:sp>
      <p:sp>
        <p:nvSpPr>
          <p:cNvPr id="8" name="AutoShape 44">
            <a:extLst>
              <a:ext uri="{FF2B5EF4-FFF2-40B4-BE49-F238E27FC236}">
                <a16:creationId xmlns:a16="http://schemas.microsoft.com/office/drawing/2014/main" id="{F5813B97-BDA1-432E-B7D4-3F6BCE25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4070350"/>
            <a:ext cx="6527800" cy="180657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HK">
              <a:ea typeface="標楷體" panose="03000509000000000000" pitchFamily="65" charset="-120"/>
            </a:endParaRP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E3923EDD-7CC0-4A19-A355-9ACAF8F3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4151313"/>
            <a:ext cx="65960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(22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12)×(48×2÷12)÷2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= 136</a:t>
            </a:r>
          </a:p>
          <a:p>
            <a:pPr eaLnBrk="1" hangingPunct="1">
              <a:spcAft>
                <a:spcPct val="20000"/>
              </a:spcAft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梯形的面積是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136cm</a:t>
            </a:r>
            <a:r>
              <a:rPr lang="en-US" altLang="zh-TW" baseline="30000" dirty="0">
                <a:solidFill>
                  <a:srgbClr val="FF3300"/>
                </a:solidFill>
                <a:ea typeface="標楷體" panose="03000509000000000000" pitchFamily="65" charset="-120"/>
              </a:rPr>
              <a:t>2</a:t>
            </a:r>
            <a:r>
              <a:rPr lang="zh-CN" altLang="en-US" dirty="0">
                <a:solidFill>
                  <a:srgbClr val="FF3300"/>
                </a:solidFill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AD16EB6-0C44-4FC9-9DEE-42A05862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6561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B6F110-17B7-494D-B310-EA4EB411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162425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C7F5A468-800B-42CC-925D-E61E9FE2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3829050"/>
            <a:ext cx="5173663" cy="387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2200"/>
              </a:lnSpc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梯形面積 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上底＋下底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高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TW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90BAF328-2FA7-415A-BC5A-3F930730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1260475"/>
            <a:ext cx="240665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三角形的高 </a:t>
            </a:r>
            <a:endParaRPr lang="en-US" altLang="zh-TW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面積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底</a:t>
            </a:r>
            <a:endParaRPr lang="zh-TW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C52321B-C959-48E1-BA84-258A203E05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6588" y="1225550"/>
            <a:ext cx="0" cy="1042988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43">
            <a:extLst>
              <a:ext uri="{FF2B5EF4-FFF2-40B4-BE49-F238E27FC236}">
                <a16:creationId xmlns:a16="http://schemas.microsoft.com/office/drawing/2014/main" id="{1ED86BA1-CA8C-43BB-9482-4F7A27B1D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1703388"/>
            <a:ext cx="1506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0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000">
                <a:solidFill>
                  <a:srgbClr val="00B050"/>
                </a:solidFill>
                <a:ea typeface="標楷體" panose="03000509000000000000" pitchFamily="65" charset="-120"/>
              </a:rPr>
              <a:t>(48×2÷12) </a:t>
            </a:r>
          </a:p>
        </p:txBody>
      </p:sp>
      <p:sp>
        <p:nvSpPr>
          <p:cNvPr id="17" name="任意多边形 16">
            <a:extLst>
              <a:ext uri="{FF2B5EF4-FFF2-40B4-BE49-F238E27FC236}">
                <a16:creationId xmlns:a16="http://schemas.microsoft.com/office/drawing/2014/main" id="{1D1EB129-AD06-42E9-90C4-A661CB5FC978}"/>
              </a:ext>
            </a:extLst>
          </p:cNvPr>
          <p:cNvSpPr>
            <a:spLocks/>
          </p:cNvSpPr>
          <p:nvPr/>
        </p:nvSpPr>
        <p:spPr bwMode="auto">
          <a:xfrm>
            <a:off x="4446588" y="2171700"/>
            <a:ext cx="90487" cy="96838"/>
          </a:xfrm>
          <a:custGeom>
            <a:avLst/>
            <a:gdLst>
              <a:gd name="T0" fmla="*/ 0 w 95250"/>
              <a:gd name="T1" fmla="*/ 0 h 119063"/>
              <a:gd name="T2" fmla="*/ 2048 w 95250"/>
              <a:gd name="T3" fmla="*/ 0 h 119063"/>
              <a:gd name="T4" fmla="*/ 2048 w 95250"/>
              <a:gd name="T5" fmla="*/ 2 h 119063"/>
              <a:gd name="T6" fmla="*/ 0 60000 65536"/>
              <a:gd name="T7" fmla="*/ 0 60000 65536"/>
              <a:gd name="T8" fmla="*/ 0 60000 65536"/>
              <a:gd name="T9" fmla="*/ 0 w 95250"/>
              <a:gd name="T10" fmla="*/ 0 h 119063"/>
              <a:gd name="T11" fmla="*/ 95250 w 95250"/>
              <a:gd name="T12" fmla="*/ 119063 h 119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119063">
                <a:moveTo>
                  <a:pt x="0" y="0"/>
                </a:moveTo>
                <a:lnTo>
                  <a:pt x="95250" y="0"/>
                </a:lnTo>
                <a:lnTo>
                  <a:pt x="95250" y="119063"/>
                </a:lnTo>
              </a:path>
            </a:pathLst>
          </a:cu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27A3330-5083-48BD-8A21-A7E34893E0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55725" y="3716338"/>
            <a:ext cx="1104900" cy="0"/>
          </a:xfrm>
          <a:prstGeom prst="line">
            <a:avLst/>
          </a:prstGeom>
          <a:noFill/>
          <a:ln w="38100" algn="ctr">
            <a:solidFill>
              <a:srgbClr val="3A53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2A78630-1701-429B-92CC-91A45BAB41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3938" y="2636838"/>
            <a:ext cx="647700" cy="0"/>
          </a:xfrm>
          <a:prstGeom prst="line">
            <a:avLst/>
          </a:prstGeom>
          <a:noFill/>
          <a:ln w="38100" algn="ctr">
            <a:solidFill>
              <a:srgbClr val="3A53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0" grpId="0"/>
      <p:bldP spid="11" grpId="0"/>
      <p:bldP spid="11" grpId="1"/>
      <p:bldP spid="12" grpId="0"/>
      <p:bldP spid="12" grpId="1"/>
      <p:bldP spid="22" grpId="0" build="allAtOnce"/>
      <p:bldP spid="22" grpI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C2011D9-BCCD-4CFF-B0D7-4D6E0EB7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012950"/>
            <a:ext cx="4032250" cy="84455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54D191-0FC2-4E0A-80E9-4D190C75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2009775"/>
            <a:ext cx="576263" cy="844550"/>
          </a:xfrm>
          <a:prstGeom prst="rect">
            <a:avLst/>
          </a:prstGeom>
          <a:solidFill>
            <a:srgbClr val="BEE395"/>
          </a:solidFill>
          <a:ln w="9525" algn="ctr">
            <a:solidFill>
              <a:srgbClr val="BEE395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/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022B48C8-0D63-48CC-AD3E-1D896ADE96B6}"/>
              </a:ext>
            </a:extLst>
          </p:cNvPr>
          <p:cNvGraphicFramePr>
            <a:graphicFrameLocks noGrp="1"/>
          </p:cNvGraphicFramePr>
          <p:nvPr/>
        </p:nvGraphicFramePr>
        <p:xfrm>
          <a:off x="1787525" y="1922463"/>
          <a:ext cx="5741989" cy="100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85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田賽項目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跳遠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跳高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推鉛球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標槍</a:t>
                      </a: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6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學生人數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37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39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21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23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16" name="Rectangle 4">
            <a:extLst>
              <a:ext uri="{FF2B5EF4-FFF2-40B4-BE49-F238E27FC236}">
                <a16:creationId xmlns:a16="http://schemas.microsoft.com/office/drawing/2014/main" id="{23ADEC52-D87D-41B7-B716-19C8913EE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92175"/>
            <a:ext cx="784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37. </a:t>
            </a:r>
            <a:endParaRPr lang="zh-TW" altLang="en-US"/>
          </a:p>
        </p:txBody>
      </p:sp>
      <p:sp>
        <p:nvSpPr>
          <p:cNvPr id="59417" name="Rectangle 5">
            <a:extLst>
              <a:ext uri="{FF2B5EF4-FFF2-40B4-BE49-F238E27FC236}">
                <a16:creationId xmlns:a16="http://schemas.microsoft.com/office/drawing/2014/main" id="{0EF86B6B-AA58-421E-B4C5-919A4F4B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946150"/>
            <a:ext cx="76025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以下是參加</a:t>
            </a:r>
            <a:r>
              <a:rPr lang="zh-CN" altLang="en-US">
                <a:ea typeface="標楷體" panose="03000509000000000000" pitchFamily="65" charset="-120"/>
              </a:rPr>
              <a:t>運動日田賽項目</a:t>
            </a:r>
            <a:r>
              <a:rPr lang="zh-TW" altLang="en-US">
                <a:ea typeface="標楷體" panose="03000509000000000000" pitchFamily="65" charset="-120"/>
              </a:rPr>
              <a:t>的學生人數。每名學生只可以參加一個田賽項目。</a:t>
            </a:r>
          </a:p>
        </p:txBody>
      </p:sp>
      <p:sp>
        <p:nvSpPr>
          <p:cNvPr id="58394" name="Rectangle 6">
            <a:extLst>
              <a:ext uri="{FF2B5EF4-FFF2-40B4-BE49-F238E27FC236}">
                <a16:creationId xmlns:a16="http://schemas.microsoft.com/office/drawing/2014/main" id="{017F5F78-C582-461B-B718-085E099D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3001963"/>
            <a:ext cx="7799388" cy="9540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508000" indent="-5080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14350" indent="-514350">
              <a:buFontTx/>
              <a:buAutoNum type="alphaLcParenBoth"/>
              <a:defRPr/>
            </a:pPr>
            <a:r>
              <a:rPr lang="zh-TW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參加跳高的學生</a:t>
            </a:r>
            <a:r>
              <a:rPr lang="zh-CN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人數</a:t>
            </a:r>
            <a:r>
              <a:rPr lang="zh-TW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佔總人數的百分之幾？</a:t>
            </a:r>
            <a:endParaRPr lang="en-US" altLang="zh-TW" dirty="0">
              <a:solidFill>
                <a:schemeClr val="tx2"/>
              </a:solidFill>
              <a:ea typeface="標楷體" panose="03000509000000000000" pitchFamily="65" charset="-120"/>
            </a:endParaRPr>
          </a:p>
          <a:p>
            <a:pPr marL="0" indent="0">
              <a:defRPr/>
            </a:pPr>
            <a:r>
              <a:rPr lang="en-US" altLang="zh-TW" dirty="0">
                <a:solidFill>
                  <a:schemeClr val="tx2"/>
                </a:solidFill>
                <a:ea typeface="標楷體" panose="03000509000000000000" pitchFamily="65" charset="-120"/>
              </a:rPr>
              <a:t>      (</a:t>
            </a:r>
            <a:r>
              <a:rPr lang="zh-CN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只須寫出答案</a:t>
            </a:r>
            <a:r>
              <a:rPr lang="en-US" altLang="zh-TW" dirty="0">
                <a:solidFill>
                  <a:schemeClr val="tx2"/>
                </a:solidFill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                                     </a:t>
            </a:r>
            <a:r>
              <a:rPr lang="en-US" altLang="zh-TW" dirty="0">
                <a:solidFill>
                  <a:schemeClr val="tx2"/>
                </a:solidFill>
                <a:ea typeface="標楷體" panose="03000509000000000000" pitchFamily="65" charset="-120"/>
              </a:rPr>
              <a:t> [2</a:t>
            </a:r>
            <a:r>
              <a:rPr lang="zh-TW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chemeClr val="tx2"/>
                </a:solidFill>
                <a:ea typeface="標楷體" panose="03000509000000000000" pitchFamily="65" charset="-120"/>
              </a:rPr>
              <a:t>]</a:t>
            </a:r>
            <a:endParaRPr lang="zh-TW" altLang="en-US" dirty="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A14162D-E393-4FBE-BA2C-EEEF1543AB3B}"/>
              </a:ext>
            </a:extLst>
          </p:cNvPr>
          <p:cNvCxnSpPr>
            <a:cxnSpLocks/>
          </p:cNvCxnSpPr>
          <p:nvPr/>
        </p:nvCxnSpPr>
        <p:spPr bwMode="auto">
          <a:xfrm>
            <a:off x="1608138" y="3478213"/>
            <a:ext cx="46085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05AFCEF-0E2D-42F1-AD0F-33091105A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5103813"/>
            <a:ext cx="28622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j-lt"/>
                <a:ea typeface="Adobe Gothic Std B" panose="020B0800000000000000" pitchFamily="34" charset="-128"/>
                <a:sym typeface="Symbol" panose="05050102010706020507" pitchFamily="18" charset="2"/>
              </a:rPr>
              <a:t>37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Adobe Gothic Std B" panose="020B0800000000000000" pitchFamily="34" charset="-128"/>
                <a:sym typeface="Symbol" panose="05050102010706020507" pitchFamily="18" charset="2"/>
              </a:rPr>
              <a:t>39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Adobe Gothic Std B" panose="020B0800000000000000" pitchFamily="34" charset="-128"/>
                <a:sym typeface="Symbol" panose="05050102010706020507" pitchFamily="18" charset="2"/>
              </a:rPr>
              <a:t>21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Adobe Gothic Std B" panose="020B0800000000000000" pitchFamily="34" charset="-128"/>
                <a:sym typeface="Symbol" panose="05050102010706020507" pitchFamily="18" charset="2"/>
              </a:rPr>
              <a:t>23</a:t>
            </a:r>
            <a:endParaRPr lang="zh-CN" altLang="en-US" sz="2800" dirty="0">
              <a:solidFill>
                <a:srgbClr val="00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D657E8-B78A-4013-959A-E5F96D424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4651375"/>
            <a:ext cx="6445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solidFill>
                  <a:srgbClr val="003399"/>
                </a:solidFill>
              </a:rPr>
              <a:t>39</a:t>
            </a:r>
            <a:endParaRPr lang="zh-CN" altLang="en-US" sz="2800" dirty="0">
              <a:solidFill>
                <a:srgbClr val="003399"/>
              </a:solidFill>
              <a:latin typeface="+mj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7E3212F-B533-49C4-81B2-7D6D28E135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2800" y="5108575"/>
            <a:ext cx="2808288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AFA0FF4-5467-4D13-B820-BF01CEFD5CA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632325"/>
            <a:ext cx="3913187" cy="973138"/>
            <a:chOff x="2339751" y="3212976"/>
            <a:chExt cx="3914276" cy="972227"/>
          </a:xfrm>
        </p:grpSpPr>
        <p:sp>
          <p:nvSpPr>
            <p:cNvPr id="59431" name="文本框 13">
              <a:extLst>
                <a:ext uri="{FF2B5EF4-FFF2-40B4-BE49-F238E27FC236}">
                  <a16:creationId xmlns:a16="http://schemas.microsoft.com/office/drawing/2014/main" id="{AFBCCF19-5704-4C85-AD96-7D527BC1C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751" y="3212976"/>
              <a:ext cx="2735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003399"/>
                  </a:solidFill>
                  <a:ea typeface="標楷體" panose="03000509000000000000" pitchFamily="65" charset="-120"/>
                </a:rPr>
                <a:t>跳高的學生人數</a:t>
              </a:r>
            </a:p>
          </p:txBody>
        </p:sp>
        <p:sp>
          <p:nvSpPr>
            <p:cNvPr id="59432" name="文本框 19">
              <a:extLst>
                <a:ext uri="{FF2B5EF4-FFF2-40B4-BE49-F238E27FC236}">
                  <a16:creationId xmlns:a16="http://schemas.microsoft.com/office/drawing/2014/main" id="{B29A911F-F6FE-4336-9B1A-292718095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1039" y="3661983"/>
              <a:ext cx="12733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003399"/>
                  </a:solidFill>
                  <a:ea typeface="標楷體" panose="03000509000000000000" pitchFamily="65" charset="-120"/>
                </a:rPr>
                <a:t>總人數</a:t>
              </a:r>
            </a:p>
          </p:txBody>
        </p:sp>
        <p:cxnSp>
          <p:nvCxnSpPr>
            <p:cNvPr id="59433" name="直接连接符 20">
              <a:extLst>
                <a:ext uri="{FF2B5EF4-FFF2-40B4-BE49-F238E27FC236}">
                  <a16:creationId xmlns:a16="http://schemas.microsoft.com/office/drawing/2014/main" id="{743B6259-296F-484A-9CD9-1B777B5088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11760" y="3699053"/>
              <a:ext cx="2522761" cy="0"/>
            </a:xfrm>
            <a:prstGeom prst="line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26EF857-48C1-46E3-AFDD-9A5D64AD6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272" y="3411228"/>
              <a:ext cx="1322755" cy="5217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defRPr/>
              </a:pPr>
              <a:r>
                <a:rPr lang="en-US" altLang="zh-TW" sz="2800" dirty="0">
                  <a:solidFill>
                    <a:srgbClr val="003399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sym typeface="Symbol" panose="05050102010706020507" pitchFamily="18" charset="2"/>
                </a:rPr>
                <a:t></a:t>
              </a:r>
              <a:r>
                <a:rPr lang="en-US" altLang="zh-TW" sz="2800" dirty="0">
                  <a:solidFill>
                    <a:srgbClr val="003399"/>
                  </a:solidFill>
                </a:rPr>
                <a:t>100%</a:t>
              </a:r>
              <a:r>
                <a:rPr lang="zh-TW" altLang="en-US" sz="2800" dirty="0">
                  <a:solidFill>
                    <a:srgbClr val="003399"/>
                  </a:solidFill>
                </a:rPr>
                <a:t> </a:t>
              </a:r>
              <a:endParaRPr lang="zh-CN" altLang="en-US" sz="2800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0B0AAD0-2A8F-4184-93E4-B2B89BC6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4857750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B7B834-D2E9-405E-9A1D-CCF86D36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859338"/>
            <a:ext cx="1320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solidFill>
                  <a:srgbClr val="0033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Symbol" panose="05050102010706020507" pitchFamily="18" charset="2"/>
              </a:rPr>
              <a:t></a:t>
            </a:r>
            <a:r>
              <a:rPr lang="en-US" altLang="zh-TW" sz="2800" dirty="0">
                <a:solidFill>
                  <a:srgbClr val="003399"/>
                </a:solidFill>
              </a:rPr>
              <a:t>100%</a:t>
            </a:r>
            <a:r>
              <a:rPr lang="zh-TW" altLang="en-US" sz="2800" dirty="0">
                <a:solidFill>
                  <a:srgbClr val="003399"/>
                </a:solidFill>
              </a:rPr>
              <a:t> </a:t>
            </a:r>
            <a:endParaRPr lang="zh-CN" altLang="en-US" sz="2800" dirty="0">
              <a:solidFill>
                <a:srgbClr val="0033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2AD277-5838-43E8-A25D-ACAA85E1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03888"/>
            <a:ext cx="159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32.5%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pic>
        <p:nvPicPr>
          <p:cNvPr id="59427" name="图片 1">
            <a:extLst>
              <a:ext uri="{FF2B5EF4-FFF2-40B4-BE49-F238E27FC236}">
                <a16:creationId xmlns:a16="http://schemas.microsoft.com/office/drawing/2014/main" id="{20EDDB43-93BA-453D-984A-B60501AEE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 b="5550"/>
          <a:stretch>
            <a:fillRect/>
          </a:stretch>
        </p:blipFill>
        <p:spPr bwMode="auto">
          <a:xfrm>
            <a:off x="250825" y="1412875"/>
            <a:ext cx="6635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8" name="文本框 11">
            <a:extLst>
              <a:ext uri="{FF2B5EF4-FFF2-40B4-BE49-F238E27FC236}">
                <a16:creationId xmlns:a16="http://schemas.microsoft.com/office/drawing/2014/main" id="{52136801-D4EB-4237-AA20-4038FD3C8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43363"/>
            <a:ext cx="7165975" cy="5222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佔總人數的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________</a:t>
            </a:r>
            <a:r>
              <a:rPr lang="en-US" altLang="zh-CN">
                <a:solidFill>
                  <a:schemeClr val="tx2"/>
                </a:solidFill>
                <a:ea typeface="標楷體" panose="03000509000000000000" pitchFamily="65" charset="-120"/>
              </a:rPr>
              <a:t>%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。</a:t>
            </a:r>
            <a:endParaRPr lang="en-US" altLang="zh-TW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F587BAB-D3E3-4E13-915E-6DEF8B5D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4062413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en-US" altLang="zh-HK">
              <a:solidFill>
                <a:srgbClr val="FF00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A259472-1A10-4367-9ABA-2A2F9EB1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4029075"/>
            <a:ext cx="88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32.5</a:t>
            </a:r>
            <a:endParaRPr lang="en-US" altLang="zh-HK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21" grpId="0"/>
      <p:bldP spid="21" grpId="1"/>
      <p:bldP spid="22" grpId="0"/>
      <p:bldP spid="22" grpId="1"/>
      <p:bldP spid="23" grpId="0"/>
      <p:bldP spid="23" grpId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7A244F6F-639F-434B-AAE3-A281A0083783}"/>
              </a:ext>
            </a:extLst>
          </p:cNvPr>
          <p:cNvSpPr/>
          <p:nvPr/>
        </p:nvSpPr>
        <p:spPr bwMode="auto">
          <a:xfrm>
            <a:off x="1316038" y="1992313"/>
            <a:ext cx="1095375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6AC5FDA-ABE0-4321-8A60-6808CDBEA5D4}"/>
              </a:ext>
            </a:extLst>
          </p:cNvPr>
          <p:cNvSpPr/>
          <p:nvPr/>
        </p:nvSpPr>
        <p:spPr bwMode="auto">
          <a:xfrm>
            <a:off x="5335588" y="1992313"/>
            <a:ext cx="790575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413A3D1-C7DA-4EF7-9DCE-730E0D9ABE55}"/>
              </a:ext>
            </a:extLst>
          </p:cNvPr>
          <p:cNvSpPr/>
          <p:nvPr/>
        </p:nvSpPr>
        <p:spPr bwMode="auto">
          <a:xfrm>
            <a:off x="1316038" y="2498725"/>
            <a:ext cx="790575" cy="395288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067C4A-D003-4C6C-9D7C-DF1E58BDC171}"/>
              </a:ext>
            </a:extLst>
          </p:cNvPr>
          <p:cNvSpPr/>
          <p:nvPr/>
        </p:nvSpPr>
        <p:spPr bwMode="auto">
          <a:xfrm>
            <a:off x="5364163" y="2497138"/>
            <a:ext cx="788987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61427AD-B9C2-4194-9E38-7B907637D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2506663"/>
            <a:ext cx="504000" cy="358775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12295" name="Rectangle 4">
            <a:extLst>
              <a:ext uri="{FF2B5EF4-FFF2-40B4-BE49-F238E27FC236}">
                <a16:creationId xmlns:a16="http://schemas.microsoft.com/office/drawing/2014/main" id="{46DE4D44-116F-4DA4-9C8A-08AC29C5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11350"/>
            <a:ext cx="6188075" cy="1030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ea typeface="標楷體" panose="03000509000000000000" pitchFamily="65" charset="-120"/>
              </a:rPr>
              <a:t>A. </a:t>
            </a:r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十萬位</a:t>
            </a:r>
            <a:r>
              <a:rPr lang="en-US" altLang="zh-CN" dirty="0">
                <a:solidFill>
                  <a:srgbClr val="000000"/>
                </a:solidFill>
                <a:ea typeface="標楷體" panose="03000509000000000000" pitchFamily="65" charset="-120"/>
              </a:rPr>
              <a:t>		             B. </a:t>
            </a:r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萬位</a:t>
            </a:r>
            <a:endParaRPr lang="en-US" altLang="zh-CN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ea typeface="標楷體" panose="03000509000000000000" pitchFamily="65" charset="-120"/>
              </a:rPr>
              <a:t>C. </a:t>
            </a:r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千位</a:t>
            </a:r>
            <a:r>
              <a:rPr lang="en-US" altLang="zh-CN" dirty="0">
                <a:solidFill>
                  <a:srgbClr val="000000"/>
                </a:solidFill>
                <a:ea typeface="標楷體" panose="03000509000000000000" pitchFamily="65" charset="-120"/>
              </a:rPr>
              <a:t>		             D. </a:t>
            </a:r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百位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500498D-60EC-4E52-825C-D45830D5BB5F}"/>
              </a:ext>
            </a:extLst>
          </p:cNvPr>
          <p:cNvSpPr/>
          <p:nvPr/>
        </p:nvSpPr>
        <p:spPr>
          <a:xfrm>
            <a:off x="5395913" y="5484813"/>
            <a:ext cx="1892300" cy="396875"/>
          </a:xfrm>
          <a:prstGeom prst="rect">
            <a:avLst/>
          </a:prstGeom>
          <a:solidFill>
            <a:srgbClr val="FFA7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BC249EA-064B-438E-80E7-E0FBC801F1C6}"/>
              </a:ext>
            </a:extLst>
          </p:cNvPr>
          <p:cNvSpPr/>
          <p:nvPr/>
        </p:nvSpPr>
        <p:spPr>
          <a:xfrm>
            <a:off x="7607300" y="1019175"/>
            <a:ext cx="757238" cy="395288"/>
          </a:xfrm>
          <a:prstGeom prst="rect">
            <a:avLst/>
          </a:prstGeom>
          <a:solidFill>
            <a:srgbClr val="FF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565CFC8-A664-493D-857A-A7990FB06DB9}"/>
              </a:ext>
            </a:extLst>
          </p:cNvPr>
          <p:cNvSpPr/>
          <p:nvPr/>
        </p:nvSpPr>
        <p:spPr>
          <a:xfrm>
            <a:off x="860425" y="1428750"/>
            <a:ext cx="2968625" cy="395288"/>
          </a:xfrm>
          <a:prstGeom prst="rect">
            <a:avLst/>
          </a:prstGeom>
          <a:solidFill>
            <a:srgbClr val="FF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9" name="Rectangle 4">
            <a:extLst>
              <a:ext uri="{FF2B5EF4-FFF2-40B4-BE49-F238E27FC236}">
                <a16:creationId xmlns:a16="http://schemas.microsoft.com/office/drawing/2014/main" id="{9640743D-FB7D-4B4F-81F9-3EFC3010F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904875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000000"/>
                </a:solidFill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CN" altLang="en-US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B0790E60-CB5A-4E2C-AE2C-F7B86F2D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5432425"/>
            <a:ext cx="2524125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D. </a:t>
            </a:r>
            <a:r>
              <a:rPr lang="en-US" altLang="zh-CN">
                <a:solidFill>
                  <a:srgbClr val="003399"/>
                </a:solidFill>
              </a:rPr>
              <a:t>15 799 900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2301" name="Rectangle 4">
            <a:extLst>
              <a:ext uri="{FF2B5EF4-FFF2-40B4-BE49-F238E27FC236}">
                <a16:creationId xmlns:a16="http://schemas.microsoft.com/office/drawing/2014/main" id="{337F3449-D5A6-43D4-83FA-EE2E1151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898525"/>
            <a:ext cx="7694612" cy="954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把</a:t>
            </a:r>
            <a:r>
              <a:rPr lang="en-US" altLang="zh-CN" dirty="0"/>
              <a:t>15 799 899</a:t>
            </a:r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取近似值至以下其中一個位</a:t>
            </a:r>
            <a:r>
              <a:rPr lang="zh-TW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，</a:t>
            </a:r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不可能得出</a:t>
            </a:r>
            <a:r>
              <a:rPr lang="en-US" altLang="zh-CN" dirty="0"/>
              <a:t>15 800 000</a:t>
            </a:r>
            <a:r>
              <a:rPr lang="zh-CN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。該位是什麼</a:t>
            </a:r>
            <a:r>
              <a:rPr lang="zh-TW" altLang="en-US" dirty="0">
                <a:solidFill>
                  <a:srgbClr val="000000"/>
                </a:solidFill>
                <a:ea typeface="標楷體" panose="03000509000000000000" pitchFamily="65" charset="-120"/>
              </a:rPr>
              <a:t>？</a:t>
            </a:r>
            <a:endParaRPr lang="zh-CN" altLang="en-US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8D24A8F-4D10-42D9-8379-7F205D2D9340}"/>
              </a:ext>
            </a:extLst>
          </p:cNvPr>
          <p:cNvSpPr/>
          <p:nvPr/>
        </p:nvSpPr>
        <p:spPr>
          <a:xfrm>
            <a:off x="3644900" y="3857625"/>
            <a:ext cx="214313" cy="360363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EC2539D-A307-4CE4-B88E-AB372792013E}"/>
              </a:ext>
            </a:extLst>
          </p:cNvPr>
          <p:cNvSpPr/>
          <p:nvPr/>
        </p:nvSpPr>
        <p:spPr>
          <a:xfrm>
            <a:off x="4462463" y="3857625"/>
            <a:ext cx="214312" cy="360363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565E9FE-B0C1-4075-9607-7F291BF82478}"/>
              </a:ext>
            </a:extLst>
          </p:cNvPr>
          <p:cNvSpPr/>
          <p:nvPr/>
        </p:nvSpPr>
        <p:spPr>
          <a:xfrm>
            <a:off x="5276850" y="3848100"/>
            <a:ext cx="214313" cy="360363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E4BFFB7-AAF5-4C43-B409-6C9F5D99871C}"/>
              </a:ext>
            </a:extLst>
          </p:cNvPr>
          <p:cNvSpPr/>
          <p:nvPr/>
        </p:nvSpPr>
        <p:spPr>
          <a:xfrm>
            <a:off x="6086475" y="3848100"/>
            <a:ext cx="214313" cy="360363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54EA9C27-D0A0-4102-ABD5-49B185FA1EEE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3236913"/>
          <a:ext cx="6540504" cy="107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5781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千萬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百萬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十萬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萬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千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百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十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個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4" name="直線接點 16">
            <a:extLst>
              <a:ext uri="{FF2B5EF4-FFF2-40B4-BE49-F238E27FC236}">
                <a16:creationId xmlns:a16="http://schemas.microsoft.com/office/drawing/2014/main" id="{CB561BBC-EFFB-4BAD-AD27-26C65009FE92}"/>
              </a:ext>
            </a:extLst>
          </p:cNvPr>
          <p:cNvCxnSpPr>
            <a:cxnSpLocks/>
          </p:cNvCxnSpPr>
          <p:nvPr/>
        </p:nvCxnSpPr>
        <p:spPr>
          <a:xfrm>
            <a:off x="909638" y="1373188"/>
            <a:ext cx="6396037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弧形 34">
            <a:extLst>
              <a:ext uri="{FF2B5EF4-FFF2-40B4-BE49-F238E27FC236}">
                <a16:creationId xmlns:a16="http://schemas.microsoft.com/office/drawing/2014/main" id="{EC2533CD-37D9-4956-84AC-B2045D52D853}"/>
              </a:ext>
            </a:extLst>
          </p:cNvPr>
          <p:cNvSpPr/>
          <p:nvPr/>
        </p:nvSpPr>
        <p:spPr>
          <a:xfrm>
            <a:off x="2830513" y="2911475"/>
            <a:ext cx="1008062" cy="1584325"/>
          </a:xfrm>
          <a:prstGeom prst="arc">
            <a:avLst>
              <a:gd name="adj1" fmla="val 3194433"/>
              <a:gd name="adj2" fmla="val 7945577"/>
            </a:avLst>
          </a:prstGeom>
          <a:ln w="127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0FCC11EA-3884-439A-834A-77449442EE85}"/>
              </a:ext>
            </a:extLst>
          </p:cNvPr>
          <p:cNvSpPr/>
          <p:nvPr/>
        </p:nvSpPr>
        <p:spPr>
          <a:xfrm>
            <a:off x="4475163" y="2911475"/>
            <a:ext cx="1006475" cy="1584325"/>
          </a:xfrm>
          <a:prstGeom prst="arc">
            <a:avLst>
              <a:gd name="adj1" fmla="val 3194433"/>
              <a:gd name="adj2" fmla="val 7945577"/>
            </a:avLst>
          </a:prstGeom>
          <a:ln w="127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53ACB873-649B-4BAE-8BDC-3ACF1C601024}"/>
              </a:ext>
            </a:extLst>
          </p:cNvPr>
          <p:cNvSpPr/>
          <p:nvPr/>
        </p:nvSpPr>
        <p:spPr>
          <a:xfrm>
            <a:off x="3648075" y="2911475"/>
            <a:ext cx="1006475" cy="1584325"/>
          </a:xfrm>
          <a:prstGeom prst="arc">
            <a:avLst>
              <a:gd name="adj1" fmla="val 3194433"/>
              <a:gd name="adj2" fmla="val 7945577"/>
            </a:avLst>
          </a:prstGeom>
          <a:ln w="127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弧形 37">
            <a:extLst>
              <a:ext uri="{FF2B5EF4-FFF2-40B4-BE49-F238E27FC236}">
                <a16:creationId xmlns:a16="http://schemas.microsoft.com/office/drawing/2014/main" id="{A0ABD78F-41E7-471E-8492-FCF1B0E803BB}"/>
              </a:ext>
            </a:extLst>
          </p:cNvPr>
          <p:cNvSpPr/>
          <p:nvPr/>
        </p:nvSpPr>
        <p:spPr>
          <a:xfrm>
            <a:off x="5281613" y="2911475"/>
            <a:ext cx="1008062" cy="1584325"/>
          </a:xfrm>
          <a:prstGeom prst="arc">
            <a:avLst>
              <a:gd name="adj1" fmla="val 3194433"/>
              <a:gd name="adj2" fmla="val 7945577"/>
            </a:avLst>
          </a:prstGeom>
          <a:ln w="127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F1585350-721B-4DE4-8F11-5F5BCA4C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4459288"/>
            <a:ext cx="642937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進</a:t>
            </a:r>
            <a:r>
              <a:rPr lang="en-US" altLang="zh-CN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endParaRPr lang="en-US" altLang="zh-TW" sz="20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CFADF632-A420-4903-90A2-7F2C322A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4459288"/>
            <a:ext cx="642937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進</a:t>
            </a:r>
            <a:r>
              <a:rPr lang="en-US" altLang="zh-CN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endParaRPr lang="en-US" altLang="zh-TW" sz="20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BEF1A445-599F-4638-8EB8-570E6237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4459288"/>
            <a:ext cx="642937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進</a:t>
            </a:r>
            <a:r>
              <a:rPr lang="en-US" altLang="zh-CN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endParaRPr lang="en-US" altLang="zh-TW" sz="20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7869D232-FC46-460A-9324-22B40D4AF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59288"/>
            <a:ext cx="642938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進</a:t>
            </a:r>
            <a:r>
              <a:rPr lang="en-US" altLang="zh-CN" sz="200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endParaRPr lang="en-US" altLang="zh-TW" sz="20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EB674C13-2FE4-4C70-A68A-0191B5F94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903788"/>
            <a:ext cx="2674937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A. </a:t>
            </a:r>
            <a:r>
              <a:rPr lang="en-US" altLang="zh-CN" dirty="0">
                <a:solidFill>
                  <a:srgbClr val="003399"/>
                </a:solidFill>
              </a:rPr>
              <a:t>15 800 000</a:t>
            </a:r>
            <a:endParaRPr lang="zh-CN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39DD0C9E-A6E2-4D7A-AA1F-EE8CFE08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4903788"/>
            <a:ext cx="2849563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B. </a:t>
            </a:r>
            <a:r>
              <a:rPr lang="en-US" altLang="zh-CN" dirty="0">
                <a:solidFill>
                  <a:srgbClr val="003399"/>
                </a:solidFill>
              </a:rPr>
              <a:t>15 800 000</a:t>
            </a:r>
            <a:endParaRPr lang="zh-CN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83F85704-687A-4FF1-82BC-30754597D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32425"/>
            <a:ext cx="2584450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C. </a:t>
            </a:r>
            <a:r>
              <a:rPr lang="en-US" altLang="zh-CN" dirty="0">
                <a:solidFill>
                  <a:srgbClr val="003399"/>
                </a:solidFill>
              </a:rPr>
              <a:t>15 800 000</a:t>
            </a:r>
            <a:endParaRPr lang="zh-CN" altLang="en-US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A181EFD2-52C2-4713-B337-9A30CD4A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2439988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CC8AA982-4A61-9442-846B-ECE2656E3448}"/>
              </a:ext>
            </a:extLst>
          </p:cNvPr>
          <p:cNvGraphicFramePr>
            <a:graphicFrameLocks noGrp="1"/>
          </p:cNvGraphicFramePr>
          <p:nvPr/>
        </p:nvGraphicFramePr>
        <p:xfrm>
          <a:off x="1787525" y="1922463"/>
          <a:ext cx="5741989" cy="100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85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田賽項目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跳遠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跳高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zh-TW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推鉛球</a:t>
                      </a:r>
                      <a:endParaRPr kumimoji="1" lang="zh-TW" altLang="en-US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標槍</a:t>
                      </a: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6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學生人數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37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39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21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23</a:t>
                      </a:r>
                      <a:endParaRPr kumimoji="1" lang="zh-TW" altLang="en-US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5191" marR="75191" marT="37582" marB="37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6FEE063B-A5DE-E448-842A-FFD6FE1D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92175"/>
            <a:ext cx="784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37. 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974D51-6809-0F0C-D7E2-A717999C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946150"/>
            <a:ext cx="76025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以下是參加</a:t>
            </a:r>
            <a:r>
              <a:rPr lang="zh-CN" altLang="en-US">
                <a:ea typeface="標楷體" panose="03000509000000000000" pitchFamily="65" charset="-120"/>
              </a:rPr>
              <a:t>運動日田賽項目</a:t>
            </a:r>
            <a:r>
              <a:rPr lang="zh-TW" altLang="en-US">
                <a:ea typeface="標楷體" panose="03000509000000000000" pitchFamily="65" charset="-120"/>
              </a:rPr>
              <a:t>的學生人數。每名學生只可以參加一個田賽項目。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6B4AF2-6D8B-2C2A-CC52-9D6E39C0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674938"/>
            <a:ext cx="78057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08000" indent="-5080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(b) </a:t>
            </a:r>
            <a:r>
              <a:rPr lang="zh-TW" altLang="en-US" u="sng">
                <a:solidFill>
                  <a:schemeClr val="tx2"/>
                </a:solidFill>
                <a:ea typeface="標楷體" panose="03000509000000000000" pitchFamily="65" charset="-120"/>
              </a:rPr>
              <a:t>嘉莉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認為當每個項目都增加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6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名學生時，跳高項目</a:t>
            </a:r>
            <a:r>
              <a:rPr lang="zh-CN" altLang="en-US">
                <a:solidFill>
                  <a:schemeClr val="tx2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學生人數</a:t>
            </a:r>
            <a:r>
              <a:rPr lang="zh-CN" altLang="en-US">
                <a:solidFill>
                  <a:schemeClr val="tx2"/>
                </a:solidFill>
                <a:ea typeface="標楷體" panose="03000509000000000000" pitchFamily="65" charset="-120"/>
              </a:rPr>
              <a:t>佔總人數的百分數不會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改變，你同意嗎？試解釋你的結論。                 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[4</a:t>
            </a:r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chemeClr val="tx2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cxnSp>
        <p:nvCxnSpPr>
          <p:cNvPr id="6" name="直接连接符 33">
            <a:extLst>
              <a:ext uri="{FF2B5EF4-FFF2-40B4-BE49-F238E27FC236}">
                <a16:creationId xmlns:a16="http://schemas.microsoft.com/office/drawing/2014/main" id="{15C31574-786F-3588-8A4E-29ADE8EEDB45}"/>
              </a:ext>
            </a:extLst>
          </p:cNvPr>
          <p:cNvCxnSpPr>
            <a:cxnSpLocks/>
          </p:cNvCxnSpPr>
          <p:nvPr/>
        </p:nvCxnSpPr>
        <p:spPr bwMode="auto">
          <a:xfrm>
            <a:off x="3041650" y="3373438"/>
            <a:ext cx="44878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E980E156-4D4C-330C-E956-80B9E46BD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489450"/>
            <a:ext cx="461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跳高的學生人數：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(39</a:t>
            </a:r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6)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04EE01B-33FB-0C47-0AD2-86B30BD03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65713"/>
            <a:ext cx="684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總人數：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TW">
                <a:solidFill>
                  <a:srgbClr val="003399"/>
                </a:solidFill>
                <a:ea typeface="Adobe Gothic Std B" panose="020B0800000000000000" pitchFamily="34" charset="-128"/>
                <a:sym typeface="Symbol" panose="05050102010706020507" pitchFamily="18" charset="2"/>
              </a:rPr>
              <a:t>37</a:t>
            </a:r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>
                <a:solidFill>
                  <a:srgbClr val="003399"/>
                </a:solidFill>
                <a:ea typeface="Adobe Gothic Std B" panose="020B0800000000000000" pitchFamily="34" charset="-128"/>
                <a:sym typeface="Symbol" panose="05050102010706020507" pitchFamily="18" charset="2"/>
              </a:rPr>
              <a:t>39</a:t>
            </a:r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>
                <a:solidFill>
                  <a:srgbClr val="003399"/>
                </a:solidFill>
                <a:ea typeface="Adobe Gothic Std B" panose="020B0800000000000000" pitchFamily="34" charset="-128"/>
                <a:sym typeface="Symbol" panose="05050102010706020507" pitchFamily="18" charset="2"/>
              </a:rPr>
              <a:t>21</a:t>
            </a:r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>
                <a:solidFill>
                  <a:srgbClr val="003399"/>
                </a:solidFill>
                <a:ea typeface="Adobe Gothic Std B" panose="020B0800000000000000" pitchFamily="34" charset="-128"/>
                <a:sym typeface="Symbol" panose="05050102010706020507" pitchFamily="18" charset="2"/>
              </a:rPr>
              <a:t>23</a:t>
            </a:r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4)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名</a:t>
            </a:r>
          </a:p>
        </p:txBody>
      </p:sp>
      <p:cxnSp>
        <p:nvCxnSpPr>
          <p:cNvPr id="9" name="直接连接符 43">
            <a:extLst>
              <a:ext uri="{FF2B5EF4-FFF2-40B4-BE49-F238E27FC236}">
                <a16:creationId xmlns:a16="http://schemas.microsoft.com/office/drawing/2014/main" id="{2A7F4CDA-382F-3E12-5EFE-80BFA14AC9C9}"/>
              </a:ext>
            </a:extLst>
          </p:cNvPr>
          <p:cNvCxnSpPr>
            <a:cxnSpLocks/>
          </p:cNvCxnSpPr>
          <p:nvPr/>
        </p:nvCxnSpPr>
        <p:spPr bwMode="auto">
          <a:xfrm>
            <a:off x="1557338" y="3789363"/>
            <a:ext cx="39703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44">
            <a:extLst>
              <a:ext uri="{FF2B5EF4-FFF2-40B4-BE49-F238E27FC236}">
                <a16:creationId xmlns:a16="http://schemas.microsoft.com/office/drawing/2014/main" id="{DD9DEC63-7942-0B1C-EEEE-EF6FB29EA733}"/>
              </a:ext>
            </a:extLst>
          </p:cNvPr>
          <p:cNvCxnSpPr>
            <a:cxnSpLocks/>
          </p:cNvCxnSpPr>
          <p:nvPr/>
        </p:nvCxnSpPr>
        <p:spPr bwMode="auto">
          <a:xfrm>
            <a:off x="7812088" y="3373438"/>
            <a:ext cx="7429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59396">
            <a:extLst>
              <a:ext uri="{FF2B5EF4-FFF2-40B4-BE49-F238E27FC236}">
                <a16:creationId xmlns:a16="http://schemas.microsoft.com/office/drawing/2014/main" id="{0753F1D5-7D20-3919-20D2-8FAC6017C928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249738"/>
            <a:ext cx="5559425" cy="1895475"/>
            <a:chOff x="967699" y="915921"/>
            <a:chExt cx="5559368" cy="1894324"/>
          </a:xfrm>
        </p:grpSpPr>
        <p:sp>
          <p:nvSpPr>
            <p:cNvPr id="12" name="文本框 36">
              <a:extLst>
                <a:ext uri="{FF2B5EF4-FFF2-40B4-BE49-F238E27FC236}">
                  <a16:creationId xmlns:a16="http://schemas.microsoft.com/office/drawing/2014/main" id="{DDD395DA-68E8-DD58-B8BB-7B88B5079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699" y="915921"/>
              <a:ext cx="48245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003399"/>
                  </a:solidFill>
                  <a:ea typeface="標楷體" panose="03000509000000000000" pitchFamily="65" charset="-120"/>
                </a:rPr>
                <a:t>參加跳高的學生佔總人數</a:t>
              </a:r>
            </a:p>
          </p:txBody>
        </p:sp>
        <p:grpSp>
          <p:nvGrpSpPr>
            <p:cNvPr id="13" name="组合 59392">
              <a:extLst>
                <a:ext uri="{FF2B5EF4-FFF2-40B4-BE49-F238E27FC236}">
                  <a16:creationId xmlns:a16="http://schemas.microsoft.com/office/drawing/2014/main" id="{DAB733C0-D8AF-6F9F-0C50-9B083609E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7001" y="1372560"/>
              <a:ext cx="5170066" cy="989689"/>
              <a:chOff x="4658518" y="5247976"/>
              <a:chExt cx="5170066" cy="989689"/>
            </a:xfrm>
          </p:grpSpPr>
          <p:sp>
            <p:nvSpPr>
              <p:cNvPr id="15" name="文本框 37">
                <a:extLst>
                  <a:ext uri="{FF2B5EF4-FFF2-40B4-BE49-F238E27FC236}">
                    <a16:creationId xmlns:a16="http://schemas.microsoft.com/office/drawing/2014/main" id="{6B5B632B-C1D9-EB5D-D44A-CD54107C4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7674" y="5714702"/>
                <a:ext cx="3863935" cy="523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j-lt"/>
                    <a:ea typeface="Adobe Gothic Std B" panose="020B0800000000000000" pitchFamily="34" charset="-128"/>
                    <a:sym typeface="Symbol" panose="05050102010706020507" pitchFamily="18" charset="2"/>
                  </a:rPr>
                  <a:t>37</a:t>
                </a: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  <a:sym typeface="Symbol" panose="05050102010706020507" pitchFamily="18" charset="2"/>
                  </a:rPr>
                  <a:t>＋</a:t>
                </a:r>
                <a:r>
                  <a:rPr lang="en-US" altLang="zh-TW" sz="2800" dirty="0">
                    <a:solidFill>
                      <a:srgbClr val="003399"/>
                    </a:solidFill>
                    <a:latin typeface="+mj-lt"/>
                    <a:ea typeface="Adobe Gothic Std B" panose="020B0800000000000000" pitchFamily="34" charset="-128"/>
                    <a:sym typeface="Symbol" panose="05050102010706020507" pitchFamily="18" charset="2"/>
                  </a:rPr>
                  <a:t>39</a:t>
                </a: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  <a:sym typeface="Symbol" panose="05050102010706020507" pitchFamily="18" charset="2"/>
                  </a:rPr>
                  <a:t>＋</a:t>
                </a:r>
                <a:r>
                  <a:rPr lang="en-US" altLang="zh-TW" sz="2800" dirty="0">
                    <a:solidFill>
                      <a:srgbClr val="003399"/>
                    </a:solidFill>
                    <a:latin typeface="+mj-lt"/>
                    <a:ea typeface="Adobe Gothic Std B" panose="020B0800000000000000" pitchFamily="34" charset="-128"/>
                    <a:sym typeface="Symbol" panose="05050102010706020507" pitchFamily="18" charset="2"/>
                  </a:rPr>
                  <a:t>21</a:t>
                </a: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  <a:sym typeface="Symbol" panose="05050102010706020507" pitchFamily="18" charset="2"/>
                  </a:rPr>
                  <a:t>＋</a:t>
                </a:r>
                <a:r>
                  <a:rPr lang="en-US" altLang="zh-TW" sz="2800" dirty="0">
                    <a:solidFill>
                      <a:srgbClr val="003399"/>
                    </a:solidFill>
                    <a:latin typeface="+mj-lt"/>
                    <a:ea typeface="Adobe Gothic Std B" panose="020B0800000000000000" pitchFamily="34" charset="-128"/>
                    <a:sym typeface="Symbol" panose="05050102010706020507" pitchFamily="18" charset="2"/>
                  </a:rPr>
                  <a:t>23</a:t>
                </a: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</a:rPr>
                  <a:t>＋</a:t>
                </a:r>
                <a:r>
                  <a:rPr lang="en-US" altLang="zh-TW" sz="2800" dirty="0">
                    <a:solidFill>
                      <a:srgbClr val="003399"/>
                    </a:solidFill>
                  </a:rPr>
                  <a:t>6</a:t>
                </a:r>
                <a:r>
                  <a:rPr lang="en-US" altLang="zh-TW" sz="2800" dirty="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zh-TW" sz="2800" dirty="0">
                    <a:solidFill>
                      <a:srgbClr val="003399"/>
                    </a:solidFill>
                  </a:rPr>
                  <a:t>4</a:t>
                </a:r>
                <a:endParaRPr lang="zh-CN" altLang="en-US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38">
                <a:extLst>
                  <a:ext uri="{FF2B5EF4-FFF2-40B4-BE49-F238E27FC236}">
                    <a16:creationId xmlns:a16="http://schemas.microsoft.com/office/drawing/2014/main" id="{7FE52B2B-81DF-D627-98AD-4C8094956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9249" y="5248260"/>
                <a:ext cx="1320786" cy="523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</a:rPr>
                  <a:t>39</a:t>
                </a: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</a:rPr>
                  <a:t>＋</a:t>
                </a:r>
                <a:r>
                  <a:rPr lang="en-US" altLang="zh-TW" sz="2800" dirty="0">
                    <a:solidFill>
                      <a:srgbClr val="003399"/>
                    </a:solidFill>
                  </a:rPr>
                  <a:t>6</a:t>
                </a:r>
                <a:endParaRPr lang="zh-CN" altLang="en-US" sz="2800" dirty="0">
                  <a:solidFill>
                    <a:srgbClr val="003399"/>
                  </a:solidFill>
                  <a:latin typeface="+mj-lt"/>
                </a:endParaRPr>
              </a:p>
            </p:txBody>
          </p:sp>
          <p:cxnSp>
            <p:nvCxnSpPr>
              <p:cNvPr id="17" name="直接连接符 40">
                <a:extLst>
                  <a:ext uri="{FF2B5EF4-FFF2-40B4-BE49-F238E27FC236}">
                    <a16:creationId xmlns:a16="http://schemas.microsoft.com/office/drawing/2014/main" id="{75709BF5-6B85-3728-0DF0-95095CE46E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8518" y="5719018"/>
                <a:ext cx="3864075" cy="0"/>
              </a:xfrm>
              <a:prstGeom prst="line">
                <a:avLst/>
              </a:prstGeom>
              <a:noFill/>
              <a:ln w="2540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文本框 42">
                <a:extLst>
                  <a:ext uri="{FF2B5EF4-FFF2-40B4-BE49-F238E27FC236}">
                    <a16:creationId xmlns:a16="http://schemas.microsoft.com/office/drawing/2014/main" id="{C7B37E18-DDD6-D3D4-02A5-CA3D202566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7798" y="5470375"/>
                <a:ext cx="1320786" cy="523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  <a:sym typeface="Symbol" panose="05050102010706020507" pitchFamily="18" charset="2"/>
                  </a:rPr>
                  <a:t></a:t>
                </a:r>
                <a:r>
                  <a:rPr lang="en-US" altLang="zh-TW" sz="2800" dirty="0">
                    <a:solidFill>
                      <a:srgbClr val="003399"/>
                    </a:solidFill>
                  </a:rPr>
                  <a:t>100%</a:t>
                </a:r>
                <a:r>
                  <a:rPr lang="zh-TW" altLang="en-US" sz="2800" dirty="0">
                    <a:solidFill>
                      <a:srgbClr val="003399"/>
                    </a:solidFill>
                  </a:rPr>
                  <a:t> </a:t>
                </a:r>
                <a:endParaRPr lang="zh-CN" altLang="en-US" sz="2800" dirty="0">
                  <a:solidFill>
                    <a:srgbClr val="003399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F64F4EF6-A80D-1E9A-1DC6-0AF13CE61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699" y="2287025"/>
              <a:ext cx="19772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=</a:t>
              </a:r>
              <a:r>
                <a:rPr lang="zh-TW" altLang="en-US">
                  <a:solidFill>
                    <a:srgbClr val="003399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31.25%</a:t>
              </a:r>
              <a:endParaRPr lang="zh-CN" altLang="en-US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9" name="文本框 59397">
            <a:extLst>
              <a:ext uri="{FF2B5EF4-FFF2-40B4-BE49-F238E27FC236}">
                <a16:creationId xmlns:a16="http://schemas.microsoft.com/office/drawing/2014/main" id="{30CF12D7-D116-7E74-39E0-738A9D43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4486275"/>
            <a:ext cx="2422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31.25%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小</a:t>
            </a:r>
            <a:r>
              <a:rPr lang="zh-TW" altLang="zh-TW">
                <a:solidFill>
                  <a:srgbClr val="003399"/>
                </a:solidFill>
                <a:ea typeface="標楷體" panose="03000509000000000000" pitchFamily="65" charset="-120"/>
              </a:rPr>
              <a:t>於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32.5%</a:t>
            </a:r>
            <a:r>
              <a:rPr lang="zh-TW" altLang="zh-TW">
                <a:solidFill>
                  <a:srgbClr val="003399"/>
                </a:solidFill>
                <a:ea typeface="標楷體" panose="03000509000000000000" pitchFamily="65" charset="-120"/>
              </a:rPr>
              <a:t> ，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百分率改變。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pic>
        <p:nvPicPr>
          <p:cNvPr id="20" name="图片 1">
            <a:extLst>
              <a:ext uri="{FF2B5EF4-FFF2-40B4-BE49-F238E27FC236}">
                <a16:creationId xmlns:a16="http://schemas.microsoft.com/office/drawing/2014/main" id="{6B85594E-F550-4BB0-299E-9ECBA9653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 b="5550"/>
          <a:stretch>
            <a:fillRect/>
          </a:stretch>
        </p:blipFill>
        <p:spPr bwMode="auto">
          <a:xfrm>
            <a:off x="250825" y="1412875"/>
            <a:ext cx="6635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7488A78C-4D4F-4764-7909-9D886D331A4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181475"/>
            <a:ext cx="8412163" cy="2159000"/>
            <a:chOff x="674688" y="4121546"/>
            <a:chExt cx="8410608" cy="2158604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E05034F0-22C2-E325-C1B4-C05773720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820" y="4155807"/>
              <a:ext cx="8129553" cy="198916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en-US" altLang="zh-TW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endParaRPr lang="en-US" altLang="zh-TW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endParaRPr lang="en-US" altLang="zh-TW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endParaRPr lang="en-US" altLang="zh-TW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3" name="文本框 59398">
              <a:extLst>
                <a:ext uri="{FF2B5EF4-FFF2-40B4-BE49-F238E27FC236}">
                  <a16:creationId xmlns:a16="http://schemas.microsoft.com/office/drawing/2014/main" id="{B40AEC1A-4BA0-C02E-173B-13902D56B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013" y="4869160"/>
              <a:ext cx="7698591" cy="12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當每個項目都增加</a:t>
              </a: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6</a:t>
              </a:r>
              <a:r>
                <a:rPr lang="zh-TW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名學生時，跳高</a:t>
              </a:r>
              <a:r>
                <a:rPr lang="zh-CN" altLang="en-US" sz="2400">
                  <a:solidFill>
                    <a:srgbClr val="FF0000"/>
                  </a:solidFill>
                  <a:ea typeface="標楷體" panose="03000509000000000000" pitchFamily="65" charset="-120"/>
                </a:rPr>
                <a:t>項目的</a:t>
              </a:r>
              <a:r>
                <a:rPr lang="zh-TW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學生人數佔總人數的</a:t>
              </a: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31.25%</a:t>
              </a:r>
              <a:r>
                <a:rPr lang="zh-TW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，少於</a:t>
              </a: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32.5%</a:t>
              </a:r>
              <a:r>
                <a:rPr lang="zh-TW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。</a:t>
              </a:r>
              <a:r>
                <a:rPr lang="en-US" altLang="zh-TW" sz="1800">
                  <a:solidFill>
                    <a:srgbClr val="FF0000"/>
                  </a:solidFill>
                  <a:ea typeface="標楷體" panose="03000509000000000000" pitchFamily="65" charset="-120"/>
                </a:rPr>
                <a:t>(</a:t>
              </a:r>
              <a:r>
                <a:rPr lang="zh-TW" altLang="zh-TW" sz="1800">
                  <a:solidFill>
                    <a:srgbClr val="FF0000"/>
                  </a:solidFill>
                  <a:ea typeface="標楷體" panose="03000509000000000000" pitchFamily="65" charset="-120"/>
                </a:rPr>
                <a:t>其他合理解釋也可接受</a:t>
              </a:r>
              <a:r>
                <a:rPr lang="en-US" altLang="zh-TW" sz="1800">
                  <a:solidFill>
                    <a:srgbClr val="FF0000"/>
                  </a:solidFill>
                  <a:ea typeface="標楷體" panose="03000509000000000000" pitchFamily="65" charset="-120"/>
                </a:rPr>
                <a:t>)</a:t>
              </a:r>
              <a:endParaRPr lang="zh-TW" altLang="zh-TW" sz="18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endParaRPr lang="zh-TW" altLang="zh-TW" sz="240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4" name="组合 53">
              <a:extLst>
                <a:ext uri="{FF2B5EF4-FFF2-40B4-BE49-F238E27FC236}">
                  <a16:creationId xmlns:a16="http://schemas.microsoft.com/office/drawing/2014/main" id="{2EE6D865-BCA4-0D86-3C10-E8E084C21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945" y="4121546"/>
              <a:ext cx="5968180" cy="892010"/>
              <a:chOff x="2069912" y="1388940"/>
              <a:chExt cx="5332319" cy="891951"/>
            </a:xfrm>
          </p:grpSpPr>
          <p:grpSp>
            <p:nvGrpSpPr>
              <p:cNvPr id="31" name="组合 55">
                <a:extLst>
                  <a:ext uri="{FF2B5EF4-FFF2-40B4-BE49-F238E27FC236}">
                    <a16:creationId xmlns:a16="http://schemas.microsoft.com/office/drawing/2014/main" id="{49359C14-E7C0-EA12-393B-A6B7BC724B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912" y="1388940"/>
                <a:ext cx="4202882" cy="891951"/>
                <a:chOff x="5371429" y="5264356"/>
                <a:chExt cx="4202882" cy="891951"/>
              </a:xfrm>
            </p:grpSpPr>
            <p:sp>
              <p:nvSpPr>
                <p:cNvPr id="33" name="文本框 57">
                  <a:extLst>
                    <a:ext uri="{FF2B5EF4-FFF2-40B4-BE49-F238E27FC236}">
                      <a16:creationId xmlns:a16="http://schemas.microsoft.com/office/drawing/2014/main" id="{A74F6741-092B-BA98-D096-F4E92A3A4B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76616" y="5694461"/>
                  <a:ext cx="2968088" cy="4618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TW" sz="2400" dirty="0">
                      <a:solidFill>
                        <a:srgbClr val="FF0000"/>
                      </a:solidFill>
                      <a:latin typeface="+mj-lt"/>
                      <a:ea typeface="Adobe Gothic Std B" panose="020B0800000000000000" pitchFamily="34" charset="-128"/>
                      <a:sym typeface="Symbol" panose="05050102010706020507" pitchFamily="18" charset="2"/>
                    </a:rPr>
                    <a:t>37</a:t>
                  </a:r>
                  <a:r>
                    <a:rPr lang="zh-TW" altLang="en-US" sz="2400" dirty="0">
                      <a:solidFill>
                        <a:srgbClr val="FF0000"/>
                      </a:solidFill>
                      <a:latin typeface="標楷體" panose="03000509000000000000" pitchFamily="65" charset="-120"/>
                      <a:sym typeface="Symbol" panose="05050102010706020507" pitchFamily="18" charset="2"/>
                    </a:rPr>
                    <a:t>＋</a:t>
                  </a:r>
                  <a:r>
                    <a:rPr lang="en-US" altLang="zh-TW" sz="2400" dirty="0">
                      <a:solidFill>
                        <a:srgbClr val="FF0000"/>
                      </a:solidFill>
                      <a:latin typeface="+mj-lt"/>
                      <a:ea typeface="Adobe Gothic Std B" panose="020B0800000000000000" pitchFamily="34" charset="-128"/>
                      <a:sym typeface="Symbol" panose="05050102010706020507" pitchFamily="18" charset="2"/>
                    </a:rPr>
                    <a:t>39</a:t>
                  </a:r>
                  <a:r>
                    <a:rPr lang="zh-TW" altLang="en-US" sz="2400" dirty="0">
                      <a:solidFill>
                        <a:srgbClr val="FF0000"/>
                      </a:solidFill>
                      <a:latin typeface="標楷體" panose="03000509000000000000" pitchFamily="65" charset="-120"/>
                      <a:sym typeface="Symbol" panose="05050102010706020507" pitchFamily="18" charset="2"/>
                    </a:rPr>
                    <a:t>＋</a:t>
                  </a:r>
                  <a:r>
                    <a:rPr lang="en-US" altLang="zh-TW" sz="2400" dirty="0">
                      <a:solidFill>
                        <a:srgbClr val="FF0000"/>
                      </a:solidFill>
                      <a:latin typeface="+mj-lt"/>
                      <a:ea typeface="Adobe Gothic Std B" panose="020B0800000000000000" pitchFamily="34" charset="-128"/>
                      <a:sym typeface="Symbol" panose="05050102010706020507" pitchFamily="18" charset="2"/>
                    </a:rPr>
                    <a:t>21</a:t>
                  </a:r>
                  <a:r>
                    <a:rPr lang="zh-TW" altLang="en-US" sz="2400" dirty="0">
                      <a:solidFill>
                        <a:srgbClr val="FF0000"/>
                      </a:solidFill>
                      <a:latin typeface="標楷體" panose="03000509000000000000" pitchFamily="65" charset="-120"/>
                      <a:sym typeface="Symbol" panose="05050102010706020507" pitchFamily="18" charset="2"/>
                    </a:rPr>
                    <a:t>＋</a:t>
                  </a:r>
                  <a:r>
                    <a:rPr lang="en-US" altLang="zh-TW" sz="2400" dirty="0">
                      <a:solidFill>
                        <a:srgbClr val="FF0000"/>
                      </a:solidFill>
                      <a:latin typeface="+mj-lt"/>
                      <a:ea typeface="Adobe Gothic Std B" panose="020B0800000000000000" pitchFamily="34" charset="-128"/>
                      <a:sym typeface="Symbol" panose="05050102010706020507" pitchFamily="18" charset="2"/>
                    </a:rPr>
                    <a:t>23</a:t>
                  </a:r>
                  <a:r>
                    <a:rPr lang="zh-TW" altLang="en-US" sz="2400" dirty="0">
                      <a:solidFill>
                        <a:srgbClr val="FF0000"/>
                      </a:solidFill>
                      <a:latin typeface="標楷體" panose="03000509000000000000" pitchFamily="65" charset="-120"/>
                    </a:rPr>
                    <a:t>＋</a:t>
                  </a:r>
                  <a:r>
                    <a:rPr lang="en-US" altLang="zh-TW" sz="2400" dirty="0">
                      <a:solidFill>
                        <a:srgbClr val="FF0000"/>
                      </a:solidFill>
                    </a:rPr>
                    <a:t>6</a:t>
                  </a:r>
                  <a:r>
                    <a:rPr lang="en-US" altLang="zh-TW" sz="2400" dirty="0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</a:t>
                  </a:r>
                  <a:r>
                    <a:rPr lang="en-US" altLang="zh-TW" sz="2400" dirty="0">
                      <a:solidFill>
                        <a:srgbClr val="FF0000"/>
                      </a:solidFill>
                    </a:rPr>
                    <a:t>4</a:t>
                  </a:r>
                  <a:endParaRPr lang="zh-CN" altLang="en-US" sz="24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文本框 58">
                  <a:extLst>
                    <a:ext uri="{FF2B5EF4-FFF2-40B4-BE49-F238E27FC236}">
                      <a16:creationId xmlns:a16="http://schemas.microsoft.com/office/drawing/2014/main" id="{6CA87F0F-9044-C72D-C8E1-EB83527E1D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35254" y="5264356"/>
                  <a:ext cx="1069249" cy="4618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TW" sz="2400" dirty="0">
                      <a:solidFill>
                        <a:srgbClr val="FF0000"/>
                      </a:solidFill>
                    </a:rPr>
                    <a:t>39</a:t>
                  </a:r>
                  <a:r>
                    <a:rPr lang="zh-TW" altLang="en-US" sz="2400" dirty="0">
                      <a:solidFill>
                        <a:srgbClr val="FF0000"/>
                      </a:solidFill>
                      <a:latin typeface="標楷體" panose="03000509000000000000" pitchFamily="65" charset="-120"/>
                    </a:rPr>
                    <a:t>＋</a:t>
                  </a:r>
                  <a:r>
                    <a:rPr lang="en-US" altLang="zh-TW" sz="2400" dirty="0">
                      <a:solidFill>
                        <a:srgbClr val="FF0000"/>
                      </a:solidFill>
                    </a:rPr>
                    <a:t>6</a:t>
                  </a:r>
                  <a:endParaRPr lang="zh-CN" alt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cxnSp>
              <p:nvCxnSpPr>
                <p:cNvPr id="35" name="直接连接符 59">
                  <a:extLst>
                    <a:ext uri="{FF2B5EF4-FFF2-40B4-BE49-F238E27FC236}">
                      <a16:creationId xmlns:a16="http://schemas.microsoft.com/office/drawing/2014/main" id="{1FB659CF-782E-894B-7A72-C9DE0CF52B5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371429" y="5719018"/>
                  <a:ext cx="2926429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" name="文本框 60">
                  <a:extLst>
                    <a:ext uri="{FF2B5EF4-FFF2-40B4-BE49-F238E27FC236}">
                      <a16:creationId xmlns:a16="http://schemas.microsoft.com/office/drawing/2014/main" id="{858C8F6E-7BD7-91F5-855F-8F7964FE41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53946" y="5470679"/>
                  <a:ext cx="1320254" cy="4618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TW" sz="2400" dirty="0">
                      <a:solidFill>
                        <a:srgbClr val="FF0000"/>
                      </a:solidFill>
                      <a:latin typeface="Adobe Gothic Std B" panose="020B0800000000000000" pitchFamily="34" charset="-128"/>
                      <a:ea typeface="Adobe Gothic Std B" panose="020B0800000000000000" pitchFamily="34" charset="-128"/>
                      <a:sym typeface="Symbol" panose="05050102010706020507" pitchFamily="18" charset="2"/>
                    </a:rPr>
                    <a:t></a:t>
                  </a:r>
                  <a:r>
                    <a:rPr lang="en-US" altLang="zh-TW" sz="2400" dirty="0">
                      <a:solidFill>
                        <a:srgbClr val="FF0000"/>
                      </a:solidFill>
                    </a:rPr>
                    <a:t>100%</a:t>
                  </a:r>
                  <a:r>
                    <a:rPr lang="zh-TW" altLang="en-US" sz="2400" dirty="0">
                      <a:solidFill>
                        <a:srgbClr val="FF0000"/>
                      </a:solidFill>
                    </a:rPr>
                    <a:t> </a:t>
                  </a:r>
                  <a:endParaRPr lang="zh-CN" altLang="en-US" sz="2400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" name="文本框 56">
                <a:extLst>
                  <a:ext uri="{FF2B5EF4-FFF2-40B4-BE49-F238E27FC236}">
                    <a16:creationId xmlns:a16="http://schemas.microsoft.com/office/drawing/2014/main" id="{BFB576AE-EEBD-5FA7-D0C9-E04C069EA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4024" y="1593092"/>
                <a:ext cx="152820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=</a:t>
                </a:r>
                <a:r>
                  <a:rPr lang="zh-TW" altLang="en-US" sz="24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</a:t>
                </a:r>
                <a:r>
                  <a:rPr lang="en-US" altLang="zh-TW" sz="24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31.25%</a:t>
                </a:r>
                <a:endParaRPr lang="zh-CN" altLang="en-US" sz="2400">
                  <a:solidFill>
                    <a:srgbClr val="FF0000"/>
                  </a:solidFill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5" name="文本框 64">
              <a:extLst>
                <a:ext uri="{FF2B5EF4-FFF2-40B4-BE49-F238E27FC236}">
                  <a16:creationId xmlns:a16="http://schemas.microsoft.com/office/drawing/2014/main" id="{E962D1BD-0453-EB85-4C9E-27077F1D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265" y="5818454"/>
              <a:ext cx="965827" cy="46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[1</a:t>
              </a:r>
              <a:r>
                <a:rPr lang="zh-TW" altLang="en-US" sz="24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</a:p>
          </p:txBody>
        </p:sp>
        <p:sp>
          <p:nvSpPr>
            <p:cNvPr id="26" name="文本框 65">
              <a:extLst>
                <a:ext uri="{FF2B5EF4-FFF2-40B4-BE49-F238E27FC236}">
                  <a16:creationId xmlns:a16="http://schemas.microsoft.com/office/drawing/2014/main" id="{F18D8EB8-6AB1-D5CA-6369-DDC8D7932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265" y="4284513"/>
              <a:ext cx="1015031" cy="46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lang="zh-TW" altLang="en-US" sz="24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</a:p>
          </p:txBody>
        </p:sp>
        <p:sp>
          <p:nvSpPr>
            <p:cNvPr id="27" name="文字方塊 1">
              <a:extLst>
                <a:ext uri="{FF2B5EF4-FFF2-40B4-BE49-F238E27FC236}">
                  <a16:creationId xmlns:a16="http://schemas.microsoft.com/office/drawing/2014/main" id="{9BD2ACF7-CA49-835E-F06B-3EE9E526D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688" y="4149080"/>
              <a:ext cx="800252" cy="46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endParaRPr lang="zh-HK" altLang="en-US" sz="24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文字方塊 39">
              <a:extLst>
                <a:ext uri="{FF2B5EF4-FFF2-40B4-BE49-F238E27FC236}">
                  <a16:creationId xmlns:a16="http://schemas.microsoft.com/office/drawing/2014/main" id="{5BDFD9E8-E4FA-3677-7C6C-46AE5DA18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18" y="5689867"/>
              <a:ext cx="5726115" cy="46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4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*</a:t>
              </a:r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同意 </a:t>
              </a:r>
              <a:r>
                <a:rPr lang="en-US" altLang="zh-TW" sz="24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不同意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﹙</a:t>
              </a:r>
              <a:r>
                <a:rPr lang="zh-TW" altLang="en-US" sz="24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*</a:t>
              </a:r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圈出答案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﹚</a:t>
              </a:r>
              <a:endParaRPr lang="zh-HK" altLang="en-US" sz="24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橢圓 3">
              <a:extLst>
                <a:ext uri="{FF2B5EF4-FFF2-40B4-BE49-F238E27FC236}">
                  <a16:creationId xmlns:a16="http://schemas.microsoft.com/office/drawing/2014/main" id="{B8FC9E73-4D6D-3BE6-6943-0DAA8EDD1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356" y="5746375"/>
              <a:ext cx="1051785" cy="38740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endParaRPr lang="zh-HK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文本框 64">
              <a:extLst>
                <a:ext uri="{FF2B5EF4-FFF2-40B4-BE49-F238E27FC236}">
                  <a16:creationId xmlns:a16="http://schemas.microsoft.com/office/drawing/2014/main" id="{2B5EB812-B58C-89E1-D11B-92A02414B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265" y="5182982"/>
              <a:ext cx="965827" cy="46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[1</a:t>
              </a:r>
              <a:r>
                <a:rPr lang="zh-TW" altLang="en-US" sz="24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lang="en-US" altLang="zh-TW" sz="24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3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9" grpId="0"/>
      <p:bldP spid="1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4">
            <a:extLst>
              <a:ext uri="{FF2B5EF4-FFF2-40B4-BE49-F238E27FC236}">
                <a16:creationId xmlns:a16="http://schemas.microsoft.com/office/drawing/2014/main" id="{1D47FB0A-42CD-46C5-849D-EBA7B24671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全卷完</a:t>
            </a:r>
          </a:p>
        </p:txBody>
      </p:sp>
      <p:pic>
        <p:nvPicPr>
          <p:cNvPr id="61443" name="Picture 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ACFF718-200C-403B-BCE9-1943AFF3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22CF8273-1AAA-4A3D-8450-73196407D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2938463"/>
            <a:ext cx="2466975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F46F10D-8597-4A9F-8888-6FEF29CF9B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213" y="1055688"/>
            <a:ext cx="7993062" cy="3889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2.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下列哪一組數的積就是它們的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L.C.M.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？</a:t>
            </a:r>
            <a:endParaRPr lang="zh-TW" altLang="zh-HK" sz="2400" kern="100" dirty="0"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01120F-DDED-40E3-A6C6-7F80BED1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9464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CF3651-0716-4932-B163-3FCDBFFD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28527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1D02E00-CF1D-4E22-A3C0-FC8C084C0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1857375"/>
            <a:ext cx="2330450" cy="2063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A. 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24</a:t>
            </a:r>
            <a:endParaRPr lang="en-US" altLang="zh-TW" dirty="0">
              <a:latin typeface="+mj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B. 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35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C. 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14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/>
              <a:t>D. 16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56</a:t>
            </a:r>
            <a:endParaRPr lang="en-US" alt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18AAEE-31C4-48BC-8014-B3A3CEE54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4364038"/>
            <a:ext cx="635000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9E9295-6AC4-42D4-8AB3-D2DD4629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838700"/>
            <a:ext cx="576263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87D2EB-1F7A-4DB3-9480-BACBF27F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860800"/>
            <a:ext cx="7713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60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75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105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                   120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135 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2CBDFF-B847-43F4-BE87-875CA595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756150"/>
            <a:ext cx="803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48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72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120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144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6AC82AE-0B6D-43D1-BAA6-37F71BCEF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1490663"/>
            <a:ext cx="33353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400"/>
              </a:spcAft>
              <a:defRPr/>
            </a:pPr>
            <a:r>
              <a:rPr lang="zh-TW" altLang="zh-HK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</a:t>
            </a:r>
            <a:r>
              <a:rPr lang="en-US" altLang="zh-HK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L.C.M</a:t>
            </a:r>
            <a:r>
              <a:rPr lang="en-US" altLang="zh-HK" dirty="0">
                <a:solidFill>
                  <a:srgbClr val="003399"/>
                </a:solidFill>
                <a:latin typeface="+mj-lt"/>
              </a:rPr>
              <a:t>.</a:t>
            </a:r>
            <a:endParaRPr lang="zh-TW" altLang="zh-HK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F99B61B-0C1B-4CCE-9921-C037DF0C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1887538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120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CC4162E-0876-40C8-BC52-1F1D6B7C6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1898650"/>
            <a:ext cx="94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360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CF02E5F-EEEC-4750-8F16-15DB3BE1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2393950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105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2E5EE3C-1DDF-4739-AAB4-5C155310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2405063"/>
            <a:ext cx="94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735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2DA523C-D373-4B5E-A284-7DA9A1E57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2854325"/>
            <a:ext cx="947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126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56BFAE1-1E3F-4308-8D3C-61FEAB27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2865438"/>
            <a:ext cx="947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126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643F77F-E5FB-4155-856A-D149F5A3F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3349625"/>
            <a:ext cx="947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112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E6606874-D789-488A-8488-143B52CD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3" y="3344863"/>
            <a:ext cx="94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>
                <a:solidFill>
                  <a:srgbClr val="003399"/>
                </a:solidFill>
              </a:rPr>
              <a:t>896</a:t>
            </a:r>
            <a:endParaRPr lang="zh-TW" altLang="zh-HK">
              <a:solidFill>
                <a:srgbClr val="003399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60BD190-DC88-481E-8F8C-AB45C6E9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5" y="3913188"/>
            <a:ext cx="635000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0022A5E-2E10-4719-886C-B181A9DE6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4424363"/>
            <a:ext cx="576263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D5D1E2-600F-47CD-9F12-DA29DA62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3854450"/>
            <a:ext cx="8297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21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21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42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63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84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105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126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4F54555-015E-42B5-B65B-0A0DE01D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4346575"/>
            <a:ext cx="779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70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105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140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E227678-C3AC-429C-9507-7B9A52F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4405313"/>
            <a:ext cx="635000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5E9A7ED-287A-4ADC-8D25-6E3F02BD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211763"/>
            <a:ext cx="576262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DD53973-0D81-4EFF-9B1A-6958A66A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894138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18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27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45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54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63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72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                 81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99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108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117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126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132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AD662CA-47A4-4003-9B57-2E278F92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708525"/>
            <a:ext cx="7737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28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42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56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70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84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98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                  112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126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140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1FA056A-B8A0-42C3-8645-A3152A19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3965575"/>
            <a:ext cx="635000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DFE22E0-6820-4D38-832B-5F4637BA1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4411663"/>
            <a:ext cx="576263" cy="358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53A5A1-408E-43B2-8BF8-1828EC3E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884613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32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48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64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80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96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112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5A76B21-32C7-4AE6-A658-D7E347DCD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4344988"/>
            <a:ext cx="773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56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的倍數：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56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112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168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7" grpId="0" animBg="1"/>
      <p:bldP spid="28" grpId="0"/>
      <p:bldP spid="8" grpId="0" animBg="1"/>
      <p:bldP spid="8" grpId="1" animBg="1"/>
      <p:bldP spid="9" grpId="0" animBg="1"/>
      <p:bldP spid="9" grpId="1" animBg="1"/>
      <p:bldP spid="10" grpId="0" build="allAtOnce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build="allAtOnce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9" grpId="0" build="allAtOnce"/>
      <p:bldP spid="31" grpId="0" uiExpand="1" build="allAtOnce"/>
      <p:bldP spid="32" grpId="0" animBg="1"/>
      <p:bldP spid="32" grpId="1" animBg="1"/>
      <p:bldP spid="33" grpId="0" animBg="1"/>
      <p:bldP spid="33" grpId="1" animBg="1"/>
      <p:bldP spid="34" grpId="0" build="allAtOnce"/>
      <p:bldP spid="3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1312936-6DE7-4635-915E-2B4E8038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2092325"/>
            <a:ext cx="1039812" cy="431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>
              <a:ea typeface="標楷體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C573D7-A72B-41ED-B8D5-895C3C06F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1557338"/>
            <a:ext cx="150971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solidFill>
                  <a:srgbClr val="003399"/>
                </a:solidFill>
              </a:rPr>
              <a:t>A. 0.11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solidFill>
                  <a:srgbClr val="003399"/>
                </a:solidFill>
              </a:rPr>
              <a:t>B. 11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solidFill>
                  <a:srgbClr val="003399"/>
                </a:solidFill>
              </a:rPr>
              <a:t>C. 10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solidFill>
                  <a:srgbClr val="003399"/>
                </a:solidFill>
              </a:rPr>
              <a:t>D. 1.1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07ECE05-2A96-470E-9B38-C383CA0B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08050"/>
            <a:ext cx="820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標楷體" panose="03000509000000000000" pitchFamily="65" charset="-120"/>
              </a:rPr>
              <a:t>3. </a:t>
            </a:r>
            <a:r>
              <a:rPr lang="zh-TW" altLang="zh-HK">
                <a:ea typeface="標楷體" panose="03000509000000000000" pitchFamily="65" charset="-120"/>
              </a:rPr>
              <a:t>下列哪一道算式的值大於</a:t>
            </a:r>
            <a:r>
              <a:rPr lang="en-US" altLang="zh-HK">
                <a:ea typeface="標楷體" panose="03000509000000000000" pitchFamily="65" charset="-120"/>
              </a:rPr>
              <a:t>10</a:t>
            </a:r>
            <a:r>
              <a:rPr lang="zh-TW" altLang="zh-HK">
                <a:ea typeface="標楷體" panose="03000509000000000000" pitchFamily="65" charset="-120"/>
              </a:rPr>
              <a:t>？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3D26F7-791B-4FF5-A9D3-2273BA06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13201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A249E9-8984-46E0-840E-0B71ADCB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20605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84ACCF7E-53B9-4DCE-B38E-CA17621E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1557338"/>
            <a:ext cx="28082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/>
              <a:t>A. 0.88</a:t>
            </a:r>
            <a:r>
              <a:rPr lang="en-US" altLang="zh-TW">
                <a:ea typeface="標楷體" panose="03000509000000000000" pitchFamily="65" charset="-120"/>
              </a:rPr>
              <a:t>÷8</a:t>
            </a: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B. 8.8</a:t>
            </a:r>
            <a:r>
              <a:rPr lang="en-US" altLang="zh-TW">
                <a:ea typeface="標楷體" panose="03000509000000000000" pitchFamily="65" charset="-120"/>
              </a:rPr>
              <a:t>÷0.8</a:t>
            </a: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C. 0.8</a:t>
            </a:r>
            <a:r>
              <a:rPr lang="en-US" altLang="zh-TW">
                <a:ea typeface="標楷體" panose="03000509000000000000" pitchFamily="65" charset="-120"/>
              </a:rPr>
              <a:t>÷0.08</a:t>
            </a: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D. 0.88</a:t>
            </a:r>
            <a:r>
              <a:rPr lang="en-US" altLang="zh-TW">
                <a:ea typeface="標楷體" panose="03000509000000000000" pitchFamily="65" charset="-120"/>
              </a:rPr>
              <a:t>÷0.8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uiExpand="1" build="allAtOnce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EC62615-5F14-4B8C-813B-9CD82E8CC6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725" y="892175"/>
            <a:ext cx="79930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2113" indent="-392113" eaLnBrk="1" hangingPunct="1"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4. </a:t>
            </a:r>
            <a:r>
              <a:rPr lang="zh-TW" altLang="en-US" sz="2800" dirty="0">
                <a:ea typeface="標楷體" panose="03000509000000000000" pitchFamily="65" charset="-120"/>
              </a:rPr>
              <a:t>下圖中，有些圖形的陰影部分佔了全圖的     。</a:t>
            </a:r>
          </a:p>
          <a:p>
            <a:pPr marL="392113" indent="-392113" eaLnBrk="1" hangingPunct="1"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這些圖形是什麼？</a:t>
            </a:r>
          </a:p>
        </p:txBody>
      </p:sp>
      <p:pic>
        <p:nvPicPr>
          <p:cNvPr id="15363" name="图片 5">
            <a:extLst>
              <a:ext uri="{FF2B5EF4-FFF2-40B4-BE49-F238E27FC236}">
                <a16:creationId xmlns:a16="http://schemas.microsoft.com/office/drawing/2014/main" id="{88371128-DEEC-4C0F-8F1F-EDBDD139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170113"/>
            <a:ext cx="1604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0" descr="C:\Documents and Settings\garwin.zhang\Desktop\LRMathATP6_T4_JPG\T4_04a_P6.jpg">
            <a:extLst>
              <a:ext uri="{FF2B5EF4-FFF2-40B4-BE49-F238E27FC236}">
                <a16:creationId xmlns:a16="http://schemas.microsoft.com/office/drawing/2014/main" id="{7901C294-43B3-4FFF-9A85-AD0036DE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2"/>
          <a:stretch>
            <a:fillRect/>
          </a:stretch>
        </p:blipFill>
        <p:spPr bwMode="auto">
          <a:xfrm>
            <a:off x="1406525" y="2117725"/>
            <a:ext cx="1370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745673-25C0-4867-905B-77883474B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47815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8E95B-53A3-4083-9758-6F13ECEC3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47021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5367" name="Rectangle 5">
            <a:extLst>
              <a:ext uri="{FF2B5EF4-FFF2-40B4-BE49-F238E27FC236}">
                <a16:creationId xmlns:a16="http://schemas.microsoft.com/office/drawing/2014/main" id="{A2F45735-CD0E-4228-906D-8149736DC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05288"/>
            <a:ext cx="7200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 </a:t>
            </a:r>
            <a:r>
              <a:rPr lang="zh-TW" altLang="en-US">
                <a:ea typeface="標楷體" panose="03000509000000000000" pitchFamily="65" charset="-120"/>
              </a:rPr>
              <a:t>只有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</a:t>
            </a:r>
            <a:r>
              <a:rPr lang="zh-TW" altLang="en-US">
                <a:ea typeface="標楷體" panose="03000509000000000000" pitchFamily="65" charset="-120"/>
              </a:rPr>
              <a:t>及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Ⅱ</a:t>
            </a:r>
            <a:r>
              <a:rPr lang="en-US" altLang="zh-TW">
                <a:ea typeface="標楷體" panose="03000509000000000000" pitchFamily="65" charset="-120"/>
              </a:rPr>
              <a:t> 		B. </a:t>
            </a:r>
            <a:r>
              <a:rPr lang="zh-TW" altLang="en-US">
                <a:ea typeface="標楷體" panose="03000509000000000000" pitchFamily="65" charset="-120"/>
              </a:rPr>
              <a:t>只有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Ⅱ</a:t>
            </a:r>
            <a:r>
              <a:rPr lang="zh-TW" altLang="en-US">
                <a:ea typeface="標楷體" panose="03000509000000000000" pitchFamily="65" charset="-120"/>
              </a:rPr>
              <a:t>及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Ⅲ</a:t>
            </a:r>
            <a:r>
              <a:rPr lang="en-US" altLang="zh-TW"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 </a:t>
            </a:r>
            <a:r>
              <a:rPr lang="zh-TW" altLang="en-US">
                <a:ea typeface="標楷體" panose="03000509000000000000" pitchFamily="65" charset="-120"/>
              </a:rPr>
              <a:t>只有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Ⅰ</a:t>
            </a:r>
            <a:r>
              <a:rPr lang="zh-TW" altLang="en-US">
                <a:ea typeface="標楷體" panose="03000509000000000000" pitchFamily="65" charset="-120"/>
              </a:rPr>
              <a:t>及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Ⅲ</a:t>
            </a:r>
            <a:r>
              <a:rPr lang="en-US" altLang="zh-TW">
                <a:ea typeface="標楷體" panose="03000509000000000000" pitchFamily="65" charset="-120"/>
              </a:rPr>
              <a:t>          	D. 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Ⅰ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Ⅱ</a:t>
            </a:r>
            <a:r>
              <a:rPr lang="zh-TW" altLang="en-US">
                <a:ea typeface="標楷體" panose="03000509000000000000" pitchFamily="65" charset="-120"/>
              </a:rPr>
              <a:t>及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Ⅲ</a:t>
            </a:r>
            <a:r>
              <a:rPr lang="en-US" altLang="zh-TW">
                <a:ea typeface="標楷體" panose="03000509000000000000" pitchFamily="65" charset="-120"/>
              </a:rPr>
              <a:t> </a:t>
            </a:r>
          </a:p>
        </p:txBody>
      </p:sp>
      <p:grpSp>
        <p:nvGrpSpPr>
          <p:cNvPr id="15368" name="Group 33">
            <a:extLst>
              <a:ext uri="{FF2B5EF4-FFF2-40B4-BE49-F238E27FC236}">
                <a16:creationId xmlns:a16="http://schemas.microsoft.com/office/drawing/2014/main" id="{F345BA4C-5CBA-43F2-A19D-26BC4F813497}"/>
              </a:ext>
            </a:extLst>
          </p:cNvPr>
          <p:cNvGrpSpPr>
            <a:grpSpLocks/>
          </p:cNvGrpSpPr>
          <p:nvPr/>
        </p:nvGrpSpPr>
        <p:grpSpPr bwMode="auto">
          <a:xfrm>
            <a:off x="7421563" y="765175"/>
            <a:ext cx="390525" cy="847725"/>
            <a:chOff x="4881" y="2341"/>
            <a:chExt cx="246" cy="534"/>
          </a:xfrm>
        </p:grpSpPr>
        <p:sp>
          <p:nvSpPr>
            <p:cNvPr id="15405" name="Text Box 34">
              <a:extLst>
                <a:ext uri="{FF2B5EF4-FFF2-40B4-BE49-F238E27FC236}">
                  <a16:creationId xmlns:a16="http://schemas.microsoft.com/office/drawing/2014/main" id="{6973985E-54E2-4D15-A53F-49C11C28C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" y="23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1</a:t>
              </a:r>
            </a:p>
          </p:txBody>
        </p:sp>
        <p:sp>
          <p:nvSpPr>
            <p:cNvPr id="15406" name="Text Box 35">
              <a:extLst>
                <a:ext uri="{FF2B5EF4-FFF2-40B4-BE49-F238E27FC236}">
                  <a16:creationId xmlns:a16="http://schemas.microsoft.com/office/drawing/2014/main" id="{7E6C132A-F912-4649-9168-02B7E933D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254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標楷體" panose="03000509000000000000" pitchFamily="65" charset="-120"/>
                </a:rPr>
                <a:t>4</a:t>
              </a:r>
            </a:p>
          </p:txBody>
        </p:sp>
        <p:sp>
          <p:nvSpPr>
            <p:cNvPr id="15407" name="Line 36">
              <a:extLst>
                <a:ext uri="{FF2B5EF4-FFF2-40B4-BE49-F238E27FC236}">
                  <a16:creationId xmlns:a16="http://schemas.microsoft.com/office/drawing/2014/main" id="{782A7E65-9CD8-458D-BEBF-608B1AD8F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52">
            <a:extLst>
              <a:ext uri="{FF2B5EF4-FFF2-40B4-BE49-F238E27FC236}">
                <a16:creationId xmlns:a16="http://schemas.microsoft.com/office/drawing/2014/main" id="{C39C6375-2C03-4600-B703-940A91606A58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3286125"/>
            <a:ext cx="390525" cy="847725"/>
            <a:chOff x="4881" y="2341"/>
            <a:chExt cx="246" cy="534"/>
          </a:xfrm>
        </p:grpSpPr>
        <p:sp>
          <p:nvSpPr>
            <p:cNvPr id="15402" name="Text Box 53">
              <a:extLst>
                <a:ext uri="{FF2B5EF4-FFF2-40B4-BE49-F238E27FC236}">
                  <a16:creationId xmlns:a16="http://schemas.microsoft.com/office/drawing/2014/main" id="{7FA2A0BC-D2B6-462C-BCF3-37BBFC584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" y="23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sym typeface="Webdings" panose="05030102010509060703" pitchFamily="18" charset="2"/>
                </a:rPr>
                <a:t>1</a:t>
              </a:r>
            </a:p>
          </p:txBody>
        </p:sp>
        <p:sp>
          <p:nvSpPr>
            <p:cNvPr id="15403" name="Text Box 54">
              <a:extLst>
                <a:ext uri="{FF2B5EF4-FFF2-40B4-BE49-F238E27FC236}">
                  <a16:creationId xmlns:a16="http://schemas.microsoft.com/office/drawing/2014/main" id="{365B311C-DBB1-44A8-BFD4-E69F34DA6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254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  <a:ea typeface="標楷體" panose="03000509000000000000" pitchFamily="65" charset="-120"/>
                </a:rPr>
                <a:t>4</a:t>
              </a:r>
            </a:p>
          </p:txBody>
        </p:sp>
        <p:sp>
          <p:nvSpPr>
            <p:cNvPr id="15404" name="Line 55">
              <a:extLst>
                <a:ext uri="{FF2B5EF4-FFF2-40B4-BE49-F238E27FC236}">
                  <a16:creationId xmlns:a16="http://schemas.microsoft.com/office/drawing/2014/main" id="{53629596-412E-47FE-94A1-2B4249EB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2609"/>
              <a:ext cx="227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5370" name="Rectangle 57">
            <a:extLst>
              <a:ext uri="{FF2B5EF4-FFF2-40B4-BE49-F238E27FC236}">
                <a16:creationId xmlns:a16="http://schemas.microsoft.com/office/drawing/2014/main" id="{9F82CCBE-B3E3-40F1-854E-DE8A3F76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3200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zh-TW">
              <a:solidFill>
                <a:srgbClr val="003399"/>
              </a:solidFill>
            </a:endParaRPr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6C4AF946-B7F8-4EDA-805E-53766F5267A4}"/>
              </a:ext>
            </a:extLst>
          </p:cNvPr>
          <p:cNvGrpSpPr>
            <a:grpSpLocks/>
          </p:cNvGrpSpPr>
          <p:nvPr/>
        </p:nvGrpSpPr>
        <p:grpSpPr bwMode="auto">
          <a:xfrm>
            <a:off x="4213225" y="3286125"/>
            <a:ext cx="1181100" cy="847725"/>
            <a:chOff x="1658" y="1706"/>
            <a:chExt cx="744" cy="534"/>
          </a:xfrm>
        </p:grpSpPr>
        <p:grpSp>
          <p:nvGrpSpPr>
            <p:cNvPr id="15393" name="Group 60">
              <a:extLst>
                <a:ext uri="{FF2B5EF4-FFF2-40B4-BE49-F238E27FC236}">
                  <a16:creationId xmlns:a16="http://schemas.microsoft.com/office/drawing/2014/main" id="{FA1ED551-97E2-40CF-B75D-E28A4DA0E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8" y="1706"/>
              <a:ext cx="245" cy="534"/>
              <a:chOff x="4882" y="2341"/>
              <a:chExt cx="245" cy="534"/>
            </a:xfrm>
          </p:grpSpPr>
          <p:sp>
            <p:nvSpPr>
              <p:cNvPr id="15399" name="Text Box 61">
                <a:extLst>
                  <a:ext uri="{FF2B5EF4-FFF2-40B4-BE49-F238E27FC236}">
                    <a16:creationId xmlns:a16="http://schemas.microsoft.com/office/drawing/2014/main" id="{A5120532-D892-4A95-9A62-6C4959358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" y="234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ingdings 2" panose="05020102010507070707" pitchFamily="18" charset="2"/>
                  </a:rPr>
                  <a:t>2</a:t>
                </a:r>
                <a:endParaRPr lang="en-US" altLang="zh-TW">
                  <a:solidFill>
                    <a:srgbClr val="003399"/>
                  </a:solidFill>
                  <a:ea typeface="標楷體" panose="03000509000000000000" pitchFamily="65" charset="-120"/>
                  <a:sym typeface="Webdings" panose="05030102010509060703" pitchFamily="18" charset="2"/>
                </a:endParaRPr>
              </a:p>
            </p:txBody>
          </p:sp>
          <p:sp>
            <p:nvSpPr>
              <p:cNvPr id="15400" name="Text Box 62">
                <a:extLst>
                  <a:ext uri="{FF2B5EF4-FFF2-40B4-BE49-F238E27FC236}">
                    <a16:creationId xmlns:a16="http://schemas.microsoft.com/office/drawing/2014/main" id="{EFECBC91-5AA4-4D14-96DC-7AFB16141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" y="25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8</a:t>
                </a:r>
              </a:p>
            </p:txBody>
          </p:sp>
          <p:sp>
            <p:nvSpPr>
              <p:cNvPr id="15401" name="Line 63">
                <a:extLst>
                  <a:ext uri="{FF2B5EF4-FFF2-40B4-BE49-F238E27FC236}">
                    <a16:creationId xmlns:a16="http://schemas.microsoft.com/office/drawing/2014/main" id="{78BDAD29-C6DA-4761-98DB-BA0D9ABD2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394" name="Group 64">
              <a:extLst>
                <a:ext uri="{FF2B5EF4-FFF2-40B4-BE49-F238E27FC236}">
                  <a16:creationId xmlns:a16="http://schemas.microsoft.com/office/drawing/2014/main" id="{8BCA3E77-60DB-4006-8328-3DE27D0CC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6" y="1706"/>
              <a:ext cx="246" cy="534"/>
              <a:chOff x="4881" y="2341"/>
              <a:chExt cx="246" cy="534"/>
            </a:xfrm>
          </p:grpSpPr>
          <p:sp>
            <p:nvSpPr>
              <p:cNvPr id="15396" name="Text Box 65">
                <a:extLst>
                  <a:ext uri="{FF2B5EF4-FFF2-40B4-BE49-F238E27FC236}">
                    <a16:creationId xmlns:a16="http://schemas.microsoft.com/office/drawing/2014/main" id="{11A8E30F-38C2-45F4-8C56-2797491FF2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1" y="234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sym typeface="Webdings" panose="05030102010509060703" pitchFamily="18" charset="2"/>
                  </a:rPr>
                  <a:t>1</a:t>
                </a:r>
              </a:p>
            </p:txBody>
          </p:sp>
          <p:sp>
            <p:nvSpPr>
              <p:cNvPr id="15397" name="Text Box 66">
                <a:extLst>
                  <a:ext uri="{FF2B5EF4-FFF2-40B4-BE49-F238E27FC236}">
                    <a16:creationId xmlns:a16="http://schemas.microsoft.com/office/drawing/2014/main" id="{3DC7FBA7-42CD-4DB6-9AEE-8A9B5EF07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" y="25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</a:t>
                </a:r>
              </a:p>
            </p:txBody>
          </p:sp>
          <p:sp>
            <p:nvSpPr>
              <p:cNvPr id="15398" name="Line 67">
                <a:extLst>
                  <a:ext uri="{FF2B5EF4-FFF2-40B4-BE49-F238E27FC236}">
                    <a16:creationId xmlns:a16="http://schemas.microsoft.com/office/drawing/2014/main" id="{7C9FDE12-0EBB-40C7-9741-DA50554D8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395" name="Rectangle 68">
              <a:extLst>
                <a:ext uri="{FF2B5EF4-FFF2-40B4-BE49-F238E27FC236}">
                  <a16:creationId xmlns:a16="http://schemas.microsoft.com/office/drawing/2014/main" id="{7E6E6058-3126-4566-A820-614D166A5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1788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>
                  <a:solidFill>
                    <a:srgbClr val="003399"/>
                  </a:solidFill>
                </a:rPr>
                <a:t>=</a:t>
              </a:r>
            </a:p>
          </p:txBody>
        </p:sp>
      </p:grpSp>
      <p:grpSp>
        <p:nvGrpSpPr>
          <p:cNvPr id="8" name="Group 69">
            <a:extLst>
              <a:ext uri="{FF2B5EF4-FFF2-40B4-BE49-F238E27FC236}">
                <a16:creationId xmlns:a16="http://schemas.microsoft.com/office/drawing/2014/main" id="{9A40D5E1-2482-4C94-B26B-8441F0F426D2}"/>
              </a:ext>
            </a:extLst>
          </p:cNvPr>
          <p:cNvGrpSpPr>
            <a:grpSpLocks/>
          </p:cNvGrpSpPr>
          <p:nvPr/>
        </p:nvGrpSpPr>
        <p:grpSpPr bwMode="auto">
          <a:xfrm>
            <a:off x="7062788" y="3268663"/>
            <a:ext cx="1181100" cy="847725"/>
            <a:chOff x="1658" y="1706"/>
            <a:chExt cx="744" cy="534"/>
          </a:xfrm>
        </p:grpSpPr>
        <p:grpSp>
          <p:nvGrpSpPr>
            <p:cNvPr id="15384" name="Group 70">
              <a:extLst>
                <a:ext uri="{FF2B5EF4-FFF2-40B4-BE49-F238E27FC236}">
                  <a16:creationId xmlns:a16="http://schemas.microsoft.com/office/drawing/2014/main" id="{59DAA5B1-BCE3-4C5F-9841-8C4921B1C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8" y="1706"/>
              <a:ext cx="245" cy="534"/>
              <a:chOff x="4882" y="2341"/>
              <a:chExt cx="245" cy="534"/>
            </a:xfrm>
          </p:grpSpPr>
          <p:sp>
            <p:nvSpPr>
              <p:cNvPr id="15390" name="Text Box 71">
                <a:extLst>
                  <a:ext uri="{FF2B5EF4-FFF2-40B4-BE49-F238E27FC236}">
                    <a16:creationId xmlns:a16="http://schemas.microsoft.com/office/drawing/2014/main" id="{21F02CEA-AE00-4FB5-AE9D-784397EF5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" y="234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  <a:sym typeface="Webdings" panose="05030102010509060703" pitchFamily="18" charset="2"/>
                  </a:rPr>
                  <a:t>2</a:t>
                </a:r>
              </a:p>
            </p:txBody>
          </p:sp>
          <p:sp>
            <p:nvSpPr>
              <p:cNvPr id="15391" name="Text Box 72">
                <a:extLst>
                  <a:ext uri="{FF2B5EF4-FFF2-40B4-BE49-F238E27FC236}">
                    <a16:creationId xmlns:a16="http://schemas.microsoft.com/office/drawing/2014/main" id="{B7352409-4D8F-455F-8403-B940D964C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" y="25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8</a:t>
                </a:r>
              </a:p>
            </p:txBody>
          </p:sp>
          <p:sp>
            <p:nvSpPr>
              <p:cNvPr id="15392" name="Line 73">
                <a:extLst>
                  <a:ext uri="{FF2B5EF4-FFF2-40B4-BE49-F238E27FC236}">
                    <a16:creationId xmlns:a16="http://schemas.microsoft.com/office/drawing/2014/main" id="{6C209B8A-942A-4C21-A472-B29BB5C01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385" name="Group 74">
              <a:extLst>
                <a:ext uri="{FF2B5EF4-FFF2-40B4-BE49-F238E27FC236}">
                  <a16:creationId xmlns:a16="http://schemas.microsoft.com/office/drawing/2014/main" id="{9B2E60C6-5FDE-41CD-971F-AD78CB139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6" y="1706"/>
              <a:ext cx="246" cy="534"/>
              <a:chOff x="4881" y="2341"/>
              <a:chExt cx="246" cy="534"/>
            </a:xfrm>
          </p:grpSpPr>
          <p:sp>
            <p:nvSpPr>
              <p:cNvPr id="15387" name="Text Box 75">
                <a:extLst>
                  <a:ext uri="{FF2B5EF4-FFF2-40B4-BE49-F238E27FC236}">
                    <a16:creationId xmlns:a16="http://schemas.microsoft.com/office/drawing/2014/main" id="{3B1AFC2D-F323-4E5A-9FB0-4C3130963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1" y="234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sym typeface="Webdings" panose="05030102010509060703" pitchFamily="18" charset="2"/>
                  </a:rPr>
                  <a:t>1</a:t>
                </a:r>
              </a:p>
            </p:txBody>
          </p:sp>
          <p:sp>
            <p:nvSpPr>
              <p:cNvPr id="15388" name="Text Box 76">
                <a:extLst>
                  <a:ext uri="{FF2B5EF4-FFF2-40B4-BE49-F238E27FC236}">
                    <a16:creationId xmlns:a16="http://schemas.microsoft.com/office/drawing/2014/main" id="{3239606F-D490-44B6-9DE6-8C3264CEFF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" y="25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</a:t>
                </a:r>
              </a:p>
            </p:txBody>
          </p:sp>
          <p:sp>
            <p:nvSpPr>
              <p:cNvPr id="15389" name="Line 77">
                <a:extLst>
                  <a:ext uri="{FF2B5EF4-FFF2-40B4-BE49-F238E27FC236}">
                    <a16:creationId xmlns:a16="http://schemas.microsoft.com/office/drawing/2014/main" id="{67D7F672-85E9-4F0B-9C62-236188606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2609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386" name="Rectangle 78">
              <a:extLst>
                <a:ext uri="{FF2B5EF4-FFF2-40B4-BE49-F238E27FC236}">
                  <a16:creationId xmlns:a16="http://schemas.microsoft.com/office/drawing/2014/main" id="{7229B185-FD91-4DE1-8BEA-7B7F69540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788"/>
              <a:ext cx="1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>
                  <a:solidFill>
                    <a:srgbClr val="003399"/>
                  </a:solidFill>
                </a:rPr>
                <a:t>=</a:t>
              </a:r>
            </a:p>
          </p:txBody>
        </p:sp>
      </p:grpSp>
      <p:sp>
        <p:nvSpPr>
          <p:cNvPr id="15373" name="Text Box 98">
            <a:extLst>
              <a:ext uri="{FF2B5EF4-FFF2-40B4-BE49-F238E27FC236}">
                <a16:creationId xmlns:a16="http://schemas.microsoft.com/office/drawing/2014/main" id="{7C2C29D2-3640-4677-86DC-B15C9634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2133600"/>
            <a:ext cx="2873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II.</a:t>
            </a:r>
          </a:p>
        </p:txBody>
      </p:sp>
      <p:sp>
        <p:nvSpPr>
          <p:cNvPr id="15374" name="Text Box 99">
            <a:extLst>
              <a:ext uri="{FF2B5EF4-FFF2-40B4-BE49-F238E27FC236}">
                <a16:creationId xmlns:a16="http://schemas.microsoft.com/office/drawing/2014/main" id="{76897F85-44DB-4665-9A71-C2A08482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133600"/>
            <a:ext cx="2873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I.</a:t>
            </a:r>
          </a:p>
        </p:txBody>
      </p:sp>
      <p:sp>
        <p:nvSpPr>
          <p:cNvPr id="15375" name="Text Box 100">
            <a:extLst>
              <a:ext uri="{FF2B5EF4-FFF2-40B4-BE49-F238E27FC236}">
                <a16:creationId xmlns:a16="http://schemas.microsoft.com/office/drawing/2014/main" id="{93B8786E-7BFF-41F6-A986-D5C8842C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062163"/>
            <a:ext cx="5032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III.</a:t>
            </a:r>
          </a:p>
        </p:txBody>
      </p:sp>
      <p:sp>
        <p:nvSpPr>
          <p:cNvPr id="164965" name="Line 101">
            <a:extLst>
              <a:ext uri="{FF2B5EF4-FFF2-40B4-BE49-F238E27FC236}">
                <a16:creationId xmlns:a16="http://schemas.microsoft.com/office/drawing/2014/main" id="{3E35E005-05AC-4985-8729-427E91547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3009900"/>
            <a:ext cx="792162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971" name="Line 107">
            <a:extLst>
              <a:ext uri="{FF2B5EF4-FFF2-40B4-BE49-F238E27FC236}">
                <a16:creationId xmlns:a16="http://schemas.microsoft.com/office/drawing/2014/main" id="{5D16E87B-0982-4035-B47C-4DF8272BD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2784475"/>
            <a:ext cx="0" cy="557213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973" name="Line 109">
            <a:extLst>
              <a:ext uri="{FF2B5EF4-FFF2-40B4-BE49-F238E27FC236}">
                <a16:creationId xmlns:a16="http://schemas.microsoft.com/office/drawing/2014/main" id="{B15C6D6C-32D7-427A-9211-348831ED1F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7325" y="2787650"/>
            <a:ext cx="0" cy="554038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任意多边形 1">
            <a:extLst>
              <a:ext uri="{FF2B5EF4-FFF2-40B4-BE49-F238E27FC236}">
                <a16:creationId xmlns:a16="http://schemas.microsoft.com/office/drawing/2014/main" id="{0D3C1301-7AC0-406F-A466-C3B22E6307E0}"/>
              </a:ext>
            </a:extLst>
          </p:cNvPr>
          <p:cNvSpPr>
            <a:spLocks/>
          </p:cNvSpPr>
          <p:nvPr/>
        </p:nvSpPr>
        <p:spPr bwMode="auto">
          <a:xfrm>
            <a:off x="3846513" y="2481263"/>
            <a:ext cx="368300" cy="260350"/>
          </a:xfrm>
          <a:custGeom>
            <a:avLst/>
            <a:gdLst>
              <a:gd name="T0" fmla="*/ 343879 w 368618"/>
              <a:gd name="T1" fmla="*/ 30665 h 251460"/>
              <a:gd name="T2" fmla="*/ 0 w 368618"/>
              <a:gd name="T3" fmla="*/ 0 h 251460"/>
              <a:gd name="T4" fmla="*/ 344323 w 368618"/>
              <a:gd name="T5" fmla="*/ 4046880 h 251460"/>
              <a:gd name="T6" fmla="*/ 343879 w 368618"/>
              <a:gd name="T7" fmla="*/ 30665 h 251460"/>
              <a:gd name="T8" fmla="*/ 0 60000 65536"/>
              <a:gd name="T9" fmla="*/ 0 60000 65536"/>
              <a:gd name="T10" fmla="*/ 0 60000 65536"/>
              <a:gd name="T11" fmla="*/ 0 60000 65536"/>
              <a:gd name="T12" fmla="*/ 0 w 368618"/>
              <a:gd name="T13" fmla="*/ 0 h 251460"/>
              <a:gd name="T14" fmla="*/ 368618 w 368618"/>
              <a:gd name="T15" fmla="*/ 251460 h 2514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618" h="251460">
                <a:moveTo>
                  <a:pt x="368142" y="1905"/>
                </a:moveTo>
                <a:lnTo>
                  <a:pt x="0" y="0"/>
                </a:lnTo>
                <a:lnTo>
                  <a:pt x="368618" y="251460"/>
                </a:lnTo>
                <a:cubicBezTo>
                  <a:pt x="367666" y="169069"/>
                  <a:pt x="369094" y="84296"/>
                  <a:pt x="368142" y="19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任意多边形 44">
            <a:extLst>
              <a:ext uri="{FF2B5EF4-FFF2-40B4-BE49-F238E27FC236}">
                <a16:creationId xmlns:a16="http://schemas.microsoft.com/office/drawing/2014/main" id="{3BF8261A-F22B-4222-8351-7FB539B8FD0B}"/>
              </a:ext>
            </a:extLst>
          </p:cNvPr>
          <p:cNvSpPr>
            <a:spLocks/>
          </p:cNvSpPr>
          <p:nvPr/>
        </p:nvSpPr>
        <p:spPr bwMode="auto">
          <a:xfrm>
            <a:off x="3883025" y="2495550"/>
            <a:ext cx="330200" cy="238125"/>
          </a:xfrm>
          <a:custGeom>
            <a:avLst/>
            <a:gdLst>
              <a:gd name="T0" fmla="*/ 936 w 402939"/>
              <a:gd name="T1" fmla="*/ 0 h 249555"/>
              <a:gd name="T2" fmla="*/ 0 w 402939"/>
              <a:gd name="T3" fmla="*/ 375450 h 249555"/>
              <a:gd name="T4" fmla="*/ 937 w 402939"/>
              <a:gd name="T5" fmla="*/ 39170312 h 249555"/>
              <a:gd name="T6" fmla="*/ 936 w 402939"/>
              <a:gd name="T7" fmla="*/ 0 h 249555"/>
              <a:gd name="T8" fmla="*/ 0 60000 65536"/>
              <a:gd name="T9" fmla="*/ 0 60000 65536"/>
              <a:gd name="T10" fmla="*/ 0 60000 65536"/>
              <a:gd name="T11" fmla="*/ 0 60000 65536"/>
              <a:gd name="T12" fmla="*/ 0 w 402939"/>
              <a:gd name="T13" fmla="*/ 0 h 249555"/>
              <a:gd name="T14" fmla="*/ 402939 w 402939"/>
              <a:gd name="T15" fmla="*/ 249555 h 249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939" h="249555">
                <a:moveTo>
                  <a:pt x="402463" y="0"/>
                </a:moveTo>
                <a:lnTo>
                  <a:pt x="0" y="2392"/>
                </a:lnTo>
                <a:lnTo>
                  <a:pt x="402939" y="249555"/>
                </a:lnTo>
                <a:cubicBezTo>
                  <a:pt x="401987" y="167164"/>
                  <a:pt x="403415" y="82391"/>
                  <a:pt x="402463" y="0"/>
                </a:cubicBezTo>
                <a:close/>
              </a:path>
            </a:pathLst>
          </a:custGeom>
          <a:solidFill>
            <a:srgbClr val="E6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966" name="Line 102">
            <a:extLst>
              <a:ext uri="{FF2B5EF4-FFF2-40B4-BE49-F238E27FC236}">
                <a16:creationId xmlns:a16="http://schemas.microsoft.com/office/drawing/2014/main" id="{773D24D9-4A68-4E9D-A020-CAE5BD71D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925" y="2481263"/>
            <a:ext cx="7493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任意多边形 44-2">
            <a:extLst>
              <a:ext uri="{FF2B5EF4-FFF2-40B4-BE49-F238E27FC236}">
                <a16:creationId xmlns:a16="http://schemas.microsoft.com/office/drawing/2014/main" id="{A8DBD7C5-8080-4C96-893F-728A826212FD}"/>
              </a:ext>
            </a:extLst>
          </p:cNvPr>
          <p:cNvSpPr>
            <a:spLocks/>
          </p:cNvSpPr>
          <p:nvPr/>
        </p:nvSpPr>
        <p:spPr bwMode="auto">
          <a:xfrm rot="10800000">
            <a:off x="3463925" y="2225675"/>
            <a:ext cx="368300" cy="255588"/>
          </a:xfrm>
          <a:custGeom>
            <a:avLst/>
            <a:gdLst>
              <a:gd name="T0" fmla="*/ 1298 w 402939"/>
              <a:gd name="T1" fmla="*/ 0 h 249555"/>
              <a:gd name="T2" fmla="*/ 0 w 402939"/>
              <a:gd name="T3" fmla="*/ 462656 h 249555"/>
              <a:gd name="T4" fmla="*/ 1300 w 402939"/>
              <a:gd name="T5" fmla="*/ 48268302 h 249555"/>
              <a:gd name="T6" fmla="*/ 1298 w 402939"/>
              <a:gd name="T7" fmla="*/ 0 h 249555"/>
              <a:gd name="T8" fmla="*/ 0 60000 65536"/>
              <a:gd name="T9" fmla="*/ 0 60000 65536"/>
              <a:gd name="T10" fmla="*/ 0 60000 65536"/>
              <a:gd name="T11" fmla="*/ 0 60000 65536"/>
              <a:gd name="T12" fmla="*/ 0 w 402939"/>
              <a:gd name="T13" fmla="*/ 0 h 249555"/>
              <a:gd name="T14" fmla="*/ 402939 w 402939"/>
              <a:gd name="T15" fmla="*/ 249555 h 249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939" h="249555">
                <a:moveTo>
                  <a:pt x="402463" y="0"/>
                </a:moveTo>
                <a:lnTo>
                  <a:pt x="0" y="2392"/>
                </a:lnTo>
                <a:lnTo>
                  <a:pt x="402939" y="249555"/>
                </a:lnTo>
                <a:cubicBezTo>
                  <a:pt x="401987" y="167164"/>
                  <a:pt x="403415" y="82391"/>
                  <a:pt x="402463" y="0"/>
                </a:cubicBezTo>
                <a:close/>
              </a:path>
            </a:pathLst>
          </a:custGeom>
          <a:solidFill>
            <a:srgbClr val="E6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383" name="Picture 70" descr="C:\Documents and Settings\garwin.zhang\Desktop\LRMathATP6_T4_JPG\T4_04a_P6.jpg">
            <a:extLst>
              <a:ext uri="{FF2B5EF4-FFF2-40B4-BE49-F238E27FC236}">
                <a16:creationId xmlns:a16="http://schemas.microsoft.com/office/drawing/2014/main" id="{015BF898-F1FB-48E1-8D68-586EBD80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5"/>
          <a:stretch>
            <a:fillRect/>
          </a:stretch>
        </p:blipFill>
        <p:spPr bwMode="auto">
          <a:xfrm>
            <a:off x="5835650" y="2117725"/>
            <a:ext cx="1470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4774 -0.0444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4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4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4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4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264A5AF-5DBE-4FEF-8D6B-4E402A31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83" y="2877920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3571D44E-0BDE-4CE0-BA13-6026F2680470}"/>
              </a:ext>
            </a:extLst>
          </p:cNvPr>
          <p:cNvSpPr/>
          <p:nvPr/>
        </p:nvSpPr>
        <p:spPr bwMode="auto">
          <a:xfrm>
            <a:off x="3333750" y="1719263"/>
            <a:ext cx="4945063" cy="395287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D0C8E8FB-79AB-4194-8DAC-E8B83E6D3708}"/>
              </a:ext>
            </a:extLst>
          </p:cNvPr>
          <p:cNvSpPr/>
          <p:nvPr/>
        </p:nvSpPr>
        <p:spPr bwMode="auto">
          <a:xfrm>
            <a:off x="971550" y="1062038"/>
            <a:ext cx="1655763" cy="395287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DC0B556-D1E3-421C-9734-9BB168B8D45B}"/>
              </a:ext>
            </a:extLst>
          </p:cNvPr>
          <p:cNvSpPr/>
          <p:nvPr/>
        </p:nvSpPr>
        <p:spPr bwMode="auto">
          <a:xfrm>
            <a:off x="927100" y="2292350"/>
            <a:ext cx="820738" cy="395288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372DFBF8-439E-41B9-B871-A4B5CF364509}"/>
              </a:ext>
            </a:extLst>
          </p:cNvPr>
          <p:cNvSpPr/>
          <p:nvPr/>
        </p:nvSpPr>
        <p:spPr>
          <a:xfrm>
            <a:off x="468313" y="981075"/>
            <a:ext cx="8066087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altLang="zh-TW" dirty="0">
                <a:ea typeface="標楷體" panose="03000509000000000000" pitchFamily="65" charset="-120"/>
              </a:rPr>
              <a:t>5. </a:t>
            </a:r>
            <a:r>
              <a:rPr lang="zh-TW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原有</a:t>
            </a:r>
            <a:r>
              <a:rPr lang="en-US" altLang="zh-TW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400</a:t>
            </a:r>
            <a:r>
              <a:rPr lang="zh-TW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個箱子。昨天用去</a:t>
            </a:r>
            <a:r>
              <a:rPr lang="en-US" altLang="zh-TW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120</a:t>
            </a:r>
            <a:r>
              <a:rPr lang="zh-TW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個，今天用去餘</a:t>
            </a:r>
            <a:endParaRPr lang="en-US" altLang="zh-TW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</a:t>
            </a:r>
            <a:r>
              <a:rPr lang="zh-TW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下箱子的      。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今天用</a:t>
            </a:r>
            <a:r>
              <a:rPr lang="zh-TW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去的箱子佔原有的百分之</a:t>
            </a:r>
            <a:endParaRPr lang="en-US" altLang="zh-TW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</a:t>
            </a:r>
            <a:r>
              <a:rPr lang="zh-TW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幾？</a:t>
            </a:r>
            <a:endParaRPr lang="zh-CN" altLang="zh-CN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 marL="958850" indent="-514350" eaLnBrk="1" hangingPunct="1">
              <a:spcAft>
                <a:spcPts val="1800"/>
              </a:spcAft>
              <a:buFontTx/>
              <a:buAutoNum type="alphaUcPeriod"/>
              <a:tabLst>
                <a:tab pos="266700" algn="l"/>
              </a:tabLst>
              <a:defRPr/>
            </a:pPr>
            <a:r>
              <a:rPr lang="en-US" altLang="zh-TW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6%			      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B. </a:t>
            </a:r>
            <a:r>
              <a:rPr lang="en-US" altLang="zh-TW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14%</a:t>
            </a:r>
          </a:p>
          <a:p>
            <a:pPr marL="444500" eaLnBrk="1" hangingPunct="1"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en-US" altLang="zh-CN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C.  20%			      D. 30%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1C8C0E-2A13-4FA8-8BF0-286DA55F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42" y="2796361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9F46C02F-E203-4D09-B466-84465FAF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4554438"/>
            <a:ext cx="904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dirty="0">
                <a:solidFill>
                  <a:srgbClr val="003399"/>
                </a:solidFill>
                <a:latin typeface="+mn-lt"/>
              </a:rPr>
              <a:t>400</a:t>
            </a:r>
            <a:endParaRPr lang="en-US" altLang="zh-CN" dirty="0">
              <a:solidFill>
                <a:srgbClr val="003399"/>
              </a:solidFill>
              <a:latin typeface="+mn-lt"/>
            </a:endParaRPr>
          </a:p>
        </p:txBody>
      </p:sp>
      <p:grpSp>
        <p:nvGrpSpPr>
          <p:cNvPr id="16393" name="组合 17">
            <a:extLst>
              <a:ext uri="{FF2B5EF4-FFF2-40B4-BE49-F238E27FC236}">
                <a16:creationId xmlns:a16="http://schemas.microsoft.com/office/drawing/2014/main" id="{DE5D6BB3-BA85-4275-ADE5-B0684451644F}"/>
              </a:ext>
            </a:extLst>
          </p:cNvPr>
          <p:cNvGrpSpPr>
            <a:grpSpLocks/>
          </p:cNvGrpSpPr>
          <p:nvPr/>
        </p:nvGrpSpPr>
        <p:grpSpPr bwMode="auto">
          <a:xfrm>
            <a:off x="2360613" y="1536700"/>
            <a:ext cx="820737" cy="860425"/>
            <a:chOff x="3670621" y="1881261"/>
            <a:chExt cx="402321" cy="860992"/>
          </a:xfrm>
        </p:grpSpPr>
        <p:sp>
          <p:nvSpPr>
            <p:cNvPr id="16415" name="Rectangle 4">
              <a:extLst>
                <a:ext uri="{FF2B5EF4-FFF2-40B4-BE49-F238E27FC236}">
                  <a16:creationId xmlns:a16="http://schemas.microsoft.com/office/drawing/2014/main" id="{FBDF06A0-5DDE-4DE6-8CC5-2EBB08920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21" y="1881261"/>
              <a:ext cx="402321" cy="86099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ts val="3000"/>
                </a:lnSpc>
              </a:pPr>
              <a:r>
                <a:rPr lang="en-US" altLang="zh-TW">
                  <a:ea typeface="標楷體" panose="03000509000000000000" pitchFamily="65" charset="-120"/>
                </a:rPr>
                <a:t>1</a:t>
              </a:r>
            </a:p>
            <a:p>
              <a:pPr algn="ctr">
                <a:lnSpc>
                  <a:spcPts val="3000"/>
                </a:lnSpc>
              </a:pPr>
              <a:r>
                <a:rPr lang="en-US" altLang="zh-CN">
                  <a:ea typeface="標楷體" panose="03000509000000000000" pitchFamily="65" charset="-120"/>
                </a:rPr>
                <a:t>5</a:t>
              </a:r>
              <a:endParaRPr lang="zh-CN" altLang="en-US">
                <a:ea typeface="標楷體" panose="03000509000000000000" pitchFamily="65" charset="-120"/>
              </a:endParaRPr>
            </a:p>
          </p:txBody>
        </p:sp>
        <p:cxnSp>
          <p:nvCxnSpPr>
            <p:cNvPr id="16416" name="直接连接符 16">
              <a:extLst>
                <a:ext uri="{FF2B5EF4-FFF2-40B4-BE49-F238E27FC236}">
                  <a16:creationId xmlns:a16="http://schemas.microsoft.com/office/drawing/2014/main" id="{8DD08030-C085-4E11-88E3-FAC1269939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3744935" y="2288861"/>
              <a:ext cx="246906" cy="0"/>
            </a:xfrm>
            <a:prstGeom prst="line">
              <a:avLst/>
            </a:prstGeom>
            <a:noFill/>
            <a:ln w="1778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" name="Line 88">
            <a:extLst>
              <a:ext uri="{FF2B5EF4-FFF2-40B4-BE49-F238E27FC236}">
                <a16:creationId xmlns:a16="http://schemas.microsoft.com/office/drawing/2014/main" id="{525DAFD7-B071-45CA-AB9E-39B3905E7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1457325"/>
            <a:ext cx="73072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8BCF24B-716A-49E1-82C9-F7F84B5E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5497413"/>
            <a:ext cx="2174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FF00FF"/>
                </a:solidFill>
                <a:latin typeface="+mn-lt"/>
              </a:rPr>
              <a:t>(400</a:t>
            </a:r>
            <a:r>
              <a:rPr lang="zh-TW" altLang="en-US" dirty="0">
                <a:solidFill>
                  <a:srgbClr val="FF00FF"/>
                </a:solidFill>
              </a:rPr>
              <a:t>－</a:t>
            </a:r>
            <a:r>
              <a:rPr lang="en-US" altLang="zh-TW" dirty="0">
                <a:solidFill>
                  <a:srgbClr val="FF00FF"/>
                </a:solidFill>
                <a:latin typeface="+mn-lt"/>
              </a:rPr>
              <a:t>120)</a:t>
            </a:r>
            <a:endParaRPr lang="en-US" altLang="zh-CN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B9546E8-C959-4010-A7E6-19DF955A9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5489475"/>
            <a:ext cx="32305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zh-CN" altLang="en-US" sz="2800" kern="100" dirty="0">
                <a:solidFill>
                  <a:srgbClr val="FF00FF"/>
                </a:solidFill>
                <a:ea typeface="DFKai-SB" panose="03000509000000000000" pitchFamily="65" charset="-120"/>
              </a:rPr>
              <a:t>今天用</a:t>
            </a:r>
            <a:r>
              <a:rPr lang="zh-TW" altLang="en-US" sz="2800" kern="100" dirty="0">
                <a:solidFill>
                  <a:srgbClr val="FF00FF"/>
                </a:solidFill>
                <a:ea typeface="DFKai-SB" panose="03000509000000000000" pitchFamily="65" charset="-120"/>
              </a:rPr>
              <a:t>去箱子</a:t>
            </a:r>
            <a:r>
              <a:rPr lang="zh-TW" altLang="en-US" sz="2800" dirty="0">
                <a:solidFill>
                  <a:srgbClr val="FF00FF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：</a:t>
            </a:r>
            <a:endParaRPr lang="en-US" altLang="zh-TW" sz="2800" dirty="0">
              <a:solidFill>
                <a:srgbClr val="FF00FF"/>
              </a:solidFill>
              <a:latin typeface="標楷體" panose="03000509000000000000" pitchFamily="65" charset="-120"/>
              <a:sym typeface="Symbol" panose="05050102010706020507" pitchFamily="18" charset="2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17C177CF-6353-4423-A974-F628474B08DF}"/>
              </a:ext>
            </a:extLst>
          </p:cNvPr>
          <p:cNvGrpSpPr>
            <a:grpSpLocks/>
          </p:cNvGrpSpPr>
          <p:nvPr/>
        </p:nvGrpSpPr>
        <p:grpSpPr bwMode="auto">
          <a:xfrm>
            <a:off x="5307012" y="5258272"/>
            <a:ext cx="835025" cy="927100"/>
            <a:chOff x="1361184" y="3883926"/>
            <a:chExt cx="834082" cy="927100"/>
          </a:xfrm>
        </p:grpSpPr>
        <p:sp>
          <p:nvSpPr>
            <p:cNvPr id="16410" name="文本框 31">
              <a:extLst>
                <a:ext uri="{FF2B5EF4-FFF2-40B4-BE49-F238E27FC236}">
                  <a16:creationId xmlns:a16="http://schemas.microsoft.com/office/drawing/2014/main" id="{183E7643-5CFF-40B4-B064-C5BB40690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184" y="4053899"/>
              <a:ext cx="3865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FF00FF"/>
                  </a:solidFill>
                  <a:sym typeface="Symbol" panose="05050102010706020507" pitchFamily="18" charset="2"/>
                </a:rPr>
                <a:t>×</a:t>
              </a:r>
              <a:endParaRPr lang="en-US" altLang="zh-CN">
                <a:solidFill>
                  <a:srgbClr val="FF00FF"/>
                </a:solidFill>
                <a:sym typeface="Symbol" panose="05050102010706020507" pitchFamily="18" charset="2"/>
              </a:endParaRPr>
            </a:p>
          </p:txBody>
        </p:sp>
        <p:grpSp>
          <p:nvGrpSpPr>
            <p:cNvPr id="16411" name="Group 147">
              <a:extLst>
                <a:ext uri="{FF2B5EF4-FFF2-40B4-BE49-F238E27FC236}">
                  <a16:creationId xmlns:a16="http://schemas.microsoft.com/office/drawing/2014/main" id="{FA979BC2-03B6-41F1-9288-D53EC7A30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418" y="3883926"/>
              <a:ext cx="543848" cy="927100"/>
              <a:chOff x="2886" y="2732"/>
              <a:chExt cx="498" cy="584"/>
            </a:xfrm>
          </p:grpSpPr>
          <p:sp>
            <p:nvSpPr>
              <p:cNvPr id="16412" name="Text Box 46">
                <a:extLst>
                  <a:ext uri="{FF2B5EF4-FFF2-40B4-BE49-F238E27FC236}">
                    <a16:creationId xmlns:a16="http://schemas.microsoft.com/office/drawing/2014/main" id="{6124A592-E75D-41C2-A17E-AD6A3DDCA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1" y="2732"/>
                <a:ext cx="49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FF00FF"/>
                    </a:solidFill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16413" name="Text Box 47">
                <a:extLst>
                  <a:ext uri="{FF2B5EF4-FFF2-40B4-BE49-F238E27FC236}">
                    <a16:creationId xmlns:a16="http://schemas.microsoft.com/office/drawing/2014/main" id="{54ED5BE6-1A5B-44FA-AFAB-4BF5942BD7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" y="2986"/>
                <a:ext cx="3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FF00FF"/>
                    </a:solidFill>
                    <a:sym typeface="Symbol" panose="05050102010706020507" pitchFamily="18" charset="2"/>
                  </a:rPr>
                  <a:t>5</a:t>
                </a:r>
              </a:p>
            </p:txBody>
          </p:sp>
          <p:sp>
            <p:nvSpPr>
              <p:cNvPr id="16414" name="Line 48">
                <a:extLst>
                  <a:ext uri="{FF2B5EF4-FFF2-40B4-BE49-F238E27FC236}">
                    <a16:creationId xmlns:a16="http://schemas.microsoft.com/office/drawing/2014/main" id="{D2E739FF-F247-4ACA-A3A9-CF9ABB9FE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021"/>
                <a:ext cx="33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C6C8EBE4-E9FB-4FE2-8477-7EB4C7F1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5476775"/>
            <a:ext cx="19018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FF00FF"/>
                </a:solidFill>
                <a:latin typeface="+mn-lt"/>
              </a:rPr>
              <a:t>=</a:t>
            </a:r>
            <a:r>
              <a:rPr lang="zh-TW" altLang="en-US" dirty="0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TW" dirty="0">
                <a:solidFill>
                  <a:srgbClr val="FF00FF"/>
                </a:solidFill>
                <a:latin typeface="+mn-lt"/>
              </a:rPr>
              <a:t>56(</a:t>
            </a:r>
            <a:r>
              <a:rPr lang="zh-CN" altLang="en-US" dirty="0">
                <a:solidFill>
                  <a:srgbClr val="FF00FF"/>
                </a:solidFill>
                <a:latin typeface="+mn-lt"/>
              </a:rPr>
              <a:t>個</a:t>
            </a:r>
            <a:r>
              <a:rPr lang="en-US" altLang="zh-TW" dirty="0">
                <a:solidFill>
                  <a:srgbClr val="FF00FF"/>
                </a:solidFill>
                <a:latin typeface="+mn-lt"/>
              </a:rPr>
              <a:t>)</a:t>
            </a:r>
            <a:endParaRPr lang="en-US" altLang="zh-CN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81" name="Line 88">
            <a:extLst>
              <a:ext uri="{FF2B5EF4-FFF2-40B4-BE49-F238E27FC236}">
                <a16:creationId xmlns:a16="http://schemas.microsoft.com/office/drawing/2014/main" id="{86A5D467-E3D8-461F-906E-DBEB99EB5C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8688" y="2276475"/>
            <a:ext cx="21605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A48097F6-389D-45C2-8166-AC31D2DC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4322663"/>
            <a:ext cx="16319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×</a:t>
            </a:r>
            <a:r>
              <a:rPr lang="en-US" altLang="zh-TW" dirty="0">
                <a:solidFill>
                  <a:srgbClr val="003399"/>
                </a:solidFill>
                <a:latin typeface="+mn-lt"/>
              </a:rPr>
              <a:t>100</a:t>
            </a:r>
            <a:r>
              <a:rPr lang="en-US" altLang="zh-CN" dirty="0">
                <a:solidFill>
                  <a:srgbClr val="003399"/>
                </a:solidFill>
                <a:latin typeface="+mn-lt"/>
              </a:rPr>
              <a:t>%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1FC8387-12EC-4C79-9ABA-2257E8ED73AA}"/>
              </a:ext>
            </a:extLst>
          </p:cNvPr>
          <p:cNvGrpSpPr>
            <a:grpSpLocks/>
          </p:cNvGrpSpPr>
          <p:nvPr/>
        </p:nvGrpSpPr>
        <p:grpSpPr bwMode="auto">
          <a:xfrm>
            <a:off x="836613" y="4095650"/>
            <a:ext cx="4841875" cy="1103313"/>
            <a:chOff x="4255062" y="4781530"/>
            <a:chExt cx="4841868" cy="1104365"/>
          </a:xfrm>
        </p:grpSpPr>
        <p:sp>
          <p:nvSpPr>
            <p:cNvPr id="16406" name="文本框 40">
              <a:extLst>
                <a:ext uri="{FF2B5EF4-FFF2-40B4-BE49-F238E27FC236}">
                  <a16:creationId xmlns:a16="http://schemas.microsoft.com/office/drawing/2014/main" id="{24318492-8967-4A34-93CC-693772C71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5062" y="4781530"/>
              <a:ext cx="3563474" cy="52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CN" altLang="en-US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今天用</a:t>
              </a:r>
              <a:r>
                <a:rPr lang="zh-TW" altLang="en-US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去箱子</a:t>
              </a:r>
              <a:r>
                <a:rPr lang="zh-CN" altLang="en-US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的數</a:t>
              </a:r>
              <a:r>
                <a:rPr lang="zh-TW" altLang="en-US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量</a:t>
              </a:r>
              <a:endParaRPr lang="en-US" altLang="zh-CN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endParaRPr>
            </a:p>
          </p:txBody>
        </p:sp>
        <p:sp>
          <p:nvSpPr>
            <p:cNvPr id="16407" name="文本框 41">
              <a:extLst>
                <a:ext uri="{FF2B5EF4-FFF2-40B4-BE49-F238E27FC236}">
                  <a16:creationId xmlns:a16="http://schemas.microsoft.com/office/drawing/2014/main" id="{43EE9210-6616-4F2D-9014-2F5E08D3F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9581" y="5362675"/>
              <a:ext cx="31123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原有箱子</a:t>
              </a:r>
              <a:r>
                <a:rPr lang="zh-CN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的數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量</a:t>
              </a:r>
              <a:endParaRPr lang="en-US" altLang="zh-CN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endParaRPr>
            </a:p>
          </p:txBody>
        </p:sp>
        <p:sp>
          <p:nvSpPr>
            <p:cNvPr id="86" name="任意多边形 2">
              <a:extLst>
                <a:ext uri="{FF2B5EF4-FFF2-40B4-BE49-F238E27FC236}">
                  <a16:creationId xmlns:a16="http://schemas.microsoft.com/office/drawing/2014/main" id="{3CBEB799-3657-4878-A327-41B346A48FB3}"/>
                </a:ext>
              </a:extLst>
            </p:cNvPr>
            <p:cNvSpPr/>
            <p:nvPr/>
          </p:nvSpPr>
          <p:spPr>
            <a:xfrm>
              <a:off x="4389999" y="5337685"/>
              <a:ext cx="3167058" cy="0"/>
            </a:xfrm>
            <a:custGeom>
              <a:avLst/>
              <a:gdLst>
                <a:gd name="connsiteX0" fmla="*/ 0 w 2281646"/>
                <a:gd name="connsiteY0" fmla="*/ 0 h 0"/>
                <a:gd name="connsiteX1" fmla="*/ 2281646 w 228164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1646">
                  <a:moveTo>
                    <a:pt x="0" y="0"/>
                  </a:moveTo>
                  <a:lnTo>
                    <a:pt x="2281646" y="0"/>
                  </a:lnTo>
                </a:path>
              </a:pathLst>
            </a:custGeom>
            <a:noFill/>
            <a:ln w="1905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003399"/>
                </a:solidFill>
              </a:endParaRPr>
            </a:p>
          </p:txBody>
        </p:sp>
        <p:sp>
          <p:nvSpPr>
            <p:cNvPr id="87" name="Text Box 24">
              <a:extLst>
                <a:ext uri="{FF2B5EF4-FFF2-40B4-BE49-F238E27FC236}">
                  <a16:creationId xmlns:a16="http://schemas.microsoft.com/office/drawing/2014/main" id="{4AD5D2DB-BE97-4C5E-9C04-40FE64705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9282" y="5043718"/>
              <a:ext cx="1517648" cy="5227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rgbClr val="003399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×</a:t>
              </a:r>
              <a:r>
                <a:rPr lang="en-US" altLang="zh-TW" dirty="0">
                  <a:solidFill>
                    <a:srgbClr val="003399"/>
                  </a:solidFill>
                  <a:latin typeface="+mn-lt"/>
                </a:rPr>
                <a:t>100</a:t>
              </a:r>
              <a:r>
                <a:rPr lang="en-US" altLang="zh-CN" dirty="0">
                  <a:solidFill>
                    <a:srgbClr val="003399"/>
                  </a:solidFill>
                  <a:latin typeface="+mn-lt"/>
                </a:rPr>
                <a:t>% </a:t>
              </a:r>
              <a:r>
                <a:rPr lang="zh-TW" altLang="en-US" dirty="0">
                  <a:solidFill>
                    <a:srgbClr val="003399"/>
                  </a:solidFill>
                  <a:latin typeface="+mn-lt"/>
                </a:rPr>
                <a:t>  </a:t>
              </a:r>
              <a:endParaRPr lang="en-US" altLang="zh-TW" dirty="0">
                <a:solidFill>
                  <a:srgbClr val="0033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FE97C033-8FE6-4D1C-B95D-B1554E84B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357588"/>
            <a:ext cx="477837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003399"/>
                </a:solidFill>
                <a:latin typeface="+mn-lt"/>
              </a:rPr>
              <a:t>=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1B637FB9-E6D5-4D18-93FA-4DC79626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141688"/>
            <a:ext cx="904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dirty="0">
                <a:solidFill>
                  <a:srgbClr val="003399"/>
                </a:solidFill>
                <a:latin typeface="+mn-lt"/>
              </a:rPr>
              <a:t>56</a:t>
            </a:r>
            <a:endParaRPr lang="en-US" altLang="zh-CN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0" name="任意多边形 44">
            <a:extLst>
              <a:ext uri="{FF2B5EF4-FFF2-40B4-BE49-F238E27FC236}">
                <a16:creationId xmlns:a16="http://schemas.microsoft.com/office/drawing/2014/main" id="{1918AE1E-3955-4CEA-98BC-64414816EAE0}"/>
              </a:ext>
            </a:extLst>
          </p:cNvPr>
          <p:cNvSpPr/>
          <p:nvPr/>
        </p:nvSpPr>
        <p:spPr>
          <a:xfrm>
            <a:off x="5792788" y="4617938"/>
            <a:ext cx="549275" cy="0"/>
          </a:xfrm>
          <a:custGeom>
            <a:avLst/>
            <a:gdLst>
              <a:gd name="connsiteX0" fmla="*/ 0 w 2281646"/>
              <a:gd name="connsiteY0" fmla="*/ 0 h 0"/>
              <a:gd name="connsiteX1" fmla="*/ 2281646 w 22816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1646">
                <a:moveTo>
                  <a:pt x="0" y="0"/>
                </a:moveTo>
                <a:lnTo>
                  <a:pt x="2281646" y="0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Text Box 24">
            <a:extLst>
              <a:ext uri="{FF2B5EF4-FFF2-40B4-BE49-F238E27FC236}">
                <a16:creationId xmlns:a16="http://schemas.microsoft.com/office/drawing/2014/main" id="{8BD46781-77A2-41DF-B143-9E00E38A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4332188"/>
            <a:ext cx="1676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3399"/>
                </a:solidFill>
                <a:latin typeface="+mn-lt"/>
              </a:rPr>
              <a:t>= 14</a:t>
            </a:r>
            <a:r>
              <a:rPr lang="en-US" altLang="zh-CN" dirty="0">
                <a:solidFill>
                  <a:srgbClr val="003399"/>
                </a:solidFill>
                <a:latin typeface="+mn-lt"/>
              </a:rPr>
              <a:t>%</a:t>
            </a:r>
            <a:r>
              <a:rPr lang="zh-TW" altLang="en-US" dirty="0">
                <a:solidFill>
                  <a:srgbClr val="003399"/>
                </a:solidFill>
                <a:latin typeface="+mn-lt"/>
              </a:rPr>
              <a:t>  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8" grpId="0"/>
      <p:bldP spid="66" grpId="0"/>
      <p:bldP spid="66" grpId="1"/>
      <p:bldP spid="72" grpId="0"/>
      <p:bldP spid="72" grpId="1"/>
      <p:bldP spid="73" grpId="0"/>
      <p:bldP spid="73" grpId="1"/>
      <p:bldP spid="80" grpId="0"/>
      <p:bldP spid="80" grpId="1"/>
      <p:bldP spid="82" grpId="0"/>
      <p:bldP spid="82" grpId="1"/>
      <p:bldP spid="88" grpId="0"/>
      <p:bldP spid="88" grpId="1"/>
      <p:bldP spid="89" grpId="0"/>
      <p:bldP spid="89" grpId="1"/>
      <p:bldP spid="91" grpId="0"/>
      <p:bldP spid="91" grpId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9525" cap="flat" cmpd="sng" algn="ctr">
          <a:solidFill>
            <a:srgbClr val="FFCCFF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10800000" rev="0"/>
          </a:camera>
          <a:lightRig rig="threePt" dir="t"/>
        </a:scene3d>
      </a:spPr>
      <a:bodyPr wrap="none" anchor="ctr"/>
      <a:lstStyle>
        <a:defPPr algn="r" eaLnBrk="1" hangingPunct="1">
          <a:defRPr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9525" cap="flat" cmpd="sng" algn="ctr">
          <a:solidFill>
            <a:srgbClr val="FFCCFF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10800000" rev="0"/>
          </a:camera>
          <a:lightRig rig="threePt" dir="t"/>
        </a:scene3d>
      </a:spPr>
      <a:bodyPr wrap="none" anchor="ctr"/>
      <a:lstStyle>
        <a:defPPr algn="r" eaLnBrk="1" hangingPunct="1">
          <a:defRPr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10966</TotalTime>
  <Words>4993</Words>
  <Application>Microsoft Office PowerPoint</Application>
  <PresentationFormat>如螢幕大小 (4:3)</PresentationFormat>
  <Paragraphs>1022</Paragraphs>
  <Slides>51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51</vt:i4>
      </vt:variant>
    </vt:vector>
  </HeadingPairs>
  <TitlesOfParts>
    <vt:vector size="68" baseType="lpstr">
      <vt:lpstr>Adobe Gothic Std B</vt:lpstr>
      <vt:lpstr>微软雅黑</vt:lpstr>
      <vt:lpstr>微软雅黑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Webdings</vt:lpstr>
      <vt:lpstr>Wingdings</vt:lpstr>
      <vt:lpstr>Wingdings 3</vt:lpstr>
      <vt:lpstr>預設簡報設計</vt:lpstr>
      <vt:lpstr>1_預設簡報設計</vt:lpstr>
      <vt:lpstr>2_預設簡報設計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seventeen chan</dc:creator>
  <cp:lastModifiedBy>Nancy Zhang</cp:lastModifiedBy>
  <cp:revision>1418</cp:revision>
  <cp:lastPrinted>2010-06-30T06:04:02Z</cp:lastPrinted>
  <dcterms:modified xsi:type="dcterms:W3CDTF">2024-04-16T03:17:20Z</dcterms:modified>
</cp:coreProperties>
</file>