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1" r:id="rId3"/>
    <p:sldMasterId id="2147483653" r:id="rId4"/>
  </p:sldMasterIdLst>
  <p:notesMasterIdLst>
    <p:notesMasterId r:id="rId53"/>
  </p:notesMasterIdLst>
  <p:handoutMasterIdLst>
    <p:handoutMasterId r:id="rId54"/>
  </p:handoutMasterIdLst>
  <p:sldIdLst>
    <p:sldId id="325" r:id="rId5"/>
    <p:sldId id="312" r:id="rId6"/>
    <p:sldId id="421" r:id="rId7"/>
    <p:sldId id="339" r:id="rId8"/>
    <p:sldId id="340" r:id="rId9"/>
    <p:sldId id="341" r:id="rId10"/>
    <p:sldId id="422" r:id="rId11"/>
    <p:sldId id="353" r:id="rId12"/>
    <p:sldId id="346" r:id="rId13"/>
    <p:sldId id="423" r:id="rId14"/>
    <p:sldId id="425" r:id="rId15"/>
    <p:sldId id="426" r:id="rId16"/>
    <p:sldId id="354" r:id="rId17"/>
    <p:sldId id="507" r:id="rId18"/>
    <p:sldId id="508" r:id="rId19"/>
    <p:sldId id="480" r:id="rId20"/>
    <p:sldId id="479" r:id="rId21"/>
    <p:sldId id="345" r:id="rId22"/>
    <p:sldId id="509" r:id="rId23"/>
    <p:sldId id="482" r:id="rId24"/>
    <p:sldId id="437" r:id="rId25"/>
    <p:sldId id="439" r:id="rId26"/>
    <p:sldId id="446" r:id="rId27"/>
    <p:sldId id="440" r:id="rId28"/>
    <p:sldId id="441" r:id="rId29"/>
    <p:sldId id="510" r:id="rId30"/>
    <p:sldId id="483" r:id="rId31"/>
    <p:sldId id="511" r:id="rId32"/>
    <p:sldId id="447" r:id="rId33"/>
    <p:sldId id="448" r:id="rId34"/>
    <p:sldId id="516" r:id="rId35"/>
    <p:sldId id="515" r:id="rId36"/>
    <p:sldId id="454" r:id="rId37"/>
    <p:sldId id="389" r:id="rId38"/>
    <p:sldId id="485" r:id="rId39"/>
    <p:sldId id="506" r:id="rId40"/>
    <p:sldId id="487" r:id="rId41"/>
    <p:sldId id="503" r:id="rId42"/>
    <p:sldId id="491" r:id="rId43"/>
    <p:sldId id="517" r:id="rId44"/>
    <p:sldId id="504" r:id="rId45"/>
    <p:sldId id="518" r:id="rId46"/>
    <p:sldId id="496" r:id="rId47"/>
    <p:sldId id="519" r:id="rId48"/>
    <p:sldId id="505" r:id="rId49"/>
    <p:sldId id="520" r:id="rId50"/>
    <p:sldId id="521" r:id="rId51"/>
    <p:sldId id="310" r:id="rId5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pos="5131">
          <p15:clr>
            <a:srgbClr val="A4A3A4"/>
          </p15:clr>
        </p15:guide>
        <p15:guide id="4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on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FF9900"/>
    <a:srgbClr val="92D050"/>
    <a:srgbClr val="FFCCFF"/>
    <a:srgbClr val="FF00FF"/>
    <a:srgbClr val="97989B"/>
    <a:srgbClr val="FF99FF"/>
    <a:srgbClr val="FF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7" autoAdjust="0"/>
    <p:restoredTop sz="98986" autoAdjust="0"/>
  </p:normalViewPr>
  <p:slideViewPr>
    <p:cSldViewPr>
      <p:cViewPr>
        <p:scale>
          <a:sx n="66" d="100"/>
          <a:sy n="66" d="100"/>
        </p:scale>
        <p:origin x="732" y="414"/>
      </p:cViewPr>
      <p:guideLst>
        <p:guide orient="horz" pos="1842"/>
        <p:guide orient="horz" pos="1480"/>
        <p:guide pos="5131"/>
        <p:guide pos="431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F5C27905-D386-40D5-96E6-787DE1F1F0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99052E61-066E-4026-A815-F951DC7E29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5D4E065-C3E6-4E9A-918E-4A24807EDA2E}" type="datetimeFigureOut">
              <a:rPr lang="zh-TW" altLang="en-US"/>
              <a:pPr>
                <a:defRPr/>
              </a:pPr>
              <a:t>2024/4/16</a:t>
            </a:fld>
            <a:endParaRPr lang="en-US" altLang="zh-TW"/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74908F21-C44E-490D-9AEA-36FB51851E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44760BBA-A314-4EAB-9691-BCE55D291A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CBF27D-B821-4E9C-BDA6-D8F4A69952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01B6C41-FBB2-450E-AFBC-1766AA4900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357260-7902-4529-8CC7-2291781548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A1223BB-7746-4DE9-82E5-CE97E20847E8}" type="datetimeFigureOut">
              <a:rPr lang="zh-TW" altLang="en-US"/>
              <a:pPr>
                <a:defRPr/>
              </a:pPr>
              <a:t>2024/4/16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8D70790-2F9B-4ED7-B4CE-160DAAF7A5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618B4417-26EA-4304-9CE2-D508D3F2E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154503-5DBE-4F6F-AD43-08F370847E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959AB4-7158-416D-9E40-2C4990ECA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DB1377-3B27-4832-943E-EDD6A7E8F0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E08ABC5-1324-4091-BDB1-6923A561A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3D88C93-CD18-446C-9657-B8D6269010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1EC6C57-72F9-4765-8563-FBE70C3288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FF0E2AD-09F3-463D-A927-06AFD49F00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46BF3AE-62E8-4741-9942-A98AFA0712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B59798-0B62-4964-8649-F52C4CE6F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F4975D9-579A-4C75-A96E-AEDE488053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8A98208-E7AF-44B4-88A2-10F9C7560D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9649146-213B-4663-8C75-91EBDED658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F2D0DD4-30CA-4693-9886-04CF9578C1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86315DF-C5D3-4F49-B5DD-C8B9BE5C98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F21B328-AAC7-4F07-B39C-E46B031CD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10E481E-967C-4213-813B-E04FE55498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2C69D76-D453-4657-BC92-C9E107229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8EF0F06-F73E-4B6C-86A6-F1255557B3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F3C2414-49EC-4F94-9AD5-29058C3EC3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01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2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2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22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219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21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93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906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986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433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225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38462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52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88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7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629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6542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049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981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402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2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7378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60505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24984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940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772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83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345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48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842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398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26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80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191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9730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30974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436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46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83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35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13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2455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838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F9480FE-2ACC-491F-A2B5-08FBD5D2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93C99C-FE47-46DB-844D-AF03B65C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B4FF4B-2D7C-4320-8C20-20D1DF9F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DDDDBCC-306A-4114-9629-35E175C437C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34950"/>
            <a:ext cx="1293812" cy="6143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</a:p>
        </p:txBody>
      </p:sp>
      <p:pic>
        <p:nvPicPr>
          <p:cNvPr id="103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C775328-7D53-48F5-9C73-5A3DB4BD4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1196346-3D7D-48FB-A783-94145C2498E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8AB02E-B645-4E0A-8DEB-DD52E80C2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659E14-A446-4019-93BD-2ECC5249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E4D320-8D39-452B-B445-899604F3D5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06BC049-0738-43B3-931D-655C3D38077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2E89960-4991-4F1D-9BA4-CB0D23C4577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34950"/>
            <a:ext cx="1293812" cy="6143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C62D364-56DA-4344-A4CC-F60BD230C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292F6B9-0D66-4225-8CB8-5B37FA2CAD4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16DDF22-590D-483C-AB4A-F7F867CBE4A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34950"/>
            <a:ext cx="1293812" cy="6143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1337F4-C6CF-4F10-B5AF-400BD837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C16AC5-93C0-44FE-A046-7B1084DE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611080A-9680-4002-BB0B-8CAFE16EC8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315BE33-552C-45F4-8FEF-433FFB3E2A1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AE63C36-3FC6-41A1-9790-E7952C17A41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164388" y="234950"/>
            <a:ext cx="1293812" cy="6143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9" Type="http://schemas.openxmlformats.org/officeDocument/2006/relationships/slide" Target="slide2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34" Type="http://schemas.openxmlformats.org/officeDocument/2006/relationships/slide" Target="slide37.xml"/><Relationship Id="rId42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45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41" Type="http://schemas.openxmlformats.org/officeDocument/2006/relationships/slide" Target="slide3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32" Type="http://schemas.openxmlformats.org/officeDocument/2006/relationships/slide" Target="slide33.xml"/><Relationship Id="rId37" Type="http://schemas.openxmlformats.org/officeDocument/2006/relationships/slide" Target="slide43.xml"/><Relationship Id="rId40" Type="http://schemas.openxmlformats.org/officeDocument/2006/relationships/image" Target="../media/image6.png"/><Relationship Id="rId5" Type="http://schemas.openxmlformats.org/officeDocument/2006/relationships/slide" Target="slide15.xml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36" Type="http://schemas.openxmlformats.org/officeDocument/2006/relationships/slide" Target="slide41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31" Type="http://schemas.openxmlformats.org/officeDocument/2006/relationships/slide" Target="slide32.xml"/><Relationship Id="rId4" Type="http://schemas.openxmlformats.org/officeDocument/2006/relationships/slide" Target="slide25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9.xml"/><Relationship Id="rId4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 descr="icon">
            <a:hlinkClick r:id="rId3" action="ppaction://hlinksldjump"/>
            <a:extLst>
              <a:ext uri="{FF2B5EF4-FFF2-40B4-BE49-F238E27FC236}">
                <a16:creationId xmlns:a16="http://schemas.microsoft.com/office/drawing/2014/main" id="{9D02EB06-0E74-41F5-B0B6-03F19109E5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17763" name="Oval 3" descr="icon">
            <a:hlinkClick r:id="rId4" action="ppaction://hlinksldjump"/>
            <a:extLst>
              <a:ext uri="{FF2B5EF4-FFF2-40B4-BE49-F238E27FC236}">
                <a16:creationId xmlns:a16="http://schemas.microsoft.com/office/drawing/2014/main" id="{8A997A4E-9FD8-438C-B120-E9896A806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07193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21</a:t>
            </a:r>
          </a:p>
        </p:txBody>
      </p:sp>
      <p:sp>
        <p:nvSpPr>
          <p:cNvPr id="117764" name="Oval 4" descr="icon">
            <a:hlinkClick r:id="rId5" action="ppaction://hlinksldjump"/>
            <a:extLst>
              <a:ext uri="{FF2B5EF4-FFF2-40B4-BE49-F238E27FC236}">
                <a16:creationId xmlns:a16="http://schemas.microsoft.com/office/drawing/2014/main" id="{46D10EAC-FF42-431E-8707-FAE904AD20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11</a:t>
            </a:r>
          </a:p>
        </p:txBody>
      </p:sp>
      <p:sp>
        <p:nvSpPr>
          <p:cNvPr id="117765" name="Oval 5" descr="icon">
            <a:hlinkClick r:id="rId6" action="ppaction://hlinksldjump"/>
            <a:extLst>
              <a:ext uri="{FF2B5EF4-FFF2-40B4-BE49-F238E27FC236}">
                <a16:creationId xmlns:a16="http://schemas.microsoft.com/office/drawing/2014/main" id="{27F4EF3C-666B-4729-9479-9176DC966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5067300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31</a:t>
            </a:r>
          </a:p>
        </p:txBody>
      </p:sp>
      <p:sp>
        <p:nvSpPr>
          <p:cNvPr id="117766" name="Oval 6" descr="icon">
            <a:hlinkClick r:id="rId7" action="ppaction://hlinksldjump"/>
            <a:extLst>
              <a:ext uri="{FF2B5EF4-FFF2-40B4-BE49-F238E27FC236}">
                <a16:creationId xmlns:a16="http://schemas.microsoft.com/office/drawing/2014/main" id="{F2709F6E-5C6D-4576-BE0D-A54609858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17767" name="Oval 7" descr="icon">
            <a:hlinkClick r:id="rId8" action="ppaction://hlinksldjump"/>
            <a:extLst>
              <a:ext uri="{FF2B5EF4-FFF2-40B4-BE49-F238E27FC236}">
                <a16:creationId xmlns:a16="http://schemas.microsoft.com/office/drawing/2014/main" id="{AF399CCA-F41B-45CF-8F76-9B97C7BF6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117768" name="Oval 8" descr="icon">
            <a:hlinkClick r:id="rId9" action="ppaction://hlinksldjump"/>
            <a:extLst>
              <a:ext uri="{FF2B5EF4-FFF2-40B4-BE49-F238E27FC236}">
                <a16:creationId xmlns:a16="http://schemas.microsoft.com/office/drawing/2014/main" id="{B7B063BE-ACA6-48DE-A1ED-B9DE32AB6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117769" name="Oval 9" descr="icon">
            <a:hlinkClick r:id="rId10" action="ppaction://hlinksldjump"/>
            <a:extLst>
              <a:ext uri="{FF2B5EF4-FFF2-40B4-BE49-F238E27FC236}">
                <a16:creationId xmlns:a16="http://schemas.microsoft.com/office/drawing/2014/main" id="{B305FBB4-BFD0-416A-BD10-65320AAB1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117770" name="Oval 10" descr="icon">
            <a:hlinkClick r:id="rId11" action="ppaction://hlinksldjump"/>
            <a:extLst>
              <a:ext uri="{FF2B5EF4-FFF2-40B4-BE49-F238E27FC236}">
                <a16:creationId xmlns:a16="http://schemas.microsoft.com/office/drawing/2014/main" id="{AB041154-5CF1-41F2-8B97-A90D2AF6DB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6</a:t>
            </a:r>
          </a:p>
        </p:txBody>
      </p:sp>
      <p:sp>
        <p:nvSpPr>
          <p:cNvPr id="117771" name="Oval 11" descr="icon">
            <a:hlinkClick r:id="rId12" action="ppaction://hlinksldjump"/>
            <a:extLst>
              <a:ext uri="{FF2B5EF4-FFF2-40B4-BE49-F238E27FC236}">
                <a16:creationId xmlns:a16="http://schemas.microsoft.com/office/drawing/2014/main" id="{2996FB5D-704B-4D52-9CFE-2FDD1A4C77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7</a:t>
            </a:r>
          </a:p>
        </p:txBody>
      </p:sp>
      <p:sp>
        <p:nvSpPr>
          <p:cNvPr id="117772" name="Oval 12" descr="icon">
            <a:hlinkClick r:id="rId13" action="ppaction://hlinksldjump"/>
            <a:extLst>
              <a:ext uri="{FF2B5EF4-FFF2-40B4-BE49-F238E27FC236}">
                <a16:creationId xmlns:a16="http://schemas.microsoft.com/office/drawing/2014/main" id="{F3863A65-9B72-4062-8BA3-7C8A2DEFD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8</a:t>
            </a:r>
          </a:p>
        </p:txBody>
      </p:sp>
      <p:sp>
        <p:nvSpPr>
          <p:cNvPr id="117773" name="Oval 13" descr="icon">
            <a:hlinkClick r:id="rId14" action="ppaction://hlinksldjump"/>
            <a:extLst>
              <a:ext uri="{FF2B5EF4-FFF2-40B4-BE49-F238E27FC236}">
                <a16:creationId xmlns:a16="http://schemas.microsoft.com/office/drawing/2014/main" id="{72975954-F66C-423A-A087-00A8C29C11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9</a:t>
            </a:r>
          </a:p>
        </p:txBody>
      </p:sp>
      <p:sp>
        <p:nvSpPr>
          <p:cNvPr id="117774" name="Oval 14" descr="icon">
            <a:hlinkClick r:id="rId15" action="ppaction://hlinksldjump"/>
            <a:extLst>
              <a:ext uri="{FF2B5EF4-FFF2-40B4-BE49-F238E27FC236}">
                <a16:creationId xmlns:a16="http://schemas.microsoft.com/office/drawing/2014/main" id="{089E669E-5FC7-4D54-9C6D-ABD9BEDF62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10</a:t>
            </a:r>
          </a:p>
        </p:txBody>
      </p:sp>
      <p:sp>
        <p:nvSpPr>
          <p:cNvPr id="117775" name="Oval 15" descr="icon">
            <a:hlinkClick r:id="rId16" action="ppaction://hlinksldjump"/>
            <a:extLst>
              <a:ext uri="{FF2B5EF4-FFF2-40B4-BE49-F238E27FC236}">
                <a16:creationId xmlns:a16="http://schemas.microsoft.com/office/drawing/2014/main" id="{B22851B0-9723-4BC0-BE0A-B12A11DB7C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12</a:t>
            </a:r>
          </a:p>
        </p:txBody>
      </p:sp>
      <p:sp>
        <p:nvSpPr>
          <p:cNvPr id="117776" name="Oval 16" descr="icon">
            <a:hlinkClick r:id="rId17" action="ppaction://hlinksldjump"/>
            <a:extLst>
              <a:ext uri="{FF2B5EF4-FFF2-40B4-BE49-F238E27FC236}">
                <a16:creationId xmlns:a16="http://schemas.microsoft.com/office/drawing/2014/main" id="{B6DA2DA9-2E07-4CF0-8CA9-BEB1B6F772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13</a:t>
            </a:r>
          </a:p>
        </p:txBody>
      </p:sp>
      <p:sp>
        <p:nvSpPr>
          <p:cNvPr id="117777" name="Oval 17" descr="icon">
            <a:hlinkClick r:id="rId18" action="ppaction://hlinksldjump"/>
            <a:extLst>
              <a:ext uri="{FF2B5EF4-FFF2-40B4-BE49-F238E27FC236}">
                <a16:creationId xmlns:a16="http://schemas.microsoft.com/office/drawing/2014/main" id="{DF0138F6-CBD2-4DEA-8028-5483F3884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14</a:t>
            </a:r>
          </a:p>
        </p:txBody>
      </p:sp>
      <p:sp>
        <p:nvSpPr>
          <p:cNvPr id="117778" name="Oval 18" descr="icon">
            <a:hlinkClick r:id="rId19" action="ppaction://hlinksldjump"/>
            <a:extLst>
              <a:ext uri="{FF2B5EF4-FFF2-40B4-BE49-F238E27FC236}">
                <a16:creationId xmlns:a16="http://schemas.microsoft.com/office/drawing/2014/main" id="{2520F60A-2B21-41E3-AA50-0187D330E0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15</a:t>
            </a:r>
          </a:p>
        </p:txBody>
      </p:sp>
      <p:sp>
        <p:nvSpPr>
          <p:cNvPr id="117779" name="Oval 19" descr="icon">
            <a:hlinkClick r:id="rId20" action="ppaction://hlinksldjump"/>
            <a:extLst>
              <a:ext uri="{FF2B5EF4-FFF2-40B4-BE49-F238E27FC236}">
                <a16:creationId xmlns:a16="http://schemas.microsoft.com/office/drawing/2014/main" id="{79735B5C-A1E6-434E-88E5-1F2FF09247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16</a:t>
            </a:r>
          </a:p>
        </p:txBody>
      </p:sp>
      <p:sp>
        <p:nvSpPr>
          <p:cNvPr id="117780" name="Oval 20" descr="icon">
            <a:hlinkClick r:id="rId21" action="ppaction://hlinksldjump"/>
            <a:extLst>
              <a:ext uri="{FF2B5EF4-FFF2-40B4-BE49-F238E27FC236}">
                <a16:creationId xmlns:a16="http://schemas.microsoft.com/office/drawing/2014/main" id="{672607AE-CCEF-4CAF-B951-3856063AC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17</a:t>
            </a:r>
          </a:p>
        </p:txBody>
      </p:sp>
      <p:sp>
        <p:nvSpPr>
          <p:cNvPr id="117781" name="Oval 21" descr="icon">
            <a:hlinkClick r:id="rId22" action="ppaction://hlinksldjump"/>
            <a:extLst>
              <a:ext uri="{FF2B5EF4-FFF2-40B4-BE49-F238E27FC236}">
                <a16:creationId xmlns:a16="http://schemas.microsoft.com/office/drawing/2014/main" id="{5B22A39B-ECC2-48B9-9FEA-55CC551FC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18</a:t>
            </a:r>
          </a:p>
        </p:txBody>
      </p:sp>
      <p:sp>
        <p:nvSpPr>
          <p:cNvPr id="117782" name="Oval 22" descr="icon">
            <a:hlinkClick r:id="rId23" action="ppaction://hlinksldjump"/>
            <a:extLst>
              <a:ext uri="{FF2B5EF4-FFF2-40B4-BE49-F238E27FC236}">
                <a16:creationId xmlns:a16="http://schemas.microsoft.com/office/drawing/2014/main" id="{DBB9ECB7-1E52-4BC0-8555-BCEDC9752C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19</a:t>
            </a:r>
          </a:p>
        </p:txBody>
      </p:sp>
      <p:sp>
        <p:nvSpPr>
          <p:cNvPr id="117783" name="Oval 23" descr="icon">
            <a:hlinkClick r:id="rId24" action="ppaction://hlinksldjump"/>
            <a:extLst>
              <a:ext uri="{FF2B5EF4-FFF2-40B4-BE49-F238E27FC236}">
                <a16:creationId xmlns:a16="http://schemas.microsoft.com/office/drawing/2014/main" id="{0E14EEC4-379A-4ABE-86B6-727EB51A9F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20</a:t>
            </a:r>
          </a:p>
        </p:txBody>
      </p:sp>
      <p:sp>
        <p:nvSpPr>
          <p:cNvPr id="117784" name="Oval 24" descr="icon">
            <a:hlinkClick r:id="rId25" action="ppaction://hlinksldjump"/>
            <a:extLst>
              <a:ext uri="{FF2B5EF4-FFF2-40B4-BE49-F238E27FC236}">
                <a16:creationId xmlns:a16="http://schemas.microsoft.com/office/drawing/2014/main" id="{B40BBAF2-9E9D-448B-B159-94F7C0D471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22</a:t>
            </a:r>
          </a:p>
        </p:txBody>
      </p:sp>
      <p:sp>
        <p:nvSpPr>
          <p:cNvPr id="117785" name="Oval 25" descr="icon">
            <a:hlinkClick r:id="rId26" action="ppaction://hlinksldjump"/>
            <a:extLst>
              <a:ext uri="{FF2B5EF4-FFF2-40B4-BE49-F238E27FC236}">
                <a16:creationId xmlns:a16="http://schemas.microsoft.com/office/drawing/2014/main" id="{2687E278-946E-4E4F-A817-49AEE722B4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23</a:t>
            </a:r>
          </a:p>
        </p:txBody>
      </p:sp>
      <p:sp>
        <p:nvSpPr>
          <p:cNvPr id="117786" name="Oval 26" descr="icon">
            <a:hlinkClick r:id="rId27" action="ppaction://hlinksldjump"/>
            <a:extLst>
              <a:ext uri="{FF2B5EF4-FFF2-40B4-BE49-F238E27FC236}">
                <a16:creationId xmlns:a16="http://schemas.microsoft.com/office/drawing/2014/main" id="{16A5C385-10E1-4EE6-BB5B-349AC6F50F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24</a:t>
            </a:r>
          </a:p>
        </p:txBody>
      </p:sp>
      <p:sp>
        <p:nvSpPr>
          <p:cNvPr id="117787" name="Oval 27" descr="icon">
            <a:hlinkClick r:id="rId28" action="ppaction://hlinksldjump"/>
            <a:extLst>
              <a:ext uri="{FF2B5EF4-FFF2-40B4-BE49-F238E27FC236}">
                <a16:creationId xmlns:a16="http://schemas.microsoft.com/office/drawing/2014/main" id="{D0A5A7B1-514C-4081-AB8F-68E92BCAA7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25</a:t>
            </a:r>
          </a:p>
        </p:txBody>
      </p:sp>
      <p:sp>
        <p:nvSpPr>
          <p:cNvPr id="117788" name="Oval 28" descr="icon">
            <a:hlinkClick r:id="rId29" action="ppaction://hlinksldjump"/>
            <a:extLst>
              <a:ext uri="{FF2B5EF4-FFF2-40B4-BE49-F238E27FC236}">
                <a16:creationId xmlns:a16="http://schemas.microsoft.com/office/drawing/2014/main" id="{56A36888-BE44-4F55-B872-9882E719FF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26</a:t>
            </a:r>
          </a:p>
        </p:txBody>
      </p:sp>
      <p:sp>
        <p:nvSpPr>
          <p:cNvPr id="117789" name="Oval 29" descr="icon">
            <a:hlinkClick r:id="rId30" action="ppaction://hlinksldjump"/>
            <a:extLst>
              <a:ext uri="{FF2B5EF4-FFF2-40B4-BE49-F238E27FC236}">
                <a16:creationId xmlns:a16="http://schemas.microsoft.com/office/drawing/2014/main" id="{E56A2C27-5935-4B89-9B8B-44318B216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27</a:t>
            </a:r>
          </a:p>
        </p:txBody>
      </p:sp>
      <p:sp>
        <p:nvSpPr>
          <p:cNvPr id="117790" name="Oval 30" descr="icon">
            <a:hlinkClick r:id="rId31" action="ppaction://hlinksldjump"/>
            <a:extLst>
              <a:ext uri="{FF2B5EF4-FFF2-40B4-BE49-F238E27FC236}">
                <a16:creationId xmlns:a16="http://schemas.microsoft.com/office/drawing/2014/main" id="{A74BE469-6946-4ACF-8038-C3090E433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28</a:t>
            </a:r>
          </a:p>
        </p:txBody>
      </p:sp>
      <p:sp>
        <p:nvSpPr>
          <p:cNvPr id="117791" name="Oval 31" descr="icon">
            <a:hlinkClick r:id="rId32" action="ppaction://hlinksldjump"/>
            <a:extLst>
              <a:ext uri="{FF2B5EF4-FFF2-40B4-BE49-F238E27FC236}">
                <a16:creationId xmlns:a16="http://schemas.microsoft.com/office/drawing/2014/main" id="{EE0A08C7-C2AD-4DF3-B8B1-4911EB1F2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29</a:t>
            </a:r>
          </a:p>
        </p:txBody>
      </p:sp>
      <p:sp>
        <p:nvSpPr>
          <p:cNvPr id="117792" name="Oval 32" descr="icon">
            <a:hlinkClick r:id="rId33" action="ppaction://hlinksldjump"/>
            <a:extLst>
              <a:ext uri="{FF2B5EF4-FFF2-40B4-BE49-F238E27FC236}">
                <a16:creationId xmlns:a16="http://schemas.microsoft.com/office/drawing/2014/main" id="{A69FE46F-E594-4228-B968-7A5BF0CD0B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30</a:t>
            </a:r>
          </a:p>
        </p:txBody>
      </p:sp>
      <p:sp>
        <p:nvSpPr>
          <p:cNvPr id="117793" name="Oval 33" descr="icon">
            <a:hlinkClick r:id="rId34" action="ppaction://hlinksldjump"/>
            <a:extLst>
              <a:ext uri="{FF2B5EF4-FFF2-40B4-BE49-F238E27FC236}">
                <a16:creationId xmlns:a16="http://schemas.microsoft.com/office/drawing/2014/main" id="{FE68CEFF-96C8-432A-8B98-F8CB0F4C9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32</a:t>
            </a:r>
          </a:p>
        </p:txBody>
      </p:sp>
      <p:sp>
        <p:nvSpPr>
          <p:cNvPr id="117794" name="Oval 34" descr="icon">
            <a:hlinkClick r:id="rId35" action="ppaction://hlinksldjump"/>
            <a:extLst>
              <a:ext uri="{FF2B5EF4-FFF2-40B4-BE49-F238E27FC236}">
                <a16:creationId xmlns:a16="http://schemas.microsoft.com/office/drawing/2014/main" id="{D4CA1689-939A-4E4C-957B-29ED6AEA5C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33</a:t>
            </a:r>
          </a:p>
        </p:txBody>
      </p:sp>
      <p:sp>
        <p:nvSpPr>
          <p:cNvPr id="117795" name="Oval 35" descr="icon">
            <a:hlinkClick r:id="rId36" action="ppaction://hlinksldjump"/>
            <a:extLst>
              <a:ext uri="{FF2B5EF4-FFF2-40B4-BE49-F238E27FC236}">
                <a16:creationId xmlns:a16="http://schemas.microsoft.com/office/drawing/2014/main" id="{4BD00F57-0D51-4BD9-BF30-59D578759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34</a:t>
            </a:r>
          </a:p>
        </p:txBody>
      </p:sp>
      <p:sp>
        <p:nvSpPr>
          <p:cNvPr id="117796" name="Oval 36" descr="icon">
            <a:hlinkClick r:id="rId37" action="ppaction://hlinksldjump"/>
            <a:extLst>
              <a:ext uri="{FF2B5EF4-FFF2-40B4-BE49-F238E27FC236}">
                <a16:creationId xmlns:a16="http://schemas.microsoft.com/office/drawing/2014/main" id="{541E08B3-F076-4BF9-B1B2-14962AD785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35</a:t>
            </a:r>
          </a:p>
        </p:txBody>
      </p:sp>
      <p:sp>
        <p:nvSpPr>
          <p:cNvPr id="117797" name="Oval 37" descr="icon">
            <a:hlinkClick r:id="rId38" action="ppaction://hlinksldjump"/>
            <a:extLst>
              <a:ext uri="{FF2B5EF4-FFF2-40B4-BE49-F238E27FC236}">
                <a16:creationId xmlns:a16="http://schemas.microsoft.com/office/drawing/2014/main" id="{1E337112-EDC4-42FD-8D76-073D9F0C44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36</a:t>
            </a:r>
          </a:p>
        </p:txBody>
      </p:sp>
      <p:pic>
        <p:nvPicPr>
          <p:cNvPr id="7206" name="Picture 52" descr="學生須知">
            <a:hlinkClick r:id="rId39" action="ppaction://hlinksldjump"/>
            <a:extLst>
              <a:ext uri="{FF2B5EF4-FFF2-40B4-BE49-F238E27FC236}">
                <a16:creationId xmlns:a16="http://schemas.microsoft.com/office/drawing/2014/main" id="{EC0B7FFD-3813-42D7-AC32-08A4EE69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53" descr="考核課題">
            <a:hlinkClick r:id="rId41" action="ppaction://hlinksldjump"/>
            <a:extLst>
              <a:ext uri="{FF2B5EF4-FFF2-40B4-BE49-F238E27FC236}">
                <a16:creationId xmlns:a16="http://schemas.microsoft.com/office/drawing/2014/main" id="{1FCB3EF8-4BE4-4483-951F-96A40BAA7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55" descr="btnMathMainTop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795935A-E0A1-4017-837E-D7435E3B044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8563"/>
            <a:ext cx="1439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A10DF8D8-BBB3-4940-9E13-504DBD3F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2562225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1507" name="Text Box 117">
            <a:extLst>
              <a:ext uri="{FF2B5EF4-FFF2-40B4-BE49-F238E27FC236}">
                <a16:creationId xmlns:a16="http://schemas.microsoft.com/office/drawing/2014/main" id="{B922056F-B579-474D-B236-A05690E2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490788"/>
            <a:ext cx="67151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5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CN" sz="2800">
                <a:ea typeface="標楷體" panose="03000509000000000000" pitchFamily="65" charset="-120"/>
              </a:rPr>
              <a:t>20</a:t>
            </a:r>
            <a:r>
              <a:rPr lang="zh-TW" altLang="en-US" sz="2800">
                <a:ea typeface="標楷體" panose="03000509000000000000" pitchFamily="65" charset="-120"/>
              </a:rPr>
              <a:t>　　 　               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CN" sz="2800">
                <a:ea typeface="標楷體" panose="03000509000000000000" pitchFamily="65" charset="-120"/>
              </a:rPr>
              <a:t>16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ts val="675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CN" sz="2800">
                <a:ea typeface="標楷體" panose="03000509000000000000" pitchFamily="65" charset="-120"/>
              </a:rPr>
              <a:t>10</a:t>
            </a:r>
            <a:r>
              <a:rPr lang="en-US" altLang="zh-TW" sz="2800">
                <a:ea typeface="標楷體" panose="03000509000000000000" pitchFamily="65" charset="-120"/>
              </a:rPr>
              <a:t>    </a:t>
            </a:r>
            <a:r>
              <a:rPr lang="zh-TW" altLang="en-US" sz="2800">
                <a:ea typeface="標楷體" panose="03000509000000000000" pitchFamily="65" charset="-120"/>
              </a:rPr>
              <a:t>                    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>
                <a:ea typeface="標楷體" panose="03000509000000000000" pitchFamily="65" charset="-120"/>
              </a:rPr>
              <a:t>8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0CF8E7-1780-4A95-91EF-E5D3A5A1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24780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28EBBDF3-84CB-4C40-8023-C988B1261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57263"/>
            <a:ext cx="8170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6.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子健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$5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$20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優惠券共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張，它們總值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$280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如果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子健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$20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優惠券比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$5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優惠券少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張，他有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$5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優惠券多少張</a:t>
            </a:r>
            <a:r>
              <a:rPr lang="zh-TW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B2C34796-258F-4D4E-B539-E825018B9B7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051050" y="1439863"/>
            <a:ext cx="35290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Line 48">
            <a:extLst>
              <a:ext uri="{FF2B5EF4-FFF2-40B4-BE49-F238E27FC236}">
                <a16:creationId xmlns:a16="http://schemas.microsoft.com/office/drawing/2014/main" id="{E6CFD616-6F29-41AC-86C3-E0A68F16B19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771775" y="1871663"/>
            <a:ext cx="44640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75C4C12C-4FFC-4079-A968-AF72A651F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3806825"/>
            <a:ext cx="257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他有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$5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優惠券</a:t>
            </a:r>
          </a:p>
        </p:txBody>
      </p:sp>
      <p:sp>
        <p:nvSpPr>
          <p:cNvPr id="21516" name="矩形 7517">
            <a:extLst>
              <a:ext uri="{FF2B5EF4-FFF2-40B4-BE49-F238E27FC236}">
                <a16:creationId xmlns:a16="http://schemas.microsoft.com/office/drawing/2014/main" id="{8961E787-5A2D-48F5-8CF9-A0E54810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060825"/>
            <a:ext cx="2322513" cy="468313"/>
          </a:xfrm>
          <a:prstGeom prst="rect">
            <a:avLst/>
          </a:prstGeom>
          <a:solidFill>
            <a:srgbClr val="92D05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sp>
        <p:nvSpPr>
          <p:cNvPr id="21517" name="文本框 7518">
            <a:extLst>
              <a:ext uri="{FF2B5EF4-FFF2-40B4-BE49-F238E27FC236}">
                <a16:creationId xmlns:a16="http://schemas.microsoft.com/office/drawing/2014/main" id="{4D9118C5-2683-4EF6-A45F-93162631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837113"/>
            <a:ext cx="9080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$20</a:t>
            </a:r>
            <a:endParaRPr lang="zh-CN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1518" name="文本框 7519">
            <a:extLst>
              <a:ext uri="{FF2B5EF4-FFF2-40B4-BE49-F238E27FC236}">
                <a16:creationId xmlns:a16="http://schemas.microsoft.com/office/drawing/2014/main" id="{B2F1453F-05F7-43B3-BA9C-2061B5D4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060825"/>
            <a:ext cx="7445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$5</a:t>
            </a:r>
            <a:r>
              <a:rPr lang="es-E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endParaRPr lang="zh-CN" altLang="zh-CN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521" name="矩形 7522">
            <a:extLst>
              <a:ext uri="{FF2B5EF4-FFF2-40B4-BE49-F238E27FC236}">
                <a16:creationId xmlns:a16="http://schemas.microsoft.com/office/drawing/2014/main" id="{8C686AC6-EC69-4FFE-9529-80C704C9C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867275"/>
            <a:ext cx="1446213" cy="442913"/>
          </a:xfrm>
          <a:prstGeom prst="rect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sp>
        <p:nvSpPr>
          <p:cNvPr id="21522" name="文本框 7524">
            <a:extLst>
              <a:ext uri="{FF2B5EF4-FFF2-40B4-BE49-F238E27FC236}">
                <a16:creationId xmlns:a16="http://schemas.microsoft.com/office/drawing/2014/main" id="{2EC41DE3-9D4D-4AAE-ABD8-E06B80E9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4665663"/>
            <a:ext cx="819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en-US" altLang="zh-CN" sz="24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CN" altLang="es-ES" sz="2400">
                <a:solidFill>
                  <a:srgbClr val="003399"/>
                </a:solidFill>
                <a:ea typeface="標楷體" panose="03000509000000000000" pitchFamily="65" charset="-120"/>
              </a:rPr>
              <a:t>張</a:t>
            </a:r>
            <a:endParaRPr lang="zh-CN" altLang="zh-CN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9A031B42-B265-48A0-93A6-F02FD77B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457325"/>
            <a:ext cx="5540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48">
            <a:extLst>
              <a:ext uri="{FF2B5EF4-FFF2-40B4-BE49-F238E27FC236}">
                <a16:creationId xmlns:a16="http://schemas.microsoft.com/office/drawing/2014/main" id="{C565D7E5-1453-44A0-B38F-83BD1C3A82C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572375" y="1860550"/>
            <a:ext cx="6000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48">
            <a:extLst>
              <a:ext uri="{FF2B5EF4-FFF2-40B4-BE49-F238E27FC236}">
                <a16:creationId xmlns:a16="http://schemas.microsoft.com/office/drawing/2014/main" id="{FB0BDDE7-47B8-4318-9CE3-1D8108F8EB1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971550" y="2295525"/>
            <a:ext cx="25209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002F68-B0A4-41C9-8637-3120ABFA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4416425"/>
            <a:ext cx="1408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共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</a:rPr>
              <a:t>26</a:t>
            </a:r>
            <a:r>
              <a:rPr lang="zh-CN" altLang="es-ES" sz="2600">
                <a:solidFill>
                  <a:srgbClr val="003399"/>
                </a:solidFill>
                <a:ea typeface="標楷體" panose="03000509000000000000" pitchFamily="65" charset="-120"/>
              </a:rPr>
              <a:t>張</a:t>
            </a:r>
            <a:endParaRPr lang="zh-CN" altLang="zh-TW" sz="2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2668D517-C10A-4338-A32C-99F3E807ED4A}"/>
              </a:ext>
            </a:extLst>
          </p:cNvPr>
          <p:cNvSpPr>
            <a:spLocks/>
          </p:cNvSpPr>
          <p:nvPr/>
        </p:nvSpPr>
        <p:spPr bwMode="auto">
          <a:xfrm>
            <a:off x="4060825" y="4060825"/>
            <a:ext cx="168275" cy="1249363"/>
          </a:xfrm>
          <a:prstGeom prst="rightBrace">
            <a:avLst>
              <a:gd name="adj1" fmla="val 40835"/>
              <a:gd name="adj2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273EE79F-A420-43DF-9E83-B5FE371A7211}"/>
              </a:ext>
            </a:extLst>
          </p:cNvPr>
          <p:cNvSpPr>
            <a:spLocks/>
          </p:cNvSpPr>
          <p:nvPr/>
        </p:nvSpPr>
        <p:spPr bwMode="auto">
          <a:xfrm rot="-5400000">
            <a:off x="2765425" y="2781300"/>
            <a:ext cx="176213" cy="2322513"/>
          </a:xfrm>
          <a:prstGeom prst="rightBrace">
            <a:avLst>
              <a:gd name="adj1" fmla="val 86647"/>
              <a:gd name="adj2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923C3B7-61AE-402E-B3D9-9DECA594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3357563"/>
            <a:ext cx="9064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600">
                <a:solidFill>
                  <a:srgbClr val="003399"/>
                </a:solidFill>
                <a:ea typeface="標楷體" panose="03000509000000000000" pitchFamily="65" charset="-120"/>
              </a:rPr>
              <a:t>？</a:t>
            </a:r>
            <a:r>
              <a:rPr lang="zh-CN" altLang="es-ES" sz="2600">
                <a:solidFill>
                  <a:srgbClr val="003399"/>
                </a:solidFill>
                <a:ea typeface="標楷體" panose="03000509000000000000" pitchFamily="65" charset="-120"/>
              </a:rPr>
              <a:t>張</a:t>
            </a:r>
            <a:endParaRPr lang="zh-CN" altLang="zh-TW" sz="2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BD746F57-2FEB-4760-A811-90EC28BA1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4413250"/>
            <a:ext cx="2235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   (</a:t>
            </a:r>
            <a:r>
              <a:rPr lang="en-US" altLang="zh-CN" sz="2800">
                <a:solidFill>
                  <a:srgbClr val="003399"/>
                </a:solidFill>
                <a:sym typeface="Symbol" panose="05050102010706020507" pitchFamily="18" charset="2"/>
              </a:rPr>
              <a:t>26</a:t>
            </a:r>
            <a:r>
              <a:rPr lang="zh-TW" altLang="en-US" sz="2800">
                <a:solidFill>
                  <a:srgbClr val="003399"/>
                </a:solidFill>
                <a:sym typeface="Symbol" panose="05050102010706020507" pitchFamily="18" charset="2"/>
              </a:rPr>
              <a:t>＋</a:t>
            </a:r>
            <a:r>
              <a:rPr lang="en-US" altLang="zh-CN" sz="2800">
                <a:solidFill>
                  <a:srgbClr val="003399"/>
                </a:solidFill>
                <a:sym typeface="Symbol" panose="05050102010706020507" pitchFamily="18" charset="2"/>
              </a:rPr>
              <a:t>6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)</a:t>
            </a:r>
            <a:r>
              <a:rPr lang="en-US" altLang="zh-HK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÷</a:t>
            </a:r>
            <a:r>
              <a:rPr lang="en-US" altLang="zh-CN" sz="2800">
                <a:solidFill>
                  <a:srgbClr val="003399"/>
                </a:solidFill>
                <a:sym typeface="Symbol" panose="05050102010706020507" pitchFamily="18" charset="2"/>
              </a:rPr>
              <a:t>2</a:t>
            </a:r>
            <a:r>
              <a:rPr lang="en-US" altLang="zh-HK" sz="2800">
                <a:solidFill>
                  <a:srgbClr val="003399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HK" sz="2800">
                <a:solidFill>
                  <a:srgbClr val="003399"/>
                </a:solidFill>
                <a:sym typeface="Symbol" panose="05050102010706020507" pitchFamily="18" charset="2"/>
              </a:rPr>
              <a:t>= </a:t>
            </a:r>
            <a:r>
              <a:rPr lang="en-US" altLang="zh-CN" sz="2800">
                <a:solidFill>
                  <a:srgbClr val="003399"/>
                </a:solidFill>
                <a:sym typeface="Symbol" panose="05050102010706020507" pitchFamily="18" charset="2"/>
              </a:rPr>
              <a:t>16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張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)</a:t>
            </a:r>
            <a:endParaRPr lang="en-US" altLang="zh-CN" sz="2800">
              <a:solidFill>
                <a:srgbClr val="003399"/>
              </a:solidFill>
              <a:sym typeface="Symbol" panose="05050102010706020507" pitchFamily="18" charset="2"/>
            </a:endParaRPr>
          </a:p>
        </p:txBody>
      </p: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75AB2E6F-11F7-4EC9-AFD9-C5E0E07DE24F}"/>
              </a:ext>
            </a:extLst>
          </p:cNvPr>
          <p:cNvSpPr>
            <a:spLocks/>
          </p:cNvSpPr>
          <p:nvPr/>
        </p:nvSpPr>
        <p:spPr bwMode="auto">
          <a:xfrm rot="5400000">
            <a:off x="3496469" y="4199732"/>
            <a:ext cx="149225" cy="865187"/>
          </a:xfrm>
          <a:prstGeom prst="rightBrace">
            <a:avLst>
              <a:gd name="adj1" fmla="val 27406"/>
              <a:gd name="adj2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76C8D6A-556C-4EEB-9BD0-089BC4ABE22D}"/>
              </a:ext>
            </a:extLst>
          </p:cNvPr>
          <p:cNvCxnSpPr>
            <a:cxnSpLocks/>
          </p:cNvCxnSpPr>
          <p:nvPr/>
        </p:nvCxnSpPr>
        <p:spPr bwMode="auto">
          <a:xfrm flipV="1">
            <a:off x="3138488" y="4527550"/>
            <a:ext cx="0" cy="339725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32" grpId="0"/>
      <p:bldP spid="32" grpId="1"/>
      <p:bldP spid="21516" grpId="0" animBg="1"/>
      <p:bldP spid="21516" grpId="1" animBg="1"/>
      <p:bldP spid="21517" grpId="0"/>
      <p:bldP spid="21517" grpId="1"/>
      <p:bldP spid="21518" grpId="0"/>
      <p:bldP spid="21518" grpId="1"/>
      <p:bldP spid="21521" grpId="0" animBg="1"/>
      <p:bldP spid="21521" grpId="1" animBg="1"/>
      <p:bldP spid="21522" grpId="0"/>
      <p:bldP spid="21522" grpId="1"/>
      <p:bldP spid="4" grpId="0"/>
      <p:bldP spid="4" grpId="1"/>
      <p:bldP spid="6" grpId="0" animBg="1"/>
      <p:bldP spid="6" grpId="1" animBg="1"/>
      <p:bldP spid="7" grpId="0" animBg="1"/>
      <p:bldP spid="7" grpId="1" animBg="1"/>
      <p:bldP spid="26" grpId="0"/>
      <p:bldP spid="26" grpId="1"/>
      <p:bldP spid="27" grpId="0"/>
      <p:bldP spid="27" grpId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5">
            <a:extLst>
              <a:ext uri="{FF2B5EF4-FFF2-40B4-BE49-F238E27FC236}">
                <a16:creationId xmlns:a16="http://schemas.microsoft.com/office/drawing/2014/main" id="{C4282B19-99EA-4D63-9CC3-B6581873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2927350"/>
            <a:ext cx="576263" cy="14541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矩形 5">
            <a:extLst>
              <a:ext uri="{FF2B5EF4-FFF2-40B4-BE49-F238E27FC236}">
                <a16:creationId xmlns:a16="http://schemas.microsoft.com/office/drawing/2014/main" id="{6CB6652D-B70F-4851-9366-8E73CF51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2927350"/>
            <a:ext cx="600075" cy="1458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FFF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08BD472A-D83D-482C-896E-6BC970D6A8FF}"/>
              </a:ext>
            </a:extLst>
          </p:cNvPr>
          <p:cNvGraphicFramePr>
            <a:graphicFrameLocks noGrp="1"/>
          </p:cNvGraphicFramePr>
          <p:nvPr/>
        </p:nvGraphicFramePr>
        <p:xfrm>
          <a:off x="960438" y="2924175"/>
          <a:ext cx="4187827" cy="14636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5308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千</a:t>
                      </a:r>
                      <a:endParaRPr kumimoji="1" lang="en-US" altLang="zh-TW" sz="280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百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十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個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rgbClr val="003399"/>
                        </a:solidFill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十</a:t>
                      </a:r>
                      <a:endParaRPr kumimoji="1" lang="en-US" altLang="zh-CN" sz="280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分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rgbClr val="003399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</a:rPr>
                        <a:t>百分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3399"/>
                          </a:solidFill>
                          <a:latin typeface="+mj-lt"/>
                          <a:ea typeface="DFKai-SB" panose="03000509000000000000" pitchFamily="65" charset="-120"/>
                        </a:rPr>
                        <a:t>2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+mj-lt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3399"/>
                          </a:solidFill>
                          <a:latin typeface="+mj-lt"/>
                          <a:ea typeface="DFKai-SB" panose="03000509000000000000" pitchFamily="65" charset="-120"/>
                        </a:rPr>
                        <a:t>9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+mj-lt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3399"/>
                          </a:solidFill>
                          <a:latin typeface="+mj-lt"/>
                          <a:ea typeface="DFKai-SB" panose="03000509000000000000" pitchFamily="65" charset="-120"/>
                        </a:rPr>
                        <a:t>1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+mj-lt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3399"/>
                          </a:solidFill>
                          <a:latin typeface="+mj-lt"/>
                          <a:ea typeface="DFKai-SB" panose="03000509000000000000" pitchFamily="65" charset="-120"/>
                        </a:rPr>
                        <a:t>8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+mj-lt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3399"/>
                          </a:solidFill>
                          <a:latin typeface="+mj-lt"/>
                          <a:ea typeface="DFKai-SB" panose="03000509000000000000" pitchFamily="65" charset="-120"/>
                        </a:rPr>
                        <a:t>.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+mj-lt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3399"/>
                          </a:solidFill>
                          <a:latin typeface="+mj-lt"/>
                          <a:ea typeface="DFKai-SB" panose="03000509000000000000" pitchFamily="65" charset="-120"/>
                        </a:rPr>
                        <a:t>9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+mj-lt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rgbClr val="003399"/>
                          </a:solidFill>
                          <a:latin typeface="+mj-lt"/>
                          <a:ea typeface="DFKai-SB" panose="03000509000000000000" pitchFamily="65" charset="-120"/>
                        </a:rPr>
                        <a:t>8</a:t>
                      </a:r>
                      <a:endParaRPr lang="zh-CN" altLang="en-US" sz="2800" dirty="0">
                        <a:solidFill>
                          <a:srgbClr val="003399"/>
                        </a:solidFill>
                        <a:latin typeface="+mj-lt"/>
                        <a:ea typeface="DFKai-SB" panose="03000509000000000000" pitchFamily="65" charset="-120"/>
                      </a:endParaRPr>
                    </a:p>
                  </a:txBody>
                  <a:tcPr marL="91423" marR="91423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2895" name="Rectangle 31">
            <a:extLst>
              <a:ext uri="{FF2B5EF4-FFF2-40B4-BE49-F238E27FC236}">
                <a16:creationId xmlns:a16="http://schemas.microsoft.com/office/drawing/2014/main" id="{1CD60D89-62BC-4AEF-B398-EEBF941C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1725613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2559" name="Text Box 117">
            <a:extLst>
              <a:ext uri="{FF2B5EF4-FFF2-40B4-BE49-F238E27FC236}">
                <a16:creationId xmlns:a16="http://schemas.microsoft.com/office/drawing/2014/main" id="{B33446AB-8261-49DB-B0EA-D834E74D4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54175"/>
            <a:ext cx="61912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7.</a:t>
            </a:r>
            <a:r>
              <a:rPr lang="en-US" altLang="zh-CN" sz="2800">
                <a:ea typeface="標楷體" panose="03000509000000000000" pitchFamily="65" charset="-120"/>
              </a:rPr>
              <a:t>02</a:t>
            </a:r>
            <a:r>
              <a:rPr lang="en-US" altLang="zh-TW" sz="2800">
                <a:ea typeface="標楷體" panose="03000509000000000000" pitchFamily="65" charset="-120"/>
              </a:rPr>
              <a:t>                         B. </a:t>
            </a:r>
            <a:r>
              <a:rPr lang="en-US" altLang="zh-CN" sz="2800">
                <a:ea typeface="標楷體" panose="03000509000000000000" pitchFamily="65" charset="-120"/>
              </a:rPr>
              <a:t>7</a:t>
            </a:r>
            <a:r>
              <a:rPr lang="en-US" altLang="zh-TW" sz="2800">
                <a:ea typeface="標楷體" panose="03000509000000000000" pitchFamily="65" charset="-120"/>
              </a:rPr>
              <a:t>.</a:t>
            </a:r>
            <a:r>
              <a:rPr lang="en-US" altLang="zh-CN" sz="2800">
                <a:ea typeface="標楷體" panose="03000509000000000000" pitchFamily="65" charset="-120"/>
              </a:rPr>
              <a:t>92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CN" sz="2800">
                <a:sym typeface="Wingdings" panose="05000000000000000000" pitchFamily="2" charset="2"/>
              </a:rPr>
              <a:t>8</a:t>
            </a:r>
            <a:r>
              <a:rPr lang="en-US" altLang="zh-TW" sz="2800">
                <a:sym typeface="Wingdings" panose="05000000000000000000" pitchFamily="2" charset="2"/>
              </a:rPr>
              <a:t>.</a:t>
            </a:r>
            <a:r>
              <a:rPr lang="en-US" altLang="zh-CN" sz="2800">
                <a:sym typeface="Wingdings" panose="05000000000000000000" pitchFamily="2" charset="2"/>
              </a:rPr>
              <a:t>82</a:t>
            </a:r>
            <a:r>
              <a:rPr lang="en-US" altLang="zh-TW" sz="2800">
                <a:sym typeface="Wingdings" panose="05000000000000000000" pitchFamily="2" charset="2"/>
              </a:rPr>
              <a:t>                         </a:t>
            </a:r>
            <a:r>
              <a:rPr lang="en-US" altLang="zh-TW" sz="2800">
                <a:ea typeface="標楷體" panose="03000509000000000000" pitchFamily="65" charset="-120"/>
              </a:rPr>
              <a:t>D. 8.</a:t>
            </a:r>
            <a:r>
              <a:rPr lang="en-US" altLang="zh-CN" sz="2800">
                <a:ea typeface="標楷體" panose="03000509000000000000" pitchFamily="65" charset="-120"/>
              </a:rPr>
              <a:t>92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421B8E-30E7-4185-8EB6-DA20B6EC7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16176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2561" name="Text Box 5">
            <a:extLst>
              <a:ext uri="{FF2B5EF4-FFF2-40B4-BE49-F238E27FC236}">
                <a16:creationId xmlns:a16="http://schemas.microsoft.com/office/drawing/2014/main" id="{98EEC307-FAAB-410F-BC8D-8E657D06F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11238"/>
            <a:ext cx="7791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7.</a:t>
            </a:r>
            <a:r>
              <a:rPr lang="zh-TW" altLang="en-US" sz="2800">
                <a:ea typeface="標楷體" panose="03000509000000000000" pitchFamily="65" charset="-120"/>
              </a:rPr>
              <a:t> 在</a:t>
            </a:r>
            <a:r>
              <a:rPr lang="en-US" altLang="en-US" sz="2800">
                <a:ea typeface="標楷體" panose="03000509000000000000" pitchFamily="65" charset="-120"/>
              </a:rPr>
              <a:t>2918.98</a:t>
            </a:r>
            <a:r>
              <a:rPr lang="zh-TW" altLang="en-US" sz="2800">
                <a:ea typeface="標楷體" panose="03000509000000000000" pitchFamily="65" charset="-120"/>
              </a:rPr>
              <a:t>中，兩個「</a:t>
            </a:r>
            <a:r>
              <a:rPr lang="es-ES" altLang="en-US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」的數值相差多少？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7332CE1B-614A-4B9C-9F0B-9B46664A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4508500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第一個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「</a:t>
            </a:r>
            <a:r>
              <a:rPr lang="es-ES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」的數值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是</a:t>
            </a:r>
            <a:r>
              <a:rPr lang="en-US" altLang="zh-CN" sz="2800">
                <a:solidFill>
                  <a:srgbClr val="7030A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0DA48A89-BC77-426D-850C-502634CBC06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48038" y="1458913"/>
            <a:ext cx="26638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245121E-DF0D-4466-AA17-F1683215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5589588"/>
            <a:ext cx="4321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相差：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08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=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92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2565" name="图片 1">
            <a:extLst>
              <a:ext uri="{FF2B5EF4-FFF2-40B4-BE49-F238E27FC236}">
                <a16:creationId xmlns:a16="http://schemas.microsoft.com/office/drawing/2014/main" id="{23BEBD09-8A20-4372-AD47-68590EA82E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446213"/>
            <a:ext cx="6143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8">
            <a:extLst>
              <a:ext uri="{FF2B5EF4-FFF2-40B4-BE49-F238E27FC236}">
                <a16:creationId xmlns:a16="http://schemas.microsoft.com/office/drawing/2014/main" id="{81D131AA-D69A-4BA5-AF98-FAE300FF52D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322388" y="1417638"/>
            <a:ext cx="1270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DD5A024-9CC0-4650-93B2-382A16F91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506571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第二個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「</a:t>
            </a:r>
            <a:r>
              <a:rPr lang="es-ES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」的數值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是</a:t>
            </a:r>
            <a:r>
              <a:rPr lang="en-US" altLang="zh-CN" sz="2800">
                <a:solidFill>
                  <a:srgbClr val="FFC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r>
              <a:rPr lang="en-US" altLang="zh-TW" sz="2800">
                <a:solidFill>
                  <a:srgbClr val="FFC000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FFC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Line 48">
            <a:extLst>
              <a:ext uri="{FF2B5EF4-FFF2-40B4-BE49-F238E27FC236}">
                <a16:creationId xmlns:a16="http://schemas.microsoft.com/office/drawing/2014/main" id="{6156D5D0-5630-4E76-965E-D1AAA9C6DDC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046788" y="1458913"/>
            <a:ext cx="1333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92895" grpId="0" animBg="1"/>
      <p:bldP spid="28" grpId="0"/>
      <p:bldP spid="32" grpId="0"/>
      <p:bldP spid="32" grpId="1"/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61BBDDAF-05F7-46EB-B940-31DF16F9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350043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3555" name="Text Box 117">
            <a:extLst>
              <a:ext uri="{FF2B5EF4-FFF2-40B4-BE49-F238E27FC236}">
                <a16:creationId xmlns:a16="http://schemas.microsoft.com/office/drawing/2014/main" id="{74863575-1A06-4CE9-A932-2F9B599A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628775"/>
            <a:ext cx="5143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s-ES" altLang="zh-CN" sz="2800">
                <a:ea typeface="標楷體" panose="03000509000000000000" pitchFamily="65" charset="-120"/>
              </a:rPr>
              <a:t>98</a:t>
            </a:r>
            <a:r>
              <a:rPr lang="zh-TW" altLang="en-US" sz="2800">
                <a:ea typeface="標楷體" panose="03000509000000000000" pitchFamily="65" charset="-120"/>
              </a:rPr>
              <a:t>一定是</a:t>
            </a:r>
            <a:r>
              <a:rPr lang="es-ES" altLang="zh-CN" sz="2800" i="1">
                <a:ea typeface="標楷體" panose="03000509000000000000" pitchFamily="65" charset="-120"/>
              </a:rPr>
              <a:t>S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es-ES" altLang="zh-CN" sz="2800" i="1">
                <a:ea typeface="標楷體" panose="03000509000000000000" pitchFamily="65" charset="-120"/>
              </a:rPr>
              <a:t>T</a:t>
            </a:r>
            <a:r>
              <a:rPr lang="zh-TW" altLang="en-US" sz="2800">
                <a:ea typeface="標楷體" panose="03000509000000000000" pitchFamily="65" charset="-120"/>
              </a:rPr>
              <a:t>的公倍數。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</a:t>
            </a:r>
            <a:r>
              <a:rPr lang="es-ES" altLang="zh-CN" sz="2800">
                <a:ea typeface="標楷體" panose="03000509000000000000" pitchFamily="65" charset="-120"/>
              </a:rPr>
              <a:t>98</a:t>
            </a:r>
            <a:r>
              <a:rPr lang="zh-TW" altLang="en-US" sz="2800">
                <a:ea typeface="標楷體" panose="03000509000000000000" pitchFamily="65" charset="-120"/>
              </a:rPr>
              <a:t>是</a:t>
            </a:r>
            <a:r>
              <a:rPr lang="es-ES" altLang="zh-CN" sz="2800" i="1">
                <a:ea typeface="標楷體" panose="03000509000000000000" pitchFamily="65" charset="-120"/>
              </a:rPr>
              <a:t>T</a:t>
            </a:r>
            <a:r>
              <a:rPr lang="zh-TW" altLang="en-US" sz="2800">
                <a:ea typeface="標楷體" panose="03000509000000000000" pitchFamily="65" charset="-120"/>
              </a:rPr>
              <a:t>的倍數。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C. </a:t>
            </a:r>
            <a:r>
              <a:rPr lang="es-ES" altLang="zh-CN" sz="2800" i="1">
                <a:ea typeface="標楷體" panose="03000509000000000000" pitchFamily="65" charset="-120"/>
              </a:rPr>
              <a:t>S</a:t>
            </a:r>
            <a:r>
              <a:rPr lang="zh-TW" altLang="en-US" sz="2800">
                <a:ea typeface="標楷體" panose="03000509000000000000" pitchFamily="65" charset="-120"/>
              </a:rPr>
              <a:t>是</a:t>
            </a:r>
            <a:r>
              <a:rPr lang="es-ES" altLang="zh-CN" sz="2800">
                <a:ea typeface="標楷體" panose="03000509000000000000" pitchFamily="65" charset="-120"/>
              </a:rPr>
              <a:t>98</a:t>
            </a:r>
            <a:r>
              <a:rPr lang="zh-TW" altLang="en-US" sz="2800">
                <a:ea typeface="標楷體" panose="03000509000000000000" pitchFamily="65" charset="-120"/>
              </a:rPr>
              <a:t>的因數。</a:t>
            </a:r>
            <a:endParaRPr lang="en-US" altLang="zh-TW" sz="2800"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s-ES" altLang="zh-CN" sz="2800">
                <a:ea typeface="標楷體" panose="03000509000000000000" pitchFamily="65" charset="-120"/>
              </a:rPr>
              <a:t>98</a:t>
            </a:r>
            <a:r>
              <a:rPr lang="zh-CN" altLang="en-US" sz="2800">
                <a:ea typeface="標楷體" panose="03000509000000000000" pitchFamily="65" charset="-120"/>
              </a:rPr>
              <a:t>一定是</a:t>
            </a:r>
            <a:r>
              <a:rPr lang="es-ES" altLang="zh-CN" sz="2800" i="1">
                <a:ea typeface="標楷體" panose="03000509000000000000" pitchFamily="65" charset="-120"/>
              </a:rPr>
              <a:t>S</a:t>
            </a:r>
            <a:r>
              <a:rPr lang="zh-CN" altLang="en-US" sz="2800">
                <a:ea typeface="標楷體" panose="03000509000000000000" pitchFamily="65" charset="-120"/>
              </a:rPr>
              <a:t>和</a:t>
            </a:r>
            <a:r>
              <a:rPr lang="es-ES" altLang="zh-CN" sz="2800" i="1">
                <a:ea typeface="標楷體" panose="03000509000000000000" pitchFamily="65" charset="-120"/>
              </a:rPr>
              <a:t>T</a:t>
            </a:r>
            <a:r>
              <a:rPr lang="zh-CN" altLang="en-US" sz="2800">
                <a:ea typeface="標楷體" panose="03000509000000000000" pitchFamily="65" charset="-120"/>
              </a:rPr>
              <a:t>的</a:t>
            </a:r>
            <a:r>
              <a:rPr lang="es-ES" altLang="zh-CN" sz="2800">
                <a:ea typeface="標楷體" panose="03000509000000000000" pitchFamily="65" charset="-120"/>
              </a:rPr>
              <a:t>L.C.M.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3556" name="Rectangle 8">
            <a:extLst>
              <a:ext uri="{FF2B5EF4-FFF2-40B4-BE49-F238E27FC236}">
                <a16:creationId xmlns:a16="http://schemas.microsoft.com/office/drawing/2014/main" id="{5759E774-1811-45EE-85CF-43F15099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962025"/>
            <a:ext cx="816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8.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如果</a:t>
            </a:r>
            <a:r>
              <a:rPr lang="es-ES" altLang="en-US" sz="2800" i="1">
                <a:ea typeface="標楷體" panose="03000509000000000000" pitchFamily="65" charset="-120"/>
              </a:rPr>
              <a:t>S</a:t>
            </a:r>
            <a:r>
              <a:rPr lang="en-US" altLang="en-US" sz="2800"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s-ES" altLang="en-US" sz="2800" i="1">
                <a:ea typeface="標楷體" panose="03000509000000000000" pitchFamily="65" charset="-120"/>
              </a:rPr>
              <a:t>T </a:t>
            </a:r>
            <a:r>
              <a:rPr lang="es-ES" altLang="en-US" sz="2800">
                <a:ea typeface="標楷體" panose="03000509000000000000" pitchFamily="65" charset="-120"/>
              </a:rPr>
              <a:t>= 98</a:t>
            </a:r>
            <a:r>
              <a:rPr lang="zh-TW" altLang="en-US" sz="2800">
                <a:ea typeface="標楷體" panose="03000509000000000000" pitchFamily="65" charset="-120"/>
              </a:rPr>
              <a:t>，下列哪一項是</a:t>
            </a:r>
            <a:r>
              <a:rPr lang="zh-TW" altLang="en-US" sz="2800" b="1" u="sng">
                <a:ea typeface="標楷體" panose="03000509000000000000" pitchFamily="65" charset="-120"/>
              </a:rPr>
              <a:t>不正確</a:t>
            </a:r>
            <a:r>
              <a:rPr lang="zh-TW" altLang="en-US" sz="2800">
                <a:ea typeface="標楷體" panose="03000509000000000000" pitchFamily="65" charset="-120"/>
              </a:rPr>
              <a:t>的？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97A4F7-CCCB-41F9-A58F-B95028E6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34210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Text Box 181" hidden="1">
            <a:extLst>
              <a:ext uri="{FF2B5EF4-FFF2-40B4-BE49-F238E27FC236}">
                <a16:creationId xmlns:a16="http://schemas.microsoft.com/office/drawing/2014/main" id="{DB8F6BAC-A4D6-4591-8B77-40339A461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4191000"/>
            <a:ext cx="806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98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同時是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和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的倍數，所以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98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是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和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的公倍數。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sp>
        <p:nvSpPr>
          <p:cNvPr id="14" name="文本框 13" hidden="1">
            <a:extLst>
              <a:ext uri="{FF2B5EF4-FFF2-40B4-BE49-F238E27FC236}">
                <a16:creationId xmlns:a16="http://schemas.microsoft.com/office/drawing/2014/main" id="{053264E1-7300-4B97-87ED-47E34D89D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1579563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文本框 15" hidden="1">
            <a:extLst>
              <a:ext uri="{FF2B5EF4-FFF2-40B4-BE49-F238E27FC236}">
                <a16:creationId xmlns:a16="http://schemas.microsoft.com/office/drawing/2014/main" id="{E0D013BC-AD0E-4111-A711-D5BE66FE8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73288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8" name="矩形 17" hidden="1">
            <a:extLst>
              <a:ext uri="{FF2B5EF4-FFF2-40B4-BE49-F238E27FC236}">
                <a16:creationId xmlns:a16="http://schemas.microsoft.com/office/drawing/2014/main" id="{0C1D2801-3936-4DE4-90D9-78DBF66E8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4187825"/>
            <a:ext cx="609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98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等於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的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倍，所以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98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是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的倍數。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矩形 18" hidden="1">
            <a:extLst>
              <a:ext uri="{FF2B5EF4-FFF2-40B4-BE49-F238E27FC236}">
                <a16:creationId xmlns:a16="http://schemas.microsoft.com/office/drawing/2014/main" id="{2B9B000F-F179-4EB7-8FC3-6C3815B9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4200525"/>
            <a:ext cx="5341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98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= 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 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，所以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98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的因數。</a:t>
            </a:r>
          </a:p>
        </p:txBody>
      </p:sp>
      <p:sp>
        <p:nvSpPr>
          <p:cNvPr id="34" name="Text Box 181">
            <a:extLst>
              <a:ext uri="{FF2B5EF4-FFF2-40B4-BE49-F238E27FC236}">
                <a16:creationId xmlns:a16="http://schemas.microsoft.com/office/drawing/2014/main" id="{E5F77094-C9CC-4046-9C6A-89E6D45F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83100"/>
            <a:ext cx="3081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7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14 = 98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Text Box 181">
            <a:extLst>
              <a:ext uri="{FF2B5EF4-FFF2-40B4-BE49-F238E27FC236}">
                <a16:creationId xmlns:a16="http://schemas.microsoft.com/office/drawing/2014/main" id="{0E5C467B-B3B4-4ADF-A5AE-154BEF1A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013325"/>
            <a:ext cx="732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當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=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7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=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14 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和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的</a:t>
            </a:r>
            <a:r>
              <a:rPr lang="es-ES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L.C.M.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是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14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sp>
        <p:nvSpPr>
          <p:cNvPr id="37" name="Text Box 181">
            <a:extLst>
              <a:ext uri="{FF2B5EF4-FFF2-40B4-BE49-F238E27FC236}">
                <a16:creationId xmlns:a16="http://schemas.microsoft.com/office/drawing/2014/main" id="{876FB3B7-A86A-4869-A58C-BBE5244E1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554037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因此</a:t>
            </a:r>
            <a:r>
              <a:rPr lang="es-ES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98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不一定是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和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的</a:t>
            </a:r>
            <a:r>
              <a:rPr lang="es-ES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L.C.M.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 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F241C75-8F68-4B87-9995-BC9A2C10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5" y="3333750"/>
            <a:ext cx="56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0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4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73CF6A-9A65-4A03-AB72-659DF596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2797175"/>
            <a:ext cx="56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AC1E58C-0AEC-4ED5-BABE-1152EC70C683}"/>
              </a:ext>
            </a:extLst>
          </p:cNvPr>
          <p:cNvSpPr>
            <a:spLocks/>
          </p:cNvSpPr>
          <p:nvPr/>
        </p:nvSpPr>
        <p:spPr bwMode="auto">
          <a:xfrm>
            <a:off x="1692275" y="1473200"/>
            <a:ext cx="1511300" cy="47625"/>
          </a:xfrm>
          <a:custGeom>
            <a:avLst/>
            <a:gdLst>
              <a:gd name="T0" fmla="*/ 0 w 1349298"/>
              <a:gd name="T1" fmla="*/ 0 h 47225"/>
              <a:gd name="T2" fmla="*/ 1693919 w 1349298"/>
              <a:gd name="T3" fmla="*/ 0 h 472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49298" h="47225">
                <a:moveTo>
                  <a:pt x="0" y="0"/>
                </a:moveTo>
                <a:lnTo>
                  <a:pt x="1349298" y="0"/>
                </a:lnTo>
              </a:path>
            </a:pathLst>
          </a:custGeom>
          <a:noFill/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7B96A0D-40A9-4364-8167-58A26F80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2176463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E6A7279-B6A8-410E-BD0E-ACD592C41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1612900"/>
            <a:ext cx="56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4" name="Text Box 181">
            <a:extLst>
              <a:ext uri="{FF2B5EF4-FFF2-40B4-BE49-F238E27FC236}">
                <a16:creationId xmlns:a16="http://schemas.microsoft.com/office/drawing/2014/main" id="{FB0C3AD9-C495-48A5-BE3C-D18A8A7C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40175"/>
            <a:ext cx="816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98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同時是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和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的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倍數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所以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98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是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S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和</a:t>
            </a:r>
            <a:r>
              <a:rPr lang="es-E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T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的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公倍數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23" grpId="0"/>
      <p:bldP spid="23" grpId="1"/>
      <p:bldP spid="14" grpId="0"/>
      <p:bldP spid="14" grpId="1"/>
      <p:bldP spid="16" grpId="0"/>
      <p:bldP spid="16" grpId="1"/>
      <p:bldP spid="18" grpId="0"/>
      <p:bldP spid="18" grpId="1"/>
      <p:bldP spid="19" grpId="0"/>
      <p:bldP spid="19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A69FEA8-8C6E-4686-9889-1B9BBCE2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416083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B4BF46-EB05-4D22-B749-484D09581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40798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5604" name="Text Box 117">
            <a:extLst>
              <a:ext uri="{FF2B5EF4-FFF2-40B4-BE49-F238E27FC236}">
                <a16:creationId xmlns:a16="http://schemas.microsoft.com/office/drawing/2014/main" id="{AB43B6E2-4D62-466B-AE05-A7361F61C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51125"/>
            <a:ext cx="79216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3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 </a:t>
            </a:r>
            <a:r>
              <a:rPr lang="zh-TW" altLang="en-US" sz="2800">
                <a:ea typeface="標楷體" panose="03000509000000000000" pitchFamily="65" charset="-120"/>
              </a:rPr>
              <a:t>　　　　                    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CN" sz="2800"/>
              <a:t>68.14%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 C. </a:t>
            </a:r>
            <a:r>
              <a:rPr lang="zh-TW" altLang="en-US" sz="2800">
                <a:ea typeface="標楷體" panose="03000509000000000000" pitchFamily="65" charset="-120"/>
              </a:rPr>
              <a:t>　　　                         </a:t>
            </a:r>
            <a:r>
              <a:rPr lang="en-US" altLang="zh-TW" sz="2800">
                <a:ea typeface="標楷體" panose="03000509000000000000" pitchFamily="65" charset="-120"/>
              </a:rPr>
              <a:t>D. 6.</a:t>
            </a:r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9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3D809998-5B3B-4B23-9E4C-CF8C80370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82813"/>
            <a:ext cx="7920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800">
                <a:ea typeface="標楷體" panose="03000509000000000000" pitchFamily="65" charset="-120"/>
              </a:rPr>
              <a:t>9</a:t>
            </a:r>
            <a:r>
              <a:rPr lang="en-US" altLang="zh-TW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以上四張數字卡是按數值由小至大排列，以下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    </a:t>
            </a:r>
            <a:r>
              <a:rPr lang="zh-TW" altLang="en-US" sz="2800">
                <a:ea typeface="標楷體" panose="03000509000000000000" pitchFamily="65" charset="-120"/>
              </a:rPr>
              <a:t>哪一項可能是第二張卡上的數字？　　　　　　　　　　　　　　　　　　　　　　　　　　　　　　　　　　　　　　　　　　　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grpSp>
        <p:nvGrpSpPr>
          <p:cNvPr id="25606" name="Group 20">
            <a:extLst>
              <a:ext uri="{FF2B5EF4-FFF2-40B4-BE49-F238E27FC236}">
                <a16:creationId xmlns:a16="http://schemas.microsoft.com/office/drawing/2014/main" id="{BC6D46E3-21F3-4A94-908A-B7172E6A9D64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1039813"/>
            <a:ext cx="1214438" cy="876300"/>
            <a:chOff x="1214414" y="785794"/>
            <a:chExt cx="1214446" cy="876300"/>
          </a:xfrm>
        </p:grpSpPr>
        <p:sp>
          <p:nvSpPr>
            <p:cNvPr id="25645" name="自选图形 7577">
              <a:extLst>
                <a:ext uri="{FF2B5EF4-FFF2-40B4-BE49-F238E27FC236}">
                  <a16:creationId xmlns:a16="http://schemas.microsoft.com/office/drawing/2014/main" id="{549304BE-85D7-4276-87D4-EDDA77983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414" y="857232"/>
              <a:ext cx="1214446" cy="785818"/>
            </a:xfrm>
            <a:prstGeom prst="flowChartAlternateProcess">
              <a:avLst/>
            </a:prstGeom>
            <a:solidFill>
              <a:srgbClr val="D8D8D8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 bIns="0"/>
            <a:lstStyle>
              <a:lvl1pPr marL="179388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TW" sz="2800">
                  <a:ea typeface="標楷體" panose="03000509000000000000" pitchFamily="65" charset="-120"/>
                </a:rPr>
                <a:t>6</a:t>
              </a:r>
              <a:endParaRPr lang="zh-CN" altLang="zh-CN" sz="2800"/>
            </a:p>
          </p:txBody>
        </p:sp>
        <p:grpSp>
          <p:nvGrpSpPr>
            <p:cNvPr id="3" name="Group 44">
              <a:extLst>
                <a:ext uri="{FF2B5EF4-FFF2-40B4-BE49-F238E27FC236}">
                  <a16:creationId xmlns:a16="http://schemas.microsoft.com/office/drawing/2014/main" id="{D98F4F7C-D87D-46CB-89CA-B08AE3B4F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480" y="785794"/>
              <a:ext cx="515937" cy="876300"/>
              <a:chOff x="1178" y="3061"/>
              <a:chExt cx="325" cy="552"/>
            </a:xfrm>
          </p:grpSpPr>
          <p:sp>
            <p:nvSpPr>
              <p:cNvPr id="25647" name="Text Box 13">
                <a:extLst>
                  <a:ext uri="{FF2B5EF4-FFF2-40B4-BE49-F238E27FC236}">
                    <a16:creationId xmlns:a16="http://schemas.microsoft.com/office/drawing/2014/main" id="{2025CE0C-2B5A-4811-A02D-D3D2A3CE93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" y="3061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5</a:t>
                </a:r>
                <a:endParaRPr lang="en-US" altLang="zh-TW" sz="2800"/>
              </a:p>
            </p:txBody>
          </p:sp>
          <p:sp>
            <p:nvSpPr>
              <p:cNvPr id="25648" name="Text Box 14">
                <a:extLst>
                  <a:ext uri="{FF2B5EF4-FFF2-40B4-BE49-F238E27FC236}">
                    <a16:creationId xmlns:a16="http://schemas.microsoft.com/office/drawing/2014/main" id="{120BF7B3-ADF7-4892-9FD5-1E92B9CA4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" y="3286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8</a:t>
                </a:r>
                <a:endParaRPr lang="en-US" altLang="zh-TW" sz="2800"/>
              </a:p>
            </p:txBody>
          </p:sp>
          <p:sp>
            <p:nvSpPr>
              <p:cNvPr id="25649" name="Line 15">
                <a:extLst>
                  <a:ext uri="{FF2B5EF4-FFF2-40B4-BE49-F238E27FC236}">
                    <a16:creationId xmlns:a16="http://schemas.microsoft.com/office/drawing/2014/main" id="{4C5492FA-92CC-4C28-A5CA-D7F38C05C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339"/>
                <a:ext cx="227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5607" name="自选图形 7577">
            <a:extLst>
              <a:ext uri="{FF2B5EF4-FFF2-40B4-BE49-F238E27FC236}">
                <a16:creationId xmlns:a16="http://schemas.microsoft.com/office/drawing/2014/main" id="{205D992E-A47D-4535-B756-DDE39F97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1111250"/>
            <a:ext cx="1214438" cy="785813"/>
          </a:xfrm>
          <a:prstGeom prst="flowChartAlternateProcess">
            <a:avLst/>
          </a:prstGeom>
          <a:solidFill>
            <a:srgbClr val="D8D8D8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t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2800">
                <a:ea typeface="標楷體" panose="03000509000000000000" pitchFamily="65" charset="-120"/>
              </a:rPr>
              <a:t>？</a:t>
            </a:r>
            <a:endParaRPr lang="zh-CN" altLang="zh-CN" sz="2800"/>
          </a:p>
        </p:txBody>
      </p:sp>
      <p:sp>
        <p:nvSpPr>
          <p:cNvPr id="25608" name="自选图形 7577">
            <a:extLst>
              <a:ext uri="{FF2B5EF4-FFF2-40B4-BE49-F238E27FC236}">
                <a16:creationId xmlns:a16="http://schemas.microsoft.com/office/drawing/2014/main" id="{4D3EB9E3-6F10-42D1-9846-0D8F48F9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1111250"/>
            <a:ext cx="1785938" cy="785813"/>
          </a:xfrm>
          <a:prstGeom prst="flowChartAlternateProcess">
            <a:avLst/>
          </a:prstGeom>
          <a:solidFill>
            <a:srgbClr val="D8D8D8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tIns="0" bIns="0"/>
          <a:lstStyle>
            <a:lvl1pPr marL="1793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/>
              <a:t>671.9%</a:t>
            </a:r>
            <a:endParaRPr lang="zh-CN" altLang="zh-CN" sz="2800"/>
          </a:p>
        </p:txBody>
      </p:sp>
      <p:grpSp>
        <p:nvGrpSpPr>
          <p:cNvPr id="25609" name="Group 19">
            <a:extLst>
              <a:ext uri="{FF2B5EF4-FFF2-40B4-BE49-F238E27FC236}">
                <a16:creationId xmlns:a16="http://schemas.microsoft.com/office/drawing/2014/main" id="{B37E38BC-25EE-463B-9BE9-E664E9D4C396}"/>
              </a:ext>
            </a:extLst>
          </p:cNvPr>
          <p:cNvGrpSpPr>
            <a:grpSpLocks/>
          </p:cNvGrpSpPr>
          <p:nvPr/>
        </p:nvGrpSpPr>
        <p:grpSpPr bwMode="auto">
          <a:xfrm>
            <a:off x="6886575" y="1039813"/>
            <a:ext cx="1214438" cy="876300"/>
            <a:chOff x="6858016" y="785794"/>
            <a:chExt cx="1214446" cy="876300"/>
          </a:xfrm>
        </p:grpSpPr>
        <p:sp>
          <p:nvSpPr>
            <p:cNvPr id="25640" name="自选图形 7577">
              <a:extLst>
                <a:ext uri="{FF2B5EF4-FFF2-40B4-BE49-F238E27FC236}">
                  <a16:creationId xmlns:a16="http://schemas.microsoft.com/office/drawing/2014/main" id="{75FC7280-B4C1-4C5D-B204-480BD6AC8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16" y="857232"/>
              <a:ext cx="1214446" cy="785818"/>
            </a:xfrm>
            <a:prstGeom prst="flowChartAlternateProcess">
              <a:avLst/>
            </a:prstGeom>
            <a:solidFill>
              <a:srgbClr val="D8D8D8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0" bIns="0"/>
            <a:lstStyle>
              <a:lvl1pPr marL="179388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TW" sz="2800">
                  <a:ea typeface="標楷體" panose="03000509000000000000" pitchFamily="65" charset="-120"/>
                </a:rPr>
                <a:t>6</a:t>
              </a:r>
              <a:endParaRPr lang="zh-CN" altLang="zh-CN" sz="2800"/>
            </a:p>
          </p:txBody>
        </p:sp>
        <p:grpSp>
          <p:nvGrpSpPr>
            <p:cNvPr id="25641" name="Group 44">
              <a:extLst>
                <a:ext uri="{FF2B5EF4-FFF2-40B4-BE49-F238E27FC236}">
                  <a16:creationId xmlns:a16="http://schemas.microsoft.com/office/drawing/2014/main" id="{40B4A8BA-D906-41EC-9684-96B626DCC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8082" y="785794"/>
              <a:ext cx="515937" cy="876300"/>
              <a:chOff x="1178" y="3061"/>
              <a:chExt cx="325" cy="552"/>
            </a:xfrm>
          </p:grpSpPr>
          <p:sp>
            <p:nvSpPr>
              <p:cNvPr id="25642" name="Text Box 13">
                <a:extLst>
                  <a:ext uri="{FF2B5EF4-FFF2-40B4-BE49-F238E27FC236}">
                    <a16:creationId xmlns:a16="http://schemas.microsoft.com/office/drawing/2014/main" id="{1B0B19DE-66E7-42EF-B45E-E3E6527DF6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" y="3061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3</a:t>
                </a:r>
                <a:endParaRPr lang="en-US" altLang="zh-TW" sz="2800"/>
              </a:p>
            </p:txBody>
          </p:sp>
          <p:sp>
            <p:nvSpPr>
              <p:cNvPr id="25643" name="Text Box 14">
                <a:extLst>
                  <a:ext uri="{FF2B5EF4-FFF2-40B4-BE49-F238E27FC236}">
                    <a16:creationId xmlns:a16="http://schemas.microsoft.com/office/drawing/2014/main" id="{0F0D0E0E-5CC9-4B1C-8859-B7C4C54C9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" y="3286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4</a:t>
                </a:r>
                <a:endParaRPr lang="en-US" altLang="zh-TW" sz="2800"/>
              </a:p>
            </p:txBody>
          </p:sp>
          <p:sp>
            <p:nvSpPr>
              <p:cNvPr id="25644" name="Line 15">
                <a:extLst>
                  <a:ext uri="{FF2B5EF4-FFF2-40B4-BE49-F238E27FC236}">
                    <a16:creationId xmlns:a16="http://schemas.microsoft.com/office/drawing/2014/main" id="{BFD18138-D9CA-43CB-9C3F-466B1E4DA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339"/>
                <a:ext cx="227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5610" name="Group 36">
            <a:extLst>
              <a:ext uri="{FF2B5EF4-FFF2-40B4-BE49-F238E27FC236}">
                <a16:creationId xmlns:a16="http://schemas.microsoft.com/office/drawing/2014/main" id="{4DF1CD26-416A-44C1-A789-AF04882F3691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3081338"/>
            <a:ext cx="922337" cy="919162"/>
            <a:chOff x="4643438" y="4029082"/>
            <a:chExt cx="922335" cy="919163"/>
          </a:xfrm>
        </p:grpSpPr>
        <p:grpSp>
          <p:nvGrpSpPr>
            <p:cNvPr id="25635" name="Group 44">
              <a:extLst>
                <a:ext uri="{FF2B5EF4-FFF2-40B4-BE49-F238E27FC236}">
                  <a16:creationId xmlns:a16="http://schemas.microsoft.com/office/drawing/2014/main" id="{D451CD37-028F-43D0-8E6C-1EC224A68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9662" y="4029082"/>
              <a:ext cx="646111" cy="919163"/>
              <a:chOff x="1217" y="3079"/>
              <a:chExt cx="407" cy="579"/>
            </a:xfrm>
          </p:grpSpPr>
          <p:sp>
            <p:nvSpPr>
              <p:cNvPr id="25637" name="Text Box 13">
                <a:extLst>
                  <a:ext uri="{FF2B5EF4-FFF2-40B4-BE49-F238E27FC236}">
                    <a16:creationId xmlns:a16="http://schemas.microsoft.com/office/drawing/2014/main" id="{C6952653-9D82-4A6E-B22A-FE36D91F4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" y="3079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17</a:t>
                </a:r>
                <a:endParaRPr lang="en-US" altLang="zh-TW" sz="2800"/>
              </a:p>
            </p:txBody>
          </p:sp>
          <p:sp>
            <p:nvSpPr>
              <p:cNvPr id="25638" name="Text Box 14">
                <a:extLst>
                  <a:ext uri="{FF2B5EF4-FFF2-40B4-BE49-F238E27FC236}">
                    <a16:creationId xmlns:a16="http://schemas.microsoft.com/office/drawing/2014/main" id="{91A88CB0-57CE-4CA6-B4EA-5377B042C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3328"/>
                <a:ext cx="3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20</a:t>
                </a:r>
                <a:endParaRPr lang="en-US" altLang="zh-TW" sz="2800"/>
              </a:p>
            </p:txBody>
          </p:sp>
          <p:sp>
            <p:nvSpPr>
              <p:cNvPr id="25639" name="Line 15">
                <a:extLst>
                  <a:ext uri="{FF2B5EF4-FFF2-40B4-BE49-F238E27FC236}">
                    <a16:creationId xmlns:a16="http://schemas.microsoft.com/office/drawing/2014/main" id="{ACCA8404-510C-405A-ACFD-0D21CB9F6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6" y="3367"/>
                <a:ext cx="324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636" name="TextBox 31">
              <a:extLst>
                <a:ext uri="{FF2B5EF4-FFF2-40B4-BE49-F238E27FC236}">
                  <a16:creationId xmlns:a16="http://schemas.microsoft.com/office/drawing/2014/main" id="{7101BE11-8A94-420F-98A9-E70D39166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4214818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ea typeface="標楷體" panose="03000509000000000000" pitchFamily="65" charset="-120"/>
                </a:rPr>
                <a:t>6</a:t>
              </a:r>
              <a:endParaRPr lang="zh-CN" altLang="en-US" sz="2800">
                <a:ea typeface="標楷體" panose="03000509000000000000" pitchFamily="65" charset="-120"/>
              </a:endParaRPr>
            </a:p>
          </p:txBody>
        </p:sp>
      </p:grpSp>
      <p:sp>
        <p:nvSpPr>
          <p:cNvPr id="25646" name="Text Box 12">
            <a:extLst>
              <a:ext uri="{FF2B5EF4-FFF2-40B4-BE49-F238E27FC236}">
                <a16:creationId xmlns:a16="http://schemas.microsoft.com/office/drawing/2014/main" id="{247C4DD4-1FC7-476D-9D3D-55CA4286D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1819275"/>
            <a:ext cx="110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6.</a:t>
            </a:r>
            <a:r>
              <a:rPr lang="en-U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62</a:t>
            </a:r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5</a:t>
            </a:r>
            <a:endParaRPr lang="en-US" altLang="zh-TW" sz="2800">
              <a:solidFill>
                <a:srgbClr val="003399"/>
              </a:solidFill>
            </a:endParaRPr>
          </a:p>
        </p:txBody>
      </p:sp>
      <p:sp>
        <p:nvSpPr>
          <p:cNvPr id="25632" name="Text Box 12">
            <a:extLst>
              <a:ext uri="{FF2B5EF4-FFF2-40B4-BE49-F238E27FC236}">
                <a16:creationId xmlns:a16="http://schemas.microsoft.com/office/drawing/2014/main" id="{2BC6B0FB-DBF4-4BE3-A6EF-D839EF40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271838"/>
            <a:ext cx="166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= </a:t>
            </a:r>
            <a:r>
              <a:rPr lang="en-U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0</a:t>
            </a:r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.6</a:t>
            </a:r>
            <a:r>
              <a:rPr lang="en-U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814</a:t>
            </a:r>
            <a:endParaRPr lang="en-US" altLang="zh-TW" sz="2800">
              <a:solidFill>
                <a:srgbClr val="003399"/>
              </a:solidFill>
            </a:endParaRPr>
          </a:p>
        </p:txBody>
      </p:sp>
      <p:sp>
        <p:nvSpPr>
          <p:cNvPr id="149" name="Line 48">
            <a:extLst>
              <a:ext uri="{FF2B5EF4-FFF2-40B4-BE49-F238E27FC236}">
                <a16:creationId xmlns:a16="http://schemas.microsoft.com/office/drawing/2014/main" id="{51C43207-EB28-4767-8109-E7FB49B36ED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808413" y="2670175"/>
            <a:ext cx="32400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14" name="Group 36">
            <a:extLst>
              <a:ext uri="{FF2B5EF4-FFF2-40B4-BE49-F238E27FC236}">
                <a16:creationId xmlns:a16="http://schemas.microsoft.com/office/drawing/2014/main" id="{0F88CCD1-58F3-48F4-92DE-DB82AEEF2ECD}"/>
              </a:ext>
            </a:extLst>
          </p:cNvPr>
          <p:cNvGrpSpPr>
            <a:grpSpLocks/>
          </p:cNvGrpSpPr>
          <p:nvPr/>
        </p:nvGrpSpPr>
        <p:grpSpPr bwMode="auto">
          <a:xfrm>
            <a:off x="1427163" y="3905250"/>
            <a:ext cx="903287" cy="909638"/>
            <a:chOff x="4643438" y="4019557"/>
            <a:chExt cx="903285" cy="909638"/>
          </a:xfrm>
        </p:grpSpPr>
        <p:grpSp>
          <p:nvGrpSpPr>
            <p:cNvPr id="25630" name="Group 44">
              <a:extLst>
                <a:ext uri="{FF2B5EF4-FFF2-40B4-BE49-F238E27FC236}">
                  <a16:creationId xmlns:a16="http://schemas.microsoft.com/office/drawing/2014/main" id="{896F133B-43D8-4835-9EBD-F1D2DAE58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9662" y="4019557"/>
              <a:ext cx="627061" cy="909638"/>
              <a:chOff x="1217" y="3073"/>
              <a:chExt cx="395" cy="573"/>
            </a:xfrm>
          </p:grpSpPr>
          <p:sp>
            <p:nvSpPr>
              <p:cNvPr id="4" name="Text Box 13">
                <a:extLst>
                  <a:ext uri="{FF2B5EF4-FFF2-40B4-BE49-F238E27FC236}">
                    <a16:creationId xmlns:a16="http://schemas.microsoft.com/office/drawing/2014/main" id="{58EF79CE-004E-4DAC-B4F8-B98B3A8D0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" y="3073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23</a:t>
                </a:r>
                <a:endParaRPr lang="en-US" altLang="zh-TW" sz="2800"/>
              </a:p>
            </p:txBody>
          </p:sp>
          <p:sp>
            <p:nvSpPr>
              <p:cNvPr id="25633" name="Text Box 14">
                <a:extLst>
                  <a:ext uri="{FF2B5EF4-FFF2-40B4-BE49-F238E27FC236}">
                    <a16:creationId xmlns:a16="http://schemas.microsoft.com/office/drawing/2014/main" id="{1FC4DCE5-4DB1-447C-9895-097F4A9E3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2" y="3316"/>
                <a:ext cx="3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33</a:t>
                </a:r>
                <a:endParaRPr lang="en-US" altLang="zh-TW" sz="2800"/>
              </a:p>
            </p:txBody>
          </p:sp>
          <p:sp>
            <p:nvSpPr>
              <p:cNvPr id="25634" name="Line 15">
                <a:extLst>
                  <a:ext uri="{FF2B5EF4-FFF2-40B4-BE49-F238E27FC236}">
                    <a16:creationId xmlns:a16="http://schemas.microsoft.com/office/drawing/2014/main" id="{8EDAA750-BD53-4F82-912E-03895BAA2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0" y="3355"/>
                <a:ext cx="324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631" name="TextBox 31">
              <a:extLst>
                <a:ext uri="{FF2B5EF4-FFF2-40B4-BE49-F238E27FC236}">
                  <a16:creationId xmlns:a16="http://schemas.microsoft.com/office/drawing/2014/main" id="{A741C7E9-817D-40FC-ACE1-DAC8606AB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4214818"/>
              <a:ext cx="5000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ea typeface="標楷體" panose="03000509000000000000" pitchFamily="65" charset="-120"/>
                </a:rPr>
                <a:t>6</a:t>
              </a:r>
              <a:endParaRPr lang="zh-CN" altLang="en-US" sz="2800">
                <a:ea typeface="標楷體" panose="03000509000000000000" pitchFamily="65" charset="-120"/>
              </a:endParaRPr>
            </a:p>
          </p:txBody>
        </p:sp>
      </p:grpSp>
      <p:sp>
        <p:nvSpPr>
          <p:cNvPr id="85" name="Text Box 12">
            <a:extLst>
              <a:ext uri="{FF2B5EF4-FFF2-40B4-BE49-F238E27FC236}">
                <a16:creationId xmlns:a16="http://schemas.microsoft.com/office/drawing/2014/main" id="{B89CA96B-8001-49F8-8771-6F525F1D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851025"/>
            <a:ext cx="110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6.</a:t>
            </a:r>
            <a:r>
              <a:rPr lang="en-U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719</a:t>
            </a:r>
            <a:endParaRPr lang="en-US" altLang="zh-TW" sz="2800">
              <a:solidFill>
                <a:srgbClr val="003399"/>
              </a:solidFill>
            </a:endParaRPr>
          </a:p>
        </p:txBody>
      </p:sp>
      <p:sp>
        <p:nvSpPr>
          <p:cNvPr id="86" name="Text Box 12">
            <a:extLst>
              <a:ext uri="{FF2B5EF4-FFF2-40B4-BE49-F238E27FC236}">
                <a16:creationId xmlns:a16="http://schemas.microsoft.com/office/drawing/2014/main" id="{E1C6F092-6D36-429B-B081-9080181E0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1857375"/>
            <a:ext cx="931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6.</a:t>
            </a:r>
            <a:r>
              <a:rPr lang="en-U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75</a:t>
            </a:r>
            <a:endParaRPr lang="en-US" altLang="zh-TW" sz="2800">
              <a:solidFill>
                <a:srgbClr val="003399"/>
              </a:solidFill>
            </a:endParaRPr>
          </a:p>
        </p:txBody>
      </p:sp>
      <p:sp>
        <p:nvSpPr>
          <p:cNvPr id="87" name="Line 48">
            <a:extLst>
              <a:ext uri="{FF2B5EF4-FFF2-40B4-BE49-F238E27FC236}">
                <a16:creationId xmlns:a16="http://schemas.microsoft.com/office/drawing/2014/main" id="{ADBAF049-0108-48F7-A8EE-32288C49475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076575" y="3087688"/>
            <a:ext cx="28638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Text Box 12">
            <a:extLst>
              <a:ext uri="{FF2B5EF4-FFF2-40B4-BE49-F238E27FC236}">
                <a16:creationId xmlns:a16="http://schemas.microsoft.com/office/drawing/2014/main" id="{0CE746BF-24F6-4232-BA8E-10CCFD657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327342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= 6.</a:t>
            </a:r>
            <a:r>
              <a:rPr lang="en-U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85</a:t>
            </a:r>
            <a:endParaRPr lang="en-US" altLang="zh-TW" sz="2800">
              <a:solidFill>
                <a:srgbClr val="003399"/>
              </a:solidFill>
            </a:endParaRPr>
          </a:p>
        </p:txBody>
      </p:sp>
      <p:sp>
        <p:nvSpPr>
          <p:cNvPr id="89" name="矩形 7">
            <a:extLst>
              <a:ext uri="{FF2B5EF4-FFF2-40B4-BE49-F238E27FC236}">
                <a16:creationId xmlns:a16="http://schemas.microsoft.com/office/drawing/2014/main" id="{42D016A2-3EA2-4E34-995D-855E872E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10051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Adobe Gothic Std B" panose="020B0800000000000000" pitchFamily="34" charset="-128"/>
              </a:rPr>
              <a:t>= 6.696</a:t>
            </a:r>
            <a:r>
              <a:rPr lang="en-US" altLang="zh-CN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…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0" name="矩形 7">
            <a:extLst>
              <a:ext uri="{FF2B5EF4-FFF2-40B4-BE49-F238E27FC236}">
                <a16:creationId xmlns:a16="http://schemas.microsoft.com/office/drawing/2014/main" id="{0D19770D-E311-432C-8A2D-E402B92F5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4665663"/>
            <a:ext cx="436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6.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625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n-US" altLang="zh-TW" sz="2800" u="sng">
                <a:solidFill>
                  <a:srgbClr val="003399"/>
                </a:solidFill>
                <a:ea typeface="Adobe Gothic Std B" panose="020B0800000000000000" pitchFamily="34" charset="-128"/>
              </a:rPr>
              <a:t>6.696</a:t>
            </a:r>
            <a:r>
              <a:rPr lang="en-US" altLang="zh-CN" sz="2800" u="sng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…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6.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719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1" name="Text Box 12">
            <a:extLst>
              <a:ext uri="{FF2B5EF4-FFF2-40B4-BE49-F238E27FC236}">
                <a16:creationId xmlns:a16="http://schemas.microsoft.com/office/drawing/2014/main" id="{7E9EA20E-6C0C-4BC3-8786-9A083B87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717925"/>
            <a:ext cx="240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6.</a:t>
            </a:r>
            <a:r>
              <a:rPr lang="en-US" altLang="zh-TW" sz="2800">
                <a:solidFill>
                  <a:srgbClr val="003399"/>
                </a:solidFill>
                <a:sym typeface="Wingdings 2" panose="05020102010507070707" pitchFamily="18" charset="2"/>
              </a:rPr>
              <a:t>719</a:t>
            </a:r>
            <a:r>
              <a:rPr lang="en-U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s-ES" altLang="zh-CN" sz="2800">
                <a:solidFill>
                  <a:srgbClr val="003399"/>
                </a:solidFill>
                <a:sym typeface="Wingdings 2" panose="05020102010507070707" pitchFamily="18" charset="2"/>
              </a:rPr>
              <a:t> </a:t>
            </a:r>
            <a:r>
              <a:rPr lang="es-ES" altLang="zh-CN" sz="2800" u="sng">
                <a:solidFill>
                  <a:srgbClr val="003399"/>
                </a:solidFill>
                <a:sym typeface="Wingdings 2" panose="05020102010507070707" pitchFamily="18" charset="2"/>
              </a:rPr>
              <a:t>6.</a:t>
            </a:r>
            <a:r>
              <a:rPr lang="en-US" altLang="zh-TW" sz="2800" u="sng">
                <a:solidFill>
                  <a:srgbClr val="003399"/>
                </a:solidFill>
                <a:sym typeface="Wingdings 2" panose="05020102010507070707" pitchFamily="18" charset="2"/>
              </a:rPr>
              <a:t>85</a:t>
            </a:r>
            <a:endParaRPr lang="en-US" altLang="zh-TW" sz="2800" u="sng">
              <a:solidFill>
                <a:srgbClr val="003399"/>
              </a:solidFill>
            </a:endParaRPr>
          </a:p>
        </p:txBody>
      </p:sp>
      <p:sp>
        <p:nvSpPr>
          <p:cNvPr id="92" name="矩形 7">
            <a:extLst>
              <a:ext uri="{FF2B5EF4-FFF2-40B4-BE49-F238E27FC236}">
                <a16:creationId xmlns:a16="http://schemas.microsoft.com/office/drawing/2014/main" id="{FDD21B84-0C87-4A36-B5AC-9646C9E2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3683000"/>
            <a:ext cx="2992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u="sng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0</a:t>
            </a:r>
            <a:r>
              <a:rPr lang="es-ES" altLang="zh-CN" sz="2800" u="sng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.6</a:t>
            </a:r>
            <a:r>
              <a:rPr lang="en-US" altLang="zh-CN" sz="2800" u="sng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814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6.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625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3" name="矩形 7">
            <a:extLst>
              <a:ext uri="{FF2B5EF4-FFF2-40B4-BE49-F238E27FC236}">
                <a16:creationId xmlns:a16="http://schemas.microsoft.com/office/drawing/2014/main" id="{A13BF21E-2285-4FC9-A9AF-C5211023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098925"/>
            <a:ext cx="2335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u="sng">
                <a:solidFill>
                  <a:srgbClr val="003399"/>
                </a:solidFill>
                <a:ea typeface="標楷體" panose="03000509000000000000" pitchFamily="65" charset="-120"/>
              </a:rPr>
              <a:t>6.19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6.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625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EA4870F4-9019-49E7-94C1-9B869758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219450"/>
            <a:ext cx="56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D999556C-14F5-4F6A-97EE-EDF59DA4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3209925"/>
            <a:ext cx="56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60A04C9C-A219-49BF-BBBA-0628694E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4073525"/>
            <a:ext cx="56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38A08552-CA55-4AB3-A04A-201F802D4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83050"/>
            <a:ext cx="56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489E3F-AF1F-4BD6-AEC9-F9DEF4A5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5229225"/>
            <a:ext cx="7183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</a:rPr>
              <a:t>第二張卡上的數值在</a:t>
            </a:r>
            <a:r>
              <a:rPr lang="en-US" altLang="zh-TW" sz="2800">
                <a:solidFill>
                  <a:srgbClr val="7030A0"/>
                </a:solidFill>
                <a:ea typeface="標楷體" panose="03000509000000000000" pitchFamily="65" charset="-120"/>
              </a:rPr>
              <a:t>6.625</a:t>
            </a:r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7030A0"/>
                </a:solidFill>
                <a:ea typeface="標楷體" panose="03000509000000000000" pitchFamily="65" charset="-120"/>
              </a:rPr>
              <a:t>6.719</a:t>
            </a:r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</a:rPr>
              <a:t>之間。</a:t>
            </a:r>
            <a:endParaRPr lang="zh-TW" altLang="en-US" sz="2800">
              <a:solidFill>
                <a:srgbClr val="7030A0"/>
              </a:solidFill>
            </a:endParaRPr>
          </a:p>
        </p:txBody>
      </p:sp>
      <p:pic>
        <p:nvPicPr>
          <p:cNvPr id="25629" name="图片 1">
            <a:extLst>
              <a:ext uri="{FF2B5EF4-FFF2-40B4-BE49-F238E27FC236}">
                <a16:creationId xmlns:a16="http://schemas.microsoft.com/office/drawing/2014/main" id="{0CE2FA44-8501-4124-A454-E9EE5FDEA3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6363"/>
            <a:ext cx="6143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5646" grpId="0"/>
      <p:bldP spid="25646" grpId="1"/>
      <p:bldP spid="25632" grpId="0"/>
      <p:bldP spid="25632" grpId="1"/>
      <p:bldP spid="85" grpId="0"/>
      <p:bldP spid="85" grpId="1"/>
      <p:bldP spid="86" grpId="0"/>
      <p:bldP spid="86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2E7DD57A-3EFA-47B4-AF69-1B1A03C4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935038"/>
            <a:ext cx="1579562" cy="1554162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DD459C-2A8B-4BBE-B11A-5F2744BD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938213"/>
            <a:ext cx="1439863" cy="1554162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DBBE021-9E11-4104-A38F-C1809A70D0CE}"/>
              </a:ext>
            </a:extLst>
          </p:cNvPr>
          <p:cNvGraphicFramePr>
            <a:graphicFrameLocks noGrp="1"/>
          </p:cNvGraphicFramePr>
          <p:nvPr/>
        </p:nvGraphicFramePr>
        <p:xfrm>
          <a:off x="1987550" y="938213"/>
          <a:ext cx="4740275" cy="15541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 凳子</a:t>
                      </a: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高度</a:t>
                      </a: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重量</a:t>
                      </a:r>
                    </a:p>
                  </a:txBody>
                  <a:tcPr marL="91445" marR="91445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塑料凳子</a:t>
                      </a: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38.3cm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0.94kg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45" marR="91445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木凳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子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40cm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1.3kg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45" marR="91445"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2895" name="Rectangle 31">
            <a:extLst>
              <a:ext uri="{FF2B5EF4-FFF2-40B4-BE49-F238E27FC236}">
                <a16:creationId xmlns:a16="http://schemas.microsoft.com/office/drawing/2014/main" id="{A648A150-CDE2-43A1-B5CF-15B6F27B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523557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6647" name="Text Box 117">
            <a:extLst>
              <a:ext uri="{FF2B5EF4-FFF2-40B4-BE49-F238E27FC236}">
                <a16:creationId xmlns:a16="http://schemas.microsoft.com/office/drawing/2014/main" id="{9C6BD93C-C30A-4FF1-95B7-EE447A37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371850"/>
            <a:ext cx="364331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CN" altLang="en-US" sz="2800">
                <a:ea typeface="標楷體" panose="03000509000000000000" pitchFamily="65" charset="-120"/>
              </a:rPr>
              <a:t>      </a:t>
            </a:r>
            <a:r>
              <a:rPr lang="zh-CN" altLang="en-US" sz="2800" u="sng">
                <a:ea typeface="標楷體" panose="03000509000000000000" pitchFamily="65" charset="-120"/>
              </a:rPr>
              <a:t>高度</a:t>
            </a:r>
            <a:r>
              <a:rPr lang="zh-CN" altLang="en-US" sz="2800">
                <a:ea typeface="標楷體" panose="03000509000000000000" pitchFamily="65" charset="-120"/>
              </a:rPr>
              <a:t>       </a:t>
            </a:r>
            <a:r>
              <a:rPr lang="zh-TW" altLang="en-US" sz="2800">
                <a:ea typeface="標楷體" panose="03000509000000000000" pitchFamily="65" charset="-120"/>
              </a:rPr>
              <a:t>   </a:t>
            </a:r>
            <a:r>
              <a:rPr lang="zh-CN" altLang="en-US" sz="2800" u="sng">
                <a:ea typeface="標楷體" panose="03000509000000000000" pitchFamily="65" charset="-120"/>
              </a:rPr>
              <a:t>重量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.</a:t>
            </a:r>
            <a:r>
              <a:rPr lang="en-US" altLang="zh-CN" sz="2800">
                <a:ea typeface="標楷體" panose="03000509000000000000" pitchFamily="65" charset="-120"/>
              </a:rPr>
              <a:t>7</a:t>
            </a:r>
            <a:r>
              <a:rPr lang="en-US" altLang="en-US" sz="2800">
                <a:ea typeface="標楷體" panose="03000509000000000000" pitchFamily="65" charset="-120"/>
              </a:rPr>
              <a:t>cm    </a:t>
            </a:r>
            <a:r>
              <a:rPr lang="zh-TW" altLang="en-US" sz="2800">
                <a:ea typeface="標楷體" panose="03000509000000000000" pitchFamily="65" charset="-120"/>
              </a:rPr>
              <a:t>   </a:t>
            </a:r>
            <a:r>
              <a:rPr lang="en-US" altLang="en-US" sz="2800">
                <a:ea typeface="標楷體" panose="03000509000000000000" pitchFamily="65" charset="-120"/>
              </a:rPr>
              <a:t>0.</a:t>
            </a:r>
            <a:r>
              <a:rPr lang="en-US" altLang="zh-CN" sz="2800">
                <a:ea typeface="標楷體" panose="03000509000000000000" pitchFamily="65" charset="-120"/>
              </a:rPr>
              <a:t>26</a:t>
            </a:r>
            <a:r>
              <a:rPr lang="en-US" altLang="en-US" sz="2800">
                <a:ea typeface="標楷體" panose="03000509000000000000" pitchFamily="65" charset="-120"/>
              </a:rPr>
              <a:t>kg</a:t>
            </a:r>
            <a:r>
              <a:rPr lang="en-US" altLang="zh-TW" sz="2800">
                <a:ea typeface="標楷體" panose="03000509000000000000" pitchFamily="65" charset="-120"/>
              </a:rPr>
              <a:t>                    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CN" sz="2800">
                <a:ea typeface="標楷體" panose="03000509000000000000" pitchFamily="65" charset="-120"/>
              </a:rPr>
              <a:t>2</a:t>
            </a:r>
            <a:r>
              <a:rPr lang="en-US" altLang="zh-TW" sz="2800">
                <a:ea typeface="標楷體" panose="03000509000000000000" pitchFamily="65" charset="-120"/>
              </a:rPr>
              <a:t>.</a:t>
            </a:r>
            <a:r>
              <a:rPr lang="en-US" altLang="zh-CN" sz="2800">
                <a:ea typeface="標楷體" panose="03000509000000000000" pitchFamily="65" charset="-120"/>
              </a:rPr>
              <a:t>7</a:t>
            </a:r>
            <a:r>
              <a:rPr lang="en-US" altLang="en-US" sz="2800">
                <a:ea typeface="標楷體" panose="03000509000000000000" pitchFamily="65" charset="-120"/>
              </a:rPr>
              <a:t>cm    </a:t>
            </a:r>
            <a:r>
              <a:rPr lang="zh-TW" altLang="en-US" sz="2800">
                <a:ea typeface="標楷體" panose="03000509000000000000" pitchFamily="65" charset="-120"/>
              </a:rPr>
              <a:t>   </a:t>
            </a:r>
            <a:r>
              <a:rPr lang="en-US" altLang="en-US" sz="2800">
                <a:ea typeface="標楷體" panose="03000509000000000000" pitchFamily="65" charset="-120"/>
              </a:rPr>
              <a:t>0.</a:t>
            </a:r>
            <a:r>
              <a:rPr lang="en-US" altLang="zh-CN" sz="2800">
                <a:ea typeface="標楷體" panose="03000509000000000000" pitchFamily="65" charset="-120"/>
              </a:rPr>
              <a:t>26</a:t>
            </a:r>
            <a:r>
              <a:rPr lang="en-US" altLang="en-US" sz="2800">
                <a:ea typeface="標楷體" panose="03000509000000000000" pitchFamily="65" charset="-120"/>
              </a:rPr>
              <a:t>kg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.</a:t>
            </a:r>
            <a:r>
              <a:rPr lang="en-US" altLang="zh-CN" sz="2800">
                <a:ea typeface="標楷體" panose="03000509000000000000" pitchFamily="65" charset="-120"/>
              </a:rPr>
              <a:t>7</a:t>
            </a:r>
            <a:r>
              <a:rPr lang="en-US" altLang="en-US" sz="2800">
                <a:ea typeface="標楷體" panose="03000509000000000000" pitchFamily="65" charset="-120"/>
              </a:rPr>
              <a:t>cm    </a:t>
            </a:r>
            <a:r>
              <a:rPr lang="zh-TW" altLang="en-US" sz="2800">
                <a:ea typeface="標楷體" panose="03000509000000000000" pitchFamily="65" charset="-120"/>
              </a:rPr>
              <a:t>   </a:t>
            </a:r>
            <a:r>
              <a:rPr lang="en-US" altLang="en-US" sz="2800">
                <a:ea typeface="標楷體" panose="03000509000000000000" pitchFamily="65" charset="-120"/>
              </a:rPr>
              <a:t>0.</a:t>
            </a:r>
            <a:r>
              <a:rPr lang="en-US" altLang="zh-CN" sz="2800">
                <a:ea typeface="標楷體" panose="03000509000000000000" pitchFamily="65" charset="-120"/>
              </a:rPr>
              <a:t>36</a:t>
            </a:r>
            <a:r>
              <a:rPr lang="en-US" altLang="en-US" sz="2800">
                <a:ea typeface="標楷體" panose="03000509000000000000" pitchFamily="65" charset="-120"/>
              </a:rPr>
              <a:t>kg</a:t>
            </a:r>
            <a:r>
              <a:rPr lang="en-US" altLang="zh-TW" sz="2800">
                <a:sym typeface="Wingdings" panose="05000000000000000000" pitchFamily="2" charset="2"/>
              </a:rPr>
              <a:t>                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>
                <a:ea typeface="標楷體" panose="03000509000000000000" pitchFamily="65" charset="-120"/>
              </a:rPr>
              <a:t>2</a:t>
            </a:r>
            <a:r>
              <a:rPr lang="en-US" altLang="zh-TW" sz="2800">
                <a:ea typeface="標楷體" panose="03000509000000000000" pitchFamily="65" charset="-120"/>
              </a:rPr>
              <a:t>.</a:t>
            </a:r>
            <a:r>
              <a:rPr lang="en-US" altLang="zh-CN" sz="2800">
                <a:ea typeface="標楷體" panose="03000509000000000000" pitchFamily="65" charset="-120"/>
              </a:rPr>
              <a:t>7</a:t>
            </a:r>
            <a:r>
              <a:rPr lang="en-US" altLang="en-US" sz="2800">
                <a:ea typeface="標楷體" panose="03000509000000000000" pitchFamily="65" charset="-120"/>
              </a:rPr>
              <a:t>cm    </a:t>
            </a:r>
            <a:r>
              <a:rPr lang="zh-TW" altLang="en-US" sz="2800">
                <a:ea typeface="標楷體" panose="03000509000000000000" pitchFamily="65" charset="-120"/>
              </a:rPr>
              <a:t>   </a:t>
            </a:r>
            <a:r>
              <a:rPr lang="en-US" altLang="en-US" sz="2800">
                <a:ea typeface="標楷體" panose="03000509000000000000" pitchFamily="65" charset="-120"/>
              </a:rPr>
              <a:t>0.</a:t>
            </a:r>
            <a:r>
              <a:rPr lang="en-US" altLang="zh-CN" sz="2800">
                <a:ea typeface="標楷體" panose="03000509000000000000" pitchFamily="65" charset="-120"/>
              </a:rPr>
              <a:t>36</a:t>
            </a:r>
            <a:r>
              <a:rPr lang="en-US" altLang="en-US" sz="2800">
                <a:ea typeface="標楷體" panose="03000509000000000000" pitchFamily="65" charset="-120"/>
              </a:rPr>
              <a:t>kg 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EC4A17-213E-45B3-9407-190E7E50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51419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6649" name="Text Box 5">
            <a:extLst>
              <a:ext uri="{FF2B5EF4-FFF2-40B4-BE49-F238E27FC236}">
                <a16:creationId xmlns:a16="http://schemas.microsoft.com/office/drawing/2014/main" id="{C128EC1B-852B-435A-97FB-83D8F040E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566988"/>
            <a:ext cx="80724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800">
                <a:ea typeface="標楷體" panose="03000509000000000000" pitchFamily="65" charset="-120"/>
              </a:rPr>
              <a:t>10</a:t>
            </a:r>
            <a:r>
              <a:rPr lang="en-US" altLang="zh-TW" sz="2800">
                <a:ea typeface="標楷體" panose="03000509000000000000" pitchFamily="65" charset="-120"/>
              </a:rPr>
              <a:t>.</a:t>
            </a:r>
            <a:r>
              <a:rPr lang="zh-TW" altLang="en-US" sz="2800">
                <a:ea typeface="標楷體" panose="03000509000000000000" pitchFamily="65" charset="-120"/>
              </a:rPr>
              <a:t> 根據以上資料，兩張凳子的高度及重量分別相差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</a:rPr>
              <a:t>    </a:t>
            </a:r>
            <a:r>
              <a:rPr lang="zh-TW" altLang="en-US" sz="2800">
                <a:ea typeface="標楷體" panose="03000509000000000000" pitchFamily="65" charset="-120"/>
              </a:rPr>
              <a:t>  多少？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2A38656F-635E-4E78-BA8B-BA755B6D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460750"/>
            <a:ext cx="35290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高度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相差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40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38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=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7(cm)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38C507DC-89D2-49F5-B743-29DC02D1E87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254625" y="2998788"/>
            <a:ext cx="6492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C36C45-DC76-4B20-A598-B4EEF457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4560888"/>
            <a:ext cx="36004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重量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相差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94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=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36(kg)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Line 48">
            <a:extLst>
              <a:ext uri="{FF2B5EF4-FFF2-40B4-BE49-F238E27FC236}">
                <a16:creationId xmlns:a16="http://schemas.microsoft.com/office/drawing/2014/main" id="{0955D1F4-1D17-4FB4-99F7-922A5752C6F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750175" y="2989263"/>
            <a:ext cx="6477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8">
            <a:extLst>
              <a:ext uri="{FF2B5EF4-FFF2-40B4-BE49-F238E27FC236}">
                <a16:creationId xmlns:a16="http://schemas.microsoft.com/office/drawing/2014/main" id="{0A9B64E9-5A1E-4B8B-AFB9-0AC884103D5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335713" y="2989263"/>
            <a:ext cx="6477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4" grpId="1" animBg="1"/>
      <p:bldP spid="292895" grpId="0" animBg="1"/>
      <p:bldP spid="28" grpId="0"/>
      <p:bldP spid="32" grpId="0"/>
      <p:bldP spid="32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46C7ACF-F454-4615-AD3D-99917C2E2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060575"/>
            <a:ext cx="5113337" cy="344488"/>
          </a:xfrm>
          <a:prstGeom prst="rect">
            <a:avLst/>
          </a:prstGeom>
          <a:solidFill>
            <a:srgbClr val="F9F3A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44C5572-79D6-4414-AFB4-E883E1A3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552700"/>
            <a:ext cx="4244975" cy="374650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C701DB-F3B5-4D66-BE40-1E7003B2F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547813"/>
            <a:ext cx="4824413" cy="3444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7653" name="TextBox 9">
            <a:extLst>
              <a:ext uri="{FF2B5EF4-FFF2-40B4-BE49-F238E27FC236}">
                <a16:creationId xmlns:a16="http://schemas.microsoft.com/office/drawing/2014/main" id="{3F1606D8-0363-4F62-AB18-FDCB583C9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2492375"/>
            <a:ext cx="4437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400">
                <a:ea typeface="標楷體" panose="03000509000000000000" pitchFamily="65" charset="-120"/>
              </a:rPr>
              <a:t>(</a:t>
            </a:r>
            <a:r>
              <a:rPr lang="zh-CN" altLang="en-US" sz="2400">
                <a:ea typeface="標楷體" panose="03000509000000000000" pitchFamily="65" charset="-120"/>
              </a:rPr>
              <a:t>不足</a:t>
            </a:r>
            <a:r>
              <a:rPr lang="en-US" altLang="zh-CN" sz="2400">
                <a:ea typeface="標楷體" panose="03000509000000000000" pitchFamily="65" charset="-120"/>
              </a:rPr>
              <a:t>1</a:t>
            </a:r>
            <a:r>
              <a:rPr lang="zh-CN" altLang="en-US" sz="2400">
                <a:ea typeface="標楷體" panose="03000509000000000000" pitchFamily="65" charset="-120"/>
              </a:rPr>
              <a:t>小時亦以</a:t>
            </a:r>
            <a:r>
              <a:rPr lang="en-US" altLang="zh-CN" sz="2400">
                <a:ea typeface="標楷體" panose="03000509000000000000" pitchFamily="65" charset="-120"/>
              </a:rPr>
              <a:t>1</a:t>
            </a:r>
            <a:r>
              <a:rPr lang="zh-CN" altLang="en-US" sz="2400">
                <a:ea typeface="標楷體" panose="03000509000000000000" pitchFamily="65" charset="-120"/>
              </a:rPr>
              <a:t>小時收費計算</a:t>
            </a:r>
            <a:r>
              <a:rPr lang="en-US" altLang="zh-CN" sz="2400">
                <a:ea typeface="標楷體" panose="03000509000000000000" pitchFamily="65" charset="-120"/>
              </a:rPr>
              <a:t>)</a:t>
            </a:r>
            <a:endParaRPr lang="zh-CN" altLang="en-US" sz="2400">
              <a:ea typeface="標楷體" panose="03000509000000000000" pitchFamily="65" charset="-12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7957DF7-0E0E-4F3F-85F4-800902B17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80342"/>
              </p:ext>
            </p:extLst>
          </p:nvPr>
        </p:nvGraphicFramePr>
        <p:xfrm>
          <a:off x="1560513" y="954088"/>
          <a:ext cx="5665787" cy="15541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6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停車場收費</a:t>
                      </a:r>
                    </a:p>
                  </a:txBody>
                  <a:tcPr marL="91425" marR="91425" marT="45703" marB="45703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zh-CN" altLang="en-US" sz="28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首</a:t>
                      </a:r>
                      <a:r>
                        <a:rPr kumimoji="1" lang="en-US" altLang="zh-CN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小時的每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「</a:t>
                      </a:r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小時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」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25" marR="9142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$15.2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25" marR="91425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超過</a:t>
                      </a:r>
                      <a:r>
                        <a:rPr kumimoji="1" lang="en-US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小時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後的每「</a:t>
                      </a:r>
                      <a:r>
                        <a:rPr kumimoji="1" lang="zh-CN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小時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」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25" marR="9142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400" kern="1200" dirty="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cs typeface="+mn-cs"/>
                        </a:rPr>
                        <a:t>$25.4</a:t>
                      </a:r>
                      <a:endParaRPr kumimoji="1" lang="zh-CN" altLang="en-US" sz="2400" kern="1200" dirty="0">
                        <a:solidFill>
                          <a:schemeClr val="tx1"/>
                        </a:solidFill>
                        <a:latin typeface="Arial" charset="0"/>
                        <a:ea typeface="標楷體" pitchFamily="65" charset="-120"/>
                        <a:cs typeface="+mn-cs"/>
                      </a:endParaRPr>
                    </a:p>
                  </a:txBody>
                  <a:tcPr marL="91425" marR="91425"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2895" name="Rectangle 31">
            <a:extLst>
              <a:ext uri="{FF2B5EF4-FFF2-40B4-BE49-F238E27FC236}">
                <a16:creationId xmlns:a16="http://schemas.microsoft.com/office/drawing/2014/main" id="{3AF5A3D5-0566-4B6B-A3F4-0A1F8125A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35610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7668" name="Text Box 117">
            <a:extLst>
              <a:ext uri="{FF2B5EF4-FFF2-40B4-BE49-F238E27FC236}">
                <a16:creationId xmlns:a16="http://schemas.microsoft.com/office/drawing/2014/main" id="{90B15C8E-6494-46D6-8DF8-426267196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687763"/>
            <a:ext cx="3286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s-ES" altLang="zh-CN" sz="2800"/>
              <a:t>$76</a:t>
            </a:r>
            <a:r>
              <a:rPr lang="en-US" altLang="zh-TW" sz="2800">
                <a:ea typeface="標楷體" panose="03000509000000000000" pitchFamily="65" charset="-120"/>
              </a:rPr>
              <a:t>                    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s-ES" altLang="zh-CN" sz="2800"/>
              <a:t>$106</a:t>
            </a:r>
            <a:r>
              <a:rPr lang="en-US" altLang="zh-TW" sz="2800">
                <a:ea typeface="標楷體" panose="03000509000000000000" pitchFamily="65" charset="-120"/>
              </a:rPr>
              <a:t>.</a:t>
            </a:r>
            <a:r>
              <a:rPr lang="en-US" altLang="zh-CN" sz="2800">
                <a:ea typeface="標楷體" panose="03000509000000000000" pitchFamily="65" charset="-120"/>
              </a:rPr>
              <a:t>6</a:t>
            </a:r>
            <a:r>
              <a:rPr lang="zh-TW" altLang="en-US" sz="2800">
                <a:ea typeface="標楷體" panose="03000509000000000000" pitchFamily="65" charset="-120"/>
              </a:rPr>
              <a:t>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s-ES" altLang="zh-CN" sz="2800"/>
              <a:t>$114</a:t>
            </a:r>
            <a:r>
              <a:rPr lang="en-US" altLang="zh-TW" sz="2800">
                <a:ea typeface="標楷體" panose="03000509000000000000" pitchFamily="65" charset="-120"/>
              </a:rPr>
              <a:t>.3 </a:t>
            </a:r>
            <a:endParaRPr lang="en-US" altLang="zh-TW" sz="2800"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s-ES" altLang="zh-CN" sz="2800"/>
              <a:t>$127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92C2F3-427C-423B-81F3-2AC300887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2433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7670" name="Text Box 5">
            <a:extLst>
              <a:ext uri="{FF2B5EF4-FFF2-40B4-BE49-F238E27FC236}">
                <a16:creationId xmlns:a16="http://schemas.microsoft.com/office/drawing/2014/main" id="{60756B6F-6E7B-4F47-A9AC-0A667D6A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070225"/>
            <a:ext cx="8072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800">
                <a:ea typeface="標楷體" panose="03000509000000000000" pitchFamily="65" charset="-120"/>
              </a:rPr>
              <a:t>11</a:t>
            </a:r>
            <a:r>
              <a:rPr lang="en-US" altLang="zh-TW" sz="2800">
                <a:ea typeface="標楷體" panose="03000509000000000000" pitchFamily="65" charset="-120"/>
              </a:rPr>
              <a:t>. </a:t>
            </a:r>
            <a:r>
              <a:rPr lang="zh-TW" altLang="en-US" sz="2800" u="sng">
                <a:ea typeface="標楷體" panose="03000509000000000000" pitchFamily="65" charset="-120"/>
              </a:rPr>
              <a:t>林</a:t>
            </a:r>
            <a:r>
              <a:rPr lang="zh-TW" altLang="en-US" sz="2800">
                <a:ea typeface="標楷體" panose="03000509000000000000" pitchFamily="65" charset="-120"/>
              </a:rPr>
              <a:t>先生在停車場泊車</a:t>
            </a:r>
            <a:r>
              <a:rPr lang="en-US" altLang="zh-CN" sz="2800">
                <a:ea typeface="標楷體" panose="03000509000000000000" pitchFamily="65" charset="-120"/>
              </a:rPr>
              <a:t>4.5</a:t>
            </a:r>
            <a:r>
              <a:rPr lang="zh-TW" altLang="en-US" sz="2800">
                <a:ea typeface="標楷體" panose="03000509000000000000" pitchFamily="65" charset="-120"/>
              </a:rPr>
              <a:t>小時，他應付款多少？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813E3802-0519-43AA-8EFE-50C7A13D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841750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小時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按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5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小時收費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計算。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5F9F7452-6865-4FF2-BD11-18DBDAD06B2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436938" y="3494088"/>
            <a:ext cx="19272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77E8184-644A-4757-B4E4-A7F9D0F6C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4868863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2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5D05E79-8251-4FF2-B9C2-424955149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4868863"/>
            <a:ext cx="272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25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.4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(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5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)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7EF4F6-7B70-4A77-9260-EC92A9974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4346575"/>
            <a:ext cx="1971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他應付款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59CF0E-F59E-45F1-8382-FF3CA4088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5373688"/>
            <a:ext cx="176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s-ES" altLang="zh-CN" sz="2800">
                <a:solidFill>
                  <a:srgbClr val="003399"/>
                </a:solidFill>
              </a:rPr>
              <a:t>= $106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.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18" name="Line 48">
            <a:extLst>
              <a:ext uri="{FF2B5EF4-FFF2-40B4-BE49-F238E27FC236}">
                <a16:creationId xmlns:a16="http://schemas.microsoft.com/office/drawing/2014/main" id="{AA084C4F-52A5-4986-B971-FDE7749D76A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26113" y="3500438"/>
            <a:ext cx="13938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7678" name="图片 1">
            <a:extLst>
              <a:ext uri="{FF2B5EF4-FFF2-40B4-BE49-F238E27FC236}">
                <a16:creationId xmlns:a16="http://schemas.microsoft.com/office/drawing/2014/main" id="{82BB23E1-EAF8-42BA-BE71-35058CCD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11550"/>
            <a:ext cx="6143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2" grpId="1" animBg="1"/>
      <p:bldP spid="5" grpId="0" animBg="1"/>
      <p:bldP spid="5" grpId="1" animBg="1"/>
      <p:bldP spid="292895" grpId="0" animBg="1"/>
      <p:bldP spid="28" grpId="0"/>
      <p:bldP spid="32" grpId="0"/>
      <p:bldP spid="32" grpId="1"/>
      <p:bldP spid="11" grpId="0"/>
      <p:bldP spid="11" grpId="1"/>
      <p:bldP spid="12" grpId="0"/>
      <p:bldP spid="12" grpId="1"/>
      <p:bldP spid="3" grpId="0"/>
      <p:bldP spid="3" grpId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EF180842-AE46-49FC-9EAB-C3E9111D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95663"/>
            <a:ext cx="544512" cy="381000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D91EFD6-9776-42EA-931C-FCCFF40D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2786063"/>
            <a:ext cx="546100" cy="379412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64061E9-8779-4CA6-908C-610D2CCF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2198688"/>
            <a:ext cx="298450" cy="379412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B8D179F-7380-4F1F-9C53-F2C1CBC3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1581150"/>
            <a:ext cx="298450" cy="379413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A02C21-2702-40B7-B6F0-707BE5AB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40201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679" name="Text Box 5">
            <a:extLst>
              <a:ext uri="{FF2B5EF4-FFF2-40B4-BE49-F238E27FC236}">
                <a16:creationId xmlns:a16="http://schemas.microsoft.com/office/drawing/2014/main" id="{1CA9170D-8FAE-481C-93CE-EC8E36A25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60438"/>
            <a:ext cx="839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12. </a:t>
            </a:r>
            <a:r>
              <a:rPr lang="zh-TW" altLang="en-US" sz="2800">
                <a:ea typeface="標楷體" panose="03000509000000000000" pitchFamily="65" charset="-120"/>
              </a:rPr>
              <a:t>下列哪一項的值最小</a:t>
            </a:r>
            <a:r>
              <a:rPr lang="zh-TW" altLang="zh-HK" sz="280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05E1A4-BD2E-474A-BA42-C7AA4C5E6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33004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83308" name="Text Box 12">
            <a:extLst>
              <a:ext uri="{FF2B5EF4-FFF2-40B4-BE49-F238E27FC236}">
                <a16:creationId xmlns:a16="http://schemas.microsoft.com/office/drawing/2014/main" id="{5567223B-4A71-4C01-B2A6-C8F9897A0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3332163"/>
            <a:ext cx="154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96.75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EFFB37C5-41B8-4D1E-8ABD-897BEBD8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1536700"/>
            <a:ext cx="1525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位小數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Line 48">
            <a:extLst>
              <a:ext uri="{FF2B5EF4-FFF2-40B4-BE49-F238E27FC236}">
                <a16:creationId xmlns:a16="http://schemas.microsoft.com/office/drawing/2014/main" id="{4500ACF8-55F6-4A08-B6A1-5E290CD9522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132138" y="1438275"/>
            <a:ext cx="1079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8684" name="图片 1">
            <a:extLst>
              <a:ext uri="{FF2B5EF4-FFF2-40B4-BE49-F238E27FC236}">
                <a16:creationId xmlns:a16="http://schemas.microsoft.com/office/drawing/2014/main" id="{8F515F48-93C0-4D71-8AD4-CDBD62201E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22400"/>
            <a:ext cx="6143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2">
            <a:extLst>
              <a:ext uri="{FF2B5EF4-FFF2-40B4-BE49-F238E27FC236}">
                <a16:creationId xmlns:a16="http://schemas.microsoft.com/office/drawing/2014/main" id="{C694B609-08D9-456E-BA6D-320CAC05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3302000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位小數</a:t>
            </a:r>
            <a:endParaRPr lang="zh-CN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545B0B0B-F052-43A8-BF92-EE45054D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2084388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位小數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341FE79E-4B87-4628-AFB7-EC16BD138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2674938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位小數</a:t>
            </a:r>
            <a:endParaRPr lang="zh-CN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39C84179-73A7-4D09-A157-1EE48E884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36850"/>
            <a:ext cx="151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99.82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E5B33D7-D286-4522-91DF-50BF31B31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3841750"/>
            <a:ext cx="62642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忽略小數點的位置， 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A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C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的算式相同，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B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D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的算式相同。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85B253-19D5-4CBC-9482-999A5139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4849813"/>
            <a:ext cx="2157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比較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A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C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F8125F-9BC6-4AA7-B10C-C1F6224F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5386388"/>
            <a:ext cx="2157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比較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B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D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C446D5-2964-4A74-BACA-FCDC9929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2105025"/>
            <a:ext cx="215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比較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C</a:t>
            </a:r>
            <a:r>
              <a:rPr lang="zh-CN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D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155EF5E-F7B7-4441-9EC0-6A5E6CB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3033713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99.82</a:t>
            </a:r>
            <a:r>
              <a:rPr lang="en-US" altLang="zh-TW" sz="2800">
                <a:solidFill>
                  <a:srgbClr val="003399"/>
                </a:solidFill>
              </a:rPr>
              <a:t>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sz="2800">
                <a:solidFill>
                  <a:srgbClr val="003399"/>
                </a:solidFill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96.75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9AC6566-01AD-49BE-9F20-2084C22A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1454150"/>
            <a:ext cx="56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1216036-FB38-4A4D-BC43-7C161636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2070100"/>
            <a:ext cx="56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8578A11-68AA-4C5C-9849-D523752F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4843463"/>
            <a:ext cx="293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A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C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，剔除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A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6BC1EAA-2795-455B-9FE5-6D302535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5386388"/>
            <a:ext cx="304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B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D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，剔除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B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9" name="Text Box 117">
            <a:extLst>
              <a:ext uri="{FF2B5EF4-FFF2-40B4-BE49-F238E27FC236}">
                <a16:creationId xmlns:a16="http://schemas.microsoft.com/office/drawing/2014/main" id="{4847B130-DF5D-405F-8D85-30B151585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524000"/>
            <a:ext cx="23558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  <a:defRPr/>
            </a:pPr>
            <a:r>
              <a:rPr lang="en-US" altLang="zh-CN" sz="2800" dirty="0">
                <a:latin typeface="Arial" charset="0"/>
                <a:ea typeface="標楷體" pitchFamily="65" charset="-120"/>
              </a:rPr>
              <a:t> 21</a:t>
            </a:r>
            <a:r>
              <a:rPr lang="en-US" altLang="zh-TW" sz="2800" dirty="0">
                <a:latin typeface="Arial" charset="0"/>
                <a:ea typeface="標楷體" pitchFamily="65" charset="-120"/>
              </a:rPr>
              <a:t>.</a:t>
            </a:r>
            <a:r>
              <a:rPr lang="en-US" altLang="zh-CN" sz="2800" dirty="0">
                <a:latin typeface="Arial" charset="0"/>
                <a:ea typeface="標楷體" pitchFamily="65" charset="-120"/>
              </a:rPr>
              <a:t>7</a:t>
            </a:r>
            <a:r>
              <a:rPr lang="en-US" altLang="en-US" sz="2800" dirty="0">
                <a:latin typeface="Arial" charset="0"/>
                <a:ea typeface="標楷體" pitchFamily="65" charset="-120"/>
                <a:sym typeface="Symbol" panose="05050102010706020507" pitchFamily="18" charset="2"/>
              </a:rPr>
              <a:t></a:t>
            </a:r>
            <a:r>
              <a:rPr lang="en-US" altLang="zh-CN" sz="2800" dirty="0">
                <a:latin typeface="Arial" charset="0"/>
                <a:ea typeface="標楷體" pitchFamily="65" charset="-120"/>
              </a:rPr>
              <a:t>46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2800" dirty="0">
                <a:latin typeface="Arial" charset="0"/>
                <a:ea typeface="標楷體" pitchFamily="65" charset="-120"/>
              </a:rPr>
              <a:t>B. </a:t>
            </a:r>
            <a:r>
              <a:rPr lang="en-US" altLang="zh-CN" sz="2800" dirty="0">
                <a:latin typeface="Arial" charset="0"/>
                <a:ea typeface="標楷體" pitchFamily="65" charset="-120"/>
              </a:rPr>
              <a:t>22</a:t>
            </a:r>
            <a:r>
              <a:rPr lang="en-US" altLang="zh-TW" sz="2800" dirty="0">
                <a:latin typeface="Arial" charset="0"/>
                <a:ea typeface="標楷體" pitchFamily="65" charset="-120"/>
              </a:rPr>
              <a:t>.</a:t>
            </a:r>
            <a:r>
              <a:rPr lang="en-US" altLang="zh-CN" sz="2800" dirty="0">
                <a:latin typeface="Arial" charset="0"/>
                <a:ea typeface="標楷體" pitchFamily="65" charset="-120"/>
              </a:rPr>
              <a:t>5</a:t>
            </a:r>
            <a:r>
              <a:rPr lang="en-US" altLang="en-US" sz="2800" dirty="0">
                <a:latin typeface="Arial" charset="0"/>
                <a:ea typeface="標楷體" pitchFamily="65" charset="-120"/>
                <a:sym typeface="Symbol" panose="05050102010706020507" pitchFamily="18" charset="2"/>
              </a:rPr>
              <a:t></a:t>
            </a:r>
            <a:r>
              <a:rPr lang="en-US" altLang="zh-CN" sz="2800" dirty="0">
                <a:latin typeface="Arial" charset="0"/>
                <a:ea typeface="標楷體" pitchFamily="65" charset="-120"/>
                <a:sym typeface="Wingdings 2" pitchFamily="18" charset="2"/>
              </a:rPr>
              <a:t>43</a:t>
            </a:r>
            <a:r>
              <a:rPr lang="en-US" altLang="zh-TW" sz="2800" dirty="0">
                <a:latin typeface="Arial" charset="0"/>
                <a:ea typeface="標楷體" pitchFamily="65" charset="-120"/>
              </a:rPr>
              <a:t> 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　</a:t>
            </a:r>
            <a:endParaRPr lang="en-US" altLang="zh-TW" sz="2800" dirty="0">
              <a:latin typeface="Arial" charset="0"/>
              <a:ea typeface="標楷體" pitchFamily="65" charset="-120"/>
            </a:endParaRP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2800" dirty="0">
                <a:latin typeface="Arial" charset="0"/>
                <a:ea typeface="新細明體" charset="-120"/>
                <a:sym typeface="Wingdings" pitchFamily="2" charset="2"/>
              </a:rPr>
              <a:t>C. </a:t>
            </a:r>
            <a:r>
              <a:rPr lang="en-US" altLang="zh-CN" sz="2800" dirty="0">
                <a:latin typeface="Arial" charset="0"/>
                <a:ea typeface="新細明體" charset="-120"/>
                <a:sym typeface="Wingdings" pitchFamily="2" charset="2"/>
              </a:rPr>
              <a:t>2</a:t>
            </a:r>
            <a:r>
              <a:rPr lang="en-US" altLang="zh-CN" sz="2800" dirty="0">
                <a:latin typeface="Arial" charset="0"/>
                <a:ea typeface="標楷體" pitchFamily="65" charset="-120"/>
              </a:rPr>
              <a:t>17</a:t>
            </a:r>
            <a:r>
              <a:rPr lang="en-US" altLang="en-US" sz="2800" dirty="0">
                <a:latin typeface="Arial" charset="0"/>
                <a:ea typeface="標楷體" pitchFamily="65" charset="-12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latin typeface="Arial" charset="0"/>
                <a:ea typeface="標楷體" pitchFamily="65" charset="-120"/>
              </a:rPr>
              <a:t>0.</a:t>
            </a:r>
            <a:r>
              <a:rPr lang="en-US" altLang="zh-CN" sz="2800" dirty="0">
                <a:latin typeface="Arial" charset="0"/>
                <a:ea typeface="標楷體" pitchFamily="65" charset="-120"/>
              </a:rPr>
              <a:t>46</a:t>
            </a:r>
            <a:r>
              <a:rPr lang="en-US" altLang="zh-TW" sz="2800" dirty="0">
                <a:latin typeface="Arial" charset="0"/>
                <a:ea typeface="新細明體" charset="-120"/>
                <a:sym typeface="Wingdings" pitchFamily="2" charset="2"/>
              </a:rPr>
              <a:t>        </a:t>
            </a:r>
          </a:p>
          <a:p>
            <a:pPr marL="514350" indent="-514350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2800" dirty="0">
                <a:latin typeface="Arial" charset="0"/>
                <a:ea typeface="標楷體" pitchFamily="65" charset="-120"/>
              </a:rPr>
              <a:t>D. </a:t>
            </a:r>
            <a:r>
              <a:rPr lang="en-US" altLang="zh-CN" sz="2800" dirty="0">
                <a:latin typeface="Arial" charset="0"/>
                <a:ea typeface="標楷體" pitchFamily="65" charset="-120"/>
              </a:rPr>
              <a:t>225</a:t>
            </a:r>
            <a:r>
              <a:rPr lang="en-US" altLang="en-US" sz="2800" dirty="0">
                <a:latin typeface="Arial" charset="0"/>
                <a:ea typeface="標楷體" pitchFamily="65" charset="-12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latin typeface="Arial" charset="0"/>
                <a:ea typeface="標楷體" pitchFamily="65" charset="-120"/>
              </a:rPr>
              <a:t>0.</a:t>
            </a:r>
            <a:r>
              <a:rPr lang="en-US" altLang="zh-CN" sz="2800" dirty="0">
                <a:latin typeface="Arial" charset="0"/>
                <a:ea typeface="標楷體" pitchFamily="65" charset="-120"/>
              </a:rPr>
              <a:t>43</a:t>
            </a:r>
            <a:r>
              <a:rPr lang="en-US" altLang="en-US" sz="2800" dirty="0">
                <a:latin typeface="Arial" charset="0"/>
                <a:ea typeface="標楷體" pitchFamily="65" charset="-120"/>
              </a:rPr>
              <a:t> </a:t>
            </a:r>
            <a:endParaRPr lang="en-US" altLang="zh-TW" sz="2800" dirty="0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26" grpId="0" animBg="1"/>
      <p:bldP spid="26" grpId="1" animBg="1"/>
      <p:bldP spid="25" grpId="0" animBg="1"/>
      <p:bldP spid="25" grpId="1" animBg="1"/>
      <p:bldP spid="4" grpId="0" animBg="1"/>
      <p:bldP spid="4" grpId="1" animBg="1"/>
      <p:bldP spid="27" grpId="0" animBg="1"/>
      <p:bldP spid="28" grpId="0"/>
      <p:bldP spid="183308" grpId="0"/>
      <p:bldP spid="183308" grpId="1"/>
      <p:bldP spid="2" grpId="0"/>
      <p:bldP spid="2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15" grpId="0"/>
      <p:bldP spid="15" grpId="1" build="allAtOnce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641A5914-8430-4F0B-B890-731F45F95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3" y="323691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FB9C90-8B43-4346-81FE-192B5939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1416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9700" name="Rectangle 8">
            <a:extLst>
              <a:ext uri="{FF2B5EF4-FFF2-40B4-BE49-F238E27FC236}">
                <a16:creationId xmlns:a16="http://schemas.microsoft.com/office/drawing/2014/main" id="{74EB59FE-1EAE-492B-9CC0-D0605DEBF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492375"/>
            <a:ext cx="8167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13. </a:t>
            </a:r>
            <a:r>
              <a:rPr lang="zh-TW" altLang="en-US" sz="2800">
                <a:ea typeface="標楷體" panose="03000509000000000000" pitchFamily="65" charset="-120"/>
              </a:rPr>
              <a:t>上圖中，陰影部分佔全圖的百分之幾？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EF816E6C-EE25-4E5E-8F99-875E3A11FF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441575" y="2965450"/>
            <a:ext cx="24225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02" name="图片 1">
            <a:extLst>
              <a:ext uri="{FF2B5EF4-FFF2-40B4-BE49-F238E27FC236}">
                <a16:creationId xmlns:a16="http://schemas.microsoft.com/office/drawing/2014/main" id="{75F01CB5-C482-49F7-874E-7D3F4ED585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6725"/>
            <a:ext cx="6143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组合 1">
            <a:extLst>
              <a:ext uri="{FF2B5EF4-FFF2-40B4-BE49-F238E27FC236}">
                <a16:creationId xmlns:a16="http://schemas.microsoft.com/office/drawing/2014/main" id="{8F29E21A-FB51-4CF5-A9CB-3347F8B6DEE2}"/>
              </a:ext>
            </a:extLst>
          </p:cNvPr>
          <p:cNvGrpSpPr>
            <a:grpSpLocks/>
          </p:cNvGrpSpPr>
          <p:nvPr/>
        </p:nvGrpSpPr>
        <p:grpSpPr bwMode="auto">
          <a:xfrm>
            <a:off x="2560638" y="1079500"/>
            <a:ext cx="3714750" cy="1341438"/>
            <a:chOff x="2559844" y="1083470"/>
            <a:chExt cx="3714750" cy="1341140"/>
          </a:xfrm>
        </p:grpSpPr>
        <p:grpSp>
          <p:nvGrpSpPr>
            <p:cNvPr id="29736" name="Group 13">
              <a:extLst>
                <a:ext uri="{FF2B5EF4-FFF2-40B4-BE49-F238E27FC236}">
                  <a16:creationId xmlns:a16="http://schemas.microsoft.com/office/drawing/2014/main" id="{90D6EC67-0C9F-493D-BACF-2DC59D297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9844" y="1083470"/>
              <a:ext cx="3714750" cy="1220414"/>
              <a:chOff x="4344" y="9167"/>
              <a:chExt cx="2988" cy="1021"/>
            </a:xfrm>
          </p:grpSpPr>
          <p:sp>
            <p:nvSpPr>
              <p:cNvPr id="29740" name="任意多边形 8010">
                <a:extLst>
                  <a:ext uri="{FF2B5EF4-FFF2-40B4-BE49-F238E27FC236}">
                    <a16:creationId xmlns:a16="http://schemas.microsoft.com/office/drawing/2014/main" id="{A485F3ED-ED21-4E85-8A08-A3A46C461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9673"/>
                <a:ext cx="471" cy="507"/>
              </a:xfrm>
              <a:custGeom>
                <a:avLst/>
                <a:gdLst>
                  <a:gd name="T0" fmla="*/ 471 w 471"/>
                  <a:gd name="T1" fmla="*/ 0 h 507"/>
                  <a:gd name="T2" fmla="*/ 471 w 471"/>
                  <a:gd name="T3" fmla="*/ 507 h 507"/>
                  <a:gd name="T4" fmla="*/ 0 w 471"/>
                  <a:gd name="T5" fmla="*/ 504 h 507"/>
                  <a:gd name="T6" fmla="*/ 471 w 471"/>
                  <a:gd name="T7" fmla="*/ 0 h 5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1"/>
                  <a:gd name="T13" fmla="*/ 0 h 507"/>
                  <a:gd name="T14" fmla="*/ 471 w 471"/>
                  <a:gd name="T15" fmla="*/ 507 h 5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1" h="507">
                    <a:moveTo>
                      <a:pt x="471" y="0"/>
                    </a:moveTo>
                    <a:lnTo>
                      <a:pt x="471" y="507"/>
                    </a:lnTo>
                    <a:lnTo>
                      <a:pt x="0" y="50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1" name="任意多边形 8009">
                <a:extLst>
                  <a:ext uri="{FF2B5EF4-FFF2-40B4-BE49-F238E27FC236}">
                    <a16:creationId xmlns:a16="http://schemas.microsoft.com/office/drawing/2014/main" id="{16A7A15F-B1FB-4661-B518-89FA76B0F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" y="9670"/>
                <a:ext cx="483" cy="507"/>
              </a:xfrm>
              <a:custGeom>
                <a:avLst/>
                <a:gdLst>
                  <a:gd name="T0" fmla="*/ 0 w 517"/>
                  <a:gd name="T1" fmla="*/ 0 h 507"/>
                  <a:gd name="T2" fmla="*/ 0 w 517"/>
                  <a:gd name="T3" fmla="*/ 506 h 507"/>
                  <a:gd name="T4" fmla="*/ 8 w 517"/>
                  <a:gd name="T5" fmla="*/ 507 h 507"/>
                  <a:gd name="T6" fmla="*/ 0 w 517"/>
                  <a:gd name="T7" fmla="*/ 0 h 5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7"/>
                  <a:gd name="T13" fmla="*/ 0 h 507"/>
                  <a:gd name="T14" fmla="*/ 517 w 517"/>
                  <a:gd name="T15" fmla="*/ 507 h 5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7" h="507">
                    <a:moveTo>
                      <a:pt x="0" y="0"/>
                    </a:moveTo>
                    <a:lnTo>
                      <a:pt x="0" y="506"/>
                    </a:lnTo>
                    <a:lnTo>
                      <a:pt x="517" y="5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2" name="任意多边形 8008">
                <a:extLst>
                  <a:ext uri="{FF2B5EF4-FFF2-40B4-BE49-F238E27FC236}">
                    <a16:creationId xmlns:a16="http://schemas.microsoft.com/office/drawing/2014/main" id="{EB816E4F-467F-4E91-AD3C-6C14AD73F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2" y="9178"/>
                <a:ext cx="483" cy="507"/>
              </a:xfrm>
              <a:custGeom>
                <a:avLst/>
                <a:gdLst>
                  <a:gd name="T0" fmla="*/ 0 w 483"/>
                  <a:gd name="T1" fmla="*/ 0 h 507"/>
                  <a:gd name="T2" fmla="*/ 0 w 483"/>
                  <a:gd name="T3" fmla="*/ 507 h 507"/>
                  <a:gd name="T4" fmla="*/ 483 w 483"/>
                  <a:gd name="T5" fmla="*/ 504 h 507"/>
                  <a:gd name="T6" fmla="*/ 0 w 483"/>
                  <a:gd name="T7" fmla="*/ 0 h 5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3"/>
                  <a:gd name="T13" fmla="*/ 0 h 507"/>
                  <a:gd name="T14" fmla="*/ 483 w 483"/>
                  <a:gd name="T15" fmla="*/ 507 h 5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3" h="507">
                    <a:moveTo>
                      <a:pt x="0" y="0"/>
                    </a:moveTo>
                    <a:lnTo>
                      <a:pt x="0" y="507"/>
                    </a:lnTo>
                    <a:lnTo>
                      <a:pt x="483" y="5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3" name="任意多边形 8011">
                <a:extLst>
                  <a:ext uri="{FF2B5EF4-FFF2-40B4-BE49-F238E27FC236}">
                    <a16:creationId xmlns:a16="http://schemas.microsoft.com/office/drawing/2014/main" id="{257D15EE-D71A-4BB5-85E0-CA48A4249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9682"/>
                <a:ext cx="485" cy="506"/>
              </a:xfrm>
              <a:custGeom>
                <a:avLst/>
                <a:gdLst>
                  <a:gd name="T0" fmla="*/ 1882 w 474"/>
                  <a:gd name="T1" fmla="*/ 0 h 506"/>
                  <a:gd name="T2" fmla="*/ 1882 w 474"/>
                  <a:gd name="T3" fmla="*/ 506 h 506"/>
                  <a:gd name="T4" fmla="*/ 0 w 474"/>
                  <a:gd name="T5" fmla="*/ 495 h 506"/>
                  <a:gd name="T6" fmla="*/ 1882 w 474"/>
                  <a:gd name="T7" fmla="*/ 0 h 5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4"/>
                  <a:gd name="T13" fmla="*/ 0 h 506"/>
                  <a:gd name="T14" fmla="*/ 474 w 474"/>
                  <a:gd name="T15" fmla="*/ 506 h 5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4" h="506">
                    <a:moveTo>
                      <a:pt x="474" y="0"/>
                    </a:moveTo>
                    <a:lnTo>
                      <a:pt x="474" y="506"/>
                    </a:lnTo>
                    <a:lnTo>
                      <a:pt x="0" y="495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4" name="任意多边形 8012">
                <a:extLst>
                  <a:ext uri="{FF2B5EF4-FFF2-40B4-BE49-F238E27FC236}">
                    <a16:creationId xmlns:a16="http://schemas.microsoft.com/office/drawing/2014/main" id="{E4596CDB-A970-4725-81DC-D377032BB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3" y="9172"/>
                <a:ext cx="498" cy="513"/>
              </a:xfrm>
              <a:custGeom>
                <a:avLst/>
                <a:gdLst>
                  <a:gd name="T0" fmla="*/ 0 w 475"/>
                  <a:gd name="T1" fmla="*/ 0 h 489"/>
                  <a:gd name="T2" fmla="*/ 0 w 475"/>
                  <a:gd name="T3" fmla="*/ 9559 h 489"/>
                  <a:gd name="T4" fmla="*/ 8935 w 475"/>
                  <a:gd name="T5" fmla="*/ 9530 h 489"/>
                  <a:gd name="T6" fmla="*/ 8935 w 475"/>
                  <a:gd name="T7" fmla="*/ 0 h 489"/>
                  <a:gd name="T8" fmla="*/ 0 w 475"/>
                  <a:gd name="T9" fmla="*/ 0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5"/>
                  <a:gd name="T16" fmla="*/ 0 h 489"/>
                  <a:gd name="T17" fmla="*/ 475 w 475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5" h="489">
                    <a:moveTo>
                      <a:pt x="0" y="0"/>
                    </a:moveTo>
                    <a:lnTo>
                      <a:pt x="0" y="489"/>
                    </a:lnTo>
                    <a:lnTo>
                      <a:pt x="475" y="488"/>
                    </a:lnTo>
                    <a:lnTo>
                      <a:pt x="4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9745" name="Group 19">
                <a:extLst>
                  <a:ext uri="{FF2B5EF4-FFF2-40B4-BE49-F238E27FC236}">
                    <a16:creationId xmlns:a16="http://schemas.microsoft.com/office/drawing/2014/main" id="{5C1E098E-EBD7-40B5-9068-BD07FC5E7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4" y="9167"/>
                <a:ext cx="2988" cy="1016"/>
                <a:chOff x="4344" y="9167"/>
                <a:chExt cx="2988" cy="1016"/>
              </a:xfrm>
            </p:grpSpPr>
            <p:sp>
              <p:nvSpPr>
                <p:cNvPr id="29746" name="直线 8014">
                  <a:extLst>
                    <a:ext uri="{FF2B5EF4-FFF2-40B4-BE49-F238E27FC236}">
                      <a16:creationId xmlns:a16="http://schemas.microsoft.com/office/drawing/2014/main" id="{053A0AC3-CE0C-48B3-AA2B-7828586C5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53" y="9172"/>
                  <a:ext cx="1" cy="10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747" name="Group 21">
                  <a:extLst>
                    <a:ext uri="{FF2B5EF4-FFF2-40B4-BE49-F238E27FC236}">
                      <a16:creationId xmlns:a16="http://schemas.microsoft.com/office/drawing/2014/main" id="{A40FC9E4-F75A-4AE7-9198-F0CA9DEEC7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44" y="9167"/>
                  <a:ext cx="2988" cy="1015"/>
                  <a:chOff x="4344" y="9167"/>
                  <a:chExt cx="2988" cy="1015"/>
                </a:xfrm>
              </p:grpSpPr>
              <p:sp>
                <p:nvSpPr>
                  <p:cNvPr id="29748" name="矩形 8017">
                    <a:extLst>
                      <a:ext uri="{FF2B5EF4-FFF2-40B4-BE49-F238E27FC236}">
                        <a16:creationId xmlns:a16="http://schemas.microsoft.com/office/drawing/2014/main" id="{6B6213A8-C15B-48A9-A1CB-9D4193E6D6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19" y="9167"/>
                    <a:ext cx="1036" cy="1011"/>
                  </a:xfrm>
                  <a:prstGeom prst="rect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749" name="自选图形 8016">
                    <a:extLst>
                      <a:ext uri="{FF2B5EF4-FFF2-40B4-BE49-F238E27FC236}">
                        <a16:creationId xmlns:a16="http://schemas.microsoft.com/office/drawing/2014/main" id="{74FBF642-862C-46FE-8649-D0693CFA46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44" y="9171"/>
                    <a:ext cx="2988" cy="101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5320 w 21600"/>
                      <a:gd name="T13" fmla="*/ 5320 h 21600"/>
                      <a:gd name="T14" fmla="*/ 16280 w 21600"/>
                      <a:gd name="T15" fmla="*/ 1628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7047" y="21600"/>
                        </a:lnTo>
                        <a:lnTo>
                          <a:pt x="14553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50" name="直线 8018">
                    <a:extLst>
                      <a:ext uri="{FF2B5EF4-FFF2-40B4-BE49-F238E27FC236}">
                        <a16:creationId xmlns:a16="http://schemas.microsoft.com/office/drawing/2014/main" id="{72AC1C25-9C14-4215-87AF-6653028C01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31" y="9684"/>
                    <a:ext cx="10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51" name="直线 8021">
                    <a:extLst>
                      <a:ext uri="{FF2B5EF4-FFF2-40B4-BE49-F238E27FC236}">
                        <a16:creationId xmlns:a16="http://schemas.microsoft.com/office/drawing/2014/main" id="{057EB770-B3BF-42A5-85F8-D4E8CDD28D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700000" flipH="1">
                    <a:off x="6589" y="9583"/>
                    <a:ext cx="21" cy="70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9737" name="任意多边形 8012">
              <a:extLst>
                <a:ext uri="{FF2B5EF4-FFF2-40B4-BE49-F238E27FC236}">
                  <a16:creationId xmlns:a16="http://schemas.microsoft.com/office/drawing/2014/main" id="{BE1377EB-D6C4-4B30-8FCA-B48B66A0C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479" y="1697860"/>
              <a:ext cx="619125" cy="596461"/>
            </a:xfrm>
            <a:custGeom>
              <a:avLst/>
              <a:gdLst>
                <a:gd name="T0" fmla="*/ 0 w 475"/>
                <a:gd name="T1" fmla="*/ 0 h 489"/>
                <a:gd name="T2" fmla="*/ 0 w 475"/>
                <a:gd name="T3" fmla="*/ 2147483646 h 489"/>
                <a:gd name="T4" fmla="*/ 2147483646 w 475"/>
                <a:gd name="T5" fmla="*/ 2147483646 h 489"/>
                <a:gd name="T6" fmla="*/ 2147483646 w 475"/>
                <a:gd name="T7" fmla="*/ 0 h 489"/>
                <a:gd name="T8" fmla="*/ 0 w 475"/>
                <a:gd name="T9" fmla="*/ 0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5"/>
                <a:gd name="T16" fmla="*/ 0 h 489"/>
                <a:gd name="T17" fmla="*/ 475 w 475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5" h="489">
                  <a:moveTo>
                    <a:pt x="0" y="0"/>
                  </a:moveTo>
                  <a:lnTo>
                    <a:pt x="0" y="489"/>
                  </a:lnTo>
                  <a:lnTo>
                    <a:pt x="475" y="488"/>
                  </a:lnTo>
                  <a:lnTo>
                    <a:pt x="47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任意多边形 8012">
              <a:extLst>
                <a:ext uri="{FF2B5EF4-FFF2-40B4-BE49-F238E27FC236}">
                  <a16:creationId xmlns:a16="http://schemas.microsoft.com/office/drawing/2014/main" id="{DE997218-03A2-4CBD-BDC2-27E264ECD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539" y="1701446"/>
              <a:ext cx="613374" cy="596461"/>
            </a:xfrm>
            <a:custGeom>
              <a:avLst/>
              <a:gdLst>
                <a:gd name="T0" fmla="*/ 0 w 475"/>
                <a:gd name="T1" fmla="*/ 0 h 489"/>
                <a:gd name="T2" fmla="*/ 0 w 475"/>
                <a:gd name="T3" fmla="*/ 2147483646 h 489"/>
                <a:gd name="T4" fmla="*/ 2147483646 w 475"/>
                <a:gd name="T5" fmla="*/ 2147483646 h 489"/>
                <a:gd name="T6" fmla="*/ 2147483646 w 475"/>
                <a:gd name="T7" fmla="*/ 0 h 489"/>
                <a:gd name="T8" fmla="*/ 0 w 475"/>
                <a:gd name="T9" fmla="*/ 0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5"/>
                <a:gd name="T16" fmla="*/ 0 h 489"/>
                <a:gd name="T17" fmla="*/ 475 w 475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5" h="489">
                  <a:moveTo>
                    <a:pt x="0" y="0"/>
                  </a:moveTo>
                  <a:lnTo>
                    <a:pt x="0" y="489"/>
                  </a:lnTo>
                  <a:lnTo>
                    <a:pt x="475" y="488"/>
                  </a:lnTo>
                  <a:lnTo>
                    <a:pt x="47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直线 8021">
              <a:extLst>
                <a:ext uri="{FF2B5EF4-FFF2-40B4-BE49-F238E27FC236}">
                  <a16:creationId xmlns:a16="http://schemas.microsoft.com/office/drawing/2014/main" id="{D7F74E5E-2D0D-4ED0-BE54-B6FC43C3EE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700000">
              <a:off x="3472370" y="1572353"/>
              <a:ext cx="8703" cy="852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4" name="组合 2">
            <a:extLst>
              <a:ext uri="{FF2B5EF4-FFF2-40B4-BE49-F238E27FC236}">
                <a16:creationId xmlns:a16="http://schemas.microsoft.com/office/drawing/2014/main" id="{6E06C0AB-5BF3-401D-86D0-F57AE6BF5AE1}"/>
              </a:ext>
            </a:extLst>
          </p:cNvPr>
          <p:cNvGrpSpPr>
            <a:grpSpLocks/>
          </p:cNvGrpSpPr>
          <p:nvPr/>
        </p:nvGrpSpPr>
        <p:grpSpPr bwMode="auto">
          <a:xfrm>
            <a:off x="982663" y="2997200"/>
            <a:ext cx="7405687" cy="1539875"/>
            <a:chOff x="982736" y="2996952"/>
            <a:chExt cx="7405688" cy="1540743"/>
          </a:xfrm>
        </p:grpSpPr>
        <p:sp>
          <p:nvSpPr>
            <p:cNvPr id="29727" name="Text Box 117">
              <a:extLst>
                <a:ext uri="{FF2B5EF4-FFF2-40B4-BE49-F238E27FC236}">
                  <a16:creationId xmlns:a16="http://schemas.microsoft.com/office/drawing/2014/main" id="{00742492-20FC-4987-A2C0-D4F22EE5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736" y="3152527"/>
              <a:ext cx="7405688" cy="1194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800">
                  <a:ea typeface="標楷體" panose="03000509000000000000" pitchFamily="65" charset="-120"/>
                </a:rPr>
                <a:t>A. </a:t>
              </a:r>
              <a:r>
                <a:rPr lang="en-US" altLang="zh-CN" sz="2800"/>
                <a:t>40    %                    </a:t>
              </a:r>
              <a:r>
                <a:rPr lang="zh-TW" altLang="en-US" sz="2800"/>
                <a:t> </a:t>
              </a:r>
              <a:r>
                <a:rPr lang="en-US" altLang="zh-TW" sz="2800">
                  <a:ea typeface="標楷體" panose="03000509000000000000" pitchFamily="65" charset="-120"/>
                </a:rPr>
                <a:t>B. </a:t>
              </a:r>
              <a:r>
                <a:rPr lang="en-US" altLang="zh-CN" sz="2800"/>
                <a:t>37</a:t>
              </a:r>
              <a:r>
                <a:rPr lang="es-ES" altLang="zh-CN" sz="2800"/>
                <a:t>.5</a:t>
              </a:r>
              <a:r>
                <a:rPr lang="en-US" altLang="zh-CN" sz="2800"/>
                <a:t>%</a:t>
              </a:r>
              <a:r>
                <a:rPr lang="zh-TW" altLang="en-US" sz="2800">
                  <a:ea typeface="標楷體" panose="03000509000000000000" pitchFamily="65" charset="-120"/>
                </a:rPr>
                <a:t>　　　　</a:t>
              </a: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</a:pPr>
              <a:r>
                <a:rPr lang="en-US" altLang="zh-TW" sz="2800">
                  <a:sym typeface="Wingdings" panose="05000000000000000000" pitchFamily="2" charset="2"/>
                </a:rPr>
                <a:t>C.</a:t>
              </a:r>
              <a:r>
                <a:rPr lang="en-US" altLang="zh-CN" sz="2800"/>
                <a:t> 25%                         </a:t>
              </a:r>
              <a:r>
                <a:rPr lang="en-US" altLang="zh-TW" sz="2800">
                  <a:ea typeface="標楷體" panose="03000509000000000000" pitchFamily="65" charset="-120"/>
                </a:rPr>
                <a:t>D.</a:t>
              </a:r>
              <a:r>
                <a:rPr lang="en-US" altLang="zh-TW" sz="2400">
                  <a:ea typeface="標楷體" panose="03000509000000000000" pitchFamily="65" charset="-120"/>
                </a:rPr>
                <a:t>      </a:t>
              </a:r>
              <a:r>
                <a:rPr lang="en-US" altLang="zh-CN" sz="2800"/>
                <a:t>%</a:t>
              </a:r>
              <a:endParaRPr lang="en-US" altLang="zh-TW" sz="2800">
                <a:ea typeface="標楷體" panose="03000509000000000000" pitchFamily="65" charset="-120"/>
              </a:endParaRPr>
            </a:p>
          </p:txBody>
        </p:sp>
        <p:grpSp>
          <p:nvGrpSpPr>
            <p:cNvPr id="29728" name="Group 44">
              <a:extLst>
                <a:ext uri="{FF2B5EF4-FFF2-40B4-BE49-F238E27FC236}">
                  <a16:creationId xmlns:a16="http://schemas.microsoft.com/office/drawing/2014/main" id="{BA37069D-B31D-440D-B119-0D468BA7C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1423" y="2996952"/>
              <a:ext cx="369887" cy="882650"/>
              <a:chOff x="1178" y="3061"/>
              <a:chExt cx="233" cy="556"/>
            </a:xfrm>
          </p:grpSpPr>
          <p:sp>
            <p:nvSpPr>
              <p:cNvPr id="29733" name="Text Box 13">
                <a:extLst>
                  <a:ext uri="{FF2B5EF4-FFF2-40B4-BE49-F238E27FC236}">
                    <a16:creationId xmlns:a16="http://schemas.microsoft.com/office/drawing/2014/main" id="{0E7565EE-FEFC-41BC-B5FE-890A08B8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" y="3061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/>
                  <a:t>3</a:t>
                </a:r>
              </a:p>
            </p:txBody>
          </p:sp>
          <p:sp>
            <p:nvSpPr>
              <p:cNvPr id="29734" name="Text Box 14">
                <a:extLst>
                  <a:ext uri="{FF2B5EF4-FFF2-40B4-BE49-F238E27FC236}">
                    <a16:creationId xmlns:a16="http://schemas.microsoft.com/office/drawing/2014/main" id="{B0BA9C90-01FC-4B4E-948D-A51CA52B0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0" y="3290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5</a:t>
                </a:r>
                <a:endParaRPr lang="en-US" altLang="zh-TW" sz="2800"/>
              </a:p>
            </p:txBody>
          </p:sp>
          <p:sp>
            <p:nvSpPr>
              <p:cNvPr id="29735" name="Line 15">
                <a:extLst>
                  <a:ext uri="{FF2B5EF4-FFF2-40B4-BE49-F238E27FC236}">
                    <a16:creationId xmlns:a16="http://schemas.microsoft.com/office/drawing/2014/main" id="{9B283F4C-BB84-4DF1-AAEC-1A8918D2E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4" y="3339"/>
                <a:ext cx="227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9729" name="Group 44">
              <a:extLst>
                <a:ext uri="{FF2B5EF4-FFF2-40B4-BE49-F238E27FC236}">
                  <a16:creationId xmlns:a16="http://schemas.microsoft.com/office/drawing/2014/main" id="{4714C5D0-9877-4E16-B09B-5BA88E17DC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112" y="3635995"/>
              <a:ext cx="373063" cy="901700"/>
              <a:chOff x="1178" y="3049"/>
              <a:chExt cx="235" cy="568"/>
            </a:xfrm>
          </p:grpSpPr>
          <p:sp>
            <p:nvSpPr>
              <p:cNvPr id="29730" name="Text Box 13">
                <a:extLst>
                  <a:ext uri="{FF2B5EF4-FFF2-40B4-BE49-F238E27FC236}">
                    <a16:creationId xmlns:a16="http://schemas.microsoft.com/office/drawing/2014/main" id="{C30ED134-ECD7-4848-93C7-60445AA1E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8" y="3049"/>
                <a:ext cx="23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/>
                  <a:t>3</a:t>
                </a:r>
              </a:p>
            </p:txBody>
          </p:sp>
          <p:sp>
            <p:nvSpPr>
              <p:cNvPr id="29731" name="Text Box 14">
                <a:extLst>
                  <a:ext uri="{FF2B5EF4-FFF2-40B4-BE49-F238E27FC236}">
                    <a16:creationId xmlns:a16="http://schemas.microsoft.com/office/drawing/2014/main" id="{918A6012-ABF6-46AC-B84A-0142843CB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" y="3290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8</a:t>
                </a:r>
                <a:endParaRPr lang="en-US" altLang="zh-TW" sz="2800"/>
              </a:p>
            </p:txBody>
          </p:sp>
          <p:sp>
            <p:nvSpPr>
              <p:cNvPr id="29732" name="Line 15">
                <a:extLst>
                  <a:ext uri="{FF2B5EF4-FFF2-40B4-BE49-F238E27FC236}">
                    <a16:creationId xmlns:a16="http://schemas.microsoft.com/office/drawing/2014/main" id="{44B0139C-8CB8-4A76-AD42-94B762B18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4" y="3339"/>
                <a:ext cx="227" cy="0"/>
              </a:xfrm>
              <a:prstGeom prst="line">
                <a:avLst/>
              </a:prstGeom>
              <a:noFill/>
              <a:ln w="177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9708" name="Group 44">
            <a:extLst>
              <a:ext uri="{FF2B5EF4-FFF2-40B4-BE49-F238E27FC236}">
                <a16:creationId xmlns:a16="http://schemas.microsoft.com/office/drawing/2014/main" id="{3E194F7F-AF7F-4AD8-BC14-D8A7D136258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5445125"/>
            <a:ext cx="623888" cy="920750"/>
            <a:chOff x="1155" y="3053"/>
            <a:chExt cx="438" cy="580"/>
          </a:xfrm>
        </p:grpSpPr>
        <p:sp>
          <p:nvSpPr>
            <p:cNvPr id="29724" name="Text Box 13">
              <a:extLst>
                <a:ext uri="{FF2B5EF4-FFF2-40B4-BE49-F238E27FC236}">
                  <a16:creationId xmlns:a16="http://schemas.microsoft.com/office/drawing/2014/main" id="{DDCD99E5-B448-46EF-AAE8-9D568EBF6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3053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003399"/>
                  </a:solidFill>
                </a:rPr>
                <a:t>6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sp>
          <p:nvSpPr>
            <p:cNvPr id="29725" name="Text Box 14">
              <a:extLst>
                <a:ext uri="{FF2B5EF4-FFF2-40B4-BE49-F238E27FC236}">
                  <a16:creationId xmlns:a16="http://schemas.microsoft.com/office/drawing/2014/main" id="{A0B8269F-4A02-42CC-BAAD-7440A0367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" y="3303"/>
              <a:ext cx="4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003399"/>
                  </a:solidFill>
                </a:rPr>
                <a:t>16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sp>
          <p:nvSpPr>
            <p:cNvPr id="29726" name="Line 15">
              <a:extLst>
                <a:ext uri="{FF2B5EF4-FFF2-40B4-BE49-F238E27FC236}">
                  <a16:creationId xmlns:a16="http://schemas.microsoft.com/office/drawing/2014/main" id="{77792D6A-F6DF-4166-86ED-6367D6662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339"/>
              <a:ext cx="324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16F4C7CC-7B38-4A23-96A3-249BC5DF0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4357688"/>
            <a:ext cx="645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整個圖形可分成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等份。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48617FC-6C82-4940-838A-58D4E5E03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1930400"/>
            <a:ext cx="28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1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BDE0327-ABD5-469F-BE06-867507627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63" y="1930400"/>
            <a:ext cx="28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2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7704A65-5072-4F6B-A708-1AFF05DD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1339850"/>
            <a:ext cx="28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3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A0BBA4D-CB3C-4B31-BCA8-D207D56D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1069975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4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94E7FE7-124B-412C-9892-AF78B558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8" y="1336675"/>
            <a:ext cx="287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5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1F25D50-D1FD-41B5-A5F1-D9BA24A5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1927225"/>
            <a:ext cx="28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6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D317FA-94CC-4C25-A8D0-84E51CFD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4916488"/>
            <a:ext cx="2773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陰影部分佔全圖</a:t>
            </a:r>
            <a:endParaRPr lang="zh-TW" altLang="en-US" sz="2800">
              <a:solidFill>
                <a:srgbClr val="003399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A95D68F-039F-4F21-9C77-1B2B9D36762F}"/>
              </a:ext>
            </a:extLst>
          </p:cNvPr>
          <p:cNvGrpSpPr>
            <a:grpSpLocks/>
          </p:cNvGrpSpPr>
          <p:nvPr/>
        </p:nvGrpSpPr>
        <p:grpSpPr bwMode="auto">
          <a:xfrm>
            <a:off x="1160463" y="5445125"/>
            <a:ext cx="4535487" cy="922338"/>
            <a:chOff x="1160830" y="5445224"/>
            <a:chExt cx="4535488" cy="922338"/>
          </a:xfrm>
        </p:grpSpPr>
        <p:sp>
          <p:nvSpPr>
            <p:cNvPr id="29719" name="Rectangle 5">
              <a:extLst>
                <a:ext uri="{FF2B5EF4-FFF2-40B4-BE49-F238E27FC236}">
                  <a16:creationId xmlns:a16="http://schemas.microsoft.com/office/drawing/2014/main" id="{2DC963BF-1486-4EC1-AF2C-2B6FAE2C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830" y="5637311"/>
              <a:ext cx="45354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s-E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    =      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s-E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= 0.375 = 37.5%</a:t>
              </a:r>
              <a:endPara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29720" name="Group 44">
              <a:extLst>
                <a:ext uri="{FF2B5EF4-FFF2-40B4-BE49-F238E27FC236}">
                  <a16:creationId xmlns:a16="http://schemas.microsoft.com/office/drawing/2014/main" id="{B8F2EDB2-2EC2-4B89-BB43-F5DE02476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7568" y="5445224"/>
              <a:ext cx="390290" cy="922338"/>
              <a:chOff x="1199" y="3053"/>
              <a:chExt cx="274" cy="581"/>
            </a:xfrm>
          </p:grpSpPr>
          <p:sp>
            <p:nvSpPr>
              <p:cNvPr id="29721" name="Text Box 13">
                <a:extLst>
                  <a:ext uri="{FF2B5EF4-FFF2-40B4-BE49-F238E27FC236}">
                    <a16:creationId xmlns:a16="http://schemas.microsoft.com/office/drawing/2014/main" id="{C2EAB639-379C-4097-9921-42E982720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" y="3053"/>
                <a:ext cx="25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sp>
            <p:nvSpPr>
              <p:cNvPr id="29722" name="Text Box 14">
                <a:extLst>
                  <a:ext uri="{FF2B5EF4-FFF2-40B4-BE49-F238E27FC236}">
                    <a16:creationId xmlns:a16="http://schemas.microsoft.com/office/drawing/2014/main" id="{E55AA23A-B4D3-43B3-B099-C6CA774D4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" y="3304"/>
                <a:ext cx="24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8</a:t>
                </a:r>
              </a:p>
            </p:txBody>
          </p:sp>
          <p:sp>
            <p:nvSpPr>
              <p:cNvPr id="29723" name="Line 15">
                <a:extLst>
                  <a:ext uri="{FF2B5EF4-FFF2-40B4-BE49-F238E27FC236}">
                    <a16:creationId xmlns:a16="http://schemas.microsoft.com/office/drawing/2014/main" id="{DCF0964F-4DB9-4779-BBCA-8E64AE818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339"/>
                <a:ext cx="271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37B98E3-B56B-4514-ACBB-7F004BE1EE96}"/>
              </a:ext>
            </a:extLst>
          </p:cNvPr>
          <p:cNvCxnSpPr>
            <a:cxnSpLocks/>
          </p:cNvCxnSpPr>
          <p:nvPr/>
        </p:nvCxnSpPr>
        <p:spPr bwMode="auto">
          <a:xfrm flipH="1">
            <a:off x="3771900" y="1089025"/>
            <a:ext cx="663575" cy="604838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75C9B32B-F994-4615-90DF-68664E069D4B}"/>
              </a:ext>
            </a:extLst>
          </p:cNvPr>
          <p:cNvCxnSpPr>
            <a:cxnSpLocks/>
            <a:stCxn id="29737" idx="0"/>
          </p:cNvCxnSpPr>
          <p:nvPr/>
        </p:nvCxnSpPr>
        <p:spPr bwMode="auto">
          <a:xfrm flipH="1">
            <a:off x="4418013" y="1693863"/>
            <a:ext cx="639762" cy="609600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DCEC7F75-250B-4B70-8399-688A827DCCDD}"/>
              </a:ext>
            </a:extLst>
          </p:cNvPr>
          <p:cNvCxnSpPr>
            <a:cxnSpLocks/>
          </p:cNvCxnSpPr>
          <p:nvPr/>
        </p:nvCxnSpPr>
        <p:spPr bwMode="auto">
          <a:xfrm>
            <a:off x="3790950" y="1693863"/>
            <a:ext cx="652463" cy="609600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1937BF11-741D-4FEC-A403-4A14C3E43778}"/>
              </a:ext>
            </a:extLst>
          </p:cNvPr>
          <p:cNvCxnSpPr>
            <a:cxnSpLocks/>
            <a:endCxn id="29737" idx="0"/>
          </p:cNvCxnSpPr>
          <p:nvPr/>
        </p:nvCxnSpPr>
        <p:spPr bwMode="auto">
          <a:xfrm>
            <a:off x="4427538" y="1092200"/>
            <a:ext cx="630237" cy="601663"/>
          </a:xfrm>
          <a:prstGeom prst="line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45" grpId="0"/>
      <p:bldP spid="45" grpId="1"/>
      <p:bldP spid="6" grpId="0"/>
      <p:bldP spid="6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4A19EA23-D38C-452E-9860-3322DAA9A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589338"/>
            <a:ext cx="50482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0723" name="Text Box 117">
            <a:extLst>
              <a:ext uri="{FF2B5EF4-FFF2-40B4-BE49-F238E27FC236}">
                <a16:creationId xmlns:a16="http://schemas.microsoft.com/office/drawing/2014/main" id="{A261FA4B-148C-4E52-BD2F-6027000F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2992438"/>
            <a:ext cx="67151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25"/>
              </a:spcBef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zh-CN" altLang="en-US" sz="2800">
                <a:ea typeface="標楷體" panose="03000509000000000000" pitchFamily="65" charset="-120"/>
              </a:rPr>
              <a:t>長方形</a:t>
            </a:r>
            <a:r>
              <a:rPr lang="en-US" altLang="zh-TW" sz="2800">
                <a:ea typeface="標楷體" panose="03000509000000000000" pitchFamily="65" charset="-120"/>
              </a:rPr>
              <a:t>            </a:t>
            </a:r>
            <a:r>
              <a:rPr lang="zh-TW" altLang="en-US" sz="2800">
                <a:ea typeface="標楷體" panose="03000509000000000000" pitchFamily="65" charset="-120"/>
              </a:rPr>
              <a:t>　　 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CN" altLang="en-US" sz="2800">
                <a:ea typeface="標楷體" panose="03000509000000000000" pitchFamily="65" charset="-120"/>
              </a:rPr>
              <a:t>正方形</a:t>
            </a:r>
            <a:endParaRPr lang="en-US" altLang="zh-CN" sz="2800">
              <a:ea typeface="標楷體" panose="03000509000000000000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zh-CN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三角形</a:t>
            </a:r>
            <a:r>
              <a:rPr lang="en-US" altLang="zh-TW" sz="2800">
                <a:ea typeface="標楷體" panose="03000509000000000000" pitchFamily="65" charset="-120"/>
              </a:rPr>
              <a:t>    </a:t>
            </a:r>
            <a:r>
              <a:rPr lang="zh-TW" altLang="en-US" sz="2800">
                <a:ea typeface="標楷體" panose="03000509000000000000" pitchFamily="65" charset="-120"/>
              </a:rPr>
              <a:t>　</a:t>
            </a:r>
            <a:r>
              <a:rPr lang="en-US" altLang="zh-TW" sz="2800">
                <a:ea typeface="標楷體" panose="03000509000000000000" pitchFamily="65" charset="-120"/>
              </a:rPr>
              <a:t>         </a:t>
            </a:r>
            <a:r>
              <a:rPr lang="zh-TW" altLang="en-US" sz="2800">
                <a:ea typeface="標楷體" panose="03000509000000000000" pitchFamily="65" charset="-120"/>
              </a:rPr>
              <a:t>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zh-CN" altLang="en-US" sz="2800">
                <a:ea typeface="標楷體" panose="03000509000000000000" pitchFamily="65" charset="-120"/>
              </a:rPr>
              <a:t>平行四邊形</a:t>
            </a:r>
            <a:r>
              <a:rPr lang="en-US" altLang="zh-TW" sz="2800">
                <a:ea typeface="標楷體" panose="03000509000000000000" pitchFamily="65" charset="-120"/>
              </a:rPr>
              <a:t>      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CBD7D7A6-40E7-4C2C-973E-9B4FC2C3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420938"/>
            <a:ext cx="801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1</a:t>
            </a:r>
            <a:r>
              <a:rPr lang="en-US" altLang="zh-CN" sz="2800" dirty="0">
                <a:ea typeface="標楷體" panose="03000509000000000000" pitchFamily="65" charset="-120"/>
              </a:rPr>
              <a:t>4</a:t>
            </a:r>
            <a:r>
              <a:rPr lang="en-US" altLang="zh-TW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下列哪一種圖形</a:t>
            </a:r>
            <a:r>
              <a:rPr lang="zh-TW" altLang="en-US" sz="2800" b="1" u="sng" dirty="0">
                <a:ea typeface="標楷體" panose="03000509000000000000" pitchFamily="65" charset="-120"/>
              </a:rPr>
              <a:t>不可</a:t>
            </a:r>
            <a:r>
              <a:rPr lang="zh-TW" altLang="en-US" sz="2800" dirty="0">
                <a:ea typeface="標楷體" panose="03000509000000000000" pitchFamily="65" charset="-120"/>
              </a:rPr>
              <a:t>由以上四塊膠板拼合出來？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174091" name="Line 11">
            <a:extLst>
              <a:ext uri="{FF2B5EF4-FFF2-40B4-BE49-F238E27FC236}">
                <a16:creationId xmlns:a16="http://schemas.microsoft.com/office/drawing/2014/main" id="{313217E4-8381-4AAF-9411-8DA852184F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2938463"/>
            <a:ext cx="755650" cy="63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A7E6EE-A30F-4004-81CC-1C32FE24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35099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0727" name="矩形 7632">
            <a:extLst>
              <a:ext uri="{FF2B5EF4-FFF2-40B4-BE49-F238E27FC236}">
                <a16:creationId xmlns:a16="http://schemas.microsoft.com/office/drawing/2014/main" id="{0FF1E5F2-D78D-4FDB-B017-B00ED1C3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1308100"/>
            <a:ext cx="785813" cy="7858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sp>
        <p:nvSpPr>
          <p:cNvPr id="21550" name="文本框 7647">
            <a:extLst>
              <a:ext uri="{FF2B5EF4-FFF2-40B4-BE49-F238E27FC236}">
                <a16:creationId xmlns:a16="http://schemas.microsoft.com/office/drawing/2014/main" id="{C69A8F60-2663-42EB-8BE0-05E18D70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2046288"/>
            <a:ext cx="781050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latin typeface="+mn-lt"/>
                <a:ea typeface="新細明體" charset="-120"/>
              </a:rPr>
              <a:t>5cm</a:t>
            </a:r>
            <a:endParaRPr lang="zh-CN" altLang="zh-CN" sz="2200" dirty="0">
              <a:latin typeface="+mn-lt"/>
              <a:ea typeface="新細明體" charset="-120"/>
            </a:endParaRPr>
          </a:p>
        </p:txBody>
      </p:sp>
      <p:sp>
        <p:nvSpPr>
          <p:cNvPr id="53" name="文本框 7647">
            <a:extLst>
              <a:ext uri="{FF2B5EF4-FFF2-40B4-BE49-F238E27FC236}">
                <a16:creationId xmlns:a16="http://schemas.microsoft.com/office/drawing/2014/main" id="{CA887F3B-F264-4EA8-9E67-C0FC10D26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411288"/>
            <a:ext cx="781050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latin typeface="+mn-lt"/>
                <a:ea typeface="新細明體" charset="-120"/>
              </a:rPr>
              <a:t>5cm</a:t>
            </a:r>
            <a:endParaRPr lang="zh-CN" altLang="zh-CN" sz="2200" dirty="0">
              <a:latin typeface="+mn-lt"/>
              <a:ea typeface="新細明體" charset="-120"/>
            </a:endParaRPr>
          </a:p>
        </p:txBody>
      </p:sp>
      <p:sp>
        <p:nvSpPr>
          <p:cNvPr id="30730" name="矩形 7633">
            <a:extLst>
              <a:ext uri="{FF2B5EF4-FFF2-40B4-BE49-F238E27FC236}">
                <a16:creationId xmlns:a16="http://schemas.microsoft.com/office/drawing/2014/main" id="{E5ABA542-EBE5-4469-B0E0-5B04875EC5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7550" y="1268413"/>
            <a:ext cx="1566863" cy="78581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sp>
        <p:nvSpPr>
          <p:cNvPr id="54" name="文本框 7647">
            <a:extLst>
              <a:ext uri="{FF2B5EF4-FFF2-40B4-BE49-F238E27FC236}">
                <a16:creationId xmlns:a16="http://schemas.microsoft.com/office/drawing/2014/main" id="{89D49E6E-D7A3-4BA7-A4A8-A840ADA1E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411288"/>
            <a:ext cx="755650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latin typeface="+mn-lt"/>
                <a:ea typeface="新細明體" charset="-120"/>
              </a:rPr>
              <a:t>5cm</a:t>
            </a:r>
            <a:endParaRPr lang="zh-CN" altLang="zh-CN" sz="2200" dirty="0">
              <a:latin typeface="+mn-lt"/>
              <a:ea typeface="新細明體" charset="-120"/>
            </a:endParaRPr>
          </a:p>
        </p:txBody>
      </p:sp>
      <p:sp>
        <p:nvSpPr>
          <p:cNvPr id="56" name="文本框 7647">
            <a:extLst>
              <a:ext uri="{FF2B5EF4-FFF2-40B4-BE49-F238E27FC236}">
                <a16:creationId xmlns:a16="http://schemas.microsoft.com/office/drawing/2014/main" id="{1E7BEE99-7C85-4F72-B712-016F8C2D0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2046288"/>
            <a:ext cx="928687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latin typeface="+mn-lt"/>
                <a:ea typeface="新細明體" charset="-120"/>
              </a:rPr>
              <a:t>10cm</a:t>
            </a:r>
            <a:endParaRPr lang="zh-CN" altLang="zh-CN" sz="2200" dirty="0">
              <a:latin typeface="+mn-lt"/>
              <a:ea typeface="新細明體" charset="-120"/>
            </a:endParaRPr>
          </a:p>
        </p:txBody>
      </p:sp>
      <p:grpSp>
        <p:nvGrpSpPr>
          <p:cNvPr id="30733" name="组合 7638">
            <a:extLst>
              <a:ext uri="{FF2B5EF4-FFF2-40B4-BE49-F238E27FC236}">
                <a16:creationId xmlns:a16="http://schemas.microsoft.com/office/drawing/2014/main" id="{98686AE2-13C4-4F40-BF84-ADA398686600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1268413"/>
            <a:ext cx="788988" cy="785812"/>
            <a:chOff x="6703" y="7022"/>
            <a:chExt cx="1142" cy="1134"/>
          </a:xfrm>
        </p:grpSpPr>
        <p:sp>
          <p:nvSpPr>
            <p:cNvPr id="30761" name="自选图形 7634">
              <a:extLst>
                <a:ext uri="{FF2B5EF4-FFF2-40B4-BE49-F238E27FC236}">
                  <a16:creationId xmlns:a16="http://schemas.microsoft.com/office/drawing/2014/main" id="{2918E8E3-E054-4BC5-9348-36DB96BB9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" y="7022"/>
              <a:ext cx="1134" cy="1134"/>
            </a:xfrm>
            <a:prstGeom prst="rtTriangle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2" name="任意多边形 7637">
              <a:extLst>
                <a:ext uri="{FF2B5EF4-FFF2-40B4-BE49-F238E27FC236}">
                  <a16:creationId xmlns:a16="http://schemas.microsoft.com/office/drawing/2014/main" id="{46F8C786-3597-457B-8A28-AF0D6D502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" y="8026"/>
              <a:ext cx="130" cy="130"/>
            </a:xfrm>
            <a:custGeom>
              <a:avLst/>
              <a:gdLst>
                <a:gd name="T0" fmla="*/ 0 w 128"/>
                <a:gd name="T1" fmla="*/ 0 h 114"/>
                <a:gd name="T2" fmla="*/ 330 w 128"/>
                <a:gd name="T3" fmla="*/ 0 h 114"/>
                <a:gd name="T4" fmla="*/ 330 w 128"/>
                <a:gd name="T5" fmla="*/ 392150 h 114"/>
                <a:gd name="T6" fmla="*/ 0 60000 65536"/>
                <a:gd name="T7" fmla="*/ 0 60000 65536"/>
                <a:gd name="T8" fmla="*/ 0 60000 65536"/>
                <a:gd name="T9" fmla="*/ 0 w 128"/>
                <a:gd name="T10" fmla="*/ 0 h 114"/>
                <a:gd name="T11" fmla="*/ 128 w 12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14">
                  <a:moveTo>
                    <a:pt x="0" y="0"/>
                  </a:moveTo>
                  <a:lnTo>
                    <a:pt x="128" y="0"/>
                  </a:lnTo>
                  <a:lnTo>
                    <a:pt x="128" y="1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" name="文本框 7647">
            <a:extLst>
              <a:ext uri="{FF2B5EF4-FFF2-40B4-BE49-F238E27FC236}">
                <a16:creationId xmlns:a16="http://schemas.microsoft.com/office/drawing/2014/main" id="{70FADB3C-2F89-49BD-8DAF-10CF7080B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82725"/>
            <a:ext cx="827088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latin typeface="+mn-lt"/>
                <a:ea typeface="新細明體" charset="-120"/>
              </a:rPr>
              <a:t>5cm</a:t>
            </a:r>
            <a:endParaRPr lang="zh-CN" altLang="zh-CN" sz="2200" dirty="0">
              <a:latin typeface="+mn-lt"/>
              <a:ea typeface="新細明體" charset="-120"/>
            </a:endParaRPr>
          </a:p>
        </p:txBody>
      </p:sp>
      <p:sp>
        <p:nvSpPr>
          <p:cNvPr id="57" name="文本框 7647">
            <a:extLst>
              <a:ext uri="{FF2B5EF4-FFF2-40B4-BE49-F238E27FC236}">
                <a16:creationId xmlns:a16="http://schemas.microsoft.com/office/drawing/2014/main" id="{A1A66117-615B-40E6-98F7-9CDD08F5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413" y="2046288"/>
            <a:ext cx="823912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latin typeface="+mn-lt"/>
                <a:ea typeface="新細明體" charset="-120"/>
              </a:rPr>
              <a:t>5cm</a:t>
            </a:r>
            <a:endParaRPr lang="zh-CN" altLang="zh-CN" sz="2200" dirty="0">
              <a:latin typeface="+mn-lt"/>
              <a:ea typeface="新細明體" charset="-120"/>
            </a:endParaRPr>
          </a:p>
        </p:txBody>
      </p:sp>
      <p:grpSp>
        <p:nvGrpSpPr>
          <p:cNvPr id="30736" name="组合 7638">
            <a:extLst>
              <a:ext uri="{FF2B5EF4-FFF2-40B4-BE49-F238E27FC236}">
                <a16:creationId xmlns:a16="http://schemas.microsoft.com/office/drawing/2014/main" id="{39B41975-FF04-4A42-AE68-0A0FC4531286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270000"/>
            <a:ext cx="784225" cy="785813"/>
            <a:chOff x="6792" y="7032"/>
            <a:chExt cx="1135" cy="1134"/>
          </a:xfrm>
        </p:grpSpPr>
        <p:sp>
          <p:nvSpPr>
            <p:cNvPr id="30759" name="自选图形 7634">
              <a:extLst>
                <a:ext uri="{FF2B5EF4-FFF2-40B4-BE49-F238E27FC236}">
                  <a16:creationId xmlns:a16="http://schemas.microsoft.com/office/drawing/2014/main" id="{8A566946-1AA9-49CF-82FC-2F4323983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3" y="7032"/>
              <a:ext cx="1134" cy="1134"/>
            </a:xfrm>
            <a:prstGeom prst="rtTriangle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0" name="任意多边形 7637">
              <a:extLst>
                <a:ext uri="{FF2B5EF4-FFF2-40B4-BE49-F238E27FC236}">
                  <a16:creationId xmlns:a16="http://schemas.microsoft.com/office/drawing/2014/main" id="{4E4746A5-0614-4285-9E6D-F42748940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008"/>
              <a:ext cx="130" cy="130"/>
            </a:xfrm>
            <a:custGeom>
              <a:avLst/>
              <a:gdLst>
                <a:gd name="T0" fmla="*/ 0 w 128"/>
                <a:gd name="T1" fmla="*/ 0 h 114"/>
                <a:gd name="T2" fmla="*/ 330 w 128"/>
                <a:gd name="T3" fmla="*/ 0 h 114"/>
                <a:gd name="T4" fmla="*/ 330 w 128"/>
                <a:gd name="T5" fmla="*/ 392150 h 114"/>
                <a:gd name="T6" fmla="*/ 0 60000 65536"/>
                <a:gd name="T7" fmla="*/ 0 60000 65536"/>
                <a:gd name="T8" fmla="*/ 0 60000 65536"/>
                <a:gd name="T9" fmla="*/ 0 w 128"/>
                <a:gd name="T10" fmla="*/ 0 h 114"/>
                <a:gd name="T11" fmla="*/ 128 w 12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14">
                  <a:moveTo>
                    <a:pt x="0" y="0"/>
                  </a:moveTo>
                  <a:lnTo>
                    <a:pt x="128" y="0"/>
                  </a:lnTo>
                  <a:lnTo>
                    <a:pt x="128" y="1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" name="文本框 7647">
            <a:extLst>
              <a:ext uri="{FF2B5EF4-FFF2-40B4-BE49-F238E27FC236}">
                <a16:creationId xmlns:a16="http://schemas.microsoft.com/office/drawing/2014/main" id="{BCF689D7-5575-4C63-A0C0-479E8B4C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471613"/>
            <a:ext cx="788987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latin typeface="+mn-lt"/>
                <a:ea typeface="新細明體" charset="-120"/>
              </a:rPr>
              <a:t>5cm</a:t>
            </a:r>
            <a:endParaRPr lang="zh-CN" altLang="zh-CN" sz="2200" dirty="0">
              <a:latin typeface="+mn-lt"/>
              <a:ea typeface="新細明體" charset="-120"/>
            </a:endParaRPr>
          </a:p>
        </p:txBody>
      </p:sp>
      <p:sp>
        <p:nvSpPr>
          <p:cNvPr id="64" name="文本框 7647">
            <a:extLst>
              <a:ext uri="{FF2B5EF4-FFF2-40B4-BE49-F238E27FC236}">
                <a16:creationId xmlns:a16="http://schemas.microsoft.com/office/drawing/2014/main" id="{2A1B52E2-C133-4D90-A0D9-D8188E2A5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2065338"/>
            <a:ext cx="857250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latin typeface="+mn-lt"/>
                <a:ea typeface="新細明體" charset="-120"/>
              </a:rPr>
              <a:t>5cm</a:t>
            </a:r>
            <a:endParaRPr lang="zh-CN" altLang="zh-CN" sz="2200" dirty="0">
              <a:latin typeface="+mn-lt"/>
              <a:ea typeface="新細明體" charset="-12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AA18BDF-9C8B-4238-93A3-A8061D436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3460750"/>
            <a:ext cx="56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F4875E56-DBFE-4270-82BB-A3F4F694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2962275"/>
            <a:ext cx="56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A8F415F-36B1-4706-85BA-8E757903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938463"/>
            <a:ext cx="56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A2B113B-8B06-4667-881A-40546FB4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3460750"/>
            <a:ext cx="56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322BDE1-8B85-4CA9-9A0B-2C1542EB92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0550" y="4221163"/>
            <a:ext cx="1630363" cy="0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2C4E99F5-1B30-4820-8EF8-320045D9538D}"/>
              </a:ext>
            </a:extLst>
          </p:cNvPr>
          <p:cNvCxnSpPr>
            <a:cxnSpLocks/>
          </p:cNvCxnSpPr>
          <p:nvPr/>
        </p:nvCxnSpPr>
        <p:spPr bwMode="auto">
          <a:xfrm rot="-5400000">
            <a:off x="6573838" y="5094288"/>
            <a:ext cx="1631950" cy="0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文本框 7647">
            <a:extLst>
              <a:ext uri="{FF2B5EF4-FFF2-40B4-BE49-F238E27FC236}">
                <a16:creationId xmlns:a16="http://schemas.microsoft.com/office/drawing/2014/main" id="{D83EC922-5BB0-4C4F-8D64-86A954C6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3859213"/>
            <a:ext cx="928688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altLang="zh-CN" sz="2200" dirty="0">
                <a:solidFill>
                  <a:srgbClr val="003399"/>
                </a:solidFill>
                <a:latin typeface="+mn-lt"/>
                <a:ea typeface="新細明體" charset="-120"/>
              </a:rPr>
              <a:t>10cm</a:t>
            </a:r>
            <a:endParaRPr lang="zh-CN" altLang="zh-CN" sz="2200" dirty="0">
              <a:solidFill>
                <a:srgbClr val="003399"/>
              </a:solidFill>
              <a:latin typeface="+mn-lt"/>
              <a:ea typeface="新細明體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350F66-B4C2-4CA5-A7CA-A1AB3233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3" y="4868863"/>
            <a:ext cx="1520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>
                <a:solidFill>
                  <a:srgbClr val="003399"/>
                </a:solidFill>
              </a:rPr>
              <a:t>(5</a:t>
            </a:r>
            <a:r>
              <a:rPr lang="zh-TW" altLang="en-US" sz="22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200">
                <a:solidFill>
                  <a:srgbClr val="003399"/>
                </a:solidFill>
              </a:rPr>
              <a:t>5)cm</a:t>
            </a:r>
            <a:endParaRPr lang="zh-TW" altLang="en-US" sz="2200">
              <a:solidFill>
                <a:srgbClr val="003399"/>
              </a:solidFill>
            </a:endParaRPr>
          </a:p>
        </p:txBody>
      </p:sp>
      <p:sp>
        <p:nvSpPr>
          <p:cNvPr id="58" name="矩形 7632">
            <a:extLst>
              <a:ext uri="{FF2B5EF4-FFF2-40B4-BE49-F238E27FC236}">
                <a16:creationId xmlns:a16="http://schemas.microsoft.com/office/drawing/2014/main" id="{2E60FDDC-4C07-4BBF-91E3-004319C7F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1316038"/>
            <a:ext cx="785812" cy="785812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sp>
        <p:nvSpPr>
          <p:cNvPr id="59" name="矩形 7633">
            <a:extLst>
              <a:ext uri="{FF2B5EF4-FFF2-40B4-BE49-F238E27FC236}">
                <a16:creationId xmlns:a16="http://schemas.microsoft.com/office/drawing/2014/main" id="{F5C28A4F-5445-4874-AE29-86F7192784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2313" y="1276350"/>
            <a:ext cx="1566862" cy="785813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grpSp>
        <p:nvGrpSpPr>
          <p:cNvPr id="60" name="组合 7638">
            <a:extLst>
              <a:ext uri="{FF2B5EF4-FFF2-40B4-BE49-F238E27FC236}">
                <a16:creationId xmlns:a16="http://schemas.microsoft.com/office/drawing/2014/main" id="{2E1DB944-168B-4867-A444-372E3762460D}"/>
              </a:ext>
            </a:extLst>
          </p:cNvPr>
          <p:cNvGrpSpPr>
            <a:grpSpLocks/>
          </p:cNvGrpSpPr>
          <p:nvPr/>
        </p:nvGrpSpPr>
        <p:grpSpPr bwMode="auto">
          <a:xfrm>
            <a:off x="5722821" y="1276180"/>
            <a:ext cx="784800" cy="785812"/>
            <a:chOff x="6703" y="7022"/>
            <a:chExt cx="1142" cy="1134"/>
          </a:xfrm>
          <a:solidFill>
            <a:srgbClr val="99CCFF"/>
          </a:solidFill>
        </p:grpSpPr>
        <p:sp>
          <p:nvSpPr>
            <p:cNvPr id="61" name="自选图形 7634">
              <a:extLst>
                <a:ext uri="{FF2B5EF4-FFF2-40B4-BE49-F238E27FC236}">
                  <a16:creationId xmlns:a16="http://schemas.microsoft.com/office/drawing/2014/main" id="{6421DAE4-DCB1-427B-A195-F6590EB08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" y="7022"/>
              <a:ext cx="1134" cy="1134"/>
            </a:xfrm>
            <a:prstGeom prst="rtTriangle">
              <a:avLst/>
            </a:prstGeom>
            <a:grpFill/>
            <a:ln w="9525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任意多边形 7637">
              <a:extLst>
                <a:ext uri="{FF2B5EF4-FFF2-40B4-BE49-F238E27FC236}">
                  <a16:creationId xmlns:a16="http://schemas.microsoft.com/office/drawing/2014/main" id="{8978DE8F-A6D8-42AF-A6A8-5F40DB91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" y="8026"/>
              <a:ext cx="130" cy="130"/>
            </a:xfrm>
            <a:custGeom>
              <a:avLst/>
              <a:gdLst>
                <a:gd name="T0" fmla="*/ 0 w 128"/>
                <a:gd name="T1" fmla="*/ 0 h 114"/>
                <a:gd name="T2" fmla="*/ 305 w 128"/>
                <a:gd name="T3" fmla="*/ 0 h 114"/>
                <a:gd name="T4" fmla="*/ 305 w 128"/>
                <a:gd name="T5" fmla="*/ 203358 h 114"/>
                <a:gd name="T6" fmla="*/ 0 60000 65536"/>
                <a:gd name="T7" fmla="*/ 0 60000 65536"/>
                <a:gd name="T8" fmla="*/ 0 60000 65536"/>
                <a:gd name="T9" fmla="*/ 0 w 128"/>
                <a:gd name="T10" fmla="*/ 0 h 114"/>
                <a:gd name="T11" fmla="*/ 128 w 12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14">
                  <a:moveTo>
                    <a:pt x="0" y="0"/>
                  </a:moveTo>
                  <a:lnTo>
                    <a:pt x="128" y="0"/>
                  </a:lnTo>
                  <a:lnTo>
                    <a:pt x="128" y="114"/>
                  </a:lnTo>
                </a:path>
              </a:pathLst>
            </a:custGeom>
            <a:grp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5" name="组合 7638">
            <a:extLst>
              <a:ext uri="{FF2B5EF4-FFF2-40B4-BE49-F238E27FC236}">
                <a16:creationId xmlns:a16="http://schemas.microsoft.com/office/drawing/2014/main" id="{9FD03944-A77C-4D8F-9732-13233F64B84A}"/>
              </a:ext>
            </a:extLst>
          </p:cNvPr>
          <p:cNvGrpSpPr>
            <a:grpSpLocks/>
          </p:cNvGrpSpPr>
          <p:nvPr/>
        </p:nvGrpSpPr>
        <p:grpSpPr bwMode="auto">
          <a:xfrm>
            <a:off x="7405571" y="1277767"/>
            <a:ext cx="784800" cy="785813"/>
            <a:chOff x="6792" y="7032"/>
            <a:chExt cx="1135" cy="1134"/>
          </a:xfrm>
          <a:solidFill>
            <a:srgbClr val="99CCFF"/>
          </a:solidFill>
        </p:grpSpPr>
        <p:sp>
          <p:nvSpPr>
            <p:cNvPr id="66" name="自选图形 7634">
              <a:extLst>
                <a:ext uri="{FF2B5EF4-FFF2-40B4-BE49-F238E27FC236}">
                  <a16:creationId xmlns:a16="http://schemas.microsoft.com/office/drawing/2014/main" id="{90E1F007-E108-4167-B476-999E8D8EC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3" y="7032"/>
              <a:ext cx="1134" cy="1134"/>
            </a:xfrm>
            <a:prstGeom prst="rtTriangle">
              <a:avLst/>
            </a:prstGeom>
            <a:grpFill/>
            <a:ln w="9525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7" name="任意多边形 7637">
              <a:extLst>
                <a:ext uri="{FF2B5EF4-FFF2-40B4-BE49-F238E27FC236}">
                  <a16:creationId xmlns:a16="http://schemas.microsoft.com/office/drawing/2014/main" id="{08D0D079-81C3-4F8F-A89E-F39374372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032"/>
              <a:ext cx="130" cy="130"/>
            </a:xfrm>
            <a:custGeom>
              <a:avLst/>
              <a:gdLst>
                <a:gd name="T0" fmla="*/ 0 w 128"/>
                <a:gd name="T1" fmla="*/ 0 h 114"/>
                <a:gd name="T2" fmla="*/ 305 w 128"/>
                <a:gd name="T3" fmla="*/ 0 h 114"/>
                <a:gd name="T4" fmla="*/ 305 w 128"/>
                <a:gd name="T5" fmla="*/ 203358 h 114"/>
                <a:gd name="T6" fmla="*/ 0 60000 65536"/>
                <a:gd name="T7" fmla="*/ 0 60000 65536"/>
                <a:gd name="T8" fmla="*/ 0 60000 65536"/>
                <a:gd name="T9" fmla="*/ 0 w 128"/>
                <a:gd name="T10" fmla="*/ 0 h 114"/>
                <a:gd name="T11" fmla="*/ 128 w 12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14">
                  <a:moveTo>
                    <a:pt x="0" y="0"/>
                  </a:moveTo>
                  <a:lnTo>
                    <a:pt x="128" y="0"/>
                  </a:lnTo>
                  <a:lnTo>
                    <a:pt x="128" y="114"/>
                  </a:lnTo>
                </a:path>
              </a:pathLst>
            </a:custGeom>
            <a:grp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0" name="矩形 7632">
            <a:extLst>
              <a:ext uri="{FF2B5EF4-FFF2-40B4-BE49-F238E27FC236}">
                <a16:creationId xmlns:a16="http://schemas.microsoft.com/office/drawing/2014/main" id="{959C6EE1-7300-46F9-ADFB-FB490E7AD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1312863"/>
            <a:ext cx="785813" cy="785812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sp>
        <p:nvSpPr>
          <p:cNvPr id="81" name="矩形 7633">
            <a:extLst>
              <a:ext uri="{FF2B5EF4-FFF2-40B4-BE49-F238E27FC236}">
                <a16:creationId xmlns:a16="http://schemas.microsoft.com/office/drawing/2014/main" id="{C1124FD5-426D-41A6-9508-674FBAE92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9138" y="1273175"/>
            <a:ext cx="1566862" cy="785813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grpSp>
        <p:nvGrpSpPr>
          <p:cNvPr id="82" name="组合 7638">
            <a:extLst>
              <a:ext uri="{FF2B5EF4-FFF2-40B4-BE49-F238E27FC236}">
                <a16:creationId xmlns:a16="http://schemas.microsoft.com/office/drawing/2014/main" id="{6831B8BA-4C3B-46CF-A41E-4D4F6B594616}"/>
              </a:ext>
            </a:extLst>
          </p:cNvPr>
          <p:cNvGrpSpPr>
            <a:grpSpLocks/>
          </p:cNvGrpSpPr>
          <p:nvPr/>
        </p:nvGrpSpPr>
        <p:grpSpPr bwMode="auto">
          <a:xfrm>
            <a:off x="5719104" y="1272463"/>
            <a:ext cx="784800" cy="785812"/>
            <a:chOff x="6703" y="7022"/>
            <a:chExt cx="1142" cy="1134"/>
          </a:xfrm>
          <a:solidFill>
            <a:srgbClr val="99CCFF"/>
          </a:solidFill>
        </p:grpSpPr>
        <p:sp>
          <p:nvSpPr>
            <p:cNvPr id="83" name="自选图形 7634">
              <a:extLst>
                <a:ext uri="{FF2B5EF4-FFF2-40B4-BE49-F238E27FC236}">
                  <a16:creationId xmlns:a16="http://schemas.microsoft.com/office/drawing/2014/main" id="{A9512A82-C749-4F23-9EF1-465B365F9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" y="7022"/>
              <a:ext cx="1134" cy="1134"/>
            </a:xfrm>
            <a:prstGeom prst="rtTriangle">
              <a:avLst/>
            </a:prstGeom>
            <a:grpFill/>
            <a:ln w="9525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5" name="任意多边形 7637">
              <a:extLst>
                <a:ext uri="{FF2B5EF4-FFF2-40B4-BE49-F238E27FC236}">
                  <a16:creationId xmlns:a16="http://schemas.microsoft.com/office/drawing/2014/main" id="{32A918F9-684A-4087-B48C-ACD898413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" y="8026"/>
              <a:ext cx="130" cy="130"/>
            </a:xfrm>
            <a:custGeom>
              <a:avLst/>
              <a:gdLst>
                <a:gd name="T0" fmla="*/ 0 w 128"/>
                <a:gd name="T1" fmla="*/ 0 h 114"/>
                <a:gd name="T2" fmla="*/ 305 w 128"/>
                <a:gd name="T3" fmla="*/ 0 h 114"/>
                <a:gd name="T4" fmla="*/ 305 w 128"/>
                <a:gd name="T5" fmla="*/ 203358 h 114"/>
                <a:gd name="T6" fmla="*/ 0 60000 65536"/>
                <a:gd name="T7" fmla="*/ 0 60000 65536"/>
                <a:gd name="T8" fmla="*/ 0 60000 65536"/>
                <a:gd name="T9" fmla="*/ 0 w 128"/>
                <a:gd name="T10" fmla="*/ 0 h 114"/>
                <a:gd name="T11" fmla="*/ 128 w 12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14">
                  <a:moveTo>
                    <a:pt x="0" y="0"/>
                  </a:moveTo>
                  <a:lnTo>
                    <a:pt x="128" y="0"/>
                  </a:lnTo>
                  <a:lnTo>
                    <a:pt x="128" y="114"/>
                  </a:lnTo>
                </a:path>
              </a:pathLst>
            </a:custGeom>
            <a:grp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6" name="组合 7638">
            <a:extLst>
              <a:ext uri="{FF2B5EF4-FFF2-40B4-BE49-F238E27FC236}">
                <a16:creationId xmlns:a16="http://schemas.microsoft.com/office/drawing/2014/main" id="{A7979C12-BAFC-4BBE-9EBA-E3CF7341ACBA}"/>
              </a:ext>
            </a:extLst>
          </p:cNvPr>
          <p:cNvGrpSpPr>
            <a:grpSpLocks/>
          </p:cNvGrpSpPr>
          <p:nvPr/>
        </p:nvGrpSpPr>
        <p:grpSpPr bwMode="auto">
          <a:xfrm>
            <a:off x="7401854" y="1274050"/>
            <a:ext cx="784800" cy="785813"/>
            <a:chOff x="6792" y="7032"/>
            <a:chExt cx="1135" cy="1134"/>
          </a:xfrm>
          <a:solidFill>
            <a:srgbClr val="99CCFF"/>
          </a:solidFill>
        </p:grpSpPr>
        <p:sp>
          <p:nvSpPr>
            <p:cNvPr id="87" name="自选图形 7634">
              <a:extLst>
                <a:ext uri="{FF2B5EF4-FFF2-40B4-BE49-F238E27FC236}">
                  <a16:creationId xmlns:a16="http://schemas.microsoft.com/office/drawing/2014/main" id="{A2CF1D42-5ED3-4688-B24E-FD8472F4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3" y="7032"/>
              <a:ext cx="1134" cy="1134"/>
            </a:xfrm>
            <a:prstGeom prst="rtTriangle">
              <a:avLst/>
            </a:prstGeom>
            <a:grpFill/>
            <a:ln w="9525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8" name="任意多边形 7637">
              <a:extLst>
                <a:ext uri="{FF2B5EF4-FFF2-40B4-BE49-F238E27FC236}">
                  <a16:creationId xmlns:a16="http://schemas.microsoft.com/office/drawing/2014/main" id="{498F90F8-5B2E-45F2-AFA4-57ABDF00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032"/>
              <a:ext cx="130" cy="130"/>
            </a:xfrm>
            <a:custGeom>
              <a:avLst/>
              <a:gdLst>
                <a:gd name="T0" fmla="*/ 0 w 128"/>
                <a:gd name="T1" fmla="*/ 0 h 114"/>
                <a:gd name="T2" fmla="*/ 305 w 128"/>
                <a:gd name="T3" fmla="*/ 0 h 114"/>
                <a:gd name="T4" fmla="*/ 305 w 128"/>
                <a:gd name="T5" fmla="*/ 203358 h 114"/>
                <a:gd name="T6" fmla="*/ 0 60000 65536"/>
                <a:gd name="T7" fmla="*/ 0 60000 65536"/>
                <a:gd name="T8" fmla="*/ 0 60000 65536"/>
                <a:gd name="T9" fmla="*/ 0 w 128"/>
                <a:gd name="T10" fmla="*/ 0 h 114"/>
                <a:gd name="T11" fmla="*/ 128 w 12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14">
                  <a:moveTo>
                    <a:pt x="0" y="0"/>
                  </a:moveTo>
                  <a:lnTo>
                    <a:pt x="128" y="0"/>
                  </a:lnTo>
                  <a:lnTo>
                    <a:pt x="128" y="114"/>
                  </a:lnTo>
                </a:path>
              </a:pathLst>
            </a:custGeom>
            <a:grp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9" name="矩形 7632">
            <a:extLst>
              <a:ext uri="{FF2B5EF4-FFF2-40B4-BE49-F238E27FC236}">
                <a16:creationId xmlns:a16="http://schemas.microsoft.com/office/drawing/2014/main" id="{58AA7ABB-C5B0-4DEC-AB35-0E136A3E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1300163"/>
            <a:ext cx="785812" cy="785812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sp>
        <p:nvSpPr>
          <p:cNvPr id="90" name="矩形 7633">
            <a:extLst>
              <a:ext uri="{FF2B5EF4-FFF2-40B4-BE49-F238E27FC236}">
                <a16:creationId xmlns:a16="http://schemas.microsoft.com/office/drawing/2014/main" id="{07762259-4EDE-4C7F-926A-FED38A1AA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0725" y="1271588"/>
            <a:ext cx="1566863" cy="785812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CN" altLang="en-US"/>
          </a:p>
        </p:txBody>
      </p:sp>
      <p:grpSp>
        <p:nvGrpSpPr>
          <p:cNvPr id="91" name="组合 7638">
            <a:extLst>
              <a:ext uri="{FF2B5EF4-FFF2-40B4-BE49-F238E27FC236}">
                <a16:creationId xmlns:a16="http://schemas.microsoft.com/office/drawing/2014/main" id="{994E78AC-DD17-4157-BC22-AFA37E902D56}"/>
              </a:ext>
            </a:extLst>
          </p:cNvPr>
          <p:cNvGrpSpPr>
            <a:grpSpLocks/>
          </p:cNvGrpSpPr>
          <p:nvPr/>
        </p:nvGrpSpPr>
        <p:grpSpPr bwMode="auto">
          <a:xfrm>
            <a:off x="5729485" y="1271278"/>
            <a:ext cx="784800" cy="785812"/>
            <a:chOff x="6703" y="7022"/>
            <a:chExt cx="1142" cy="1134"/>
          </a:xfrm>
          <a:solidFill>
            <a:srgbClr val="99CCFF"/>
          </a:solidFill>
        </p:grpSpPr>
        <p:sp>
          <p:nvSpPr>
            <p:cNvPr id="92" name="自选图形 7634">
              <a:extLst>
                <a:ext uri="{FF2B5EF4-FFF2-40B4-BE49-F238E27FC236}">
                  <a16:creationId xmlns:a16="http://schemas.microsoft.com/office/drawing/2014/main" id="{357C276A-1840-459C-8644-56B7F84C5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" y="7022"/>
              <a:ext cx="1134" cy="1134"/>
            </a:xfrm>
            <a:prstGeom prst="rtTriangle">
              <a:avLst/>
            </a:prstGeom>
            <a:grpFill/>
            <a:ln w="9525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3" name="任意多边形 7637">
              <a:extLst>
                <a:ext uri="{FF2B5EF4-FFF2-40B4-BE49-F238E27FC236}">
                  <a16:creationId xmlns:a16="http://schemas.microsoft.com/office/drawing/2014/main" id="{3F82283C-EE9E-45C6-B39D-56232770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" y="8026"/>
              <a:ext cx="130" cy="130"/>
            </a:xfrm>
            <a:custGeom>
              <a:avLst/>
              <a:gdLst>
                <a:gd name="T0" fmla="*/ 0 w 128"/>
                <a:gd name="T1" fmla="*/ 0 h 114"/>
                <a:gd name="T2" fmla="*/ 305 w 128"/>
                <a:gd name="T3" fmla="*/ 0 h 114"/>
                <a:gd name="T4" fmla="*/ 305 w 128"/>
                <a:gd name="T5" fmla="*/ 203358 h 114"/>
                <a:gd name="T6" fmla="*/ 0 60000 65536"/>
                <a:gd name="T7" fmla="*/ 0 60000 65536"/>
                <a:gd name="T8" fmla="*/ 0 60000 65536"/>
                <a:gd name="T9" fmla="*/ 0 w 128"/>
                <a:gd name="T10" fmla="*/ 0 h 114"/>
                <a:gd name="T11" fmla="*/ 128 w 12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14">
                  <a:moveTo>
                    <a:pt x="0" y="0"/>
                  </a:moveTo>
                  <a:lnTo>
                    <a:pt x="128" y="0"/>
                  </a:lnTo>
                  <a:lnTo>
                    <a:pt x="128" y="114"/>
                  </a:lnTo>
                </a:path>
              </a:pathLst>
            </a:custGeom>
            <a:grp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6" name="组合 7638">
            <a:extLst>
              <a:ext uri="{FF2B5EF4-FFF2-40B4-BE49-F238E27FC236}">
                <a16:creationId xmlns:a16="http://schemas.microsoft.com/office/drawing/2014/main" id="{12927CC3-B3C2-461A-B811-D20FA9F48F6F}"/>
              </a:ext>
            </a:extLst>
          </p:cNvPr>
          <p:cNvGrpSpPr>
            <a:grpSpLocks/>
          </p:cNvGrpSpPr>
          <p:nvPr/>
        </p:nvGrpSpPr>
        <p:grpSpPr bwMode="auto">
          <a:xfrm>
            <a:off x="7402513" y="1264525"/>
            <a:ext cx="784800" cy="785813"/>
            <a:chOff x="6792" y="7032"/>
            <a:chExt cx="1135" cy="1134"/>
          </a:xfrm>
          <a:solidFill>
            <a:srgbClr val="99CCFF"/>
          </a:solidFill>
        </p:grpSpPr>
        <p:sp>
          <p:nvSpPr>
            <p:cNvPr id="97" name="自选图形 7634">
              <a:extLst>
                <a:ext uri="{FF2B5EF4-FFF2-40B4-BE49-F238E27FC236}">
                  <a16:creationId xmlns:a16="http://schemas.microsoft.com/office/drawing/2014/main" id="{D0D78174-6FEF-4847-BA4F-AFECAC47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3" y="7032"/>
              <a:ext cx="1134" cy="1134"/>
            </a:xfrm>
            <a:prstGeom prst="rtTriangle">
              <a:avLst/>
            </a:prstGeom>
            <a:grpFill/>
            <a:ln w="9525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8" name="任意多边形 7637">
              <a:extLst>
                <a:ext uri="{FF2B5EF4-FFF2-40B4-BE49-F238E27FC236}">
                  <a16:creationId xmlns:a16="http://schemas.microsoft.com/office/drawing/2014/main" id="{8903F611-025F-4D37-B18B-7615714F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032"/>
              <a:ext cx="130" cy="130"/>
            </a:xfrm>
            <a:custGeom>
              <a:avLst/>
              <a:gdLst>
                <a:gd name="T0" fmla="*/ 0 w 128"/>
                <a:gd name="T1" fmla="*/ 0 h 114"/>
                <a:gd name="T2" fmla="*/ 305 w 128"/>
                <a:gd name="T3" fmla="*/ 0 h 114"/>
                <a:gd name="T4" fmla="*/ 305 w 128"/>
                <a:gd name="T5" fmla="*/ 203358 h 114"/>
                <a:gd name="T6" fmla="*/ 0 60000 65536"/>
                <a:gd name="T7" fmla="*/ 0 60000 65536"/>
                <a:gd name="T8" fmla="*/ 0 60000 65536"/>
                <a:gd name="T9" fmla="*/ 0 w 128"/>
                <a:gd name="T10" fmla="*/ 0 h 114"/>
                <a:gd name="T11" fmla="*/ 128 w 12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14">
                  <a:moveTo>
                    <a:pt x="0" y="0"/>
                  </a:moveTo>
                  <a:lnTo>
                    <a:pt x="128" y="0"/>
                  </a:lnTo>
                  <a:lnTo>
                    <a:pt x="128" y="114"/>
                  </a:lnTo>
                </a:path>
              </a:pathLst>
            </a:custGeom>
            <a:grpFill/>
            <a:ln w="952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2.77556E-17 0.427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09479 0.4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19375 0.43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379 0.43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45121 0.4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27014 0.565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8681 0.450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9687 0.4525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00173 0.583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974 0.5879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9652 0.5879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72118 0.5888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59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95" grpId="0"/>
      <p:bldP spid="95" grpId="1"/>
      <p:bldP spid="10" grpId="0"/>
      <p:bldP spid="10" grpId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89C19EDA-4ECF-4377-A17C-8C8EDB15E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5399763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5030AC8-7FFE-4842-B060-6F589A94E4AA}"/>
              </a:ext>
            </a:extLst>
          </p:cNvPr>
          <p:cNvSpPr/>
          <p:nvPr/>
        </p:nvSpPr>
        <p:spPr>
          <a:xfrm>
            <a:off x="468312" y="981075"/>
            <a:ext cx="8276518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15. </a:t>
            </a:r>
          </a:p>
          <a:p>
            <a:pPr>
              <a:spcAft>
                <a:spcPts val="26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26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    上圖由五個大小相同的圓和一個梯形組成。</a:t>
            </a:r>
            <a:r>
              <a:rPr lang="en-US" altLang="zh-TW" sz="2800" dirty="0">
                <a:ea typeface="標楷體" panose="03000509000000000000" pitchFamily="65" charset="-120"/>
              </a:rPr>
              <a:t>H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en-US" altLang="zh-TW" sz="2800" dirty="0">
                <a:ea typeface="標楷體" panose="03000509000000000000" pitchFamily="65" charset="-120"/>
              </a:rPr>
              <a:t>      I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J</a:t>
            </a:r>
            <a:r>
              <a:rPr lang="zh-TW" altLang="en-US" sz="2800" dirty="0"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</a:rPr>
              <a:t>K</a:t>
            </a:r>
            <a:r>
              <a:rPr lang="zh-TW" altLang="en-US" sz="2800" dirty="0">
                <a:ea typeface="標楷體" panose="03000509000000000000" pitchFamily="65" charset="-120"/>
              </a:rPr>
              <a:t>是圓心。如果每個圓的直徑是</a:t>
            </a:r>
            <a:r>
              <a:rPr lang="en-US" altLang="zh-TW" sz="2800" dirty="0">
                <a:ea typeface="標楷體" panose="03000509000000000000" pitchFamily="65" charset="-120"/>
              </a:rPr>
              <a:t>7cm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標楷體" panose="03000509000000000000" pitchFamily="65" charset="-120"/>
              </a:rPr>
              <a:t>      梯形</a:t>
            </a:r>
            <a:r>
              <a:rPr lang="zh-CN" altLang="en-US" sz="2800" dirty="0">
                <a:ea typeface="標楷體" panose="03000509000000000000" pitchFamily="65" charset="-120"/>
              </a:rPr>
              <a:t>的周界是多少</a:t>
            </a:r>
            <a:r>
              <a:rPr lang="zh-TW" altLang="en-US" sz="2800" dirty="0">
                <a:ea typeface="標楷體" panose="03000509000000000000" pitchFamily="65" charset="-120"/>
              </a:rPr>
              <a:t>？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     A. </a:t>
            </a:r>
            <a:r>
              <a:rPr lang="en-US" altLang="zh-CN" sz="2800" dirty="0">
                <a:solidFill>
                  <a:schemeClr val="tx1"/>
                </a:solidFill>
              </a:rPr>
              <a:t>21cm </a:t>
            </a:r>
            <a:r>
              <a:rPr lang="en-US" altLang="zh-TW" sz="2800" dirty="0">
                <a:solidFill>
                  <a:schemeClr val="tx1"/>
                </a:solidFill>
              </a:rPr>
              <a:t>			B. </a:t>
            </a:r>
            <a:r>
              <a:rPr lang="en-US" altLang="zh-CN" sz="2800" dirty="0">
                <a:solidFill>
                  <a:schemeClr val="tx1"/>
                </a:solidFill>
              </a:rPr>
              <a:t>28cm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     </a:t>
            </a:r>
            <a:r>
              <a:rPr lang="en-US" altLang="zh-TW" sz="2800" dirty="0">
                <a:solidFill>
                  <a:schemeClr val="tx1"/>
                </a:solidFill>
              </a:rPr>
              <a:t>C. </a:t>
            </a:r>
            <a:r>
              <a:rPr lang="en-US" altLang="zh-CN" sz="2800" dirty="0">
                <a:solidFill>
                  <a:schemeClr val="tx1"/>
                </a:solidFill>
              </a:rPr>
              <a:t>35cm </a:t>
            </a:r>
            <a:r>
              <a:rPr lang="en-US" altLang="zh-TW" sz="2800" dirty="0">
                <a:solidFill>
                  <a:schemeClr val="tx1"/>
                </a:solidFill>
              </a:rPr>
              <a:t>		         D.</a:t>
            </a:r>
            <a:r>
              <a:rPr lang="en-US" altLang="zh-HK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70cm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9A12ABA-AB60-4EDD-AE6B-24282FBE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15" y="918698"/>
            <a:ext cx="4048671" cy="24540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35207F-5C50-4A98-9258-0B834CD4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943" y="5346882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Text Box 110">
            <a:extLst>
              <a:ext uri="{FF2B5EF4-FFF2-40B4-BE49-F238E27FC236}">
                <a16:creationId xmlns:a16="http://schemas.microsoft.com/office/drawing/2014/main" id="{3A8393D5-803E-459C-8C1B-EA2FF199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97" y="1013488"/>
            <a:ext cx="1277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en-US" sz="2400" dirty="0">
                <a:solidFill>
                  <a:srgbClr val="0000FF"/>
                </a:solidFill>
              </a:rPr>
              <a:t>條直徑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7C8123C3-0DFD-49FC-8110-F8D046D07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376" y="2518836"/>
            <a:ext cx="118938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003399"/>
                </a:solidFill>
              </a:rPr>
              <a:t>= </a:t>
            </a:r>
            <a:r>
              <a:rPr lang="en-US" altLang="zh-TW" sz="2800" dirty="0">
                <a:solidFill>
                  <a:srgbClr val="003399"/>
                </a:solidFill>
              </a:rPr>
              <a:t>7</a:t>
            </a:r>
            <a:r>
              <a:rPr lang="en-US" altLang="zh-TW" sz="2800" dirty="0">
                <a:solidFill>
                  <a:srgbClr val="003399"/>
                </a:solidFill>
                <a:sym typeface="Symbol" panose="05050102010706020507" pitchFamily="18" charset="2"/>
              </a:rPr>
              <a:t>5</a:t>
            </a:r>
            <a:endParaRPr kumimoji="0" lang="zh-TW" altLang="en-US" sz="2800" dirty="0">
              <a:solidFill>
                <a:srgbClr val="003399"/>
              </a:solidFill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45AB1D0-529E-4CA2-B28D-FB9BCDED14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84271" y="1584000"/>
            <a:ext cx="1278000" cy="0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2178E9F-8F8E-4D52-842B-A8F64E4A1D1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36871" y="2714400"/>
            <a:ext cx="2574000" cy="0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C3CADAC-4D65-431D-8ED9-3D24C825BE7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34110" y="1585326"/>
            <a:ext cx="650161" cy="112393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68B1700-DA33-4B69-89B2-21C0AE24E8E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60304" y="1585784"/>
            <a:ext cx="650567" cy="113240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110">
            <a:extLst>
              <a:ext uri="{FF2B5EF4-FFF2-40B4-BE49-F238E27FC236}">
                <a16:creationId xmlns:a16="http://schemas.microsoft.com/office/drawing/2014/main" id="{ECEFE27D-5BEA-4BE3-BB1C-97B57502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406" y="1761567"/>
            <a:ext cx="2247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FF"/>
                </a:solidFill>
              </a:rPr>
              <a:t>   梯形</a:t>
            </a:r>
            <a:r>
              <a:rPr lang="zh-TW" altLang="en-US" sz="2400" dirty="0">
                <a:solidFill>
                  <a:srgbClr val="FF00FF"/>
                </a:solidFill>
              </a:rPr>
              <a:t>的周界</a:t>
            </a:r>
            <a:endParaRPr lang="en-US" altLang="zh-TW" sz="2400" dirty="0">
              <a:solidFill>
                <a:srgbClr val="FF00FF"/>
              </a:solidFill>
            </a:endParaRPr>
          </a:p>
          <a:p>
            <a:pPr eaLnBrk="1" hangingPunct="1"/>
            <a:r>
              <a:rPr lang="zh-TW" altLang="en-US" sz="2400" dirty="0">
                <a:solidFill>
                  <a:srgbClr val="FF00FF"/>
                </a:solidFill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sym typeface="Symbol" panose="05050102010706020507" pitchFamily="18" charset="2"/>
              </a:rPr>
              <a:t>= </a:t>
            </a:r>
            <a:r>
              <a:rPr lang="en-US" altLang="zh-TW" sz="2400" dirty="0">
                <a:solidFill>
                  <a:srgbClr val="FF00FF"/>
                </a:solidFill>
              </a:rPr>
              <a:t>5</a:t>
            </a:r>
            <a:r>
              <a:rPr lang="zh-TW" altLang="en-US" sz="2400" dirty="0">
                <a:solidFill>
                  <a:srgbClr val="FF00FF"/>
                </a:solidFill>
              </a:rPr>
              <a:t>條直徑</a:t>
            </a:r>
            <a:endParaRPr lang="en-US" altLang="zh-TW" sz="2400" dirty="0">
              <a:solidFill>
                <a:srgbClr val="FF00FF"/>
              </a:solidFill>
            </a:endParaRPr>
          </a:p>
        </p:txBody>
      </p:sp>
      <p:sp>
        <p:nvSpPr>
          <p:cNvPr id="36" name="Text Box 110">
            <a:extLst>
              <a:ext uri="{FF2B5EF4-FFF2-40B4-BE49-F238E27FC236}">
                <a16:creationId xmlns:a16="http://schemas.microsoft.com/office/drawing/2014/main" id="{B3329CE5-3DBB-4CFF-B5FD-D7E7AB4C3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376" y="2885139"/>
            <a:ext cx="10296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>
                <a:solidFill>
                  <a:srgbClr val="003399"/>
                </a:solidFill>
                <a:sym typeface="Symbol" panose="05050102010706020507" pitchFamily="18" charset="2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sym typeface="Symbol" panose="05050102010706020507" pitchFamily="18" charset="2"/>
              </a:rPr>
              <a:t>35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480959E-0074-4A8D-86D4-94B5586E9C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5121" y="3816000"/>
            <a:ext cx="28305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03744F5-32DF-4BAE-AB04-149BC90EF0A7}"/>
              </a:ext>
            </a:extLst>
          </p:cNvPr>
          <p:cNvCxnSpPr>
            <a:cxnSpLocks/>
          </p:cNvCxnSpPr>
          <p:nvPr/>
        </p:nvCxnSpPr>
        <p:spPr bwMode="auto">
          <a:xfrm>
            <a:off x="5220072" y="4266000"/>
            <a:ext cx="26765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10">
            <a:extLst>
              <a:ext uri="{FF2B5EF4-FFF2-40B4-BE49-F238E27FC236}">
                <a16:creationId xmlns:a16="http://schemas.microsoft.com/office/drawing/2014/main" id="{5ADD2BE8-23C7-42D2-A1A1-84A3B1E8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248" y="2820661"/>
            <a:ext cx="171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r>
              <a:rPr lang="zh-TW" altLang="en-US" sz="2400" dirty="0">
                <a:solidFill>
                  <a:srgbClr val="0000FF"/>
                </a:solidFill>
              </a:rPr>
              <a:t>條直徑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43" name="Text Box 110">
            <a:extLst>
              <a:ext uri="{FF2B5EF4-FFF2-40B4-BE49-F238E27FC236}">
                <a16:creationId xmlns:a16="http://schemas.microsoft.com/office/drawing/2014/main" id="{D843C906-0D66-4E44-ADE5-3D6A6A31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6" y="1791980"/>
            <a:ext cx="1535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en-US" sz="2400" dirty="0">
                <a:solidFill>
                  <a:srgbClr val="0000FF"/>
                </a:solidFill>
              </a:rPr>
              <a:t>條直徑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BD95AF0-F6F0-48E7-8298-31C0A4F12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3476" y="4725144"/>
            <a:ext cx="1778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110">
            <a:extLst>
              <a:ext uri="{FF2B5EF4-FFF2-40B4-BE49-F238E27FC236}">
                <a16:creationId xmlns:a16="http://schemas.microsoft.com/office/drawing/2014/main" id="{D147830F-82AB-4BE0-8DEC-90B856DB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6798" y="1796947"/>
            <a:ext cx="178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en-US" sz="2400" dirty="0">
                <a:solidFill>
                  <a:srgbClr val="0000FF"/>
                </a:solidFill>
              </a:rPr>
              <a:t>條直徑</a:t>
            </a:r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48" name="左大括弧 16">
            <a:extLst>
              <a:ext uri="{FF2B5EF4-FFF2-40B4-BE49-F238E27FC236}">
                <a16:creationId xmlns:a16="http://schemas.microsoft.com/office/drawing/2014/main" id="{79E3B778-977B-4039-B091-FE5D882605DB}"/>
              </a:ext>
            </a:extLst>
          </p:cNvPr>
          <p:cNvSpPr>
            <a:spLocks/>
          </p:cNvSpPr>
          <p:nvPr/>
        </p:nvSpPr>
        <p:spPr bwMode="auto">
          <a:xfrm rot="5400000">
            <a:off x="4227788" y="837797"/>
            <a:ext cx="191724" cy="1277938"/>
          </a:xfrm>
          <a:prstGeom prst="leftBrace">
            <a:avLst>
              <a:gd name="adj1" fmla="val 26804"/>
              <a:gd name="adj2" fmla="val 50000"/>
            </a:avLst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左大括弧 16">
            <a:extLst>
              <a:ext uri="{FF2B5EF4-FFF2-40B4-BE49-F238E27FC236}">
                <a16:creationId xmlns:a16="http://schemas.microsoft.com/office/drawing/2014/main" id="{A4A6A525-39F7-4A65-A7C7-AC34FBFCFF14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242871" y="1515963"/>
            <a:ext cx="162000" cy="2574000"/>
          </a:xfrm>
          <a:prstGeom prst="leftBrace">
            <a:avLst>
              <a:gd name="adj1" fmla="val 26657"/>
              <a:gd name="adj2" fmla="val 50000"/>
            </a:avLst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左大括弧 16">
            <a:extLst>
              <a:ext uri="{FF2B5EF4-FFF2-40B4-BE49-F238E27FC236}">
                <a16:creationId xmlns:a16="http://schemas.microsoft.com/office/drawing/2014/main" id="{8087A02E-A921-4327-824A-BA1FCCD76141}"/>
              </a:ext>
            </a:extLst>
          </p:cNvPr>
          <p:cNvSpPr>
            <a:spLocks/>
          </p:cNvSpPr>
          <p:nvPr/>
        </p:nvSpPr>
        <p:spPr bwMode="auto">
          <a:xfrm rot="9038499" flipV="1">
            <a:off x="5270751" y="1460853"/>
            <a:ext cx="212725" cy="1300480"/>
          </a:xfrm>
          <a:prstGeom prst="leftBrace">
            <a:avLst>
              <a:gd name="adj1" fmla="val 26916"/>
              <a:gd name="adj2" fmla="val 50000"/>
            </a:avLst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0" name="左大括弧 16">
            <a:extLst>
              <a:ext uri="{FF2B5EF4-FFF2-40B4-BE49-F238E27FC236}">
                <a16:creationId xmlns:a16="http://schemas.microsoft.com/office/drawing/2014/main" id="{82828226-5BEF-4397-AB78-CF877F5F9AE4}"/>
              </a:ext>
            </a:extLst>
          </p:cNvPr>
          <p:cNvSpPr>
            <a:spLocks/>
          </p:cNvSpPr>
          <p:nvPr/>
        </p:nvSpPr>
        <p:spPr bwMode="auto">
          <a:xfrm rot="12561501" flipH="1" flipV="1">
            <a:off x="3213415" y="1445470"/>
            <a:ext cx="144000" cy="1307492"/>
          </a:xfrm>
          <a:prstGeom prst="leftBrace">
            <a:avLst>
              <a:gd name="adj1" fmla="val 26916"/>
              <a:gd name="adj2" fmla="val 50000"/>
            </a:avLst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27" grpId="0" build="p"/>
      <p:bldP spid="27" grpId="1" uiExpand="1" build="allAtOnce"/>
      <p:bldP spid="29" grpId="0"/>
      <p:bldP spid="29" grpId="1"/>
      <p:bldP spid="35" grpId="0"/>
      <p:bldP spid="35" grpId="1"/>
      <p:bldP spid="36" grpId="0"/>
      <p:bldP spid="36" grpId="1"/>
      <p:bldP spid="42" grpId="0" build="p"/>
      <p:bldP spid="42" grpId="1" build="allAtOnce"/>
      <p:bldP spid="43" grpId="0" build="p"/>
      <p:bldP spid="43" grpId="1" uiExpand="1" build="allAtOnce"/>
      <p:bldP spid="45" grpId="0" build="p"/>
      <p:bldP spid="45" grpId="1" uiExpand="1" build="allAtOnce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60" grpId="0" animBg="1"/>
      <p:bldP spid="6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4">
            <a:extLst>
              <a:ext uri="{FF2B5EF4-FFF2-40B4-BE49-F238E27FC236}">
                <a16:creationId xmlns:a16="http://schemas.microsoft.com/office/drawing/2014/main" id="{991DA45E-7D77-470E-B605-F99D81A3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6522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9219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83CDEE-31AF-4386-9B29-CEF0E87D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 descr="考核課題">
            <a:hlinkClick r:id="rId4" action="ppaction://hlinksldjump"/>
            <a:extLst>
              <a:ext uri="{FF2B5EF4-FFF2-40B4-BE49-F238E27FC236}">
                <a16:creationId xmlns:a16="http://schemas.microsoft.com/office/drawing/2014/main" id="{C3D44955-6AAB-4924-9B88-2B0FFE1D5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937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1">
            <a:extLst>
              <a:ext uri="{FF2B5EF4-FFF2-40B4-BE49-F238E27FC236}">
                <a16:creationId xmlns:a16="http://schemas.microsoft.com/office/drawing/2014/main" id="{B5058FB7-7F0F-48E3-B37E-F51C776CA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測驗時間</a:t>
            </a:r>
            <a:r>
              <a:rPr kumimoji="0" lang="zh-TW" altLang="en-US" b="1">
                <a:latin typeface="Times New Roman" panose="02020603050405020304" pitchFamily="18" charset="0"/>
              </a:rPr>
              <a:t>：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分鐘 </a:t>
            </a:r>
          </a:p>
          <a:p>
            <a:pPr eaLnBrk="1" hangingPunct="1"/>
            <a:endParaRPr kumimoji="0" lang="zh-TW" altLang="en-US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zh-TW" altLang="en-US" b="1">
                <a:latin typeface="Times New Roman" panose="02020603050405020304" pitchFamily="18" charset="0"/>
              </a:rPr>
              <a:t>學生須知：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1.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甲部：第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乙部：第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36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6.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不准使用計算機。 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F0B17EB0-4DA8-4F8A-83B6-5A4EAB92A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5" y="4333875"/>
            <a:ext cx="39687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2771" name="Text Box 117">
            <a:extLst>
              <a:ext uri="{FF2B5EF4-FFF2-40B4-BE49-F238E27FC236}">
                <a16:creationId xmlns:a16="http://schemas.microsoft.com/office/drawing/2014/main" id="{75F00BC9-FFA7-4FCE-A82A-72FCBE1C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4254500"/>
            <a:ext cx="5156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zh-CN" altLang="en-US" sz="2800">
                <a:ea typeface="標楷體" panose="03000509000000000000" pitchFamily="65" charset="-120"/>
              </a:rPr>
              <a:t>東南</a:t>
            </a:r>
            <a:r>
              <a:rPr lang="en-US" altLang="zh-CN" sz="2800">
                <a:ea typeface="標楷體" panose="03000509000000000000" pitchFamily="65" charset="-120"/>
              </a:rPr>
              <a:t>			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CN" altLang="en-US" sz="2800">
                <a:ea typeface="標楷體" panose="03000509000000000000" pitchFamily="65" charset="-120"/>
              </a:rPr>
              <a:t>西南</a:t>
            </a:r>
            <a:endParaRPr lang="en-US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zh-CN" altLang="en-US" sz="2800">
                <a:ea typeface="標楷體" panose="03000509000000000000" pitchFamily="65" charset="-120"/>
              </a:rPr>
              <a:t>南</a:t>
            </a:r>
            <a:r>
              <a:rPr lang="en-US" altLang="zh-TW" sz="2800">
                <a:sym typeface="Wingdings" panose="05000000000000000000" pitchFamily="2" charset="2"/>
              </a:rPr>
              <a:t>				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zh-CN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北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32772" name="Rectangle 8">
            <a:extLst>
              <a:ext uri="{FF2B5EF4-FFF2-40B4-BE49-F238E27FC236}">
                <a16:creationId xmlns:a16="http://schemas.microsoft.com/office/drawing/2014/main" id="{5F49A6A7-38F6-4772-A120-1FD2BC71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141663"/>
            <a:ext cx="842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16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 u="sng">
                <a:ea typeface="標楷體" panose="03000509000000000000" pitchFamily="65" charset="-120"/>
              </a:rPr>
              <a:t>景軒</a:t>
            </a:r>
            <a:r>
              <a:rPr lang="zh-TW" altLang="en-US" sz="2800">
                <a:ea typeface="標楷體" panose="03000509000000000000" pitchFamily="65" charset="-120"/>
              </a:rPr>
              <a:t>面向西北方並沿小徑步行。當到達分岔路口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時，他會轉左繼續步行。他跟着向哪一方步行？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87C122-6D1B-426F-88E0-173CE00A0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42433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77A3D4-6D17-489B-A59D-85B3F37CBC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90738" y="3619500"/>
            <a:ext cx="350361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76">
            <a:extLst>
              <a:ext uri="{FF2B5EF4-FFF2-40B4-BE49-F238E27FC236}">
                <a16:creationId xmlns:a16="http://schemas.microsoft.com/office/drawing/2014/main" id="{D2CBF255-4748-4293-A498-350C2B50E9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06650" y="4068763"/>
            <a:ext cx="21812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图片 1">
            <a:extLst>
              <a:ext uri="{FF2B5EF4-FFF2-40B4-BE49-F238E27FC236}">
                <a16:creationId xmlns:a16="http://schemas.microsoft.com/office/drawing/2014/main" id="{5A69C7BE-8B0A-48E1-8AC5-0FC8CB6D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117600"/>
            <a:ext cx="4048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7" name="Group 38">
            <a:extLst>
              <a:ext uri="{FF2B5EF4-FFF2-40B4-BE49-F238E27FC236}">
                <a16:creationId xmlns:a16="http://schemas.microsoft.com/office/drawing/2014/main" id="{C48DE781-F3ED-4FEF-9454-2119595FCDE3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857250"/>
            <a:ext cx="3000375" cy="2300288"/>
            <a:chOff x="4456" y="4446"/>
            <a:chExt cx="2760" cy="2150"/>
          </a:xfrm>
        </p:grpSpPr>
        <p:sp>
          <p:nvSpPr>
            <p:cNvPr id="32789" name="Text Box 39">
              <a:extLst>
                <a:ext uri="{FF2B5EF4-FFF2-40B4-BE49-F238E27FC236}">
                  <a16:creationId xmlns:a16="http://schemas.microsoft.com/office/drawing/2014/main" id="{4D8FD5F3-C3BF-48FD-8CDD-8F1A9B1B7B3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01" y="4535"/>
              <a:ext cx="1015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CN" altLang="en-US" sz="2800" u="sng">
                  <a:ea typeface="標楷體" panose="03000509000000000000" pitchFamily="65" charset="-120"/>
                </a:rPr>
                <a:t>景軒</a:t>
              </a:r>
            </a:p>
          </p:txBody>
        </p:sp>
        <p:cxnSp>
          <p:nvCxnSpPr>
            <p:cNvPr id="32790" name="AutoShape 40">
              <a:extLst>
                <a:ext uri="{FF2B5EF4-FFF2-40B4-BE49-F238E27FC236}">
                  <a16:creationId xmlns:a16="http://schemas.microsoft.com/office/drawing/2014/main" id="{A27BC7F0-0642-4ED5-8F90-DE1CAE9CB16B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rot="10800000" flipV="1">
              <a:off x="5725" y="5039"/>
              <a:ext cx="227" cy="2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791" name="Group 41">
              <a:extLst>
                <a:ext uri="{FF2B5EF4-FFF2-40B4-BE49-F238E27FC236}">
                  <a16:creationId xmlns:a16="http://schemas.microsoft.com/office/drawing/2014/main" id="{0363522A-B288-4158-BAE8-47DDBB9E97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4396" y="4506"/>
              <a:ext cx="2150" cy="2029"/>
              <a:chOff x="2982" y="374"/>
              <a:chExt cx="3985" cy="3763"/>
            </a:xfrm>
          </p:grpSpPr>
          <p:sp>
            <p:nvSpPr>
              <p:cNvPr id="32792" name="Freeform 42">
                <a:extLst>
                  <a:ext uri="{FF2B5EF4-FFF2-40B4-BE49-F238E27FC236}">
                    <a16:creationId xmlns:a16="http://schemas.microsoft.com/office/drawing/2014/main" id="{7C4C5EE0-718F-498F-ABF6-673FDA95F1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35" y="374"/>
                <a:ext cx="1632" cy="1546"/>
              </a:xfrm>
              <a:custGeom>
                <a:avLst/>
                <a:gdLst>
                  <a:gd name="T0" fmla="*/ 0 w 1632"/>
                  <a:gd name="T1" fmla="*/ 0 h 1546"/>
                  <a:gd name="T2" fmla="*/ 0 w 1632"/>
                  <a:gd name="T3" fmla="*/ 1546 h 1546"/>
                  <a:gd name="T4" fmla="*/ 1632 w 1632"/>
                  <a:gd name="T5" fmla="*/ 1546 h 1546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1546"/>
                  <a:gd name="T11" fmla="*/ 1632 w 1632"/>
                  <a:gd name="T12" fmla="*/ 1546 h 15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632" y="15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3" name="Freeform 43">
                <a:extLst>
                  <a:ext uri="{FF2B5EF4-FFF2-40B4-BE49-F238E27FC236}">
                    <a16:creationId xmlns:a16="http://schemas.microsoft.com/office/drawing/2014/main" id="{65900A58-2796-472E-ADD1-181C65265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997" y="374"/>
                <a:ext cx="1632" cy="1546"/>
              </a:xfrm>
              <a:custGeom>
                <a:avLst/>
                <a:gdLst>
                  <a:gd name="T0" fmla="*/ 0 w 1632"/>
                  <a:gd name="T1" fmla="*/ 0 h 1546"/>
                  <a:gd name="T2" fmla="*/ 0 w 1632"/>
                  <a:gd name="T3" fmla="*/ 1546 h 1546"/>
                  <a:gd name="T4" fmla="*/ 1632 w 1632"/>
                  <a:gd name="T5" fmla="*/ 1546 h 1546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1546"/>
                  <a:gd name="T11" fmla="*/ 1632 w 1632"/>
                  <a:gd name="T12" fmla="*/ 1546 h 15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632" y="15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4" name="Freeform 44">
                <a:extLst>
                  <a:ext uri="{FF2B5EF4-FFF2-40B4-BE49-F238E27FC236}">
                    <a16:creationId xmlns:a16="http://schemas.microsoft.com/office/drawing/2014/main" id="{C88F1890-9CD6-428B-A377-D1BA2102A7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2982" y="2591"/>
                <a:ext cx="1632" cy="1546"/>
              </a:xfrm>
              <a:custGeom>
                <a:avLst/>
                <a:gdLst>
                  <a:gd name="T0" fmla="*/ 0 w 1632"/>
                  <a:gd name="T1" fmla="*/ 0 h 1546"/>
                  <a:gd name="T2" fmla="*/ 0 w 1632"/>
                  <a:gd name="T3" fmla="*/ 1546 h 1546"/>
                  <a:gd name="T4" fmla="*/ 1632 w 1632"/>
                  <a:gd name="T5" fmla="*/ 1546 h 1546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1546"/>
                  <a:gd name="T11" fmla="*/ 1632 w 1632"/>
                  <a:gd name="T12" fmla="*/ 1546 h 15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632" y="15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5" name="Freeform 45">
                <a:extLst>
                  <a:ext uri="{FF2B5EF4-FFF2-40B4-BE49-F238E27FC236}">
                    <a16:creationId xmlns:a16="http://schemas.microsoft.com/office/drawing/2014/main" id="{8E3B1B1C-B319-4DF6-B191-C7520AAAC5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5335" y="2591"/>
                <a:ext cx="1632" cy="1546"/>
              </a:xfrm>
              <a:custGeom>
                <a:avLst/>
                <a:gdLst>
                  <a:gd name="T0" fmla="*/ 0 w 1632"/>
                  <a:gd name="T1" fmla="*/ 0 h 1546"/>
                  <a:gd name="T2" fmla="*/ 0 w 1632"/>
                  <a:gd name="T3" fmla="*/ 1546 h 1546"/>
                  <a:gd name="T4" fmla="*/ 1632 w 1632"/>
                  <a:gd name="T5" fmla="*/ 1546 h 1546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1546"/>
                  <a:gd name="T11" fmla="*/ 1632 w 1632"/>
                  <a:gd name="T12" fmla="*/ 1546 h 15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632" y="15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4F20694C-0738-473B-8BCE-D4BA438B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1652588"/>
            <a:ext cx="88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>
                <a:solidFill>
                  <a:srgbClr val="00B0F0"/>
                </a:solidFill>
                <a:ea typeface="標楷體" panose="03000509000000000000" pitchFamily="65" charset="-120"/>
              </a:rPr>
              <a:t>西北</a:t>
            </a:r>
            <a:endParaRPr lang="zh-TW" altLang="en-US" sz="2400">
              <a:solidFill>
                <a:srgbClr val="00B0F0"/>
              </a:solidFill>
              <a:ea typeface="標楷體" panose="03000509000000000000" pitchFamily="65" charset="-120"/>
            </a:endParaRPr>
          </a:p>
        </p:txBody>
      </p:sp>
      <p:pic>
        <p:nvPicPr>
          <p:cNvPr id="53" name="图片 1">
            <a:extLst>
              <a:ext uri="{FF2B5EF4-FFF2-40B4-BE49-F238E27FC236}">
                <a16:creationId xmlns:a16="http://schemas.microsoft.com/office/drawing/2014/main" id="{62074AF3-CFB0-4E3D-ABB0-4D397D1F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801813"/>
            <a:ext cx="3905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176DFDA-1EE4-4882-9A8D-C81FBF09AA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73575" y="2082800"/>
            <a:ext cx="350838" cy="352425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17993ADB-0B14-4EFE-A34C-09C0D14BE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341563"/>
            <a:ext cx="88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>
                <a:solidFill>
                  <a:srgbClr val="00B0F0"/>
                </a:solidFill>
                <a:ea typeface="標楷體" panose="03000509000000000000" pitchFamily="65" charset="-120"/>
              </a:rPr>
              <a:t>西南</a:t>
            </a:r>
            <a:endParaRPr lang="zh-TW" altLang="en-US" sz="2400">
              <a:solidFill>
                <a:srgbClr val="00B0F0"/>
              </a:solidFill>
              <a:ea typeface="標楷體" panose="03000509000000000000" pitchFamily="65" charset="-120"/>
            </a:endParaRPr>
          </a:p>
        </p:txBody>
      </p:sp>
      <p:grpSp>
        <p:nvGrpSpPr>
          <p:cNvPr id="48" name="Group 65">
            <a:extLst>
              <a:ext uri="{FF2B5EF4-FFF2-40B4-BE49-F238E27FC236}">
                <a16:creationId xmlns:a16="http://schemas.microsoft.com/office/drawing/2014/main" id="{C46F7D82-2021-4E81-9651-42365BEB8261}"/>
              </a:ext>
            </a:extLst>
          </p:cNvPr>
          <p:cNvGrpSpPr>
            <a:grpSpLocks/>
          </p:cNvGrpSpPr>
          <p:nvPr/>
        </p:nvGrpSpPr>
        <p:grpSpPr bwMode="auto">
          <a:xfrm rot="8100608">
            <a:off x="4316413" y="790575"/>
            <a:ext cx="1214437" cy="1101725"/>
            <a:chOff x="6500825" y="1428736"/>
            <a:chExt cx="1214249" cy="1102527"/>
          </a:xfrm>
        </p:grpSpPr>
        <p:sp>
          <p:nvSpPr>
            <p:cNvPr id="32786" name="文本框 8187">
              <a:extLst>
                <a:ext uri="{FF2B5EF4-FFF2-40B4-BE49-F238E27FC236}">
                  <a16:creationId xmlns:a16="http://schemas.microsoft.com/office/drawing/2014/main" id="{ABF565EC-6EFB-4BBF-BC63-AFF91A020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100608">
              <a:off x="7016075" y="1910950"/>
              <a:ext cx="698999" cy="62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/>
              <a:r>
                <a:rPr lang="en-US" altLang="zh-CN" sz="2800">
                  <a:solidFill>
                    <a:srgbClr val="003399"/>
                  </a:solidFill>
                  <a:cs typeface="Arial" panose="020B0604020202020204" pitchFamily="34" charset="0"/>
                </a:rPr>
                <a:t>N</a:t>
              </a:r>
              <a:endParaRPr lang="zh-CN" altLang="zh-CN" sz="2800">
                <a:solidFill>
                  <a:srgbClr val="00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7" name="直线 8190">
              <a:extLst>
                <a:ext uri="{FF2B5EF4-FFF2-40B4-BE49-F238E27FC236}">
                  <a16:creationId xmlns:a16="http://schemas.microsoft.com/office/drawing/2014/main" id="{FAAC1236-0C54-478C-888F-C4BF46CAFD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00000" flipH="1">
              <a:off x="6691225" y="1871119"/>
              <a:ext cx="515152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32788" name="Straight Arrow Connector 60">
              <a:extLst>
                <a:ext uri="{FF2B5EF4-FFF2-40B4-BE49-F238E27FC236}">
                  <a16:creationId xmlns:a16="http://schemas.microsoft.com/office/drawing/2014/main" id="{E2908703-C0BC-472D-97B2-1B6B35CCA7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500825" y="1428736"/>
              <a:ext cx="785818" cy="785818"/>
            </a:xfrm>
            <a:prstGeom prst="straightConnector1">
              <a:avLst/>
            </a:prstGeom>
            <a:noFill/>
            <a:ln w="28575" algn="ctr">
              <a:solidFill>
                <a:srgbClr val="0033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7D8B60F-B3A1-4D41-A68C-24AF0E80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2024063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71F284-FF11-495D-8958-EAD629D0D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1390650"/>
            <a:ext cx="49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右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5A24DAAD-9E82-4AF6-87F9-74A5F8C2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117600"/>
            <a:ext cx="4048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D5DB826-62D1-D89D-D46C-1088B2479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06" y="3628626"/>
            <a:ext cx="493515" cy="63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809 0.10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8177 0.102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52" grpId="0"/>
      <p:bldP spid="52" grpId="1"/>
      <p:bldP spid="57" grpId="0"/>
      <p:bldP spid="57" grpId="1"/>
      <p:bldP spid="2" grpId="0"/>
      <p:bldP spid="2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F82FB13-17B0-4234-9A7F-A1E1BD17A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4506913"/>
            <a:ext cx="654050" cy="519112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92895" name="Rectangle 31">
            <a:extLst>
              <a:ext uri="{FF2B5EF4-FFF2-40B4-BE49-F238E27FC236}">
                <a16:creationId xmlns:a16="http://schemas.microsoft.com/office/drawing/2014/main" id="{EF171969-4C7D-4FD5-BB34-2364F0B99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391318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4820" name="Text Box 117">
            <a:extLst>
              <a:ext uri="{FF2B5EF4-FFF2-40B4-BE49-F238E27FC236}">
                <a16:creationId xmlns:a16="http://schemas.microsoft.com/office/drawing/2014/main" id="{2E4E3BC1-F77D-4EE1-B4B2-F81653954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38313"/>
            <a:ext cx="46085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zh-TW" altLang="en-US" sz="2800">
                <a:ea typeface="標楷體" panose="03000509000000000000" pitchFamily="65" charset="-120"/>
              </a:rPr>
              <a:t>　                             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TW" altLang="en-US" sz="2800">
                <a:ea typeface="標楷體" panose="03000509000000000000" pitchFamily="65" charset="-120"/>
              </a:rPr>
              <a:t>　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endParaRPr lang="en-US" altLang="zh-TW" sz="2800"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endParaRPr lang="en-US" altLang="zh-TW" sz="2800"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endParaRPr lang="en-US" altLang="zh-TW" sz="2800"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                             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C8DC3D-3A26-4F50-A071-BA5BCE05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100" y="38242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4822" name="Rectangle 8">
            <a:extLst>
              <a:ext uri="{FF2B5EF4-FFF2-40B4-BE49-F238E27FC236}">
                <a16:creationId xmlns:a16="http://schemas.microsoft.com/office/drawing/2014/main" id="{96CB4A67-AEE3-48E3-9D06-39F3656E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47738"/>
            <a:ext cx="799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1</a:t>
            </a:r>
            <a:r>
              <a:rPr lang="en-US" altLang="zh-CN" sz="2800">
                <a:ea typeface="標楷體" panose="03000509000000000000" pitchFamily="65" charset="-120"/>
              </a:rPr>
              <a:t>7.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下列哪一個圖形有最多條對稱軸？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6DE548CB-2DB5-4873-A58B-02EFB0D09BC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863975" y="1431925"/>
            <a:ext cx="21605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4" name="Group 134">
            <a:extLst>
              <a:ext uri="{FF2B5EF4-FFF2-40B4-BE49-F238E27FC236}">
                <a16:creationId xmlns:a16="http://schemas.microsoft.com/office/drawing/2014/main" id="{03B12D14-CDC4-4E29-8DE7-7C42DCEF49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4338" y="1677988"/>
            <a:ext cx="1831975" cy="1568450"/>
            <a:chOff x="9758" y="4764"/>
            <a:chExt cx="828" cy="711"/>
          </a:xfrm>
        </p:grpSpPr>
        <p:sp>
          <p:nvSpPr>
            <p:cNvPr id="34845" name="AutoShape 135">
              <a:extLst>
                <a:ext uri="{FF2B5EF4-FFF2-40B4-BE49-F238E27FC236}">
                  <a16:creationId xmlns:a16="http://schemas.microsoft.com/office/drawing/2014/main" id="{F0DE1EE8-B30D-4B6B-A9EF-DAFA2E7A4D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301204">
              <a:off x="9758" y="4764"/>
              <a:ext cx="507" cy="397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46" name="AutoShape 136">
              <a:extLst>
                <a:ext uri="{FF2B5EF4-FFF2-40B4-BE49-F238E27FC236}">
                  <a16:creationId xmlns:a16="http://schemas.microsoft.com/office/drawing/2014/main" id="{D583B4CC-C910-4040-A597-8238D4BC91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301204">
              <a:off x="10079" y="4766"/>
              <a:ext cx="507" cy="397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47" name="AutoShape 137">
              <a:extLst>
                <a:ext uri="{FF2B5EF4-FFF2-40B4-BE49-F238E27FC236}">
                  <a16:creationId xmlns:a16="http://schemas.microsoft.com/office/drawing/2014/main" id="{9DE1A1E6-82B2-459C-A03B-CB9D33AE64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298796" flipV="1">
              <a:off x="9761" y="5076"/>
              <a:ext cx="507" cy="397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48" name="AutoShape 138">
              <a:extLst>
                <a:ext uri="{FF2B5EF4-FFF2-40B4-BE49-F238E27FC236}">
                  <a16:creationId xmlns:a16="http://schemas.microsoft.com/office/drawing/2014/main" id="{48D7B83E-7707-4895-B710-BD1F9C7B90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380000" flipV="1">
              <a:off x="10075" y="5078"/>
              <a:ext cx="507" cy="397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4825" name="Group 139">
            <a:extLst>
              <a:ext uri="{FF2B5EF4-FFF2-40B4-BE49-F238E27FC236}">
                <a16:creationId xmlns:a16="http://schemas.microsoft.com/office/drawing/2014/main" id="{B535D909-B8EE-45EC-8439-FC0B9F1A5E16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1665288"/>
            <a:ext cx="1643062" cy="1571625"/>
            <a:chOff x="1860" y="4694"/>
            <a:chExt cx="1184" cy="1189"/>
          </a:xfrm>
        </p:grpSpPr>
        <p:sp>
          <p:nvSpPr>
            <p:cNvPr id="34841" name="AutoShape 140">
              <a:extLst>
                <a:ext uri="{FF2B5EF4-FFF2-40B4-BE49-F238E27FC236}">
                  <a16:creationId xmlns:a16="http://schemas.microsoft.com/office/drawing/2014/main" id="{A8F5B203-DE80-4E01-92D5-F8A7B3B9AC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1860" y="4763"/>
              <a:ext cx="627" cy="491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42" name="AutoShape 141">
              <a:extLst>
                <a:ext uri="{FF2B5EF4-FFF2-40B4-BE49-F238E27FC236}">
                  <a16:creationId xmlns:a16="http://schemas.microsoft.com/office/drawing/2014/main" id="{CFC0727B-B1A7-4343-A3CA-4A2E81BE15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7" y="5321"/>
              <a:ext cx="627" cy="491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43" name="AutoShape 142">
              <a:extLst>
                <a:ext uri="{FF2B5EF4-FFF2-40B4-BE49-F238E27FC236}">
                  <a16:creationId xmlns:a16="http://schemas.microsoft.com/office/drawing/2014/main" id="{68CD0310-2551-44DD-A8FF-3021E29615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2419" y="4762"/>
              <a:ext cx="627" cy="491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44" name="AutoShape 143">
              <a:extLst>
                <a:ext uri="{FF2B5EF4-FFF2-40B4-BE49-F238E27FC236}">
                  <a16:creationId xmlns:a16="http://schemas.microsoft.com/office/drawing/2014/main" id="{3758E5A4-9EF8-4103-8A0B-077505F427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1858" y="5324"/>
              <a:ext cx="627" cy="491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4826" name="Group 144">
            <a:extLst>
              <a:ext uri="{FF2B5EF4-FFF2-40B4-BE49-F238E27FC236}">
                <a16:creationId xmlns:a16="http://schemas.microsoft.com/office/drawing/2014/main" id="{150B5C67-A7D7-4F88-8E9A-3B9BB72C7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97000" y="3821113"/>
            <a:ext cx="2260600" cy="1831975"/>
            <a:chOff x="3345" y="4282"/>
            <a:chExt cx="945" cy="766"/>
          </a:xfrm>
        </p:grpSpPr>
        <p:grpSp>
          <p:nvGrpSpPr>
            <p:cNvPr id="34836" name="Group 145">
              <a:extLst>
                <a:ext uri="{FF2B5EF4-FFF2-40B4-BE49-F238E27FC236}">
                  <a16:creationId xmlns:a16="http://schemas.microsoft.com/office/drawing/2014/main" id="{19D9824E-9A7F-4913-86B1-19419C9FE7E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83" y="4282"/>
              <a:ext cx="507" cy="766"/>
              <a:chOff x="3783" y="4282"/>
              <a:chExt cx="507" cy="766"/>
            </a:xfrm>
          </p:grpSpPr>
          <p:sp>
            <p:nvSpPr>
              <p:cNvPr id="34839" name="AutoShape 146">
                <a:extLst>
                  <a:ext uri="{FF2B5EF4-FFF2-40B4-BE49-F238E27FC236}">
                    <a16:creationId xmlns:a16="http://schemas.microsoft.com/office/drawing/2014/main" id="{0088BA1F-6B25-4A5B-8C34-D41AABC186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884298" flipH="1">
                <a:off x="3746" y="4337"/>
                <a:ext cx="507" cy="397"/>
              </a:xfrm>
              <a:prstGeom prst="diamond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40" name="AutoShape 147">
                <a:extLst>
                  <a:ext uri="{FF2B5EF4-FFF2-40B4-BE49-F238E27FC236}">
                    <a16:creationId xmlns:a16="http://schemas.microsoft.com/office/drawing/2014/main" id="{19BB7F4A-A012-4F2D-8934-D525814511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86705" flipH="1" flipV="1">
                <a:off x="3783" y="4651"/>
                <a:ext cx="507" cy="397"/>
              </a:xfrm>
              <a:prstGeom prst="diamond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4837" name="AutoShape 148">
              <a:extLst>
                <a:ext uri="{FF2B5EF4-FFF2-40B4-BE49-F238E27FC236}">
                  <a16:creationId xmlns:a16="http://schemas.microsoft.com/office/drawing/2014/main" id="{4BE93AF0-34EE-4745-A064-4C737D5982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715702">
              <a:off x="3385" y="4337"/>
              <a:ext cx="507" cy="397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38" name="AutoShape 149">
              <a:extLst>
                <a:ext uri="{FF2B5EF4-FFF2-40B4-BE49-F238E27FC236}">
                  <a16:creationId xmlns:a16="http://schemas.microsoft.com/office/drawing/2014/main" id="{4E2CDBBA-0B6C-467D-BE1D-6CD46CD815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713295" flipV="1">
              <a:off x="3345" y="4649"/>
              <a:ext cx="507" cy="397"/>
            </a:xfrm>
            <a:prstGeom prst="diamond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5755" name="文本框 7723">
            <a:extLst>
              <a:ext uri="{FF2B5EF4-FFF2-40B4-BE49-F238E27FC236}">
                <a16:creationId xmlns:a16="http://schemas.microsoft.com/office/drawing/2014/main" id="{42A19548-B09E-40B1-AB05-18611120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2176463"/>
            <a:ext cx="78581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s-ES" altLang="zh-CN" sz="2800">
                <a:solidFill>
                  <a:srgbClr val="003399"/>
                </a:solidFill>
                <a:cs typeface="Arial" panose="020B0604020202020204" pitchFamily="34" charset="0"/>
              </a:rPr>
              <a:t>1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條</a:t>
            </a:r>
            <a:endParaRPr lang="zh-CN" altLang="zh-CN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6" name="文本框 7723">
            <a:extLst>
              <a:ext uri="{FF2B5EF4-FFF2-40B4-BE49-F238E27FC236}">
                <a16:creationId xmlns:a16="http://schemas.microsoft.com/office/drawing/2014/main" id="{A5A35EF5-8A6B-44C5-A792-B5FB22D30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4508500"/>
            <a:ext cx="7858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s-ES" altLang="zh-CN" sz="2800">
                <a:solidFill>
                  <a:srgbClr val="003399"/>
                </a:solidFill>
                <a:cs typeface="Arial" panose="020B0604020202020204" pitchFamily="34" charset="0"/>
              </a:rPr>
              <a:t>1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條</a:t>
            </a:r>
            <a:endParaRPr lang="zh-CN" altLang="zh-CN" sz="280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157" name="文本框 7723">
            <a:extLst>
              <a:ext uri="{FF2B5EF4-FFF2-40B4-BE49-F238E27FC236}">
                <a16:creationId xmlns:a16="http://schemas.microsoft.com/office/drawing/2014/main" id="{3A723D02-653E-45AD-9FAF-FC876659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2176463"/>
            <a:ext cx="78581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 sz="2800">
                <a:solidFill>
                  <a:srgbClr val="003399"/>
                </a:solidFill>
                <a:cs typeface="Arial" panose="020B0604020202020204" pitchFamily="34" charset="0"/>
              </a:rPr>
              <a:t>0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條</a:t>
            </a:r>
            <a:endParaRPr lang="zh-CN" altLang="zh-CN" sz="280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158" name="文本框 7723">
            <a:extLst>
              <a:ext uri="{FF2B5EF4-FFF2-40B4-BE49-F238E27FC236}">
                <a16:creationId xmlns:a16="http://schemas.microsoft.com/office/drawing/2014/main" id="{C52BAA2F-9453-4A00-B442-077D45B65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4506913"/>
            <a:ext cx="7858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 sz="2800">
                <a:solidFill>
                  <a:srgbClr val="003399"/>
                </a:solidFill>
                <a:cs typeface="Arial" panose="020B0604020202020204" pitchFamily="34" charset="0"/>
              </a:rPr>
              <a:t>2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條</a:t>
            </a:r>
            <a:endParaRPr lang="zh-CN" altLang="zh-CN" sz="280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6034577-B0BB-4E40-8BCD-8E39FE4F3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3225" y="2462213"/>
            <a:ext cx="2000250" cy="1587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FFD026D-F491-480C-B893-C6929141A0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7300" y="3825875"/>
            <a:ext cx="0" cy="1979613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33" name="图片 7">
            <a:extLst>
              <a:ext uri="{FF2B5EF4-FFF2-40B4-BE49-F238E27FC236}">
                <a16:creationId xmlns:a16="http://schemas.microsoft.com/office/drawing/2014/main" id="{7EB6C2A2-6583-4E85-BB5A-EE9B6180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860800"/>
            <a:ext cx="1960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AE57B1A-5594-4966-A9B0-5BFC8A9F71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24613" y="3789363"/>
            <a:ext cx="0" cy="2016125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2179508-20CD-4EA7-B0E5-FC4BF34B7A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4175" y="4768850"/>
            <a:ext cx="2000250" cy="1588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92895" grpId="0" animBg="1"/>
      <p:bldP spid="28" grpId="0"/>
      <p:bldP spid="25755" grpId="0"/>
      <p:bldP spid="25755" grpId="1"/>
      <p:bldP spid="156" grpId="0"/>
      <p:bldP spid="156" grpId="1"/>
      <p:bldP spid="157" grpId="0"/>
      <p:bldP spid="157" grpId="1"/>
      <p:bldP spid="158" grpId="0"/>
      <p:bldP spid="15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AD4069E-65B5-4EB2-91C9-8C07BAF5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121150"/>
            <a:ext cx="39528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5843" name="Text Box 117">
            <a:extLst>
              <a:ext uri="{FF2B5EF4-FFF2-40B4-BE49-F238E27FC236}">
                <a16:creationId xmlns:a16="http://schemas.microsoft.com/office/drawing/2014/main" id="{373E5F2E-BED5-456F-A7E8-63CA792C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049713"/>
            <a:ext cx="7747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CN" sz="2800">
                <a:ea typeface="標楷體" panose="03000509000000000000" pitchFamily="65" charset="-120"/>
              </a:rPr>
              <a:t>12cm</a:t>
            </a:r>
            <a:r>
              <a:rPr lang="en-US" altLang="zh-CN" sz="2800" baseline="30000">
                <a:ea typeface="標楷體" panose="03000509000000000000" pitchFamily="65" charset="-120"/>
              </a:rPr>
              <a:t>3</a:t>
            </a:r>
            <a:r>
              <a:rPr lang="en-US" altLang="zh-CN" sz="2800">
                <a:ea typeface="標楷體" panose="03000509000000000000" pitchFamily="65" charset="-120"/>
              </a:rPr>
              <a:t>	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CN" sz="2800">
                <a:ea typeface="標楷體" panose="03000509000000000000" pitchFamily="65" charset="-120"/>
              </a:rPr>
              <a:t>14cm</a:t>
            </a:r>
            <a:r>
              <a:rPr lang="en-US" altLang="zh-CN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    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en-US" altLang="zh-CN" sz="2800">
                <a:ea typeface="標楷體" panose="03000509000000000000" pitchFamily="65" charset="-120"/>
                <a:sym typeface="Wingdings" panose="05000000000000000000" pitchFamily="2" charset="2"/>
              </a:rPr>
              <a:t>28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3</a:t>
            </a:r>
            <a:r>
              <a:rPr lang="en-US" altLang="zh-CN" sz="2800">
                <a:ea typeface="標楷體" panose="03000509000000000000" pitchFamily="65" charset="-120"/>
                <a:sym typeface="Wingdings" panose="05000000000000000000" pitchFamily="2" charset="2"/>
              </a:rPr>
              <a:t>	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>
                <a:ea typeface="標楷體" panose="03000509000000000000" pitchFamily="65" charset="-120"/>
              </a:rPr>
              <a:t>42cm</a:t>
            </a:r>
            <a:r>
              <a:rPr lang="en-US" altLang="zh-CN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56F37B3D-1116-491F-A9A1-9549B323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992438"/>
            <a:ext cx="8389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把</a:t>
            </a:r>
            <a:r>
              <a:rPr lang="en-US" altLang="zh-TW" sz="2800">
                <a:ea typeface="標楷體" panose="03000509000000000000" pitchFamily="65" charset="-120"/>
              </a:rPr>
              <a:t>16</a:t>
            </a:r>
            <a:r>
              <a:rPr lang="zh-TW" altLang="en-US" sz="2800">
                <a:ea typeface="標楷體" panose="03000509000000000000" pitchFamily="65" charset="-120"/>
              </a:rPr>
              <a:t>粒體積相同的波子從水缸內取出，水位下降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至</a:t>
            </a:r>
            <a:r>
              <a:rPr lang="en-US" altLang="zh-TW" sz="2800">
                <a:ea typeface="標楷體" panose="03000509000000000000" pitchFamily="65" charset="-120"/>
              </a:rPr>
              <a:t>4cm</a:t>
            </a:r>
            <a:r>
              <a:rPr lang="zh-TW" altLang="en-US" sz="2800">
                <a:ea typeface="標楷體" panose="03000509000000000000" pitchFamily="65" charset="-120"/>
              </a:rPr>
              <a:t>，每粒波子的體積是多少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311321" name="Line 25">
            <a:extLst>
              <a:ext uri="{FF2B5EF4-FFF2-40B4-BE49-F238E27FC236}">
                <a16:creationId xmlns:a16="http://schemas.microsoft.com/office/drawing/2014/main" id="{3ED76B59-8354-40A0-A3F8-977557B011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3478213"/>
            <a:ext cx="5364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9F6A53-571E-45A7-AC25-4CF05CE6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4926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2" name="Line 25">
            <a:extLst>
              <a:ext uri="{FF2B5EF4-FFF2-40B4-BE49-F238E27FC236}">
                <a16:creationId xmlns:a16="http://schemas.microsoft.com/office/drawing/2014/main" id="{ABAE3DB9-E84A-42ED-A1F7-C619A98B4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3898900"/>
            <a:ext cx="10810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B0A734E4-ADAC-4C36-9EF0-6D1BD675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3738" y="3478213"/>
            <a:ext cx="14287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5849" name="图片 1">
            <a:extLst>
              <a:ext uri="{FF2B5EF4-FFF2-40B4-BE49-F238E27FC236}">
                <a16:creationId xmlns:a16="http://schemas.microsoft.com/office/drawing/2014/main" id="{4307C7F8-116C-431F-BE7C-3597033F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947738"/>
            <a:ext cx="6105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6">
            <a:extLst>
              <a:ext uri="{FF2B5EF4-FFF2-40B4-BE49-F238E27FC236}">
                <a16:creationId xmlns:a16="http://schemas.microsoft.com/office/drawing/2014/main" id="{709A3705-237A-4D7C-A3D0-6A08FFB3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4575175"/>
            <a:ext cx="64087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粒波子總體積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水缸內水減少的體積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B70764D1-BBB8-444D-A77C-06BDC427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5103813"/>
            <a:ext cx="250666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14×8×(6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4)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4D3E1D82-235D-44B2-91D7-199392263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5654675"/>
            <a:ext cx="20224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224(cm</a:t>
            </a:r>
            <a:r>
              <a:rPr lang="en-US" altLang="zh-CN" sz="2800" baseline="30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A0830BC6-A657-4AE1-A6EA-136CEE4F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591050"/>
            <a:ext cx="34750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每粒波子的體積是：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224÷16 = 14(cm</a:t>
            </a:r>
            <a:r>
              <a:rPr lang="en-US" altLang="zh-CN" sz="2800" baseline="30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FAE636-E02F-4400-8619-B308F53E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1892300"/>
            <a:ext cx="431800" cy="287338"/>
          </a:xfrm>
          <a:prstGeom prst="rect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9A87F77-8DE5-4C00-BCC3-150FB04D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1960563"/>
            <a:ext cx="430212" cy="288925"/>
          </a:xfrm>
          <a:prstGeom prst="rect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" grpId="0"/>
      <p:bldP spid="31" grpId="1"/>
      <p:bldP spid="32" grpId="0"/>
      <p:bldP spid="32" grpId="1"/>
      <p:bldP spid="33" grpId="0"/>
      <p:bldP spid="33" grpId="1"/>
      <p:bldP spid="34" grpId="0" build="allAtOnce"/>
      <p:bldP spid="3" grpId="0" animBg="1"/>
      <p:bldP spid="3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6972D1D-7D6D-47E6-9288-106D3352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3714750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6867" name="Rectangle 8">
            <a:extLst>
              <a:ext uri="{FF2B5EF4-FFF2-40B4-BE49-F238E27FC236}">
                <a16:creationId xmlns:a16="http://schemas.microsoft.com/office/drawing/2014/main" id="{8F2EB0EE-F885-4DDB-BD09-7B7A5FF1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3109913"/>
            <a:ext cx="274161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A.</a:t>
            </a:r>
            <a:r>
              <a:rPr lang="en-US" altLang="zh-TW" sz="2800">
                <a:ea typeface="標楷體" panose="03000509000000000000" pitchFamily="65" charset="-120"/>
              </a:rPr>
              <a:t> 14.13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endParaRPr lang="en-US" altLang="zh-CN" sz="2800" baseline="30000"/>
          </a:p>
          <a:p>
            <a:pPr>
              <a:spcAft>
                <a:spcPct val="20000"/>
              </a:spcAft>
            </a:pPr>
            <a:r>
              <a:rPr lang="en-US" altLang="zh-CN" sz="2800">
                <a:cs typeface="Times New Roman" panose="02020603050405020304" pitchFamily="18" charset="0"/>
              </a:rPr>
              <a:t>B.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25.12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endParaRPr lang="en-US" altLang="zh-CN" sz="2800"/>
          </a:p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39.25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endParaRPr lang="en-US" altLang="zh-CN" sz="2800"/>
          </a:p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D. </a:t>
            </a:r>
            <a:r>
              <a:rPr lang="en-US" altLang="zh-TW" sz="2800">
                <a:ea typeface="標楷體" panose="03000509000000000000" pitchFamily="65" charset="-120"/>
              </a:rPr>
              <a:t>50.24</a:t>
            </a:r>
            <a:r>
              <a:rPr lang="en-US" altLang="zh-CN" sz="2800">
                <a:ea typeface="標楷體" panose="03000509000000000000" pitchFamily="65" charset="-120"/>
              </a:rPr>
              <a:t>cm</a:t>
            </a:r>
            <a:r>
              <a:rPr lang="en-US" altLang="zh-CN" sz="2800" baseline="30000">
                <a:ea typeface="標楷體" panose="03000509000000000000" pitchFamily="65" charset="-120"/>
              </a:rPr>
              <a:t>2</a:t>
            </a:r>
            <a:endParaRPr lang="en-US" altLang="zh-CN" sz="2800"/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CC210CF1-7682-4F0B-ACFF-4FD61357D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92375"/>
            <a:ext cx="608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19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上圖的面積是多少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  <a:r>
              <a:rPr lang="en-US" altLang="zh-CN" sz="2800">
                <a:ea typeface="標楷體" panose="03000509000000000000" pitchFamily="65" charset="-120"/>
              </a:rPr>
              <a:t>(</a:t>
            </a:r>
            <a:r>
              <a:rPr lang="zh-CN" altLang="en-US" sz="2800">
                <a:ea typeface="標楷體" panose="03000509000000000000" pitchFamily="65" charset="-120"/>
              </a:rPr>
              <a:t>取</a:t>
            </a:r>
            <a:r>
              <a:rPr lang="el-GR" altLang="zh-CN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zh-CN" altLang="en-US" sz="2800">
                <a:ea typeface="標楷體" panose="03000509000000000000" pitchFamily="65" charset="-120"/>
              </a:rPr>
              <a:t>為</a:t>
            </a:r>
            <a:r>
              <a:rPr lang="en-US" altLang="zh-CN" sz="2800">
                <a:ea typeface="標楷體" panose="03000509000000000000" pitchFamily="65" charset="-120"/>
              </a:rPr>
              <a:t>3.14)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3D8931A1-5120-4820-AFD6-57858934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6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18470" name="Text Box 6">
            <a:extLst>
              <a:ext uri="{FF2B5EF4-FFF2-40B4-BE49-F238E27FC236}">
                <a16:creationId xmlns:a16="http://schemas.microsoft.com/office/drawing/2014/main" id="{FB00D92E-CAF1-4B0F-B258-AAAD0282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3119438"/>
            <a:ext cx="59166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CN" altLang="en-US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上圖的面積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zh-CN" altLang="en-US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大半圓面積－小半圓面積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2C4D8F-1E87-4F1F-BD1E-2132A0DE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360203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AE5C7815-39ED-4F94-BFC6-987A9986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3636963"/>
            <a:ext cx="24479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5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3.14÷2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AA9C8B90-4FB1-4E79-BF26-1DBFCF880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4129088"/>
            <a:ext cx="20955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25.12(cm</a:t>
            </a:r>
            <a:r>
              <a:rPr lang="en-US" altLang="zh-CN" sz="2600" baseline="30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6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6874" name="图片 3">
            <a:extLst>
              <a:ext uri="{FF2B5EF4-FFF2-40B4-BE49-F238E27FC236}">
                <a16:creationId xmlns:a16="http://schemas.microsoft.com/office/drawing/2014/main" id="{116F245D-6CB5-4F31-96C6-1F507131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949325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弧形 5">
            <a:extLst>
              <a:ext uri="{FF2B5EF4-FFF2-40B4-BE49-F238E27FC236}">
                <a16:creationId xmlns:a16="http://schemas.microsoft.com/office/drawing/2014/main" id="{EB8EDBA4-4D22-4A97-AC4E-AFDABB1E3056}"/>
              </a:ext>
            </a:extLst>
          </p:cNvPr>
          <p:cNvSpPr/>
          <p:nvPr/>
        </p:nvSpPr>
        <p:spPr bwMode="auto">
          <a:xfrm>
            <a:off x="3722688" y="1028700"/>
            <a:ext cx="1827212" cy="1828800"/>
          </a:xfrm>
          <a:prstGeom prst="arc">
            <a:avLst>
              <a:gd name="adj1" fmla="val 10750390"/>
              <a:gd name="adj2" fmla="val 0"/>
            </a:avLst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08888089-B9B9-4740-90B0-36BDAD48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1109663"/>
            <a:ext cx="3286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CN" altLang="en-US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大半圓的半徑是：</a:t>
            </a:r>
            <a:endParaRPr lang="en-US" altLang="zh-CN" sz="26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(2</a:t>
            </a:r>
            <a:r>
              <a:rPr lang="zh-CN" altLang="en-US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CN" altLang="en-US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2)÷2 = 5(cm)</a:t>
            </a:r>
            <a:endParaRPr lang="zh-CN" altLang="en-US" sz="26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弧形 25">
            <a:extLst>
              <a:ext uri="{FF2B5EF4-FFF2-40B4-BE49-F238E27FC236}">
                <a16:creationId xmlns:a16="http://schemas.microsoft.com/office/drawing/2014/main" id="{39AE4BFE-19F3-444B-A779-62EFDCBE524D}"/>
              </a:ext>
            </a:extLst>
          </p:cNvPr>
          <p:cNvSpPr/>
          <p:nvPr/>
        </p:nvSpPr>
        <p:spPr bwMode="auto">
          <a:xfrm>
            <a:off x="4079875" y="1392238"/>
            <a:ext cx="1092200" cy="1092200"/>
          </a:xfrm>
          <a:prstGeom prst="arc">
            <a:avLst>
              <a:gd name="adj1" fmla="val 10750390"/>
              <a:gd name="adj2" fmla="val 0"/>
            </a:avLst>
          </a:prstGeom>
          <a:solidFill>
            <a:srgbClr val="FFDF79"/>
          </a:solidFill>
          <a:ln w="2857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7A399712-3EC9-4935-B967-212896BD9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1106488"/>
            <a:ext cx="2959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CN" altLang="en-US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小半圓的半徑是：</a:t>
            </a:r>
            <a:endParaRPr lang="en-US" altLang="zh-CN" sz="26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6÷2 = 3(cm)</a:t>
            </a:r>
            <a:endParaRPr lang="zh-CN" altLang="en-US" sz="26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301D8644-906F-4982-BD08-ABB670B4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8" y="3635375"/>
            <a:ext cx="23733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CN" altLang="en-US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6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3.14÷2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8470" grpId="0"/>
      <p:bldP spid="318470" grpId="1"/>
      <p:bldP spid="28" grpId="0"/>
      <p:bldP spid="15" grpId="0"/>
      <p:bldP spid="15" grpId="1"/>
      <p:bldP spid="20" grpId="0"/>
      <p:bldP spid="20" grpId="1"/>
      <p:bldP spid="24" grpId="0" build="allAtOnce"/>
      <p:bldP spid="29" grpId="0" build="allAtOnce"/>
      <p:bldP spid="30" grpId="0"/>
      <p:bldP spid="3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id="{2104AE6F-6D40-4B7D-882E-A8D9E8EE837D}"/>
              </a:ext>
            </a:extLst>
          </p:cNvPr>
          <p:cNvSpPr/>
          <p:nvPr/>
        </p:nvSpPr>
        <p:spPr bwMode="auto">
          <a:xfrm>
            <a:off x="7269356" y="3782618"/>
            <a:ext cx="1384497" cy="396000"/>
          </a:xfrm>
          <a:prstGeom prst="rect">
            <a:avLst/>
          </a:prstGeom>
          <a:solidFill>
            <a:srgbClr val="FFD65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A757FB7-3EE0-4467-86A2-D1831CEF6CFF}"/>
              </a:ext>
            </a:extLst>
          </p:cNvPr>
          <p:cNvSpPr/>
          <p:nvPr/>
        </p:nvSpPr>
        <p:spPr bwMode="auto">
          <a:xfrm>
            <a:off x="3053646" y="3775537"/>
            <a:ext cx="324000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1087E5B-A5E1-4998-AF32-5FAEDE485AAB}"/>
              </a:ext>
            </a:extLst>
          </p:cNvPr>
          <p:cNvSpPr/>
          <p:nvPr/>
        </p:nvSpPr>
        <p:spPr bwMode="auto">
          <a:xfrm>
            <a:off x="2782023" y="3782287"/>
            <a:ext cx="614599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8311554-E44A-409D-B53B-DA39694FD59F}"/>
              </a:ext>
            </a:extLst>
          </p:cNvPr>
          <p:cNvSpPr/>
          <p:nvPr/>
        </p:nvSpPr>
        <p:spPr bwMode="auto">
          <a:xfrm>
            <a:off x="5834454" y="3782618"/>
            <a:ext cx="1099745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7C6BF4D-D565-4451-AC91-E7F117DAF151}"/>
              </a:ext>
            </a:extLst>
          </p:cNvPr>
          <p:cNvSpPr/>
          <p:nvPr/>
        </p:nvSpPr>
        <p:spPr bwMode="auto">
          <a:xfrm>
            <a:off x="2187439" y="3775537"/>
            <a:ext cx="259428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C758C10F-DC21-40D5-B40C-392E1540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892" y="5331285"/>
            <a:ext cx="504000" cy="3600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E991381-C524-48BA-AB7C-2CFB278D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62" y="4750734"/>
            <a:ext cx="5633113" cy="10310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800" b="0" dirty="0">
                <a:ea typeface="標楷體" panose="03000509000000000000" pitchFamily="65" charset="-120"/>
              </a:rPr>
              <a:t>A. 768cm² 			B. 484cm²</a:t>
            </a:r>
          </a:p>
          <a:p>
            <a:pPr>
              <a:spcAft>
                <a:spcPts val="600"/>
              </a:spcAft>
            </a:pPr>
            <a:r>
              <a:rPr lang="en-US" altLang="zh-CN" sz="2800" b="0" dirty="0">
                <a:ea typeface="標楷體" panose="03000509000000000000" pitchFamily="65" charset="-120"/>
              </a:rPr>
              <a:t>C. 256cm² 			D. 96cm²</a:t>
            </a:r>
            <a:endParaRPr lang="zh-CN" altLang="en-US" sz="2800" b="0" dirty="0">
              <a:ea typeface="標楷體" panose="03000509000000000000" pitchFamily="65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8E3D78-21DE-45D7-A330-BDDF68FB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85" y="679367"/>
            <a:ext cx="5276850" cy="3038475"/>
          </a:xfrm>
          <a:prstGeom prst="rect">
            <a:avLst/>
          </a:prstGeom>
        </p:spPr>
      </p:pic>
      <p:sp>
        <p:nvSpPr>
          <p:cNvPr id="81" name="Rectangle 4">
            <a:extLst>
              <a:ext uri="{FF2B5EF4-FFF2-40B4-BE49-F238E27FC236}">
                <a16:creationId xmlns:a16="http://schemas.microsoft.com/office/drawing/2014/main" id="{4DD93683-5101-4046-9709-9654D8ABA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14" y="3713133"/>
            <a:ext cx="8127285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上圖中，</a:t>
            </a: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P</a:t>
            </a:r>
            <a:r>
              <a:rPr lang="zh-TW" altLang="en-US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R</a:t>
            </a:r>
            <a:r>
              <a:rPr lang="zh-TW" altLang="en-US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是兩個大小不同的正方形。</a:t>
            </a: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Q</a:t>
            </a:r>
            <a:r>
              <a:rPr lang="zh-TW" altLang="en-US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的面積</a:t>
            </a:r>
            <a:endParaRPr lang="en-US" altLang="zh-TW" sz="2800" b="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r>
              <a:rPr lang="zh-TW" altLang="en-US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是多少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？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ED4ECC5F-9509-4FD0-ABB8-D9FD6828F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0" y="3695928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20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7DB5DBB4-6E57-4195-AA49-235D5B51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2" y="5325376"/>
            <a:ext cx="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AF3417E-853C-4BD4-ADD7-D3C1120087AF}"/>
              </a:ext>
            </a:extLst>
          </p:cNvPr>
          <p:cNvSpPr/>
          <p:nvPr/>
        </p:nvSpPr>
        <p:spPr bwMode="auto">
          <a:xfrm>
            <a:off x="3740604" y="2895072"/>
            <a:ext cx="750796" cy="309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A725E7F2-040D-4FE7-9FE0-EFFAC53802A6}"/>
              </a:ext>
            </a:extLst>
          </p:cNvPr>
          <p:cNvSpPr/>
          <p:nvPr/>
        </p:nvSpPr>
        <p:spPr bwMode="auto">
          <a:xfrm>
            <a:off x="1238456" y="1912419"/>
            <a:ext cx="540000" cy="309772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C84BDCA-3223-4692-94B4-474FF994CB07}"/>
              </a:ext>
            </a:extLst>
          </p:cNvPr>
          <p:cNvSpPr/>
          <p:nvPr/>
        </p:nvSpPr>
        <p:spPr bwMode="auto">
          <a:xfrm>
            <a:off x="3851992" y="3477416"/>
            <a:ext cx="576000" cy="252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73329AC0-48D6-46F1-BE28-555B0A3F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339" y="2818463"/>
            <a:ext cx="8353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</a:rPr>
              <a:t>22cm</a:t>
            </a:r>
            <a:endParaRPr lang="zh-CN" altLang="en-US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AC1DB8B4-F350-42A3-846B-C0A46089D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3438391"/>
            <a:ext cx="1008483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</a:rPr>
              <a:t>38</a:t>
            </a:r>
            <a:r>
              <a:rPr lang="zh-CN" altLang="en-US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－</a:t>
            </a: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22</a:t>
            </a:r>
            <a:endParaRPr lang="zh-CN" altLang="en-US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65" name="左大括弧 35">
            <a:extLst>
              <a:ext uri="{FF2B5EF4-FFF2-40B4-BE49-F238E27FC236}">
                <a16:creationId xmlns:a16="http://schemas.microsoft.com/office/drawing/2014/main" id="{227010A1-C748-4759-AC5B-CC76D8F39ABE}"/>
              </a:ext>
            </a:extLst>
          </p:cNvPr>
          <p:cNvSpPr/>
          <p:nvPr/>
        </p:nvSpPr>
        <p:spPr bwMode="auto">
          <a:xfrm rot="16200000">
            <a:off x="2762562" y="2508989"/>
            <a:ext cx="164565" cy="1843200"/>
          </a:xfrm>
          <a:prstGeom prst="leftBrace">
            <a:avLst>
              <a:gd name="adj1" fmla="val 26851"/>
              <a:gd name="adj2" fmla="val 50000"/>
            </a:avLst>
          </a:prstGeom>
          <a:noFill/>
          <a:ln w="12700" algn="ctr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EC30B5B1-76C2-4E1D-AABB-9E2F5AF3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0468" y="1861797"/>
            <a:ext cx="245057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b="0" dirty="0">
                <a:solidFill>
                  <a:srgbClr val="0000FF"/>
                </a:solidFill>
                <a:ea typeface="標楷體" panose="03000509000000000000" pitchFamily="65" charset="-120"/>
              </a:rPr>
              <a:t>Q</a:t>
            </a:r>
            <a:r>
              <a:rPr lang="zh-TW" altLang="en-US" sz="2800" b="0" dirty="0">
                <a:solidFill>
                  <a:srgbClr val="0000FF"/>
                </a:solidFill>
                <a:ea typeface="標楷體" panose="03000509000000000000" pitchFamily="65" charset="-120"/>
              </a:rPr>
              <a:t>的</a:t>
            </a:r>
            <a:r>
              <a:rPr lang="zh-CN" altLang="en-US" sz="2800" b="0" dirty="0">
                <a:solidFill>
                  <a:srgbClr val="0000FF"/>
                </a:solidFill>
                <a:ea typeface="標楷體" panose="03000509000000000000" pitchFamily="65" charset="-120"/>
              </a:rPr>
              <a:t>面積</a:t>
            </a:r>
            <a:r>
              <a:rPr lang="zh-TW" altLang="en-US" sz="2800" b="0" dirty="0">
                <a:solidFill>
                  <a:srgbClr val="0000FF"/>
                </a:solidFill>
                <a:ea typeface="標楷體" panose="03000509000000000000" pitchFamily="65" charset="-120"/>
              </a:rPr>
              <a:t>是：</a:t>
            </a:r>
            <a:endParaRPr lang="en-US" altLang="zh-CN" sz="28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33F4213D-A952-456F-BCE8-8B0DD60F3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270" y="2293954"/>
            <a:ext cx="134397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b="0" dirty="0">
                <a:solidFill>
                  <a:srgbClr val="0000FF"/>
                </a:solidFill>
                <a:ea typeface="標楷體" panose="03000509000000000000" pitchFamily="65" charset="-120"/>
              </a:rPr>
              <a:t>16</a:t>
            </a:r>
            <a:r>
              <a:rPr lang="en-US" altLang="zh-CN" sz="2800" b="0" dirty="0">
                <a:solidFill>
                  <a:srgbClr val="0000FF"/>
                </a:solidFill>
                <a:ea typeface="標楷體" panose="03000509000000000000" pitchFamily="65" charset="-120"/>
              </a:rPr>
              <a:t>×6</a:t>
            </a:r>
            <a:endParaRPr lang="en-US" altLang="zh-CN" sz="28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68" name="左大括弧 35">
            <a:extLst>
              <a:ext uri="{FF2B5EF4-FFF2-40B4-BE49-F238E27FC236}">
                <a16:creationId xmlns:a16="http://schemas.microsoft.com/office/drawing/2014/main" id="{3EF9B383-96B8-46DF-9451-70275BD2149D}"/>
              </a:ext>
            </a:extLst>
          </p:cNvPr>
          <p:cNvSpPr/>
          <p:nvPr/>
        </p:nvSpPr>
        <p:spPr bwMode="auto">
          <a:xfrm rot="5400000">
            <a:off x="4965455" y="1952968"/>
            <a:ext cx="180000" cy="2556000"/>
          </a:xfrm>
          <a:prstGeom prst="leftBrace">
            <a:avLst>
              <a:gd name="adj1" fmla="val 26851"/>
              <a:gd name="adj2" fmla="val 50000"/>
            </a:avLst>
          </a:prstGeom>
          <a:noFill/>
          <a:ln w="12700" algn="ctr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39737F0-076D-4AB4-A745-4BEAF694FED4}"/>
              </a:ext>
            </a:extLst>
          </p:cNvPr>
          <p:cNvSpPr/>
          <p:nvPr/>
        </p:nvSpPr>
        <p:spPr bwMode="auto">
          <a:xfrm>
            <a:off x="4739238" y="2852936"/>
            <a:ext cx="684000" cy="288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B8BC7D5D-E2FA-420E-A0E6-DA411FDDED3C}"/>
              </a:ext>
            </a:extLst>
          </p:cNvPr>
          <p:cNvSpPr/>
          <p:nvPr/>
        </p:nvSpPr>
        <p:spPr bwMode="auto">
          <a:xfrm>
            <a:off x="1934457" y="2661129"/>
            <a:ext cx="1843200" cy="684000"/>
          </a:xfrm>
          <a:prstGeom prst="rect">
            <a:avLst/>
          </a:prstGeom>
          <a:solidFill>
            <a:srgbClr val="FFD653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84CC2D15-891A-4A0F-A3B6-ACB05E4C4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456" y="1546326"/>
            <a:ext cx="975189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</a:rPr>
              <a:t>16cm</a:t>
            </a:r>
            <a:endParaRPr lang="zh-CN" altLang="en-US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72" name="左大括弧 35">
            <a:extLst>
              <a:ext uri="{FF2B5EF4-FFF2-40B4-BE49-F238E27FC236}">
                <a16:creationId xmlns:a16="http://schemas.microsoft.com/office/drawing/2014/main" id="{84EC0004-E3D6-44D6-B754-D4651A516CC6}"/>
              </a:ext>
            </a:extLst>
          </p:cNvPr>
          <p:cNvSpPr/>
          <p:nvPr/>
        </p:nvSpPr>
        <p:spPr bwMode="auto">
          <a:xfrm rot="10800000" flipV="1">
            <a:off x="1934457" y="819019"/>
            <a:ext cx="144000" cy="1829888"/>
          </a:xfrm>
          <a:prstGeom prst="leftBrace">
            <a:avLst>
              <a:gd name="adj1" fmla="val 26851"/>
              <a:gd name="adj2" fmla="val 50000"/>
            </a:avLst>
          </a:prstGeom>
          <a:noFill/>
          <a:ln w="12700" algn="ctr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ED2EA0C-26C0-4496-AEA4-3ABDA08AD011}"/>
              </a:ext>
            </a:extLst>
          </p:cNvPr>
          <p:cNvSpPr/>
          <p:nvPr/>
        </p:nvSpPr>
        <p:spPr bwMode="auto">
          <a:xfrm>
            <a:off x="2136015" y="1577360"/>
            <a:ext cx="621704" cy="309772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4" name="左大括弧 35">
            <a:extLst>
              <a:ext uri="{FF2B5EF4-FFF2-40B4-BE49-F238E27FC236}">
                <a16:creationId xmlns:a16="http://schemas.microsoft.com/office/drawing/2014/main" id="{58A876DC-C0BA-411A-AB27-31F721C85076}"/>
              </a:ext>
            </a:extLst>
          </p:cNvPr>
          <p:cNvSpPr/>
          <p:nvPr/>
        </p:nvSpPr>
        <p:spPr bwMode="auto">
          <a:xfrm rot="10800000" flipH="1" flipV="1">
            <a:off x="1763688" y="2660159"/>
            <a:ext cx="144000" cy="676070"/>
          </a:xfrm>
          <a:prstGeom prst="leftBrace">
            <a:avLst>
              <a:gd name="adj1" fmla="val 26851"/>
              <a:gd name="adj2" fmla="val 50000"/>
            </a:avLst>
          </a:prstGeom>
          <a:noFill/>
          <a:ln w="12700" algn="ctr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895C47F7-8CFB-4880-9985-60DD379FF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480" y="3450468"/>
            <a:ext cx="1167662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16</a:t>
            </a: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</a:rPr>
              <a:t>(cm)</a:t>
            </a:r>
            <a:endParaRPr lang="zh-CN" altLang="en-US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D40D6090-5F7D-48B1-90EB-AA90ACA7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46" y="2807843"/>
            <a:ext cx="12600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</a:rPr>
              <a:t>22</a:t>
            </a:r>
            <a:r>
              <a:rPr lang="zh-CN" altLang="en-US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－</a:t>
            </a: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16</a:t>
            </a:r>
            <a:endParaRPr lang="zh-CN" altLang="en-US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4000F51F-CA1B-4254-A227-9C1548314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12" y="2807843"/>
            <a:ext cx="1089152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6</a:t>
            </a: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</a:rPr>
              <a:t>(cm)</a:t>
            </a:r>
            <a:endParaRPr lang="zh-CN" altLang="en-US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78" name="Rectangle 4">
            <a:extLst>
              <a:ext uri="{FF2B5EF4-FFF2-40B4-BE49-F238E27FC236}">
                <a16:creationId xmlns:a16="http://schemas.microsoft.com/office/drawing/2014/main" id="{B6E51702-BED2-41EB-A983-EE0E1BEF5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035" y="2741473"/>
            <a:ext cx="219048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96(cm²)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1E80B62-2670-0EB5-8373-C36C279A9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3" y="4190186"/>
            <a:ext cx="493515" cy="63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7" grpId="3" animBg="1"/>
      <p:bldP spid="52" grpId="0" animBg="1"/>
      <p:bldP spid="52" grpId="1" animBg="1"/>
      <p:bldP spid="54" grpId="0" animBg="1"/>
      <p:bldP spid="58" grpId="0"/>
      <p:bldP spid="59" grpId="0"/>
      <p:bldP spid="59" grpId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2" grpId="0" animBg="1"/>
      <p:bldP spid="62" grpId="1" animBg="1"/>
      <p:bldP spid="64" grpId="0"/>
      <p:bldP spid="64" grpId="1"/>
      <p:bldP spid="65" grpId="0" animBg="1"/>
      <p:bldP spid="65" grpId="1" animBg="1"/>
      <p:bldP spid="66" grpId="0"/>
      <p:bldP spid="66" grpId="1"/>
      <p:bldP spid="67" grpId="0"/>
      <p:bldP spid="67" grpId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2">
            <a:extLst>
              <a:ext uri="{FF2B5EF4-FFF2-40B4-BE49-F238E27FC236}">
                <a16:creationId xmlns:a16="http://schemas.microsoft.com/office/drawing/2014/main" id="{2A8FEDE8-F791-4253-97B7-3CACEECF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836613"/>
            <a:ext cx="22494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A60AB71-CA63-4DC7-A75B-BE55E460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2217738"/>
            <a:ext cx="615950" cy="269875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CE95DC-7E70-4B1A-B549-7043AB3C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68141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A8E53CCB-D4A2-452F-A6ED-769EC414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92375"/>
            <a:ext cx="8247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21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上圖是由</a:t>
            </a:r>
            <a:r>
              <a:rPr lang="zh-CN" altLang="en-US" sz="2800">
                <a:ea typeface="標楷體" panose="03000509000000000000" pitchFamily="65" charset="-120"/>
              </a:rPr>
              <a:t>一</a:t>
            </a:r>
            <a:r>
              <a:rPr lang="zh-TW" altLang="en-US" sz="2800">
                <a:ea typeface="標楷體" panose="03000509000000000000" pitchFamily="65" charset="-120"/>
              </a:rPr>
              <a:t>個</a:t>
            </a:r>
            <a:r>
              <a:rPr lang="zh-CN" altLang="en-US" sz="2800">
                <a:ea typeface="標楷體" panose="03000509000000000000" pitchFamily="65" charset="-120"/>
              </a:rPr>
              <a:t>菱形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zh-CN" altLang="en-US" sz="2800">
                <a:ea typeface="標楷體" panose="03000509000000000000" pitchFamily="65" charset="-120"/>
              </a:rPr>
              <a:t>一個</a:t>
            </a:r>
            <a:r>
              <a:rPr lang="zh-TW" altLang="en-US" sz="2800">
                <a:ea typeface="標楷體" panose="03000509000000000000" pitchFamily="65" charset="-120"/>
              </a:rPr>
              <a:t>正方形和</a:t>
            </a:r>
            <a:r>
              <a:rPr lang="zh-CN" altLang="en-US" sz="2800">
                <a:ea typeface="標楷體" panose="03000509000000000000" pitchFamily="65" charset="-120"/>
              </a:rPr>
              <a:t>兩</a:t>
            </a:r>
            <a:r>
              <a:rPr lang="zh-TW" altLang="en-US" sz="2800">
                <a:ea typeface="標楷體" panose="03000509000000000000" pitchFamily="65" charset="-120"/>
              </a:rPr>
              <a:t>個</a:t>
            </a:r>
            <a:r>
              <a:rPr lang="zh-CN" altLang="en-US" sz="2800">
                <a:ea typeface="標楷體" panose="03000509000000000000" pitchFamily="65" charset="-120"/>
              </a:rPr>
              <a:t>大小相同</a:t>
            </a:r>
            <a:endParaRPr lang="en-US" altLang="zh-CN" sz="2800">
              <a:ea typeface="標楷體" panose="03000509000000000000" pitchFamily="65" charset="-120"/>
            </a:endParaRPr>
          </a:p>
          <a:p>
            <a:r>
              <a:rPr lang="en-US" altLang="zh-CN" sz="2800">
                <a:ea typeface="標楷體" panose="03000509000000000000" pitchFamily="65" charset="-120"/>
              </a:rPr>
              <a:t>      </a:t>
            </a:r>
            <a:r>
              <a:rPr lang="zh-CN" altLang="en-US" sz="2800">
                <a:ea typeface="標楷體" panose="03000509000000000000" pitchFamily="65" charset="-120"/>
              </a:rPr>
              <a:t>的三角</a:t>
            </a:r>
            <a:r>
              <a:rPr lang="zh-TW" altLang="en-US" sz="2800">
                <a:ea typeface="標楷體" panose="03000509000000000000" pitchFamily="65" charset="-120"/>
              </a:rPr>
              <a:t>形組成。每個三角形的面積是</a:t>
            </a:r>
            <a:r>
              <a:rPr lang="zh-TW" altLang="zh-TW" sz="2800">
                <a:ea typeface="標楷體" panose="03000509000000000000" pitchFamily="65" charset="-120"/>
              </a:rPr>
              <a:t>多少？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318470" name="Text Box 6">
            <a:extLst>
              <a:ext uri="{FF2B5EF4-FFF2-40B4-BE49-F238E27FC236}">
                <a16:creationId xmlns:a16="http://schemas.microsoft.com/office/drawing/2014/main" id="{EE918959-F949-44AF-9964-7182728D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3500438"/>
            <a:ext cx="4357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49 = 7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7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43DABE-E073-45F6-A38A-A823E7BD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36083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38920" name="图片 1">
            <a:extLst>
              <a:ext uri="{FF2B5EF4-FFF2-40B4-BE49-F238E27FC236}">
                <a16:creationId xmlns:a16="http://schemas.microsoft.com/office/drawing/2014/main" id="{9D72BCE2-73AB-427B-B394-7BB5B69D5B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92438"/>
            <a:ext cx="6143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6">
            <a:extLst>
              <a:ext uri="{FF2B5EF4-FFF2-40B4-BE49-F238E27FC236}">
                <a16:creationId xmlns:a16="http://schemas.microsoft.com/office/drawing/2014/main" id="{A612E234-5686-416E-96BA-53E0A7B5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856163"/>
            <a:ext cx="58197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三角形的高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：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(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23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7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)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÷2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= 8(cm)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970B9ADE-ABF9-4F7F-9BA7-AF9D85E6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5332413"/>
            <a:ext cx="55006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每個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三角形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面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積是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28D3D8A-BE73-4F24-92ED-DBB421DEB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2074863"/>
            <a:ext cx="40608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正方形面積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邊長</a:t>
            </a:r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邊長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1B7B9D83-BC66-469E-BCE0-BBBB9B7F3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911600"/>
            <a:ext cx="3960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正方形的邊長是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7cm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， 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38925" name="Rectangle 8">
            <a:extLst>
              <a:ext uri="{FF2B5EF4-FFF2-40B4-BE49-F238E27FC236}">
                <a16:creationId xmlns:a16="http://schemas.microsoft.com/office/drawing/2014/main" id="{4B83D342-63AF-46EC-BA59-3ECC8497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87750"/>
            <a:ext cx="2254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A.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s-ES" altLang="zh-TW" sz="2800">
                <a:ea typeface="標楷體" panose="03000509000000000000" pitchFamily="65" charset="-120"/>
              </a:rPr>
              <a:t>2</a:t>
            </a:r>
            <a:r>
              <a:rPr lang="es-ES" altLang="zh-CN" sz="2800"/>
              <a:t>8cm</a:t>
            </a:r>
            <a:r>
              <a:rPr lang="es-ES" altLang="zh-CN" sz="2800" baseline="30000"/>
              <a:t>2</a:t>
            </a:r>
            <a:endParaRPr lang="en-US" altLang="zh-CN" sz="280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>
                <a:cs typeface="Times New Roman" panose="02020603050405020304" pitchFamily="18" charset="0"/>
              </a:rPr>
              <a:t>B.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s-E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42</a:t>
            </a:r>
            <a:r>
              <a:rPr lang="es-ES" altLang="zh-CN" sz="2800"/>
              <a:t>cm</a:t>
            </a:r>
            <a:r>
              <a:rPr lang="es-ES" altLang="zh-CN" sz="2800" baseline="30000"/>
              <a:t>2</a:t>
            </a:r>
            <a:endParaRPr lang="en-US" altLang="zh-CN" sz="280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C. </a:t>
            </a:r>
            <a:r>
              <a:rPr lang="es-ES" altLang="zh-CN" sz="2800"/>
              <a:t>56cm</a:t>
            </a:r>
            <a:r>
              <a:rPr lang="es-ES" altLang="zh-CN" sz="2800" baseline="30000"/>
              <a:t>2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endParaRPr lang="en-US" altLang="zh-CN" sz="2800"/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D. 84</a:t>
            </a:r>
            <a:r>
              <a:rPr lang="en-US" altLang="zh-CN" sz="2800"/>
              <a:t>cm</a:t>
            </a:r>
            <a:r>
              <a:rPr lang="en-US" altLang="zh-CN" sz="2800" baseline="30000"/>
              <a:t>2</a:t>
            </a:r>
            <a:endParaRPr lang="en-US" altLang="zh-CN" sz="2800"/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062F342B-62BF-418B-B8E8-643C4965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5813425"/>
            <a:ext cx="3506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7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8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es-E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cm</a:t>
            </a:r>
            <a:r>
              <a:rPr lang="es-ES" altLang="zh-CN" sz="2800" baseline="30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s-E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086276D-60FA-4EDA-A192-8C60B85AD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4371975"/>
            <a:ext cx="396081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即三角形的底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7cm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8242742-E676-4C7D-8726-D7B64BB2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2046288"/>
            <a:ext cx="39671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三角形面積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底</a:t>
            </a:r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高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÷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TW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93D8610-3561-4096-BE4F-3422EC2E9C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9363" y="2960688"/>
            <a:ext cx="14398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FB85F8F-C779-4874-A61C-BA8FA5F3506B}"/>
              </a:ext>
            </a:extLst>
          </p:cNvPr>
          <p:cNvCxnSpPr>
            <a:cxnSpLocks/>
          </p:cNvCxnSpPr>
          <p:nvPr/>
        </p:nvCxnSpPr>
        <p:spPr bwMode="auto">
          <a:xfrm>
            <a:off x="4348163" y="2960688"/>
            <a:ext cx="17367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3830CBF-2FD3-4F6E-A051-DCB42B67143B}"/>
              </a:ext>
            </a:extLst>
          </p:cNvPr>
          <p:cNvCxnSpPr>
            <a:cxnSpLocks/>
          </p:cNvCxnSpPr>
          <p:nvPr/>
        </p:nvCxnSpPr>
        <p:spPr bwMode="auto">
          <a:xfrm>
            <a:off x="6499225" y="2952750"/>
            <a:ext cx="20367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F9F02FB-A0CE-4A93-B390-2E0404C97617}"/>
              </a:ext>
            </a:extLst>
          </p:cNvPr>
          <p:cNvCxnSpPr>
            <a:cxnSpLocks/>
          </p:cNvCxnSpPr>
          <p:nvPr/>
        </p:nvCxnSpPr>
        <p:spPr bwMode="auto">
          <a:xfrm>
            <a:off x="1116013" y="3389313"/>
            <a:ext cx="14033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65CC5C86-357E-4669-8BFE-210894419F80}"/>
              </a:ext>
            </a:extLst>
          </p:cNvPr>
          <p:cNvCxnSpPr>
            <a:cxnSpLocks/>
          </p:cNvCxnSpPr>
          <p:nvPr/>
        </p:nvCxnSpPr>
        <p:spPr bwMode="auto">
          <a:xfrm>
            <a:off x="3652838" y="3382963"/>
            <a:ext cx="28463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8532217-F7C5-4B63-A016-64724BA7E473}"/>
              </a:ext>
            </a:extLst>
          </p:cNvPr>
          <p:cNvCxnSpPr>
            <a:cxnSpLocks/>
          </p:cNvCxnSpPr>
          <p:nvPr/>
        </p:nvCxnSpPr>
        <p:spPr bwMode="auto">
          <a:xfrm flipV="1">
            <a:off x="4502150" y="1273175"/>
            <a:ext cx="381000" cy="79375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6D713A8-2CF8-45AF-B7A8-9947D36EDB9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1525" y="1655763"/>
            <a:ext cx="390525" cy="85725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B22B287-7281-44D0-9ED3-CD7F2FA78897}"/>
              </a:ext>
            </a:extLst>
          </p:cNvPr>
          <p:cNvCxnSpPr>
            <a:cxnSpLocks/>
          </p:cNvCxnSpPr>
          <p:nvPr/>
        </p:nvCxnSpPr>
        <p:spPr bwMode="auto">
          <a:xfrm>
            <a:off x="4389438" y="893763"/>
            <a:ext cx="288925" cy="127000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7ACC305-1D3D-405E-9EB3-135BFFAFAB00}"/>
              </a:ext>
            </a:extLst>
          </p:cNvPr>
          <p:cNvCxnSpPr>
            <a:cxnSpLocks/>
          </p:cNvCxnSpPr>
          <p:nvPr/>
        </p:nvCxnSpPr>
        <p:spPr bwMode="auto">
          <a:xfrm>
            <a:off x="4502150" y="1355725"/>
            <a:ext cx="85725" cy="379413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69287038-C0F9-41E7-872A-664602172211}"/>
              </a:ext>
            </a:extLst>
          </p:cNvPr>
          <p:cNvCxnSpPr>
            <a:cxnSpLocks/>
          </p:cNvCxnSpPr>
          <p:nvPr/>
        </p:nvCxnSpPr>
        <p:spPr bwMode="auto">
          <a:xfrm flipV="1">
            <a:off x="3390900" y="2179638"/>
            <a:ext cx="1284288" cy="0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文本框 7985">
            <a:extLst>
              <a:ext uri="{FF2B5EF4-FFF2-40B4-BE49-F238E27FC236}">
                <a16:creationId xmlns:a16="http://schemas.microsoft.com/office/drawing/2014/main" id="{2B8BF8AD-7F06-4F95-B5BB-BD52A9AC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1349375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>
                <a:solidFill>
                  <a:srgbClr val="003399"/>
                </a:solidFill>
                <a:cs typeface="Arial" panose="020B0604020202020204" pitchFamily="34" charset="0"/>
              </a:rPr>
              <a:t>23cm</a:t>
            </a:r>
            <a:endParaRPr lang="zh-CN" altLang="zh-CN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2B24BE8-4AD6-42CC-99FA-DC7A41A48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2095500"/>
            <a:ext cx="324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菱形四條邊都相等</a:t>
            </a:r>
          </a:p>
        </p:txBody>
      </p: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ED64F652-0413-4FEB-BC90-7C055D48C7D9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6463" y="1085850"/>
            <a:ext cx="503237" cy="206375"/>
          </a:xfrm>
          <a:prstGeom prst="curvedConnector3">
            <a:avLst>
              <a:gd name="adj1" fmla="val -5620"/>
            </a:avLst>
          </a:prstGeom>
          <a:noFill/>
          <a:ln w="12700" algn="ctr">
            <a:solidFill>
              <a:srgbClr val="00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文本框 7985">
            <a:extLst>
              <a:ext uri="{FF2B5EF4-FFF2-40B4-BE49-F238E27FC236}">
                <a16:creationId xmlns:a16="http://schemas.microsoft.com/office/drawing/2014/main" id="{84BC9749-9084-4784-93DF-D6537E387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896938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>
                <a:solidFill>
                  <a:srgbClr val="003399"/>
                </a:solidFill>
                <a:cs typeface="Arial" panose="020B0604020202020204" pitchFamily="34" charset="0"/>
              </a:rPr>
              <a:t>7cm</a:t>
            </a:r>
            <a:endParaRPr lang="zh-CN" altLang="zh-CN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5CA5DD77-2E61-4A7B-B8DE-C1C9483AA4C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97375" y="901700"/>
            <a:ext cx="101600" cy="455613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0C485DEB-A4D8-4D4D-8849-F04F897CBD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84700" y="1735138"/>
            <a:ext cx="85725" cy="428625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70B7EA3F-89EB-42C8-A046-FC7A51D85C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13275" y="1919288"/>
            <a:ext cx="611188" cy="0"/>
          </a:xfrm>
          <a:prstGeom prst="straightConnector1">
            <a:avLst/>
          </a:prstGeom>
          <a:noFill/>
          <a:ln w="12700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文本框 7985">
            <a:extLst>
              <a:ext uri="{FF2B5EF4-FFF2-40B4-BE49-F238E27FC236}">
                <a16:creationId xmlns:a16="http://schemas.microsoft.com/office/drawing/2014/main" id="{AD9F2B66-3136-487D-9A29-5F754FF7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1757363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>
                <a:solidFill>
                  <a:srgbClr val="003399"/>
                </a:solidFill>
                <a:cs typeface="Arial" panose="020B0604020202020204" pitchFamily="34" charset="0"/>
              </a:rPr>
              <a:t>8cm</a:t>
            </a:r>
            <a:endParaRPr lang="zh-CN" altLang="zh-CN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38947" name="文本框 7983">
            <a:extLst>
              <a:ext uri="{FF2B5EF4-FFF2-40B4-BE49-F238E27FC236}">
                <a16:creationId xmlns:a16="http://schemas.microsoft.com/office/drawing/2014/main" id="{B316A6C4-66A5-46C0-A79A-09DACB646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1400175"/>
            <a:ext cx="13192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>
                <a:cs typeface="Arial" panose="020B0604020202020204" pitchFamily="34" charset="0"/>
              </a:rPr>
              <a:t>49cm</a:t>
            </a:r>
            <a:r>
              <a:rPr lang="en-US" altLang="zh-CN" baseline="30000">
                <a:cs typeface="Arial" panose="020B0604020202020204" pitchFamily="34" charset="0"/>
              </a:rPr>
              <a:t>2</a:t>
            </a:r>
            <a:endParaRPr lang="zh-CN" altLang="zh-CN">
              <a:cs typeface="Arial" panose="020B0604020202020204" pitchFamily="34" charset="0"/>
            </a:endParaRPr>
          </a:p>
        </p:txBody>
      </p:sp>
      <p:cxnSp>
        <p:nvCxnSpPr>
          <p:cNvPr id="38948" name="自选图形 7984">
            <a:extLst>
              <a:ext uri="{FF2B5EF4-FFF2-40B4-BE49-F238E27FC236}">
                <a16:creationId xmlns:a16="http://schemas.microsoft.com/office/drawing/2014/main" id="{E985C68C-0366-43E3-BD4D-E261F0AAE17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81550" y="1465263"/>
            <a:ext cx="4349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9" name="文本框 7985">
            <a:extLst>
              <a:ext uri="{FF2B5EF4-FFF2-40B4-BE49-F238E27FC236}">
                <a16:creationId xmlns:a16="http://schemas.microsoft.com/office/drawing/2014/main" id="{99E71D42-B085-4EA0-844A-8B8F5CF8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2170113"/>
            <a:ext cx="6588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>
                <a:cs typeface="Arial" panose="020B0604020202020204" pitchFamily="34" charset="0"/>
              </a:rPr>
              <a:t>23cm</a:t>
            </a:r>
            <a:endParaRPr lang="zh-CN" altLang="zh-CN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7" grpId="0" animBg="1"/>
      <p:bldP spid="318470" grpId="0"/>
      <p:bldP spid="318470" grpId="1"/>
      <p:bldP spid="28" grpId="0"/>
      <p:bldP spid="31" grpId="0"/>
      <p:bldP spid="31" grpId="1"/>
      <p:bldP spid="34" grpId="0"/>
      <p:bldP spid="34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5" grpId="0"/>
      <p:bldP spid="35" grpId="1"/>
      <p:bldP spid="62" grpId="0"/>
      <p:bldP spid="62" grpId="1"/>
      <p:bldP spid="63" grpId="0"/>
      <p:bldP spid="63" grpId="1"/>
      <p:bldP spid="76" grpId="0"/>
      <p:bldP spid="76" grpId="1"/>
      <p:bldP spid="83" grpId="0"/>
      <p:bldP spid="8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>
            <a:extLst>
              <a:ext uri="{FF2B5EF4-FFF2-40B4-BE49-F238E27FC236}">
                <a16:creationId xmlns:a16="http://schemas.microsoft.com/office/drawing/2014/main" id="{D6CBB220-C740-42C3-9142-FAC6B84D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546225"/>
            <a:ext cx="41560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6">
            <a:extLst>
              <a:ext uri="{FF2B5EF4-FFF2-40B4-BE49-F238E27FC236}">
                <a16:creationId xmlns:a16="http://schemas.microsoft.com/office/drawing/2014/main" id="{26FACE29-4205-470D-AC06-F0925501C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2549525"/>
            <a:ext cx="13033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高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F20437FD-8CC0-46EB-96C9-26CECBA92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3987800"/>
            <a:ext cx="3575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的面積 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的面積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的面積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0BD6451-99DD-44FB-879B-0AFFA5854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1292225"/>
            <a:ext cx="542925" cy="249238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4485CE9-7E39-4C82-8C98-D52D686A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228975"/>
            <a:ext cx="542925" cy="250825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629059E-4224-4F1B-883A-3F525C12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3219450"/>
            <a:ext cx="542925" cy="249238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D56D91-06A2-4ABB-B47E-8AB37BD1E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513080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9945" name="Rectangle 8">
            <a:extLst>
              <a:ext uri="{FF2B5EF4-FFF2-40B4-BE49-F238E27FC236}">
                <a16:creationId xmlns:a16="http://schemas.microsoft.com/office/drawing/2014/main" id="{FA08867D-B07B-4D91-B733-40F889B5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24313"/>
            <a:ext cx="628808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A.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n-US" altLang="zh-CN" sz="2800">
                <a:ea typeface="標楷體" panose="03000509000000000000" pitchFamily="65" charset="-120"/>
              </a:rPr>
              <a:t>O</a:t>
            </a:r>
            <a:r>
              <a:rPr lang="zh-TW" altLang="en-US" sz="2800">
                <a:ea typeface="標楷體" panose="03000509000000000000" pitchFamily="65" charset="-120"/>
              </a:rPr>
              <a:t>的面積是</a:t>
            </a:r>
            <a:r>
              <a:rPr lang="en-US" altLang="zh-CN" sz="2800">
                <a:ea typeface="標楷體" panose="03000509000000000000" pitchFamily="65" charset="-120"/>
              </a:rPr>
              <a:t>P</a:t>
            </a:r>
            <a:r>
              <a:rPr lang="zh-TW" altLang="en-US" sz="2800">
                <a:ea typeface="標楷體" panose="03000509000000000000" pitchFamily="65" charset="-120"/>
              </a:rPr>
              <a:t>的三倍。</a:t>
            </a:r>
            <a:endParaRPr lang="en-US" altLang="zh-CN" sz="2800">
              <a:ea typeface="標楷體" panose="03000509000000000000" pitchFamily="65" charset="-120"/>
            </a:endParaRPr>
          </a:p>
          <a:p>
            <a:pPr>
              <a:spcAft>
                <a:spcPct val="20000"/>
              </a:spcAft>
            </a:pPr>
            <a:r>
              <a:rPr lang="en-US" altLang="zh-CN" sz="2800">
                <a:cs typeface="Times New Roman" panose="02020603050405020304" pitchFamily="18" charset="0"/>
              </a:rPr>
              <a:t>B.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ea typeface="標楷體" panose="03000509000000000000" pitchFamily="65" charset="-120"/>
              </a:rPr>
              <a:t>P</a:t>
            </a:r>
            <a:r>
              <a:rPr lang="zh-TW" altLang="en-US" sz="2800">
                <a:ea typeface="標楷體" panose="03000509000000000000" pitchFamily="65" charset="-120"/>
              </a:rPr>
              <a:t>的面積比</a:t>
            </a:r>
            <a:r>
              <a:rPr lang="en-US" altLang="zh-CN" sz="2800">
                <a:ea typeface="標楷體" panose="03000509000000000000" pitchFamily="65" charset="-120"/>
              </a:rPr>
              <a:t>Q</a:t>
            </a:r>
            <a:r>
              <a:rPr lang="zh-TW" altLang="en-US" sz="2800">
                <a:ea typeface="標楷體" panose="03000509000000000000" pitchFamily="65" charset="-120"/>
              </a:rPr>
              <a:t>的小。</a:t>
            </a:r>
            <a:endParaRPr lang="en-US" altLang="zh-CN" sz="2800">
              <a:ea typeface="標楷體" panose="03000509000000000000" pitchFamily="65" charset="-120"/>
            </a:endParaRPr>
          </a:p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C. O</a:t>
            </a:r>
            <a:r>
              <a:rPr lang="zh-TW" altLang="en-US" sz="2800">
                <a:ea typeface="標楷體" panose="03000509000000000000" pitchFamily="65" charset="-120"/>
              </a:rPr>
              <a:t>的面積與</a:t>
            </a:r>
            <a:r>
              <a:rPr lang="en-US" altLang="zh-CN" sz="2800">
                <a:ea typeface="標楷體" panose="03000509000000000000" pitchFamily="65" charset="-120"/>
              </a:rPr>
              <a:t>P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en-US" altLang="zh-CN" sz="2800">
                <a:ea typeface="標楷體" panose="03000509000000000000" pitchFamily="65" charset="-120"/>
              </a:rPr>
              <a:t>Q</a:t>
            </a:r>
            <a:r>
              <a:rPr lang="zh-TW" altLang="en-US" sz="2800">
                <a:ea typeface="標楷體" panose="03000509000000000000" pitchFamily="65" charset="-120"/>
              </a:rPr>
              <a:t>的總面積相等。</a:t>
            </a:r>
            <a:endParaRPr lang="en-US" altLang="zh-CN" sz="2800">
              <a:ea typeface="標楷體" panose="03000509000000000000" pitchFamily="65" charset="-120"/>
            </a:endParaRPr>
          </a:p>
          <a:p>
            <a:pPr>
              <a:spcAft>
                <a:spcPct val="20000"/>
              </a:spcAft>
            </a:pPr>
            <a:r>
              <a:rPr lang="en-US" altLang="zh-CN" sz="2800">
                <a:ea typeface="標楷體" panose="03000509000000000000" pitchFamily="65" charset="-120"/>
              </a:rPr>
              <a:t>D. Q</a:t>
            </a:r>
            <a:r>
              <a:rPr lang="zh-TW" altLang="en-US" sz="2800">
                <a:ea typeface="標楷體" panose="03000509000000000000" pitchFamily="65" charset="-120"/>
              </a:rPr>
              <a:t>的面積比</a:t>
            </a:r>
            <a:r>
              <a:rPr lang="en-US" altLang="zh-CN" sz="2800">
                <a:ea typeface="標楷體" panose="03000509000000000000" pitchFamily="65" charset="-120"/>
              </a:rPr>
              <a:t>P</a:t>
            </a:r>
            <a:r>
              <a:rPr lang="zh-TW" altLang="en-US" sz="2800">
                <a:ea typeface="標楷體" panose="03000509000000000000" pitchFamily="65" charset="-120"/>
              </a:rPr>
              <a:t>的小。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39946" name="Rectangle 5">
            <a:extLst>
              <a:ext uri="{FF2B5EF4-FFF2-40B4-BE49-F238E27FC236}">
                <a16:creationId xmlns:a16="http://schemas.microsoft.com/office/drawing/2014/main" id="{376F4FD5-102A-4362-9E95-29FDBA87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484563"/>
            <a:ext cx="824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22.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根據上圖，下列哪一項描述是正確的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E20B2C-C9CA-4B8B-832A-E9E5A569B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50387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7A209E6-A2CD-4E5C-BDFA-8390B0F60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838200"/>
            <a:ext cx="4841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三角形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的高相等。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CD532E09-228D-4F1A-ACAC-471DA442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2085975"/>
            <a:ext cx="3429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的面積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高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B82A6A6-0D03-4B47-A136-583A0AA6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5486400"/>
            <a:ext cx="56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4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4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1F73658-0B0B-4B6F-96D3-B540F1080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38725"/>
            <a:ext cx="56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4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4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1E003B7-5E9C-49C6-A4B5-47543A82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4427538"/>
            <a:ext cx="561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4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4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87262AF-D491-4867-99F8-BCF37D80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3894138"/>
            <a:ext cx="561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4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4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39954" name="直接箭头连接符 4">
            <a:extLst>
              <a:ext uri="{FF2B5EF4-FFF2-40B4-BE49-F238E27FC236}">
                <a16:creationId xmlns:a16="http://schemas.microsoft.com/office/drawing/2014/main" id="{3D3B5EFC-001E-40BA-B871-35163FBDC4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1738" y="1582738"/>
            <a:ext cx="1244600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直接箭头连接符 43">
            <a:extLst>
              <a:ext uri="{FF2B5EF4-FFF2-40B4-BE49-F238E27FC236}">
                <a16:creationId xmlns:a16="http://schemas.microsoft.com/office/drawing/2014/main" id="{0A42DEF0-6BF4-4B73-AC20-74BDCD16F3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43350" y="3194050"/>
            <a:ext cx="1187450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直接箭头连接符 50">
            <a:extLst>
              <a:ext uri="{FF2B5EF4-FFF2-40B4-BE49-F238E27FC236}">
                <a16:creationId xmlns:a16="http://schemas.microsoft.com/office/drawing/2014/main" id="{DC15DA62-9A3D-487C-8B3F-519E0B248EE6}"/>
              </a:ext>
            </a:extLst>
          </p:cNvPr>
          <p:cNvCxnSpPr>
            <a:cxnSpLocks/>
          </p:cNvCxnSpPr>
          <p:nvPr/>
        </p:nvCxnSpPr>
        <p:spPr bwMode="auto">
          <a:xfrm>
            <a:off x="1500188" y="3186113"/>
            <a:ext cx="2428875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3CBF93C4-289D-45B2-BC06-711EB277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798513"/>
            <a:ext cx="3967162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三角形面積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底</a:t>
            </a:r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高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÷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TW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" name="Text Box 6">
            <a:extLst>
              <a:ext uri="{FF2B5EF4-FFF2-40B4-BE49-F238E27FC236}">
                <a16:creationId xmlns:a16="http://schemas.microsoft.com/office/drawing/2014/main" id="{C2ACF8CB-5748-4696-A912-062B52D9D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2074863"/>
            <a:ext cx="1304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高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365457F-7C9D-4B41-B4C2-DD3C009E878B}"/>
              </a:ext>
            </a:extLst>
          </p:cNvPr>
          <p:cNvGrpSpPr>
            <a:grpSpLocks/>
          </p:cNvGrpSpPr>
          <p:nvPr/>
        </p:nvGrpSpPr>
        <p:grpSpPr bwMode="auto">
          <a:xfrm>
            <a:off x="2435225" y="1666875"/>
            <a:ext cx="155575" cy="1433513"/>
            <a:chOff x="3215469" y="1301829"/>
            <a:chExt cx="81280" cy="813917"/>
          </a:xfrm>
        </p:grpSpPr>
        <p:cxnSp>
          <p:nvCxnSpPr>
            <p:cNvPr id="39971" name="直接连接符 7">
              <a:extLst>
                <a:ext uri="{FF2B5EF4-FFF2-40B4-BE49-F238E27FC236}">
                  <a16:creationId xmlns:a16="http://schemas.microsoft.com/office/drawing/2014/main" id="{8F26E853-2A4A-47BE-A208-9CA5927F82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6297" y="1301829"/>
              <a:ext cx="0" cy="795768"/>
            </a:xfrm>
            <a:prstGeom prst="line">
              <a:avLst/>
            </a:prstGeom>
            <a:noFill/>
            <a:ln w="28575" algn="ctr">
              <a:solidFill>
                <a:srgbClr val="00B0F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72" name="任意多边形: 形状 9">
              <a:extLst>
                <a:ext uri="{FF2B5EF4-FFF2-40B4-BE49-F238E27FC236}">
                  <a16:creationId xmlns:a16="http://schemas.microsoft.com/office/drawing/2014/main" id="{90E6DDC9-0058-4F41-AF8D-A76A54E8B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469" y="2019226"/>
              <a:ext cx="81280" cy="96520"/>
            </a:xfrm>
            <a:custGeom>
              <a:avLst/>
              <a:gdLst>
                <a:gd name="T0" fmla="*/ 0 w 81280"/>
                <a:gd name="T1" fmla="*/ 0 h 96520"/>
                <a:gd name="T2" fmla="*/ 81280 w 81280"/>
                <a:gd name="T3" fmla="*/ 0 h 96520"/>
                <a:gd name="T4" fmla="*/ 81280 w 81280"/>
                <a:gd name="T5" fmla="*/ 96520 h 965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280" h="96520">
                  <a:moveTo>
                    <a:pt x="0" y="0"/>
                  </a:moveTo>
                  <a:lnTo>
                    <a:pt x="81280" y="0"/>
                  </a:lnTo>
                  <a:lnTo>
                    <a:pt x="81280" y="96520"/>
                  </a:lnTo>
                </a:path>
              </a:pathLst>
            </a:cu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B1C6B48-70FE-4182-B28F-D15CEF2C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2322513"/>
            <a:ext cx="471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solidFill>
                  <a:srgbClr val="00B0F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82230C66-83D7-4FE2-B586-EE402EEC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2522538"/>
            <a:ext cx="3429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的面積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高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878E3656-5851-4D9B-894C-DD92185E8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984500"/>
            <a:ext cx="36782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的面積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的面積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" name="Text Box 6">
            <a:extLst>
              <a:ext uri="{FF2B5EF4-FFF2-40B4-BE49-F238E27FC236}">
                <a16:creationId xmlns:a16="http://schemas.microsoft.com/office/drawing/2014/main" id="{B54807CB-E880-455C-B3D0-AE246CE5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1260475"/>
            <a:ext cx="30146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等底等高。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6" name="Text Box 6">
            <a:extLst>
              <a:ext uri="{FF2B5EF4-FFF2-40B4-BE49-F238E27FC236}">
                <a16:creationId xmlns:a16="http://schemas.microsoft.com/office/drawing/2014/main" id="{B95F2C17-B19F-40AE-B9A1-37FAF0F80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1636713"/>
            <a:ext cx="36020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的面積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面積</a:t>
            </a:r>
          </a:p>
        </p:txBody>
      </p:sp>
      <p:sp>
        <p:nvSpPr>
          <p:cNvPr id="39965" name="文本框 7962">
            <a:extLst>
              <a:ext uri="{FF2B5EF4-FFF2-40B4-BE49-F238E27FC236}">
                <a16:creationId xmlns:a16="http://schemas.microsoft.com/office/drawing/2014/main" id="{00AD0E57-6E9D-48F4-89F0-65BD2A017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3162300"/>
            <a:ext cx="7477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>
                <a:cs typeface="Arial" panose="020B0604020202020204" pitchFamily="34" charset="0"/>
              </a:rPr>
              <a:t>4cm</a:t>
            </a:r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39966" name="文本框 7964">
            <a:extLst>
              <a:ext uri="{FF2B5EF4-FFF2-40B4-BE49-F238E27FC236}">
                <a16:creationId xmlns:a16="http://schemas.microsoft.com/office/drawing/2014/main" id="{02C3C6B1-CE7C-40AA-8EDA-4C02F927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154363"/>
            <a:ext cx="692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>
                <a:cs typeface="Arial" panose="020B0604020202020204" pitchFamily="34" charset="0"/>
              </a:rPr>
              <a:t>2cm</a:t>
            </a:r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39967" name="文本框 7966">
            <a:extLst>
              <a:ext uri="{FF2B5EF4-FFF2-40B4-BE49-F238E27FC236}">
                <a16:creationId xmlns:a16="http://schemas.microsoft.com/office/drawing/2014/main" id="{637E3F8B-A015-4313-B578-7188DAAE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1227138"/>
            <a:ext cx="6350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CN">
                <a:cs typeface="Arial" panose="020B0604020202020204" pitchFamily="34" charset="0"/>
              </a:rPr>
              <a:t>2cm</a:t>
            </a:r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39968" name="TextBox 31">
            <a:extLst>
              <a:ext uri="{FF2B5EF4-FFF2-40B4-BE49-F238E27FC236}">
                <a16:creationId xmlns:a16="http://schemas.microsoft.com/office/drawing/2014/main" id="{0385EB6A-B932-48D7-996B-909ABE76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768475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/>
              <a:t>P</a:t>
            </a:r>
            <a:endParaRPr lang="zh-CN" altLang="en-US"/>
          </a:p>
        </p:txBody>
      </p:sp>
      <p:sp>
        <p:nvSpPr>
          <p:cNvPr id="39969" name="TextBox 32">
            <a:extLst>
              <a:ext uri="{FF2B5EF4-FFF2-40B4-BE49-F238E27FC236}">
                <a16:creationId xmlns:a16="http://schemas.microsoft.com/office/drawing/2014/main" id="{066D3D9B-9D86-41E8-ACBC-39886155E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2670175"/>
            <a:ext cx="42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/>
              <a:t>Q</a:t>
            </a:r>
            <a:endParaRPr lang="zh-CN" altLang="en-US"/>
          </a:p>
        </p:txBody>
      </p:sp>
      <p:sp>
        <p:nvSpPr>
          <p:cNvPr id="39970" name="TextBox 33">
            <a:extLst>
              <a:ext uri="{FF2B5EF4-FFF2-40B4-BE49-F238E27FC236}">
                <a16:creationId xmlns:a16="http://schemas.microsoft.com/office/drawing/2014/main" id="{3F26E14B-4390-4D57-834E-12957250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2598738"/>
            <a:ext cx="32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/>
              <a:t>O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3" grpId="0"/>
      <p:bldP spid="63" grpId="1"/>
      <p:bldP spid="14" grpId="0" animBg="1"/>
      <p:bldP spid="14" grpId="1" animBg="1"/>
      <p:bldP spid="14" grpId="2" animBg="1"/>
      <p:bldP spid="14" grpId="3" animBg="1"/>
      <p:bldP spid="58" grpId="0" animBg="1"/>
      <p:bldP spid="58" grpId="1" animBg="1"/>
      <p:bldP spid="57" grpId="0" animBg="1"/>
      <p:bldP spid="57" grpId="1" animBg="1"/>
      <p:bldP spid="27" grpId="0" animBg="1"/>
      <p:bldP spid="28" grpId="0"/>
      <p:bldP spid="13" grpId="0"/>
      <p:bldP spid="13" grpId="1"/>
      <p:bldP spid="41" grpId="0"/>
      <p:bldP spid="41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53" grpId="0"/>
      <p:bldP spid="53" grpId="1"/>
      <p:bldP spid="54" grpId="0"/>
      <p:bldP spid="54" grpId="1"/>
      <p:bldP spid="12" grpId="0"/>
      <p:bldP spid="12" grpId="1"/>
      <p:bldP spid="59" grpId="0"/>
      <p:bldP spid="59" grpId="1"/>
      <p:bldP spid="61" grpId="0"/>
      <p:bldP spid="61" grpId="1"/>
      <p:bldP spid="62" grpId="0"/>
      <p:bldP spid="62" grpId="1"/>
      <p:bldP spid="66" grpId="0"/>
      <p:bldP spid="6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4462872-5BAB-49BB-B77D-A10D7FCC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72757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0963" name="Text Box 117">
            <a:extLst>
              <a:ext uri="{FF2B5EF4-FFF2-40B4-BE49-F238E27FC236}">
                <a16:creationId xmlns:a16="http://schemas.microsoft.com/office/drawing/2014/main" id="{A66FE3CF-2B8A-4220-BB56-5532ABD1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643438"/>
            <a:ext cx="56594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CN" sz="2800"/>
              <a:t>752km/h </a:t>
            </a:r>
            <a:r>
              <a:rPr lang="zh-TW" altLang="en-US" sz="2800">
                <a:ea typeface="標楷體" panose="03000509000000000000" pitchFamily="65" charset="-120"/>
              </a:rPr>
              <a:t>　      　　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CN" sz="2800"/>
              <a:t>47km/h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en-US" altLang="zh-CN" sz="2800"/>
              <a:t>43km/h </a:t>
            </a:r>
            <a:r>
              <a:rPr lang="zh-TW" altLang="en-US" sz="2800">
                <a:ea typeface="標楷體" panose="03000509000000000000" pitchFamily="65" charset="-120"/>
              </a:rPr>
              <a:t>　　     　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/>
              <a:t>4km/h</a:t>
            </a:r>
            <a:endParaRPr lang="zh-TW" altLang="en-US" sz="2800" baseline="300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F36577-B964-4F74-BA79-CAA6D5EBE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4633913"/>
            <a:ext cx="9286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49FEB9F-E118-4D96-B353-B0EF768A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847975"/>
            <a:ext cx="85725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23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CN" altLang="en-US" sz="2800">
                <a:ea typeface="標楷體" panose="03000509000000000000" pitchFamily="65" charset="-120"/>
              </a:rPr>
              <a:t>上圖中</a:t>
            </a:r>
            <a:r>
              <a:rPr lang="zh-TW" altLang="en-US" sz="2800">
                <a:ea typeface="標楷體" panose="03000509000000000000" pitchFamily="65" charset="-120"/>
              </a:rPr>
              <a:t>，一輛巴士以平均速率</a:t>
            </a:r>
            <a:r>
              <a:rPr lang="en-US" altLang="en-US" sz="2800">
                <a:ea typeface="標楷體" panose="03000509000000000000" pitchFamily="65" charset="-120"/>
              </a:rPr>
              <a:t>43km/h</a:t>
            </a:r>
            <a:r>
              <a:rPr lang="zh-TW" altLang="en-US" sz="2800">
                <a:ea typeface="標楷體" panose="03000509000000000000" pitchFamily="65" charset="-120"/>
              </a:rPr>
              <a:t>由</a:t>
            </a:r>
            <a:r>
              <a:rPr lang="en-US" altLang="en-US" sz="2800">
                <a:ea typeface="標楷體" panose="03000509000000000000" pitchFamily="65" charset="-120"/>
              </a:rPr>
              <a:t>X</a:t>
            </a:r>
            <a:r>
              <a:rPr lang="zh-TW" altLang="en-US" sz="2800">
                <a:ea typeface="標楷體" panose="03000509000000000000" pitchFamily="65" charset="-120"/>
              </a:rPr>
              <a:t>市直接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前往</a:t>
            </a:r>
            <a:r>
              <a:rPr lang="en-US" altLang="en-US" sz="2800">
                <a:ea typeface="標楷體" panose="03000509000000000000" pitchFamily="65" charset="-120"/>
              </a:rPr>
              <a:t>Y</a:t>
            </a:r>
            <a:r>
              <a:rPr lang="zh-TW" altLang="en-US" sz="2800">
                <a:ea typeface="標楷體" panose="03000509000000000000" pitchFamily="65" charset="-120"/>
              </a:rPr>
              <a:t>市。同一時間，一輛汽車由</a:t>
            </a:r>
            <a:r>
              <a:rPr lang="en-US" altLang="en-US" sz="2800">
                <a:ea typeface="標楷體" panose="03000509000000000000" pitchFamily="65" charset="-120"/>
              </a:rPr>
              <a:t>X</a:t>
            </a:r>
            <a:r>
              <a:rPr lang="zh-TW" altLang="en-US" sz="2800">
                <a:ea typeface="標楷體" panose="03000509000000000000" pitchFamily="65" charset="-120"/>
              </a:rPr>
              <a:t>市出發，經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en-US" sz="2800">
                <a:ea typeface="標楷體" panose="03000509000000000000" pitchFamily="65" charset="-120"/>
              </a:rPr>
              <a:t>      Z</a:t>
            </a:r>
            <a:r>
              <a:rPr lang="zh-TW" altLang="en-US" sz="2800">
                <a:ea typeface="標楷體" panose="03000509000000000000" pitchFamily="65" charset="-120"/>
              </a:rPr>
              <a:t>市前往</a:t>
            </a:r>
            <a:r>
              <a:rPr lang="en-US" altLang="en-US" sz="2800">
                <a:ea typeface="標楷體" panose="03000509000000000000" pitchFamily="65" charset="-120"/>
              </a:rPr>
              <a:t>Y</a:t>
            </a:r>
            <a:r>
              <a:rPr lang="zh-TW" altLang="en-US" sz="2800">
                <a:ea typeface="標楷體" panose="03000509000000000000" pitchFamily="65" charset="-120"/>
              </a:rPr>
              <a:t>市。如果兩輛車同時到達</a:t>
            </a:r>
            <a:r>
              <a:rPr lang="en-US" altLang="en-US" sz="2800">
                <a:ea typeface="標楷體" panose="03000509000000000000" pitchFamily="65" charset="-120"/>
              </a:rPr>
              <a:t>Y</a:t>
            </a:r>
            <a:r>
              <a:rPr lang="zh-TW" altLang="en-US" sz="2800">
                <a:ea typeface="標楷體" panose="03000509000000000000" pitchFamily="65" charset="-120"/>
              </a:rPr>
              <a:t>市，汽車的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平均速率是多少？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pic>
        <p:nvPicPr>
          <p:cNvPr id="40966" name="图片 1">
            <a:extLst>
              <a:ext uri="{FF2B5EF4-FFF2-40B4-BE49-F238E27FC236}">
                <a16:creationId xmlns:a16="http://schemas.microsoft.com/office/drawing/2014/main" id="{536D482F-75A5-4ABE-90AA-DB3E7461B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03588"/>
            <a:ext cx="5540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CE38727-9FD9-45C8-A292-276181EA6A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0125" y="4202113"/>
            <a:ext cx="10382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4A83379-4683-441B-8C52-D8FB5AE7D8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2138" y="3322638"/>
            <a:ext cx="525621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图片 2">
            <a:extLst>
              <a:ext uri="{FF2B5EF4-FFF2-40B4-BE49-F238E27FC236}">
                <a16:creationId xmlns:a16="http://schemas.microsoft.com/office/drawing/2014/main" id="{1D332F82-7809-4A7E-B5D2-CFCCA0DC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749300"/>
            <a:ext cx="4284662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文本框 6">
            <a:extLst>
              <a:ext uri="{FF2B5EF4-FFF2-40B4-BE49-F238E27FC236}">
                <a16:creationId xmlns:a16="http://schemas.microsoft.com/office/drawing/2014/main" id="{FEC6148A-7048-4EBB-A6EC-458D57729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4616450"/>
            <a:ext cx="3054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汽車的平均速率是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40" name="Straight Connector 66">
            <a:extLst>
              <a:ext uri="{FF2B5EF4-FFF2-40B4-BE49-F238E27FC236}">
                <a16:creationId xmlns:a16="http://schemas.microsoft.com/office/drawing/2014/main" id="{0F6BEE46-6042-40BD-96D0-E7B1E3C59C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0125" y="4610100"/>
            <a:ext cx="13684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68">
            <a:extLst>
              <a:ext uri="{FF2B5EF4-FFF2-40B4-BE49-F238E27FC236}">
                <a16:creationId xmlns:a16="http://schemas.microsoft.com/office/drawing/2014/main" id="{AFAE04D0-25FF-433A-9724-04D47F1E75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3756025"/>
            <a:ext cx="30622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68">
            <a:extLst>
              <a:ext uri="{FF2B5EF4-FFF2-40B4-BE49-F238E27FC236}">
                <a16:creationId xmlns:a16="http://schemas.microsoft.com/office/drawing/2014/main" id="{63C9B2A3-6480-40FB-AF4A-6B3A9CA642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4300" y="4202113"/>
            <a:ext cx="30241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68">
            <a:extLst>
              <a:ext uri="{FF2B5EF4-FFF2-40B4-BE49-F238E27FC236}">
                <a16:creationId xmlns:a16="http://schemas.microsoft.com/office/drawing/2014/main" id="{1BBD9E99-4082-4A4E-A0B3-FFFF7EDB40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5825" y="4183063"/>
            <a:ext cx="19573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68">
            <a:extLst>
              <a:ext uri="{FF2B5EF4-FFF2-40B4-BE49-F238E27FC236}">
                <a16:creationId xmlns:a16="http://schemas.microsoft.com/office/drawing/2014/main" id="{274F98B2-DAC2-4E4A-9E3F-2F8E0D1166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0125" y="3767138"/>
            <a:ext cx="12684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A5534C68-3461-4D5C-AE40-072AA533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1320800"/>
            <a:ext cx="566737" cy="269875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EEF5064-62B5-4A62-B209-A73CB8C8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1289050"/>
            <a:ext cx="576262" cy="269875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FE3EB6D-9A2F-48E3-A48E-D773E6F15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2606675"/>
            <a:ext cx="649287" cy="2794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60" name="文本框 6">
            <a:extLst>
              <a:ext uri="{FF2B5EF4-FFF2-40B4-BE49-F238E27FC236}">
                <a16:creationId xmlns:a16="http://schemas.microsoft.com/office/drawing/2014/main" id="{A0C3F7C9-EBB9-4BBC-9267-0196434FC573}"/>
              </a:ext>
            </a:extLst>
          </p:cNvPr>
          <p:cNvSpPr txBox="1"/>
          <p:nvPr/>
        </p:nvSpPr>
        <p:spPr>
          <a:xfrm>
            <a:off x="1100138" y="5054600"/>
            <a:ext cx="1919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 (83</a:t>
            </a:r>
            <a:r>
              <a:rPr lang="zh-TW" altLang="en-US" sz="2800" kern="1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105)</a:t>
            </a:r>
          </a:p>
        </p:txBody>
      </p:sp>
      <p:sp>
        <p:nvSpPr>
          <p:cNvPr id="61" name="文本框 6">
            <a:extLst>
              <a:ext uri="{FF2B5EF4-FFF2-40B4-BE49-F238E27FC236}">
                <a16:creationId xmlns:a16="http://schemas.microsoft.com/office/drawing/2014/main" id="{B0437B44-1DA4-4213-899D-4668DF1D2B4E}"/>
              </a:ext>
            </a:extLst>
          </p:cNvPr>
          <p:cNvSpPr txBox="1"/>
          <p:nvPr/>
        </p:nvSpPr>
        <p:spPr>
          <a:xfrm>
            <a:off x="5430838" y="1838325"/>
            <a:ext cx="3679825" cy="1031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2800" kern="100" dirty="0">
                <a:solidFill>
                  <a:srgbClr val="7030A0"/>
                </a:solidFill>
                <a:ea typeface="DFKai-SB" panose="03000509000000000000" pitchFamily="65" charset="-120"/>
              </a:rPr>
              <a:t>巴士行駛了的時間 </a:t>
            </a:r>
            <a:r>
              <a:rPr lang="en-US" altLang="zh-TW" sz="2800" kern="100" dirty="0">
                <a:solidFill>
                  <a:srgbClr val="7030A0"/>
                </a:solidFill>
                <a:ea typeface="DFKai-SB" panose="03000509000000000000" pitchFamily="65" charset="-120"/>
              </a:rPr>
              <a:t>=</a:t>
            </a:r>
          </a:p>
          <a:p>
            <a:pPr>
              <a:spcAft>
                <a:spcPts val="600"/>
              </a:spcAft>
              <a:defRPr/>
            </a:pPr>
            <a:r>
              <a:rPr lang="zh-TW" altLang="en-US" sz="2800" kern="100" dirty="0">
                <a:solidFill>
                  <a:srgbClr val="7030A0"/>
                </a:solidFill>
                <a:ea typeface="DFKai-SB" panose="03000509000000000000" pitchFamily="65" charset="-120"/>
              </a:rPr>
              <a:t>汽車行駛了的時間</a:t>
            </a:r>
            <a:endParaRPr lang="en-US" altLang="zh-TW" sz="2800" kern="100" dirty="0">
              <a:solidFill>
                <a:srgbClr val="7030A0"/>
              </a:solidFill>
              <a:ea typeface="DFKai-SB" panose="03000509000000000000" pitchFamily="65" charset="-12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8EE9D29-478F-41A1-AF9C-7A663A0F5598}"/>
              </a:ext>
            </a:extLst>
          </p:cNvPr>
          <p:cNvSpPr txBox="1"/>
          <p:nvPr/>
        </p:nvSpPr>
        <p:spPr>
          <a:xfrm>
            <a:off x="4178300" y="4595813"/>
            <a:ext cx="47085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TW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巴士由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X</a:t>
            </a:r>
            <a:r>
              <a:rPr lang="zh-TW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城開往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Y</a:t>
            </a:r>
            <a:r>
              <a:rPr lang="zh-TW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城</a:t>
            </a:r>
            <a:r>
              <a:rPr lang="zh-TW" altLang="en-US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行駛了</a:t>
            </a:r>
            <a:endParaRPr lang="zh-TW" altLang="zh-TW" sz="2800" kern="1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E2E6C4-1512-4F3C-AE82-1B1FE3DF2406}"/>
              </a:ext>
            </a:extLst>
          </p:cNvPr>
          <p:cNvSpPr txBox="1"/>
          <p:nvPr/>
        </p:nvSpPr>
        <p:spPr>
          <a:xfrm>
            <a:off x="2828925" y="5049838"/>
            <a:ext cx="5905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4</a:t>
            </a:r>
            <a:endParaRPr lang="zh-TW" altLang="en-US" sz="2800" kern="100" dirty="0">
              <a:solidFill>
                <a:srgbClr val="003399"/>
              </a:solidFill>
              <a:ea typeface="DFKai-SB" panose="03000509000000000000" pitchFamily="65" charset="-120"/>
            </a:endParaRPr>
          </a:p>
        </p:txBody>
      </p:sp>
      <p:sp>
        <p:nvSpPr>
          <p:cNvPr id="64" name="文本框 6">
            <a:extLst>
              <a:ext uri="{FF2B5EF4-FFF2-40B4-BE49-F238E27FC236}">
                <a16:creationId xmlns:a16="http://schemas.microsoft.com/office/drawing/2014/main" id="{3FF57866-1286-4C8E-9F41-9A92A2B9A49B}"/>
              </a:ext>
            </a:extLst>
          </p:cNvPr>
          <p:cNvSpPr txBox="1"/>
          <p:nvPr/>
        </p:nvSpPr>
        <p:spPr>
          <a:xfrm>
            <a:off x="952500" y="5556250"/>
            <a:ext cx="1919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= </a:t>
            </a:r>
            <a:r>
              <a:rPr lang="en-US" altLang="zh-CN" sz="2800" dirty="0">
                <a:solidFill>
                  <a:srgbClr val="003399"/>
                </a:solidFill>
              </a:rPr>
              <a:t>47(km/h)</a:t>
            </a:r>
            <a:endParaRPr lang="en-US" altLang="zh-TW" sz="2800" kern="100" dirty="0">
              <a:solidFill>
                <a:srgbClr val="003399"/>
              </a:solidFill>
              <a:ea typeface="DFKai-SB" panose="03000509000000000000" pitchFamily="65" charset="-120"/>
            </a:endParaRPr>
          </a:p>
        </p:txBody>
      </p:sp>
      <p:sp>
        <p:nvSpPr>
          <p:cNvPr id="65" name="文本框 6">
            <a:extLst>
              <a:ext uri="{FF2B5EF4-FFF2-40B4-BE49-F238E27FC236}">
                <a16:creationId xmlns:a16="http://schemas.microsoft.com/office/drawing/2014/main" id="{98CDD962-835E-470A-9C50-F17520E68864}"/>
              </a:ext>
            </a:extLst>
          </p:cNvPr>
          <p:cNvSpPr txBox="1"/>
          <p:nvPr/>
        </p:nvSpPr>
        <p:spPr>
          <a:xfrm>
            <a:off x="5483225" y="1354138"/>
            <a:ext cx="3054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速率 </a:t>
            </a:r>
            <a:r>
              <a:rPr lang="en-US" altLang="zh-TW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= </a:t>
            </a:r>
            <a:r>
              <a:rPr lang="zh-CN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路程</a:t>
            </a:r>
            <a:r>
              <a:rPr lang="en-US" altLang="zh-TW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zh-TW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時間</a:t>
            </a:r>
            <a:endParaRPr lang="en-US" altLang="zh-TW" sz="2800" kern="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FB383C-3228-41D9-A1BE-35572D14CA18}"/>
              </a:ext>
            </a:extLst>
          </p:cNvPr>
          <p:cNvSpPr txBox="1"/>
          <p:nvPr/>
        </p:nvSpPr>
        <p:spPr>
          <a:xfrm>
            <a:off x="4254500" y="5059363"/>
            <a:ext cx="2981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   172</a:t>
            </a:r>
            <a:r>
              <a:rPr lang="en-US" altLang="zh-TW" sz="2800" kern="1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43</a:t>
            </a:r>
            <a:endParaRPr lang="zh-TW" altLang="zh-TW" sz="2800" kern="1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A8E1DFB-FFED-4C63-8BC1-2B0E189BD445}"/>
              </a:ext>
            </a:extLst>
          </p:cNvPr>
          <p:cNvSpPr txBox="1"/>
          <p:nvPr/>
        </p:nvSpPr>
        <p:spPr>
          <a:xfrm>
            <a:off x="4270375" y="5502275"/>
            <a:ext cx="29797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=</a:t>
            </a:r>
            <a:r>
              <a:rPr lang="en-US" altLang="zh-TW" sz="2800" kern="100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4(</a:t>
            </a:r>
            <a:r>
              <a:rPr lang="zh-TW" altLang="en-US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小時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)</a:t>
            </a:r>
            <a:endParaRPr lang="zh-TW" altLang="zh-TW" sz="2800" kern="1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963" grpId="0"/>
      <p:bldP spid="40963" grpId="1"/>
      <p:bldP spid="28" grpId="0"/>
      <p:bldP spid="38" grpId="0"/>
      <p:bldP spid="38" grpId="1"/>
      <p:bldP spid="14" grpId="0" animBg="1"/>
      <p:bldP spid="14" grpId="1" animBg="1"/>
      <p:bldP spid="57" grpId="0" animBg="1"/>
      <p:bldP spid="57" grpId="1" animBg="1"/>
      <p:bldP spid="58" grpId="0" animBg="1"/>
      <p:bldP spid="58" grpId="1" animBg="1"/>
      <p:bldP spid="60" grpId="0"/>
      <p:bldP spid="60" grpId="1"/>
      <p:bldP spid="61" grpId="0"/>
      <p:bldP spid="61" grpId="1"/>
      <p:bldP spid="62" grpId="0"/>
      <p:bldP spid="62" grpId="1"/>
      <p:bldP spid="15" grpId="0"/>
      <p:bldP spid="15" grpId="1"/>
      <p:bldP spid="64" grpId="0"/>
      <p:bldP spid="64" grpId="1"/>
      <p:bldP spid="65" grpId="0"/>
      <p:bldP spid="65" grpId="1"/>
      <p:bldP spid="25" grpId="0"/>
      <p:bldP spid="25" grpId="1"/>
      <p:bldP spid="26" grpId="0"/>
      <p:bldP spid="2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BE168A0-AC65-450D-871E-8541809C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26" y="3528193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F293B81-1F86-435E-BC08-A5A9A22315DD}"/>
              </a:ext>
            </a:extLst>
          </p:cNvPr>
          <p:cNvSpPr/>
          <p:nvPr/>
        </p:nvSpPr>
        <p:spPr bwMode="auto">
          <a:xfrm>
            <a:off x="4202994" y="1548000"/>
            <a:ext cx="3465350" cy="396875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9B04353-D03F-4841-ADD2-E7030E091F8A}"/>
              </a:ext>
            </a:extLst>
          </p:cNvPr>
          <p:cNvSpPr/>
          <p:nvPr/>
        </p:nvSpPr>
        <p:spPr bwMode="auto">
          <a:xfrm>
            <a:off x="5530254" y="1962000"/>
            <a:ext cx="2542108" cy="395287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2A2B0E8-53C9-4A7B-9F99-6ECC6C880305}"/>
              </a:ext>
            </a:extLst>
          </p:cNvPr>
          <p:cNvSpPr/>
          <p:nvPr/>
        </p:nvSpPr>
        <p:spPr bwMode="auto">
          <a:xfrm>
            <a:off x="1210469" y="2394000"/>
            <a:ext cx="1057276" cy="395287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4D5F4C1-7928-42A1-AD7B-B3919480659B}"/>
              </a:ext>
            </a:extLst>
          </p:cNvPr>
          <p:cNvSpPr/>
          <p:nvPr/>
        </p:nvSpPr>
        <p:spPr bwMode="auto">
          <a:xfrm>
            <a:off x="5702300" y="1089712"/>
            <a:ext cx="2254076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DE8EAFE-9ADC-45F9-BDEE-630A8443D060}"/>
              </a:ext>
            </a:extLst>
          </p:cNvPr>
          <p:cNvSpPr/>
          <p:nvPr/>
        </p:nvSpPr>
        <p:spPr bwMode="auto">
          <a:xfrm>
            <a:off x="1243806" y="1548000"/>
            <a:ext cx="2680122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F639A85-3979-4F6A-ABF7-657D6BA691D7}"/>
              </a:ext>
            </a:extLst>
          </p:cNvPr>
          <p:cNvSpPr/>
          <p:nvPr/>
        </p:nvSpPr>
        <p:spPr bwMode="auto">
          <a:xfrm>
            <a:off x="1210468" y="1962000"/>
            <a:ext cx="4111253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" name="矩形 2">
            <a:extLst>
              <a:ext uri="{FF2B5EF4-FFF2-40B4-BE49-F238E27FC236}">
                <a16:creationId xmlns:a16="http://schemas.microsoft.com/office/drawing/2014/main" id="{B304E934-99A0-4B48-A11C-FC991BB06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1028700"/>
            <a:ext cx="8021836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0000"/>
                </a:solidFill>
              </a:rPr>
              <a:t>24. </a:t>
            </a:r>
            <a:r>
              <a:rPr lang="zh-TW" altLang="en-US" sz="2800" dirty="0">
                <a:solidFill>
                  <a:srgbClr val="000000"/>
                </a:solidFill>
              </a:rPr>
              <a:t>俱樂部</a:t>
            </a:r>
            <a:r>
              <a:rPr lang="en-US" altLang="zh-TW" sz="2800" dirty="0">
                <a:solidFill>
                  <a:srgbClr val="000000"/>
                </a:solidFill>
              </a:rPr>
              <a:t>H</a:t>
            </a:r>
            <a:r>
              <a:rPr lang="zh-TW" altLang="en-US" sz="2800" dirty="0">
                <a:solidFill>
                  <a:srgbClr val="000000"/>
                </a:solidFill>
              </a:rPr>
              <a:t>舉行越野滑雪比賽，起點和終點之</a:t>
            </a:r>
            <a:endParaRPr lang="en-US" altLang="zh-TW" sz="2800" dirty="0">
              <a:solidFill>
                <a:srgbClr val="000000"/>
              </a:solidFill>
            </a:endParaRPr>
          </a:p>
          <a:p>
            <a:r>
              <a:rPr lang="en-US" altLang="zh-TW" sz="2800" dirty="0">
                <a:solidFill>
                  <a:srgbClr val="000000"/>
                </a:solidFill>
              </a:rPr>
              <a:t>      </a:t>
            </a:r>
            <a:r>
              <a:rPr lang="zh-TW" altLang="en-US" sz="2800" dirty="0">
                <a:solidFill>
                  <a:srgbClr val="000000"/>
                </a:solidFill>
              </a:rPr>
              <a:t>間的路程是</a:t>
            </a:r>
            <a:r>
              <a:rPr lang="en-US" altLang="zh-TW" sz="2800" dirty="0">
                <a:solidFill>
                  <a:srgbClr val="000000"/>
                </a:solidFill>
              </a:rPr>
              <a:t>45km</a:t>
            </a:r>
            <a:r>
              <a:rPr lang="zh-TW" altLang="en-US" sz="2800" dirty="0">
                <a:solidFill>
                  <a:srgbClr val="000000"/>
                </a:solidFill>
              </a:rPr>
              <a:t>。某參賽者在</a:t>
            </a:r>
            <a:r>
              <a:rPr lang="en-US" altLang="zh-TW" sz="2800" dirty="0">
                <a:solidFill>
                  <a:srgbClr val="000000"/>
                </a:solidFill>
              </a:rPr>
              <a:t>13:50</a:t>
            </a:r>
            <a:r>
              <a:rPr lang="zh-TW" altLang="en-US" sz="2800" dirty="0">
                <a:solidFill>
                  <a:srgbClr val="000000"/>
                </a:solidFill>
              </a:rPr>
              <a:t>出發，</a:t>
            </a:r>
            <a:endParaRPr lang="en-US" altLang="zh-TW" sz="2800" dirty="0">
              <a:solidFill>
                <a:srgbClr val="000000"/>
              </a:solidFill>
            </a:endParaRPr>
          </a:p>
          <a:p>
            <a:r>
              <a:rPr lang="en-US" altLang="zh-TW" sz="2800" dirty="0">
                <a:solidFill>
                  <a:srgbClr val="000000"/>
                </a:solidFill>
              </a:rPr>
              <a:t>      </a:t>
            </a:r>
            <a:r>
              <a:rPr lang="zh-TW" altLang="en-US" sz="2800" dirty="0">
                <a:solidFill>
                  <a:srgbClr val="000000"/>
                </a:solidFill>
              </a:rPr>
              <a:t>以</a:t>
            </a:r>
            <a:r>
              <a:rPr lang="en-US" altLang="zh-TW" sz="2800" dirty="0">
                <a:solidFill>
                  <a:srgbClr val="000000"/>
                </a:solidFill>
              </a:rPr>
              <a:t>20km/h</a:t>
            </a:r>
            <a:r>
              <a:rPr lang="zh-TW" altLang="en-US" sz="2800" dirty="0">
                <a:solidFill>
                  <a:srgbClr val="000000"/>
                </a:solidFill>
              </a:rPr>
              <a:t>的平均速率滑行，他在什麼時間到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000000"/>
                </a:solidFill>
              </a:rPr>
              <a:t>      </a:t>
            </a:r>
            <a:r>
              <a:rPr lang="zh-CN" altLang="en-US" sz="2800" dirty="0">
                <a:solidFill>
                  <a:srgbClr val="000000"/>
                </a:solidFill>
              </a:rPr>
              <a:t>達終點</a:t>
            </a:r>
            <a:r>
              <a:rPr lang="zh-TW" altLang="en-US" sz="2800" dirty="0">
                <a:solidFill>
                  <a:srgbClr val="000000"/>
                </a:solidFill>
              </a:rPr>
              <a:t>？</a:t>
            </a:r>
          </a:p>
          <a:p>
            <a:pPr eaLnBrk="1" hangingPunct="1">
              <a:spcAft>
                <a:spcPts val="1200"/>
              </a:spcAft>
            </a:pPr>
            <a:r>
              <a:rPr lang="zh-TW" altLang="en-US" sz="2800" dirty="0">
                <a:solidFill>
                  <a:srgbClr val="000000"/>
                </a:solidFill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</a:rPr>
              <a:t>A. 11:35</a:t>
            </a:r>
            <a:r>
              <a:rPr lang="en-US" altLang="zh-TW" sz="2800" dirty="0">
                <a:solidFill>
                  <a:srgbClr val="000000"/>
                </a:solidFill>
              </a:rPr>
              <a:t> 		          </a:t>
            </a:r>
            <a:r>
              <a:rPr lang="en-US" altLang="zh-CN" sz="2800" dirty="0">
                <a:solidFill>
                  <a:srgbClr val="000000"/>
                </a:solidFill>
              </a:rPr>
              <a:t>B. 15:05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CN" sz="2800" dirty="0">
                <a:solidFill>
                  <a:srgbClr val="000000"/>
                </a:solidFill>
              </a:rPr>
              <a:t>     C. 16:05</a:t>
            </a:r>
            <a:r>
              <a:rPr lang="en-US" altLang="zh-TW" sz="2800" dirty="0">
                <a:solidFill>
                  <a:srgbClr val="000000"/>
                </a:solidFill>
              </a:rPr>
              <a:t> 		          </a:t>
            </a:r>
            <a:r>
              <a:rPr lang="en-US" altLang="zh-CN" sz="2800" dirty="0">
                <a:solidFill>
                  <a:srgbClr val="000000"/>
                </a:solidFill>
              </a:rPr>
              <a:t>D. 16:15</a:t>
            </a:r>
            <a:endParaRPr lang="zh-CN" altLang="zh-CN" sz="2800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1D4DF3-2625-46EB-8A82-D7298EB9E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580" y="3447529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F7CF6F28-7559-4037-A4BE-0723FD9A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48" y="4100943"/>
            <a:ext cx="2592387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00000">
                <a:alpha val="79999"/>
              </a:srgbClr>
            </a:prstShdw>
          </a:effec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時間 </a:t>
            </a:r>
            <a:r>
              <a:rPr lang="en-US" altLang="zh-C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= </a:t>
            </a:r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路程</a:t>
            </a:r>
            <a:r>
              <a:rPr lang="en-US" altLang="zh-C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÷</a:t>
            </a:r>
            <a:r>
              <a:rPr lang="zh-CN" alt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速率</a:t>
            </a:r>
            <a:endParaRPr lang="zh-CN" alt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87F16BD8-D17C-4DE7-B4C0-0D3144FB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50" y="5613300"/>
            <a:ext cx="946150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003399"/>
                </a:solidFill>
              </a:rPr>
              <a:t>13:50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2" name="文本框 15">
            <a:extLst>
              <a:ext uri="{FF2B5EF4-FFF2-40B4-BE49-F238E27FC236}">
                <a16:creationId xmlns:a16="http://schemas.microsoft.com/office/drawing/2014/main" id="{61739985-5D34-4C4B-A389-04E884544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700" y="4087291"/>
            <a:ext cx="226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3399"/>
                </a:solidFill>
              </a:rPr>
              <a:t>= 2.25(</a:t>
            </a:r>
            <a:r>
              <a:rPr lang="zh-CN" altLang="en-US" sz="2400" dirty="0">
                <a:solidFill>
                  <a:srgbClr val="003399"/>
                </a:solidFill>
              </a:rPr>
              <a:t>小時</a:t>
            </a:r>
            <a:r>
              <a:rPr lang="en-US" altLang="zh-TW" sz="2400" dirty="0">
                <a:solidFill>
                  <a:srgbClr val="003399"/>
                </a:solidFill>
              </a:rPr>
              <a:t>)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</a:endParaRPr>
          </a:p>
        </p:txBody>
      </p:sp>
      <p:sp>
        <p:nvSpPr>
          <p:cNvPr id="43" name="文本框 15">
            <a:extLst>
              <a:ext uri="{FF2B5EF4-FFF2-40B4-BE49-F238E27FC236}">
                <a16:creationId xmlns:a16="http://schemas.microsoft.com/office/drawing/2014/main" id="{B5F4DC0B-396E-4859-9AD0-853EF486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620691"/>
            <a:ext cx="6367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3399"/>
                </a:solidFill>
              </a:rPr>
              <a:t>2.25</a:t>
            </a:r>
            <a:r>
              <a:rPr lang="zh-CN" altLang="en-US" sz="2400" dirty="0">
                <a:solidFill>
                  <a:srgbClr val="003399"/>
                </a:solidFill>
              </a:rPr>
              <a:t>小時 </a:t>
            </a:r>
            <a:r>
              <a:rPr lang="en-US" altLang="zh-TW" sz="2400" dirty="0">
                <a:solidFill>
                  <a:srgbClr val="003399"/>
                </a:solidFill>
              </a:rPr>
              <a:t>= 2</a:t>
            </a:r>
            <a:r>
              <a:rPr lang="zh-CN" altLang="en-US" sz="2400" dirty="0">
                <a:solidFill>
                  <a:srgbClr val="003399"/>
                </a:solidFill>
              </a:rPr>
              <a:t>小時</a:t>
            </a:r>
            <a:r>
              <a:rPr lang="en-US" altLang="zh-CN" sz="2400" dirty="0">
                <a:solidFill>
                  <a:srgbClr val="003399"/>
                </a:solidFill>
              </a:rPr>
              <a:t>(60×0.25)</a:t>
            </a:r>
            <a:r>
              <a:rPr lang="zh-TW" altLang="en-US" sz="2400" dirty="0">
                <a:solidFill>
                  <a:srgbClr val="003399"/>
                </a:solidFill>
              </a:rPr>
              <a:t>分鐘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</a:endParaRPr>
          </a:p>
        </p:txBody>
      </p:sp>
      <p:sp>
        <p:nvSpPr>
          <p:cNvPr id="44" name="文本框 15">
            <a:extLst>
              <a:ext uri="{FF2B5EF4-FFF2-40B4-BE49-F238E27FC236}">
                <a16:creationId xmlns:a16="http://schemas.microsoft.com/office/drawing/2014/main" id="{40A23E18-62B2-4911-8CE6-6663C600B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9" y="4087291"/>
            <a:ext cx="226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CN" altLang="en-US" sz="2400" dirty="0">
                <a:solidFill>
                  <a:srgbClr val="003399"/>
                </a:solidFill>
              </a:rPr>
              <a:t>他滑行了：</a:t>
            </a:r>
            <a:endParaRPr lang="en-US" altLang="zh-TW" sz="2400" dirty="0">
              <a:solidFill>
                <a:srgbClr val="003399"/>
              </a:solidFill>
            </a:endParaRPr>
          </a:p>
        </p:txBody>
      </p:sp>
      <p:sp>
        <p:nvSpPr>
          <p:cNvPr id="45" name="文本框 15">
            <a:extLst>
              <a:ext uri="{FF2B5EF4-FFF2-40B4-BE49-F238E27FC236}">
                <a16:creationId xmlns:a16="http://schemas.microsoft.com/office/drawing/2014/main" id="{8662F4C2-E749-45E0-A14E-372750638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7" y="4098642"/>
            <a:ext cx="168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400" dirty="0">
                <a:solidFill>
                  <a:srgbClr val="003399"/>
                </a:solidFill>
                <a:cs typeface="Arial" panose="020B0604020202020204" pitchFamily="34" charset="0"/>
              </a:rPr>
              <a:t>45</a:t>
            </a:r>
            <a:r>
              <a:rPr lang="en-US" altLang="zh-CN" sz="2400" dirty="0">
                <a:solidFill>
                  <a:srgbClr val="003399"/>
                </a:solidFill>
                <a:cs typeface="Arial" panose="020B0604020202020204" pitchFamily="34" charset="0"/>
                <a:sym typeface="Symbol" panose="05050102010706020507" pitchFamily="18" charset="2"/>
              </a:rPr>
              <a:t>÷20</a:t>
            </a:r>
            <a:endParaRPr lang="en-US" altLang="zh-TW" sz="24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CB8FBB7B-572A-4898-8AF3-D152C01D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5495825"/>
            <a:ext cx="1292225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0000FF"/>
                </a:solidFill>
              </a:rPr>
              <a:t>2</a:t>
            </a:r>
            <a:r>
              <a:rPr lang="zh-CN" altLang="en-US" dirty="0">
                <a:solidFill>
                  <a:srgbClr val="0000FF"/>
                </a:solidFill>
              </a:rPr>
              <a:t>小時後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3ED06728-EAF4-467B-9D40-003C0A784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5621238"/>
            <a:ext cx="1065212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</a:rPr>
              <a:t>15:50</a:t>
            </a:r>
            <a:endParaRPr lang="zh-CN" altLang="en-US" dirty="0">
              <a:solidFill>
                <a:srgbClr val="FF00FF"/>
              </a:solidFill>
            </a:endParaRPr>
          </a:p>
        </p:txBody>
      </p:sp>
      <p:cxnSp>
        <p:nvCxnSpPr>
          <p:cNvPr id="48" name="直線單箭頭接點 48">
            <a:extLst>
              <a:ext uri="{FF2B5EF4-FFF2-40B4-BE49-F238E27FC236}">
                <a16:creationId xmlns:a16="http://schemas.microsoft.com/office/drawing/2014/main" id="{D65305A3-0A89-41C0-B6DC-7E5CB7BB7917}"/>
              </a:ext>
            </a:extLst>
          </p:cNvPr>
          <p:cNvCxnSpPr>
            <a:cxnSpLocks/>
          </p:cNvCxnSpPr>
          <p:nvPr/>
        </p:nvCxnSpPr>
        <p:spPr bwMode="auto">
          <a:xfrm>
            <a:off x="1797050" y="5854600"/>
            <a:ext cx="1006475" cy="0"/>
          </a:xfrm>
          <a:prstGeom prst="straightConnector1">
            <a:avLst/>
          </a:prstGeom>
          <a:noFill/>
          <a:ln w="19050" algn="ctr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4">
            <a:extLst>
              <a:ext uri="{FF2B5EF4-FFF2-40B4-BE49-F238E27FC236}">
                <a16:creationId xmlns:a16="http://schemas.microsoft.com/office/drawing/2014/main" id="{90D01C90-79DE-4757-A76C-C3DCF518C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613300"/>
            <a:ext cx="998538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</a:rPr>
              <a:t>16:05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C8CD4F15-9664-414B-A5FD-EBECFC7C9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5495825"/>
            <a:ext cx="1403350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0000FF"/>
                </a:solidFill>
              </a:rPr>
              <a:t>15</a:t>
            </a:r>
            <a:r>
              <a:rPr lang="zh-CN" altLang="en-US" dirty="0">
                <a:solidFill>
                  <a:srgbClr val="0000FF"/>
                </a:solidFill>
              </a:rPr>
              <a:t>分鐘後</a:t>
            </a:r>
          </a:p>
        </p:txBody>
      </p:sp>
      <p:cxnSp>
        <p:nvCxnSpPr>
          <p:cNvPr id="51" name="直線單箭頭接點 48">
            <a:extLst>
              <a:ext uri="{FF2B5EF4-FFF2-40B4-BE49-F238E27FC236}">
                <a16:creationId xmlns:a16="http://schemas.microsoft.com/office/drawing/2014/main" id="{B91E76D5-6DEE-4E0D-8CC1-6D80F8B2C3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65525" y="5854600"/>
            <a:ext cx="1290638" cy="0"/>
          </a:xfrm>
          <a:prstGeom prst="straightConnector1">
            <a:avLst/>
          </a:prstGeom>
          <a:noFill/>
          <a:ln w="19050" algn="ctr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5">
            <a:extLst>
              <a:ext uri="{FF2B5EF4-FFF2-40B4-BE49-F238E27FC236}">
                <a16:creationId xmlns:a16="http://schemas.microsoft.com/office/drawing/2014/main" id="{C8E51813-32F5-FC16-B626-30BC19E3E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780" y="5030985"/>
            <a:ext cx="2814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3399"/>
                </a:solidFill>
              </a:rPr>
              <a:t>= 2</a:t>
            </a:r>
            <a:r>
              <a:rPr lang="zh-CN" altLang="en-US" sz="2400" dirty="0">
                <a:solidFill>
                  <a:srgbClr val="003399"/>
                </a:solidFill>
              </a:rPr>
              <a:t>小時</a:t>
            </a:r>
            <a:r>
              <a:rPr lang="en-US" altLang="zh-CN" sz="2400" dirty="0">
                <a:solidFill>
                  <a:srgbClr val="003399"/>
                </a:solidFill>
              </a:rPr>
              <a:t>15</a:t>
            </a:r>
            <a:r>
              <a:rPr lang="zh-TW" altLang="en-US" sz="2400" dirty="0">
                <a:solidFill>
                  <a:srgbClr val="003399"/>
                </a:solidFill>
              </a:rPr>
              <a:t>分鐘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28" grpId="0"/>
      <p:bldP spid="40" grpId="0"/>
      <p:bldP spid="40" grpId="1"/>
      <p:bldP spid="41" grpId="0"/>
      <p:bldP spid="41" grpId="1"/>
      <p:bldP spid="42" grpId="0" build="allAtOnce"/>
      <p:bldP spid="43" grpId="0" build="allAtOnce"/>
      <p:bldP spid="44" grpId="0" build="allAtOnce"/>
      <p:bldP spid="45" grpId="0" build="allAtOnce"/>
      <p:bldP spid="46" grpId="0"/>
      <p:bldP spid="46" grpId="1"/>
      <p:bldP spid="47" grpId="0"/>
      <p:bldP spid="47" grpId="1"/>
      <p:bldP spid="49" grpId="0"/>
      <p:bldP spid="49" grpId="1"/>
      <p:bldP spid="50" grpId="0"/>
      <p:bldP spid="50" grpId="1"/>
      <p:bldP spid="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AECFC47-4ECF-4961-A680-AE769A57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53548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4035" name="Text Box 26">
            <a:extLst>
              <a:ext uri="{FF2B5EF4-FFF2-40B4-BE49-F238E27FC236}">
                <a16:creationId xmlns:a16="http://schemas.microsoft.com/office/drawing/2014/main" id="{CEBEB3E0-D1DC-45B5-B719-DF13F1DE8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4510088"/>
            <a:ext cx="6151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/>
              <a:t>A. </a:t>
            </a:r>
            <a:r>
              <a:rPr lang="en-US" altLang="zh-CN" sz="2800"/>
              <a:t>170mm</a:t>
            </a:r>
            <a:r>
              <a:rPr lang="en-US" altLang="zh-TW" sz="2800"/>
              <a:t>                       B. </a:t>
            </a:r>
            <a:r>
              <a:rPr lang="en-US" altLang="zh-CN" sz="2800"/>
              <a:t>340mm</a:t>
            </a:r>
            <a:endParaRPr lang="en-US" altLang="zh-TW" sz="2800" baseline="30000"/>
          </a:p>
          <a:p>
            <a:pPr eaLnBrk="1" hangingPunct="1">
              <a:spcAft>
                <a:spcPct val="60000"/>
              </a:spcAft>
              <a:buFontTx/>
              <a:buAutoNum type="alphaUcPeriod" startAt="3"/>
            </a:pPr>
            <a:r>
              <a:rPr lang="en-US" altLang="zh-TW" sz="2800"/>
              <a:t> </a:t>
            </a:r>
            <a:r>
              <a:rPr lang="en-US" altLang="zh-CN" sz="2800"/>
              <a:t>360mm</a:t>
            </a:r>
            <a:r>
              <a:rPr lang="en-US" altLang="zh-TW" sz="2800"/>
              <a:t>                  </a:t>
            </a:r>
            <a:r>
              <a:rPr lang="zh-TW" altLang="en-US" sz="2800"/>
              <a:t>　 </a:t>
            </a:r>
            <a:r>
              <a:rPr lang="en-US" altLang="zh-TW" sz="2800"/>
              <a:t>D. </a:t>
            </a:r>
            <a:r>
              <a:rPr lang="en-US" altLang="zh-CN" sz="2800"/>
              <a:t>2040mm</a:t>
            </a:r>
            <a:endParaRPr lang="en-US" altLang="zh-TW" sz="2800" baseline="30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0CC45-D3FD-47F5-98C6-A2720CD7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444976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4037" name="Rectangle 18">
            <a:extLst>
              <a:ext uri="{FF2B5EF4-FFF2-40B4-BE49-F238E27FC236}">
                <a16:creationId xmlns:a16="http://schemas.microsoft.com/office/drawing/2014/main" id="{E736E447-E5F3-41E7-AB3E-056389BCA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949700"/>
            <a:ext cx="860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25. </a:t>
            </a:r>
            <a:r>
              <a:rPr lang="zh-TW" altLang="en-US" sz="2800">
                <a:ea typeface="標楷體" panose="03000509000000000000" pitchFamily="65" charset="-120"/>
              </a:rPr>
              <a:t>根據上圖，該城市下半年平均每月的雨量是多少？</a:t>
            </a:r>
          </a:p>
        </p:txBody>
      </p:sp>
      <p:sp>
        <p:nvSpPr>
          <p:cNvPr id="319512" name="Text Box 24">
            <a:extLst>
              <a:ext uri="{FF2B5EF4-FFF2-40B4-BE49-F238E27FC236}">
                <a16:creationId xmlns:a16="http://schemas.microsoft.com/office/drawing/2014/main" id="{A566B796-CA5A-4962-8D05-D0CD0991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45125"/>
            <a:ext cx="5803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(480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440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360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400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260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100)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pic>
        <p:nvPicPr>
          <p:cNvPr id="44039" name="图片 1">
            <a:extLst>
              <a:ext uri="{FF2B5EF4-FFF2-40B4-BE49-F238E27FC236}">
                <a16:creationId xmlns:a16="http://schemas.microsoft.com/office/drawing/2014/main" id="{1D1300C9-7542-4E50-BCEC-C04DEAFF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869950"/>
            <a:ext cx="58578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4">
            <a:extLst>
              <a:ext uri="{FF2B5EF4-FFF2-40B4-BE49-F238E27FC236}">
                <a16:creationId xmlns:a16="http://schemas.microsoft.com/office/drawing/2014/main" id="{40444650-0488-4779-AE25-BF8B447C1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5445125"/>
            <a:ext cx="6524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es-E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668BACCF-F662-421C-866E-76DE8594E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76925"/>
            <a:ext cx="2016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340(mm)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12885D-E71E-4F33-A54B-F3942DCA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898525"/>
            <a:ext cx="741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480</a:t>
            </a:r>
            <a:endParaRPr lang="zh-TW" altLang="en-US" sz="2400">
              <a:solidFill>
                <a:srgbClr val="003399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14D89A-5586-479A-9D36-41B6D46D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1063625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440</a:t>
            </a:r>
            <a:endParaRPr lang="zh-TW" altLang="en-US" sz="2400">
              <a:solidFill>
                <a:srgbClr val="003399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516FC4-1546-4719-B3D1-1B5E6BCB6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408113"/>
            <a:ext cx="741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360</a:t>
            </a:r>
            <a:endParaRPr lang="zh-TW" altLang="en-US" sz="2400">
              <a:solidFill>
                <a:srgbClr val="003399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4AD1D2-1681-40BF-BACB-43B98AA3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1249363"/>
            <a:ext cx="741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400</a:t>
            </a:r>
            <a:endParaRPr lang="zh-TW" altLang="en-US" sz="2400">
              <a:solidFill>
                <a:srgbClr val="003399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1CDFE0-DB3A-4986-8BA1-D5846A56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1887538"/>
            <a:ext cx="741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260</a:t>
            </a:r>
            <a:endParaRPr lang="zh-TW" altLang="en-US" sz="2400">
              <a:solidFill>
                <a:srgbClr val="003399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CAD3A2D-EC38-43E9-B542-AFB2C817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2593975"/>
            <a:ext cx="741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</a:rPr>
              <a:t>100</a:t>
            </a:r>
            <a:endParaRPr lang="zh-TW" altLang="en-US" sz="2400">
              <a:solidFill>
                <a:srgbClr val="003399"/>
              </a:solidFill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988A00B3-DB59-485E-BE7B-959A3A72ABAF}"/>
              </a:ext>
            </a:extLst>
          </p:cNvPr>
          <p:cNvSpPr txBox="1"/>
          <p:nvPr/>
        </p:nvSpPr>
        <p:spPr>
          <a:xfrm>
            <a:off x="2386013" y="2609850"/>
            <a:ext cx="4587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平均數 </a:t>
            </a:r>
            <a:r>
              <a:rPr lang="en-US" altLang="zh-TW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= </a:t>
            </a:r>
            <a:r>
              <a:rPr lang="zh-TW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各項總和</a:t>
            </a:r>
            <a:r>
              <a:rPr lang="en-US" altLang="zh-TW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zh-TW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項數</a:t>
            </a:r>
            <a:endParaRPr lang="en-US" altLang="zh-TW" sz="2800" kern="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Kai-SB" panose="03000509000000000000" pitchFamily="65" charset="-12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245BCB4-E32C-4362-B77B-B028C3FFA1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33813" y="4437063"/>
            <a:ext cx="35131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F008816-7FFA-40E2-A511-59460D8B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573463"/>
            <a:ext cx="4591050" cy="230187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9512" grpId="0"/>
      <p:bldP spid="319512" grpId="1"/>
      <p:bldP spid="10" grpId="0"/>
      <p:bldP spid="10" grpId="1"/>
      <p:bldP spid="11" grpId="0"/>
      <p:bldP spid="11" grpId="1"/>
      <p:bldP spid="3" grpId="0"/>
      <p:bldP spid="3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8" grpId="0"/>
      <p:bldP spid="8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>
            <a:extLst>
              <a:ext uri="{FF2B5EF4-FFF2-40B4-BE49-F238E27FC236}">
                <a16:creationId xmlns:a16="http://schemas.microsoft.com/office/drawing/2014/main" id="{617557BC-F30A-44B0-A1CC-203D63FCFC0B}"/>
              </a:ext>
            </a:extLst>
          </p:cNvPr>
          <p:cNvGrpSpPr>
            <a:grpSpLocks/>
          </p:cNvGrpSpPr>
          <p:nvPr/>
        </p:nvGrpSpPr>
        <p:grpSpPr bwMode="auto">
          <a:xfrm>
            <a:off x="606425" y="812800"/>
            <a:ext cx="3338513" cy="901700"/>
            <a:chOff x="606425" y="922338"/>
            <a:chExt cx="3338513" cy="901700"/>
          </a:xfrm>
        </p:grpSpPr>
        <p:sp>
          <p:nvSpPr>
            <p:cNvPr id="11301" name="AutoShap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E50CE82F-D503-4798-9D26-22CD42BC5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175" y="922338"/>
              <a:ext cx="2036763" cy="9017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11302" name="AutoShape 3">
              <a:extLst>
                <a:ext uri="{FF2B5EF4-FFF2-40B4-BE49-F238E27FC236}">
                  <a16:creationId xmlns:a16="http://schemas.microsoft.com/office/drawing/2014/main" id="{4001D1AD-A0EC-4933-838A-6951FBF76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922338"/>
              <a:ext cx="2036763" cy="90170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1587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</p:grpSp>
      <p:graphicFrame>
        <p:nvGraphicFramePr>
          <p:cNvPr id="8284" name="Group 92">
            <a:extLst>
              <a:ext uri="{FF2B5EF4-FFF2-40B4-BE49-F238E27FC236}">
                <a16:creationId xmlns:a16="http://schemas.microsoft.com/office/drawing/2014/main" id="{68F47458-698F-4DC8-B757-BD913F53C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02910"/>
              </p:ext>
            </p:extLst>
          </p:nvPr>
        </p:nvGraphicFramePr>
        <p:xfrm>
          <a:off x="571500" y="1357313"/>
          <a:ext cx="7672388" cy="4767292"/>
        </p:xfrm>
        <a:graphic>
          <a:graphicData uri="http://schemas.openxmlformats.org/drawingml/2006/table">
            <a:tbl>
              <a:tblPr/>
              <a:tblGrid>
                <a:gridCol w="127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範疇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題目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課題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分數</a:t>
                      </a:r>
                      <a:r>
                        <a:rPr kumimoji="1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、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百分數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與小數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的大小比較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百分數的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認識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 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小數四則混合計算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小數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除法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小數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乘法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多位數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小數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減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法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小數的認識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、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小數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減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法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整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數四則混合計算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因數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        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倍數和因數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整數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乘法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(3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</a:t>
                      </a:r>
                    </a:p>
                  </a:txBody>
                  <a:tcPr marL="91434" marR="91434" marT="45712" marB="45712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圖形與空間</a:t>
                      </a:r>
                    </a:p>
                  </a:txBody>
                  <a:tcPr marL="9143" marR="45717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軸對稱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圓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八個方向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圖形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的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拼砌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度量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速率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   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圓面積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不規則立體的體積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數據處理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圓形圖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統計的應用及誤用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折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線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平均數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29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方程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zh-CN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zh-CN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代數式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1434" marR="91434" marT="45711" marB="45711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97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3EFF94F-04BD-430D-B885-2A7CC08E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88ED65AF-4D66-4151-9B02-7F511268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9" name="WordArt 44">
            <a:extLst>
              <a:ext uri="{FF2B5EF4-FFF2-40B4-BE49-F238E27FC236}">
                <a16:creationId xmlns:a16="http://schemas.microsoft.com/office/drawing/2014/main" id="{2E44A822-D285-4111-A966-535C257304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375" y="928688"/>
            <a:ext cx="1797050" cy="350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甲部考核課題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11300" name="WordArt 45">
            <a:hlinkClick r:id="rId3" action="ppaction://hlinksldjump"/>
            <a:extLst>
              <a:ext uri="{FF2B5EF4-FFF2-40B4-BE49-F238E27FC236}">
                <a16:creationId xmlns:a16="http://schemas.microsoft.com/office/drawing/2014/main" id="{B4FFE5CD-47A7-46CE-B157-A73C0AD78D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8938" y="9286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乙部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4">
            <a:extLst>
              <a:ext uri="{FF2B5EF4-FFF2-40B4-BE49-F238E27FC236}">
                <a16:creationId xmlns:a16="http://schemas.microsoft.com/office/drawing/2014/main" id="{28B4CFD7-20B9-4CA2-8B5E-209AE804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642" y="5068579"/>
            <a:ext cx="1830478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多：</a:t>
            </a:r>
            <a:r>
              <a:rPr lang="en-US" altLang="zh-CN" b="0" dirty="0">
                <a:solidFill>
                  <a:srgbClr val="003399"/>
                </a:solidFill>
                <a:ea typeface="標楷體" panose="03000509000000000000" pitchFamily="65" charset="-120"/>
              </a:rPr>
              <a:t>450</a:t>
            </a:r>
            <a:r>
              <a:rPr lang="zh-CN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b="0" dirty="0">
                <a:solidFill>
                  <a:srgbClr val="003399"/>
                </a:solidFill>
                <a:ea typeface="標楷體" panose="03000509000000000000" pitchFamily="65" charset="-120"/>
              </a:rPr>
              <a:t>325</a:t>
            </a:r>
          </a:p>
        </p:txBody>
      </p:sp>
      <p:sp>
        <p:nvSpPr>
          <p:cNvPr id="19" name="矩形 13">
            <a:extLst>
              <a:ext uri="{FF2B5EF4-FFF2-40B4-BE49-F238E27FC236}">
                <a16:creationId xmlns:a16="http://schemas.microsoft.com/office/drawing/2014/main" id="{EB75116D-9EF3-48A7-ADD6-8AC7C311B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310" y="4038584"/>
            <a:ext cx="1541619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矩形 13">
            <a:extLst>
              <a:ext uri="{FF2B5EF4-FFF2-40B4-BE49-F238E27FC236}">
                <a16:creationId xmlns:a16="http://schemas.microsoft.com/office/drawing/2014/main" id="{D7F24BCE-8AD1-403D-B470-F8DEB5CF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811" y="4565284"/>
            <a:ext cx="908499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矩形 13">
            <a:extLst>
              <a:ext uri="{FF2B5EF4-FFF2-40B4-BE49-F238E27FC236}">
                <a16:creationId xmlns:a16="http://schemas.microsoft.com/office/drawing/2014/main" id="{AD1AA883-F339-4188-9862-84083775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476" y="5077441"/>
            <a:ext cx="894834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矩形 13">
            <a:extLst>
              <a:ext uri="{FF2B5EF4-FFF2-40B4-BE49-F238E27FC236}">
                <a16:creationId xmlns:a16="http://schemas.microsoft.com/office/drawing/2014/main" id="{9EBFAE33-852E-47F8-B569-41786BDF3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29" y="4552994"/>
            <a:ext cx="1144426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矩形 13">
            <a:extLst>
              <a:ext uri="{FF2B5EF4-FFF2-40B4-BE49-F238E27FC236}">
                <a16:creationId xmlns:a16="http://schemas.microsoft.com/office/drawing/2014/main" id="{E4D5CCBC-EA2B-47FD-AA5F-E6876A53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975" y="5061493"/>
            <a:ext cx="1203560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矩形 13">
            <a:extLst>
              <a:ext uri="{FF2B5EF4-FFF2-40B4-BE49-F238E27FC236}">
                <a16:creationId xmlns:a16="http://schemas.microsoft.com/office/drawing/2014/main" id="{31454D61-2C23-4D57-BD63-2AF50E82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99" y="5519733"/>
            <a:ext cx="869871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矩形 13">
            <a:extLst>
              <a:ext uri="{FF2B5EF4-FFF2-40B4-BE49-F238E27FC236}">
                <a16:creationId xmlns:a16="http://schemas.microsoft.com/office/drawing/2014/main" id="{D9C2A380-FA72-41C0-BF97-2EAB182F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030" y="5512947"/>
            <a:ext cx="1155576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6C44ECD0-30B6-401D-A8F3-ACE4A9326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157" y="5517232"/>
            <a:ext cx="504000" cy="3600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37F09F6D-5548-4231-BA5D-A860D114D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72" y="3994899"/>
            <a:ext cx="7138544" cy="19543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CN" sz="2400" b="0" dirty="0">
                <a:ea typeface="標楷體" panose="03000509000000000000" pitchFamily="65" charset="-120"/>
              </a:rPr>
              <a:t>A. 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應該用複合棒形圖比較</a:t>
            </a:r>
            <a:r>
              <a:rPr lang="zh-CN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酒店的房間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數量。</a:t>
            </a:r>
            <a:r>
              <a:rPr lang="en-US" altLang="zh-CN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zh-CN" sz="2400" b="0" dirty="0">
                <a:ea typeface="標楷體" panose="03000509000000000000" pitchFamily="65" charset="-120"/>
              </a:rPr>
              <a:t>B. 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酒店</a:t>
            </a:r>
            <a:r>
              <a:rPr lang="en-US" altLang="zh-TW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M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的房間數量是酒</a:t>
            </a:r>
            <a:r>
              <a:rPr lang="zh-CN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店</a:t>
            </a:r>
            <a:r>
              <a:rPr lang="en-US" altLang="zh-CN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P</a:t>
            </a:r>
            <a:r>
              <a:rPr lang="zh-CN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的 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    。</a:t>
            </a:r>
            <a:endParaRPr lang="en-US" altLang="zh-CN" sz="2400" b="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C. 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酒店</a:t>
            </a:r>
            <a:r>
              <a:rPr lang="en-US" altLang="zh-TW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M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的房間數量比酒店</a:t>
            </a:r>
            <a:r>
              <a:rPr lang="en-US" altLang="zh-TW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Q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的少</a:t>
            </a:r>
            <a:r>
              <a:rPr lang="en-US" altLang="zh-TW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200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間。</a:t>
            </a:r>
            <a:endParaRPr lang="en-US" altLang="zh-CN" sz="2400" b="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r>
              <a:rPr lang="en-US" altLang="zh-CN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D. 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酒店</a:t>
            </a:r>
            <a:r>
              <a:rPr lang="en-US" altLang="zh-TW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N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的房間數量是酒店</a:t>
            </a:r>
            <a:r>
              <a:rPr lang="en-US" altLang="zh-CN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Q</a:t>
            </a:r>
            <a:r>
              <a:rPr lang="zh-CN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的</a:t>
            </a:r>
            <a:r>
              <a:rPr lang="en-US" altLang="zh-CN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2</a:t>
            </a:r>
            <a:r>
              <a:rPr lang="zh-CN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倍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。</a:t>
            </a:r>
            <a:endParaRPr lang="zh-CN" altLang="en-US" sz="2400" b="0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E649C3-04CA-49FF-A743-C09528E3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166" y="1197660"/>
            <a:ext cx="2143125" cy="21336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D40B2F8-21ED-45F1-8E20-6838BC13D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44" y="1199153"/>
            <a:ext cx="2133600" cy="213360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540261D9-2917-499C-A5BB-1864BED2E3C6}"/>
              </a:ext>
            </a:extLst>
          </p:cNvPr>
          <p:cNvGrpSpPr/>
          <p:nvPr/>
        </p:nvGrpSpPr>
        <p:grpSpPr>
          <a:xfrm>
            <a:off x="4479858" y="777828"/>
            <a:ext cx="3559117" cy="2886360"/>
            <a:chOff x="1504299" y="762572"/>
            <a:chExt cx="3559117" cy="2886360"/>
          </a:xfrm>
        </p:grpSpPr>
        <p:sp>
          <p:nvSpPr>
            <p:cNvPr id="32" name="文字方塊 6">
              <a:extLst>
                <a:ext uri="{FF2B5EF4-FFF2-40B4-BE49-F238E27FC236}">
                  <a16:creationId xmlns:a16="http://schemas.microsoft.com/office/drawing/2014/main" id="{FF401C46-FA35-4390-82BE-513F51C2D7E9}"/>
                </a:ext>
              </a:extLst>
            </p:cNvPr>
            <p:cNvSpPr txBox="1"/>
            <p:nvPr/>
          </p:nvSpPr>
          <p:spPr>
            <a:xfrm>
              <a:off x="1854900" y="762572"/>
              <a:ext cx="3208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u="sng" dirty="0">
                  <a:solidFill>
                    <a:srgbClr val="000000"/>
                  </a:solidFill>
                  <a:ea typeface="標楷體" panose="03000509000000000000" pitchFamily="65" charset="-120"/>
                </a:rPr>
                <a:t>酒店</a:t>
              </a:r>
              <a:r>
                <a:rPr lang="en-US" altLang="zh-TW" u="sng" dirty="0">
                  <a:solidFill>
                    <a:srgbClr val="000000"/>
                  </a:solidFill>
                  <a:ea typeface="標楷體" panose="03000509000000000000" pitchFamily="65" charset="-120"/>
                </a:rPr>
                <a:t>P</a:t>
              </a:r>
              <a:r>
                <a:rPr kumimoji="1" lang="zh-TW" altLang="en-US" u="sng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和</a:t>
              </a:r>
              <a:r>
                <a:rPr lang="zh-CN" altLang="en-US" u="sng" dirty="0">
                  <a:solidFill>
                    <a:srgbClr val="000000"/>
                  </a:solidFill>
                  <a:ea typeface="標楷體" panose="03000509000000000000" pitchFamily="65" charset="-120"/>
                </a:rPr>
                <a:t>酒店</a:t>
              </a:r>
              <a:r>
                <a:rPr lang="en-US" altLang="zh-TW" u="sng" dirty="0">
                  <a:solidFill>
                    <a:srgbClr val="000000"/>
                  </a:solidFill>
                  <a:ea typeface="標楷體" panose="03000509000000000000" pitchFamily="65" charset="-120"/>
                </a:rPr>
                <a:t>Q</a:t>
              </a:r>
              <a:r>
                <a:rPr kumimoji="1" lang="zh-TW" altLang="en-US" u="sng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的</a:t>
              </a:r>
              <a:r>
                <a:rPr kumimoji="1" lang="zh-CN" altLang="en-US" u="sng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房間</a:t>
              </a:r>
              <a:r>
                <a:rPr kumimoji="1" lang="zh-TW" altLang="en-US" u="sng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數量</a:t>
              </a:r>
              <a:endParaRPr kumimoji="1" lang="zh-CN" altLang="en-US" u="sng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33" name="文字方塊 7">
              <a:extLst>
                <a:ext uri="{FF2B5EF4-FFF2-40B4-BE49-F238E27FC236}">
                  <a16:creationId xmlns:a16="http://schemas.microsoft.com/office/drawing/2014/main" id="{436A160D-8E98-44EC-A25E-0E6BA32EAF10}"/>
                </a:ext>
              </a:extLst>
            </p:cNvPr>
            <p:cNvSpPr txBox="1"/>
            <p:nvPr/>
          </p:nvSpPr>
          <p:spPr>
            <a:xfrm>
              <a:off x="2532545" y="3125712"/>
              <a:ext cx="2204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dirty="0">
                  <a:solidFill>
                    <a:srgbClr val="000000"/>
                  </a:solidFill>
                  <a:ea typeface="標楷體" panose="03000509000000000000" pitchFamily="65" charset="-120"/>
                </a:rPr>
                <a:t>酒店</a:t>
              </a:r>
              <a:r>
                <a:rPr lang="en-US" altLang="zh-TW" dirty="0">
                  <a:solidFill>
                    <a:srgbClr val="000000"/>
                  </a:solidFill>
                  <a:ea typeface="標楷體" panose="03000509000000000000" pitchFamily="65" charset="-120"/>
                </a:rPr>
                <a:t>P    </a:t>
              </a:r>
              <a:r>
                <a:rPr lang="zh-CN" altLang="en-US" dirty="0">
                  <a:solidFill>
                    <a:srgbClr val="000000"/>
                  </a:solidFill>
                  <a:ea typeface="標楷體" panose="03000509000000000000" pitchFamily="65" charset="-120"/>
                </a:rPr>
                <a:t>酒店</a:t>
              </a:r>
              <a:r>
                <a:rPr lang="en-US" altLang="zh-TW" dirty="0">
                  <a:solidFill>
                    <a:srgbClr val="000000"/>
                  </a:solidFill>
                  <a:ea typeface="標楷體" panose="03000509000000000000" pitchFamily="65" charset="-120"/>
                </a:rPr>
                <a:t>Q</a:t>
              </a:r>
              <a:endPara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4" name="文字方塊 8">
              <a:extLst>
                <a:ext uri="{FF2B5EF4-FFF2-40B4-BE49-F238E27FC236}">
                  <a16:creationId xmlns:a16="http://schemas.microsoft.com/office/drawing/2014/main" id="{9CCFE31E-63CE-4C9C-A63E-178ADD989D2F}"/>
                </a:ext>
              </a:extLst>
            </p:cNvPr>
            <p:cNvSpPr txBox="1"/>
            <p:nvPr/>
          </p:nvSpPr>
          <p:spPr>
            <a:xfrm>
              <a:off x="1854900" y="1057166"/>
              <a:ext cx="518018" cy="23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b="0" i="0" strike="noStrike" baseline="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400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350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300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250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200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150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100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50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0</a:t>
              </a:r>
              <a:endParaRPr lang="zh-CN" altLang="en-US" sz="1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5" name="文字方塊 9">
              <a:extLst>
                <a:ext uri="{FF2B5EF4-FFF2-40B4-BE49-F238E27FC236}">
                  <a16:creationId xmlns:a16="http://schemas.microsoft.com/office/drawing/2014/main" id="{5AC9681B-AC18-4484-AC54-002B672832E9}"/>
                </a:ext>
              </a:extLst>
            </p:cNvPr>
            <p:cNvSpPr txBox="1"/>
            <p:nvPr/>
          </p:nvSpPr>
          <p:spPr>
            <a:xfrm>
              <a:off x="1504299" y="1489731"/>
              <a:ext cx="461665" cy="14772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房間數量</a:t>
              </a: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lang="zh-CN" altLang="en-US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間</a:t>
              </a: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endParaRPr lang="zh-CN" altLang="en-US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4C5EAEA-E18E-4CBD-8ABD-F3AAB07F8B96}"/>
              </a:ext>
            </a:extLst>
          </p:cNvPr>
          <p:cNvGrpSpPr/>
          <p:nvPr/>
        </p:nvGrpSpPr>
        <p:grpSpPr>
          <a:xfrm>
            <a:off x="1256021" y="813600"/>
            <a:ext cx="3177523" cy="2850588"/>
            <a:chOff x="1725963" y="787612"/>
            <a:chExt cx="3177523" cy="2850588"/>
          </a:xfrm>
        </p:grpSpPr>
        <p:sp>
          <p:nvSpPr>
            <p:cNvPr id="39" name="文字方塊 6">
              <a:extLst>
                <a:ext uri="{FF2B5EF4-FFF2-40B4-BE49-F238E27FC236}">
                  <a16:creationId xmlns:a16="http://schemas.microsoft.com/office/drawing/2014/main" id="{C6F329ED-93CB-41A0-A949-8E4A37A1B187}"/>
                </a:ext>
              </a:extLst>
            </p:cNvPr>
            <p:cNvSpPr txBox="1"/>
            <p:nvPr/>
          </p:nvSpPr>
          <p:spPr>
            <a:xfrm>
              <a:off x="1902700" y="787612"/>
              <a:ext cx="3000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u="sng" dirty="0">
                  <a:solidFill>
                    <a:srgbClr val="000000"/>
                  </a:solidFill>
                  <a:ea typeface="標楷體" panose="03000509000000000000" pitchFamily="65" charset="-120"/>
                </a:rPr>
                <a:t>酒店</a:t>
              </a:r>
              <a:r>
                <a:rPr lang="en-US" altLang="zh-TW" u="sng" dirty="0">
                  <a:solidFill>
                    <a:srgbClr val="000000"/>
                  </a:solidFill>
                  <a:ea typeface="標楷體" panose="03000509000000000000" pitchFamily="65" charset="-120"/>
                </a:rPr>
                <a:t>M</a:t>
              </a:r>
              <a:r>
                <a:rPr kumimoji="1" lang="zh-TW" altLang="en-US" u="sng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和</a:t>
              </a:r>
              <a:r>
                <a:rPr lang="zh-CN" altLang="en-US" u="sng" dirty="0">
                  <a:solidFill>
                    <a:srgbClr val="000000"/>
                  </a:solidFill>
                  <a:ea typeface="標楷體" panose="03000509000000000000" pitchFamily="65" charset="-120"/>
                </a:rPr>
                <a:t>酒店</a:t>
              </a:r>
              <a:r>
                <a:rPr lang="en-US" altLang="zh-TW" u="sng" dirty="0">
                  <a:solidFill>
                    <a:srgbClr val="000000"/>
                  </a:solidFill>
                  <a:ea typeface="標楷體" panose="03000509000000000000" pitchFamily="65" charset="-120"/>
                </a:rPr>
                <a:t>N</a:t>
              </a:r>
              <a:r>
                <a:rPr kumimoji="1" lang="zh-TW" altLang="en-US" u="sng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的</a:t>
              </a:r>
              <a:r>
                <a:rPr kumimoji="1" lang="zh-CN" altLang="en-US" u="sng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房間</a:t>
              </a:r>
              <a:r>
                <a:rPr kumimoji="1" lang="zh-TW" altLang="en-US" u="sng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數量</a:t>
              </a:r>
              <a:endParaRPr kumimoji="1" lang="zh-CN" altLang="en-US" u="sng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0" name="文字方塊 7">
              <a:extLst>
                <a:ext uri="{FF2B5EF4-FFF2-40B4-BE49-F238E27FC236}">
                  <a16:creationId xmlns:a16="http://schemas.microsoft.com/office/drawing/2014/main" id="{49D382F2-70F9-4AA0-90B8-FDFCCA85141D}"/>
                </a:ext>
              </a:extLst>
            </p:cNvPr>
            <p:cNvSpPr txBox="1"/>
            <p:nvPr/>
          </p:nvSpPr>
          <p:spPr>
            <a:xfrm>
              <a:off x="2521662" y="3114980"/>
              <a:ext cx="1958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zh-CN" altLang="en-US" dirty="0">
                  <a:solidFill>
                    <a:srgbClr val="000000"/>
                  </a:solidFill>
                  <a:ea typeface="標楷體" panose="03000509000000000000" pitchFamily="65" charset="-120"/>
                </a:rPr>
                <a:t>酒店</a:t>
              </a:r>
              <a:r>
                <a:rPr lang="en-US" altLang="zh-TW" dirty="0">
                  <a:solidFill>
                    <a:srgbClr val="000000"/>
                  </a:solidFill>
                  <a:ea typeface="標楷體" panose="03000509000000000000" pitchFamily="65" charset="-120"/>
                </a:rPr>
                <a:t>M   </a:t>
              </a:r>
              <a:r>
                <a:rPr lang="zh-CN" altLang="en-US" dirty="0">
                  <a:solidFill>
                    <a:srgbClr val="000000"/>
                  </a:solidFill>
                  <a:ea typeface="標楷體" panose="03000509000000000000" pitchFamily="65" charset="-120"/>
                </a:rPr>
                <a:t>酒店</a:t>
              </a:r>
              <a:r>
                <a:rPr lang="en-US" altLang="zh-TW" dirty="0">
                  <a:solidFill>
                    <a:srgbClr val="000000"/>
                  </a:solidFill>
                  <a:ea typeface="標楷體" panose="03000509000000000000" pitchFamily="65" charset="-120"/>
                </a:rPr>
                <a:t>N</a:t>
              </a:r>
              <a:endPara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1" name="文字方塊 8">
              <a:extLst>
                <a:ext uri="{FF2B5EF4-FFF2-40B4-BE49-F238E27FC236}">
                  <a16:creationId xmlns:a16="http://schemas.microsoft.com/office/drawing/2014/main" id="{4AD3C8FF-8FEF-4DDD-AD57-D6DBB8984B26}"/>
                </a:ext>
              </a:extLst>
            </p:cNvPr>
            <p:cNvSpPr txBox="1"/>
            <p:nvPr/>
          </p:nvSpPr>
          <p:spPr>
            <a:xfrm>
              <a:off x="2101362" y="1057166"/>
              <a:ext cx="271556" cy="2383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b="0" i="0" strike="noStrike" baseline="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8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7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6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5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4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3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1</a:t>
              </a:r>
            </a:p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0</a:t>
              </a:r>
              <a:endParaRPr lang="zh-CN" altLang="en-US" sz="1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2" name="文字方塊 9">
              <a:extLst>
                <a:ext uri="{FF2B5EF4-FFF2-40B4-BE49-F238E27FC236}">
                  <a16:creationId xmlns:a16="http://schemas.microsoft.com/office/drawing/2014/main" id="{0092B4CF-C599-4408-8125-6F68131DDBA5}"/>
                </a:ext>
              </a:extLst>
            </p:cNvPr>
            <p:cNvSpPr txBox="1"/>
            <p:nvPr/>
          </p:nvSpPr>
          <p:spPr>
            <a:xfrm>
              <a:off x="1725963" y="1345937"/>
              <a:ext cx="461665" cy="168573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房間數量</a:t>
              </a: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lang="zh-CN" altLang="en-US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百間</a:t>
              </a:r>
              <a:r>
                <a:rPr lang="en-US" altLang="zh-CN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  <a:endParaRPr lang="zh-CN" altLang="en-US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群組 47">
            <a:extLst>
              <a:ext uri="{FF2B5EF4-FFF2-40B4-BE49-F238E27FC236}">
                <a16:creationId xmlns:a16="http://schemas.microsoft.com/office/drawing/2014/main" id="{1D8B3890-DF68-452F-AF95-E1535B9942FA}"/>
              </a:ext>
            </a:extLst>
          </p:cNvPr>
          <p:cNvGrpSpPr/>
          <p:nvPr/>
        </p:nvGrpSpPr>
        <p:grpSpPr>
          <a:xfrm>
            <a:off x="5108921" y="4412809"/>
            <a:ext cx="543199" cy="780756"/>
            <a:chOff x="6228986" y="4309544"/>
            <a:chExt cx="543199" cy="780756"/>
          </a:xfrm>
        </p:grpSpPr>
        <p:sp>
          <p:nvSpPr>
            <p:cNvPr id="44" name="文本框 26">
              <a:extLst>
                <a:ext uri="{FF2B5EF4-FFF2-40B4-BE49-F238E27FC236}">
                  <a16:creationId xmlns:a16="http://schemas.microsoft.com/office/drawing/2014/main" id="{616F8ACB-2A1D-4B5D-8A8C-7002C2556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6604" y="4309544"/>
              <a:ext cx="349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9</a:t>
              </a:r>
            </a:p>
          </p:txBody>
        </p:sp>
        <p:sp>
          <p:nvSpPr>
            <p:cNvPr id="45" name="文本框 28">
              <a:extLst>
                <a:ext uri="{FF2B5EF4-FFF2-40B4-BE49-F238E27FC236}">
                  <a16:creationId xmlns:a16="http://schemas.microsoft.com/office/drawing/2014/main" id="{F03313E3-833A-477B-95CD-FE3A97B88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986" y="4628635"/>
              <a:ext cx="543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400" b="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10</a:t>
              </a:r>
            </a:p>
          </p:txBody>
        </p:sp>
        <p:cxnSp>
          <p:nvCxnSpPr>
            <p:cNvPr id="46" name="直線接點 51">
              <a:extLst>
                <a:ext uri="{FF2B5EF4-FFF2-40B4-BE49-F238E27FC236}">
                  <a16:creationId xmlns:a16="http://schemas.microsoft.com/office/drawing/2014/main" id="{417BDF27-A24E-40E9-A9A2-A9FAD6D51EF6}"/>
                </a:ext>
              </a:extLst>
            </p:cNvPr>
            <p:cNvCxnSpPr/>
            <p:nvPr/>
          </p:nvCxnSpPr>
          <p:spPr bwMode="auto">
            <a:xfrm>
              <a:off x="6259733" y="4691026"/>
              <a:ext cx="504000" cy="0"/>
            </a:xfrm>
            <a:prstGeom prst="line">
              <a:avLst/>
            </a:prstGeom>
            <a:noFill/>
            <a:ln w="19050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47" name="Rectangle 4">
            <a:extLst>
              <a:ext uri="{FF2B5EF4-FFF2-40B4-BE49-F238E27FC236}">
                <a16:creationId xmlns:a16="http://schemas.microsoft.com/office/drawing/2014/main" id="{3AB7D62E-D0B2-4DB4-85B7-2F42D0BB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3501008"/>
            <a:ext cx="81756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26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5B772D35-6A1C-4E8A-BC2B-9A453B41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751" y="5491725"/>
            <a:ext cx="92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81C01AF5-E429-4D04-8661-771C3CB4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08" y="3542079"/>
            <a:ext cx="602254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defRPr/>
            </a:pP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對</a:t>
            </a:r>
            <a:r>
              <a:rPr lang="zh-CN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於</a:t>
            </a:r>
            <a:r>
              <a:rPr lang="zh-TW" altLang="en-US" sz="2400" b="0" dirty="0">
                <a:solidFill>
                  <a:srgbClr val="000000"/>
                </a:solidFill>
                <a:ea typeface="標楷體" panose="03000509000000000000" pitchFamily="65" charset="-120"/>
              </a:rPr>
              <a:t>以上兩個棒形圖，以下哪項是正確的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標楷體" panose="03000509000000000000" pitchFamily="65" charset="-120"/>
              </a:rPr>
              <a:t>？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50" name="Text Box 54">
            <a:extLst>
              <a:ext uri="{FF2B5EF4-FFF2-40B4-BE49-F238E27FC236}">
                <a16:creationId xmlns:a16="http://schemas.microsoft.com/office/drawing/2014/main" id="{8AD13028-947A-4BFC-A151-9AB01B40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86" y="393775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zh-TW" altLang="en-US" sz="4000" b="0" dirty="0">
              <a:solidFill>
                <a:srgbClr val="FF00FF"/>
              </a:solidFill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1" name="TextBox 70">
            <a:extLst>
              <a:ext uri="{FF2B5EF4-FFF2-40B4-BE49-F238E27FC236}">
                <a16:creationId xmlns:a16="http://schemas.microsoft.com/office/drawing/2014/main" id="{0C3ED040-40E9-475F-A637-EC23F32B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5" y="5438681"/>
            <a:ext cx="503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b="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52" name="Text Box 54">
            <a:extLst>
              <a:ext uri="{FF2B5EF4-FFF2-40B4-BE49-F238E27FC236}">
                <a16:creationId xmlns:a16="http://schemas.microsoft.com/office/drawing/2014/main" id="{8FA0BC94-CA6B-4981-A0A1-163D2CDD7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82" y="4409341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b="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zh-TW" altLang="en-US" sz="4000" b="0" dirty="0">
              <a:solidFill>
                <a:srgbClr val="FF00FF"/>
              </a:solidFill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3" name="Text Box 54">
            <a:extLst>
              <a:ext uri="{FF2B5EF4-FFF2-40B4-BE49-F238E27FC236}">
                <a16:creationId xmlns:a16="http://schemas.microsoft.com/office/drawing/2014/main" id="{C88BEFD7-7F19-401B-943D-8246152B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87" y="4921498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b="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zh-TW" altLang="en-US" sz="4000" b="0" dirty="0">
              <a:solidFill>
                <a:srgbClr val="FF00FF"/>
              </a:solidFill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54" name="文本框 5">
            <a:extLst>
              <a:ext uri="{FF2B5EF4-FFF2-40B4-BE49-F238E27FC236}">
                <a16:creationId xmlns:a16="http://schemas.microsoft.com/office/drawing/2014/main" id="{06002FAC-7238-4200-AD20-D3046F90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209" y="1835532"/>
            <a:ext cx="592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450</a:t>
            </a:r>
            <a:endParaRPr lang="en-US" altLang="zh-TW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文本框 5">
            <a:extLst>
              <a:ext uri="{FF2B5EF4-FFF2-40B4-BE49-F238E27FC236}">
                <a16:creationId xmlns:a16="http://schemas.microsoft.com/office/drawing/2014/main" id="{3AFD5F8F-303C-48FB-980D-22C69B6F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082" y="1325909"/>
            <a:ext cx="636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65</a:t>
            </a:r>
            <a:r>
              <a:rPr lang="en-US" altLang="zh-TW" b="0" dirty="0">
                <a:solidFill>
                  <a:srgbClr val="FF00FF"/>
                </a:solidFill>
                <a:ea typeface="標楷體" panose="03000509000000000000" pitchFamily="65" charset="-120"/>
              </a:rPr>
              <a:t>0</a:t>
            </a:r>
            <a:endParaRPr lang="en-US" altLang="zh-TW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文本框 5">
            <a:extLst>
              <a:ext uri="{FF2B5EF4-FFF2-40B4-BE49-F238E27FC236}">
                <a16:creationId xmlns:a16="http://schemas.microsoft.com/office/drawing/2014/main" id="{0E19B519-FA67-4731-A609-E765162D2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422" y="1710235"/>
            <a:ext cx="573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25</a:t>
            </a:r>
            <a:r>
              <a:rPr lang="en-US" altLang="zh-TW" b="0" dirty="0">
                <a:solidFill>
                  <a:srgbClr val="FF00FF"/>
                </a:solidFill>
                <a:ea typeface="標楷體" panose="03000509000000000000" pitchFamily="65" charset="-120"/>
              </a:rPr>
              <a:t>0</a:t>
            </a:r>
            <a:endParaRPr lang="en-US" altLang="zh-TW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文本框 5">
            <a:extLst>
              <a:ext uri="{FF2B5EF4-FFF2-40B4-BE49-F238E27FC236}">
                <a16:creationId xmlns:a16="http://schemas.microsoft.com/office/drawing/2014/main" id="{2F17C7DD-BA12-4753-AA2D-BAC5B492A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588" y="1338981"/>
            <a:ext cx="659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b="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325</a:t>
            </a:r>
            <a:endParaRPr lang="en-US" altLang="zh-TW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ADA0E80-BEEC-412C-ACAF-70D5397BC63B}"/>
              </a:ext>
            </a:extLst>
          </p:cNvPr>
          <p:cNvSpPr/>
          <p:nvPr/>
        </p:nvSpPr>
        <p:spPr>
          <a:xfrm>
            <a:off x="1341335" y="1568153"/>
            <a:ext cx="337487" cy="43458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4B560AA-4558-40C8-B68F-0CCD183A3952}"/>
              </a:ext>
            </a:extLst>
          </p:cNvPr>
          <p:cNvSpPr/>
          <p:nvPr/>
        </p:nvSpPr>
        <p:spPr>
          <a:xfrm>
            <a:off x="4566048" y="1719167"/>
            <a:ext cx="337487" cy="22167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文本框 26">
            <a:extLst>
              <a:ext uri="{FF2B5EF4-FFF2-40B4-BE49-F238E27FC236}">
                <a16:creationId xmlns:a16="http://schemas.microsoft.com/office/drawing/2014/main" id="{278538CD-81E6-4FC2-AA05-17DD6CAD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607" y="4431909"/>
            <a:ext cx="6194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450</a:t>
            </a:r>
          </a:p>
        </p:txBody>
      </p:sp>
      <p:sp>
        <p:nvSpPr>
          <p:cNvPr id="61" name="文本框 28">
            <a:extLst>
              <a:ext uri="{FF2B5EF4-FFF2-40B4-BE49-F238E27FC236}">
                <a16:creationId xmlns:a16="http://schemas.microsoft.com/office/drawing/2014/main" id="{59F356E8-FC4B-4550-AE75-C18AB7E2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4706213"/>
            <a:ext cx="607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250</a:t>
            </a:r>
          </a:p>
        </p:txBody>
      </p:sp>
      <p:cxnSp>
        <p:nvCxnSpPr>
          <p:cNvPr id="62" name="直線接點 51">
            <a:extLst>
              <a:ext uri="{FF2B5EF4-FFF2-40B4-BE49-F238E27FC236}">
                <a16:creationId xmlns:a16="http://schemas.microsoft.com/office/drawing/2014/main" id="{66F39966-9E17-4F05-9ECB-DD9300A5A55F}"/>
              </a:ext>
            </a:extLst>
          </p:cNvPr>
          <p:cNvCxnSpPr>
            <a:cxnSpLocks/>
          </p:cNvCxnSpPr>
          <p:nvPr/>
        </p:nvCxnSpPr>
        <p:spPr bwMode="auto">
          <a:xfrm>
            <a:off x="5868144" y="4778939"/>
            <a:ext cx="576000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A03D863-4201-4564-9A69-DD417B04DAA5}"/>
              </a:ext>
            </a:extLst>
          </p:cNvPr>
          <p:cNvGrpSpPr/>
          <p:nvPr/>
        </p:nvGrpSpPr>
        <p:grpSpPr>
          <a:xfrm>
            <a:off x="6444208" y="4431909"/>
            <a:ext cx="649169" cy="659165"/>
            <a:chOff x="6816237" y="4246886"/>
            <a:chExt cx="649169" cy="659165"/>
          </a:xfrm>
        </p:grpSpPr>
        <p:grpSp>
          <p:nvGrpSpPr>
            <p:cNvPr id="64" name="群組 47">
              <a:extLst>
                <a:ext uri="{FF2B5EF4-FFF2-40B4-BE49-F238E27FC236}">
                  <a16:creationId xmlns:a16="http://schemas.microsoft.com/office/drawing/2014/main" id="{06B1CD8E-3FBA-4ABE-9C66-84BA1A752911}"/>
                </a:ext>
              </a:extLst>
            </p:cNvPr>
            <p:cNvGrpSpPr/>
            <p:nvPr/>
          </p:nvGrpSpPr>
          <p:grpSpPr>
            <a:xfrm>
              <a:off x="7117622" y="4246886"/>
              <a:ext cx="347784" cy="659165"/>
              <a:chOff x="6219258" y="4350009"/>
              <a:chExt cx="347784" cy="659165"/>
            </a:xfrm>
          </p:grpSpPr>
          <p:sp>
            <p:nvSpPr>
              <p:cNvPr id="66" name="文本框 26">
                <a:extLst>
                  <a:ext uri="{FF2B5EF4-FFF2-40B4-BE49-F238E27FC236}">
                    <a16:creationId xmlns:a16="http://schemas.microsoft.com/office/drawing/2014/main" id="{D74850D7-E87E-49A5-BB41-F67ED92646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258" y="4350009"/>
                <a:ext cx="3477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0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9</a:t>
                </a:r>
              </a:p>
            </p:txBody>
          </p:sp>
          <p:sp>
            <p:nvSpPr>
              <p:cNvPr id="67" name="文本框 28">
                <a:extLst>
                  <a:ext uri="{FF2B5EF4-FFF2-40B4-BE49-F238E27FC236}">
                    <a16:creationId xmlns:a16="http://schemas.microsoft.com/office/drawing/2014/main" id="{B417312E-29F5-437E-8FEC-E38500401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259" y="4609064"/>
                <a:ext cx="3477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0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5</a:t>
                </a:r>
              </a:p>
            </p:txBody>
          </p:sp>
          <p:cxnSp>
            <p:nvCxnSpPr>
              <p:cNvPr id="68" name="直線接點 51">
                <a:extLst>
                  <a:ext uri="{FF2B5EF4-FFF2-40B4-BE49-F238E27FC236}">
                    <a16:creationId xmlns:a16="http://schemas.microsoft.com/office/drawing/2014/main" id="{14398629-513F-4367-94BB-3EE48DD19C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1261" y="4691026"/>
                <a:ext cx="307309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B4F4044A-92CC-4CAF-85AD-BEE56A295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237" y="4394623"/>
              <a:ext cx="356245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000" b="0" dirty="0">
                  <a:solidFill>
                    <a:srgbClr val="003399"/>
                  </a:solidFill>
                  <a:ea typeface="標楷體" panose="03000509000000000000" pitchFamily="65" charset="-120"/>
                  <a:sym typeface="Wingdings 3" panose="05040102010807070707" pitchFamily="18" charset="2"/>
                </a:rPr>
                <a:t>=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3ADFCF6-279B-412A-85D6-7D11E40F1B69}"/>
              </a:ext>
            </a:extLst>
          </p:cNvPr>
          <p:cNvGrpSpPr/>
          <p:nvPr/>
        </p:nvGrpSpPr>
        <p:grpSpPr>
          <a:xfrm>
            <a:off x="7022810" y="4426340"/>
            <a:ext cx="813620" cy="655824"/>
            <a:chOff x="6668458" y="4250227"/>
            <a:chExt cx="813620" cy="655824"/>
          </a:xfrm>
        </p:grpSpPr>
        <p:grpSp>
          <p:nvGrpSpPr>
            <p:cNvPr id="70" name="群組 47">
              <a:extLst>
                <a:ext uri="{FF2B5EF4-FFF2-40B4-BE49-F238E27FC236}">
                  <a16:creationId xmlns:a16="http://schemas.microsoft.com/office/drawing/2014/main" id="{276E27B7-D987-4B59-A38F-5D5C2A288D12}"/>
                </a:ext>
              </a:extLst>
            </p:cNvPr>
            <p:cNvGrpSpPr/>
            <p:nvPr/>
          </p:nvGrpSpPr>
          <p:grpSpPr>
            <a:xfrm>
              <a:off x="7117623" y="4250227"/>
              <a:ext cx="364455" cy="655824"/>
              <a:chOff x="6219259" y="4353350"/>
              <a:chExt cx="364455" cy="655824"/>
            </a:xfrm>
          </p:grpSpPr>
          <p:sp>
            <p:nvSpPr>
              <p:cNvPr id="72" name="文本框 26">
                <a:extLst>
                  <a:ext uri="{FF2B5EF4-FFF2-40B4-BE49-F238E27FC236}">
                    <a16:creationId xmlns:a16="http://schemas.microsoft.com/office/drawing/2014/main" id="{B7A1C893-7321-43A9-87B4-A8852686E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5931" y="4353350"/>
                <a:ext cx="3477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0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4</a:t>
                </a:r>
              </a:p>
            </p:txBody>
          </p:sp>
          <p:sp>
            <p:nvSpPr>
              <p:cNvPr id="73" name="文本框 28">
                <a:extLst>
                  <a:ext uri="{FF2B5EF4-FFF2-40B4-BE49-F238E27FC236}">
                    <a16:creationId xmlns:a16="http://schemas.microsoft.com/office/drawing/2014/main" id="{29A6CEA0-62B4-4502-9721-1839BD1BB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259" y="4609064"/>
                <a:ext cx="3477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0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5</a:t>
                </a:r>
              </a:p>
            </p:txBody>
          </p:sp>
          <p:cxnSp>
            <p:nvCxnSpPr>
              <p:cNvPr id="74" name="直線接點 51">
                <a:extLst>
                  <a:ext uri="{FF2B5EF4-FFF2-40B4-BE49-F238E27FC236}">
                    <a16:creationId xmlns:a16="http://schemas.microsoft.com/office/drawing/2014/main" id="{919E0959-2CB2-4FF1-BB8A-BFC6350AE9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1261" y="4691026"/>
                <a:ext cx="307309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6E76BB1D-DDF8-4820-AED4-2AD84B79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8458" y="4394623"/>
              <a:ext cx="564778" cy="40011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000" b="0" dirty="0">
                  <a:solidFill>
                    <a:srgbClr val="003399"/>
                  </a:solidFill>
                  <a:ea typeface="標楷體" panose="03000509000000000000" pitchFamily="65" charset="-120"/>
                  <a:sym typeface="Wingdings 3" panose="05040102010807070707" pitchFamily="18" charset="2"/>
                </a:rPr>
                <a:t>= 1</a:t>
              </a:r>
            </a:p>
          </p:txBody>
        </p:sp>
      </p:grpSp>
      <p:sp>
        <p:nvSpPr>
          <p:cNvPr id="75" name="Rectangle 4">
            <a:extLst>
              <a:ext uri="{FF2B5EF4-FFF2-40B4-BE49-F238E27FC236}">
                <a16:creationId xmlns:a16="http://schemas.microsoft.com/office/drawing/2014/main" id="{D0A7CF43-493A-48B6-85CF-180394E4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389" y="5068579"/>
            <a:ext cx="1283204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125(</a:t>
            </a:r>
            <a:r>
              <a:rPr lang="zh-CN" altLang="en-US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間</a:t>
            </a:r>
            <a:r>
              <a:rPr lang="en-US" altLang="zh-CN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)</a:t>
            </a:r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9BD709CD-A37C-4562-89DB-1B19DE649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529" y="5523308"/>
            <a:ext cx="830876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2</a:t>
            </a:r>
          </a:p>
        </p:txBody>
      </p:sp>
      <p:sp>
        <p:nvSpPr>
          <p:cNvPr id="78" name="Rectangle 4">
            <a:extLst>
              <a:ext uri="{FF2B5EF4-FFF2-40B4-BE49-F238E27FC236}">
                <a16:creationId xmlns:a16="http://schemas.microsoft.com/office/drawing/2014/main" id="{98011235-693E-4CB4-A63D-2CC505B2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368" y="5515623"/>
            <a:ext cx="608981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650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4FBBBF8A-F157-477E-904D-1847A513355F}"/>
              </a:ext>
            </a:extLst>
          </p:cNvPr>
          <p:cNvSpPr/>
          <p:nvPr/>
        </p:nvSpPr>
        <p:spPr bwMode="auto">
          <a:xfrm>
            <a:off x="2193615" y="1897314"/>
            <a:ext cx="551154" cy="252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AB23EEC-F6B2-4D13-B927-A5048E19705C}"/>
              </a:ext>
            </a:extLst>
          </p:cNvPr>
          <p:cNvSpPr/>
          <p:nvPr/>
        </p:nvSpPr>
        <p:spPr bwMode="auto">
          <a:xfrm>
            <a:off x="5636920" y="1785447"/>
            <a:ext cx="551154" cy="252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5FF5A19-FBBE-4722-9758-22CC809B5EF7}"/>
              </a:ext>
            </a:extLst>
          </p:cNvPr>
          <p:cNvSpPr/>
          <p:nvPr/>
        </p:nvSpPr>
        <p:spPr bwMode="auto">
          <a:xfrm>
            <a:off x="6488076" y="1379774"/>
            <a:ext cx="551154" cy="252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21D341FA-34E0-4E2A-81EB-D86201C3A165}"/>
              </a:ext>
            </a:extLst>
          </p:cNvPr>
          <p:cNvSpPr/>
          <p:nvPr/>
        </p:nvSpPr>
        <p:spPr bwMode="auto">
          <a:xfrm>
            <a:off x="2191419" y="1897843"/>
            <a:ext cx="551154" cy="252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3" name="Rectangle 4">
            <a:extLst>
              <a:ext uri="{FF2B5EF4-FFF2-40B4-BE49-F238E27FC236}">
                <a16:creationId xmlns:a16="http://schemas.microsoft.com/office/drawing/2014/main" id="{294E4908-4B59-40A1-B61B-DD9B7D662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198" y="5519387"/>
            <a:ext cx="805217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 b="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Symbol" panose="05050102010706020507" pitchFamily="18" charset="2"/>
              </a:rPr>
              <a:t>÷</a:t>
            </a:r>
            <a:r>
              <a:rPr lang="en-US" altLang="zh-CN" sz="2000" b="0" dirty="0">
                <a:solidFill>
                  <a:srgbClr val="003399"/>
                </a:solidFill>
                <a:ea typeface="標楷體" panose="03000509000000000000" pitchFamily="65" charset="-120"/>
              </a:rPr>
              <a:t>325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91653E1-1480-4A79-A3DA-D481C71AE159}"/>
              </a:ext>
            </a:extLst>
          </p:cNvPr>
          <p:cNvSpPr/>
          <p:nvPr/>
        </p:nvSpPr>
        <p:spPr bwMode="auto">
          <a:xfrm>
            <a:off x="3049468" y="1374272"/>
            <a:ext cx="551154" cy="252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D7F6838-B629-42FD-9166-7B9D3F70D892}"/>
              </a:ext>
            </a:extLst>
          </p:cNvPr>
          <p:cNvSpPr/>
          <p:nvPr/>
        </p:nvSpPr>
        <p:spPr bwMode="auto">
          <a:xfrm>
            <a:off x="6488076" y="1379322"/>
            <a:ext cx="551154" cy="252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8" grpId="0" animBg="1"/>
      <p:bldP spid="48" grpId="0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 build="allAtOnce"/>
      <p:bldP spid="55" grpId="0" build="allAtOnce"/>
      <p:bldP spid="56" grpId="0" build="allAtOnce"/>
      <p:bldP spid="57" grpId="0" build="allAtOnce"/>
      <p:bldP spid="58" grpId="0" animBg="1"/>
      <p:bldP spid="58" grpId="1" animBg="1"/>
      <p:bldP spid="59" grpId="0" animBg="1"/>
      <p:bldP spid="59" grpId="1" animBg="1"/>
      <p:bldP spid="60" grpId="0"/>
      <p:bldP spid="60" grpId="1"/>
      <p:bldP spid="61" grpId="0"/>
      <p:bldP spid="61" grpId="1"/>
      <p:bldP spid="75" grpId="0"/>
      <p:bldP spid="75" grpId="1"/>
      <p:bldP spid="77" grpId="0"/>
      <p:bldP spid="77" grpId="1"/>
      <p:bldP spid="78" grpId="0"/>
      <p:bldP spid="78" grpId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1" grpId="2" animBg="1"/>
      <p:bldP spid="82" grpId="2" animBg="1"/>
      <p:bldP spid="82" grpId="3" animBg="1"/>
      <p:bldP spid="83" grpId="0"/>
      <p:bldP spid="83" grpId="1"/>
      <p:bldP spid="85" grpId="1" animBg="1"/>
      <p:bldP spid="85" grpId="2" animBg="1"/>
      <p:bldP spid="86" grpId="0" animBg="1"/>
      <p:bldP spid="8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>
            <a:extLst>
              <a:ext uri="{FF2B5EF4-FFF2-40B4-BE49-F238E27FC236}">
                <a16:creationId xmlns:a16="http://schemas.microsoft.com/office/drawing/2014/main" id="{7A702AD9-839A-411B-A7BD-A19CDB8FFA41}"/>
              </a:ext>
            </a:extLst>
          </p:cNvPr>
          <p:cNvSpPr/>
          <p:nvPr/>
        </p:nvSpPr>
        <p:spPr bwMode="auto">
          <a:xfrm>
            <a:off x="1182427" y="1278000"/>
            <a:ext cx="1013309" cy="396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22D67CF-CAE8-491A-B9C1-6ABA98A2B5E8}"/>
              </a:ext>
            </a:extLst>
          </p:cNvPr>
          <p:cNvSpPr/>
          <p:nvPr/>
        </p:nvSpPr>
        <p:spPr bwMode="auto">
          <a:xfrm>
            <a:off x="1331584" y="1800000"/>
            <a:ext cx="3960496" cy="396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F0636E7F-A9E3-4839-A659-F43A8B58A2E8}"/>
              </a:ext>
            </a:extLst>
          </p:cNvPr>
          <p:cNvSpPr/>
          <p:nvPr/>
        </p:nvSpPr>
        <p:spPr bwMode="auto">
          <a:xfrm>
            <a:off x="1419720" y="2304000"/>
            <a:ext cx="7234935" cy="396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059" name="Rectangle 18">
            <a:extLst>
              <a:ext uri="{FF2B5EF4-FFF2-40B4-BE49-F238E27FC236}">
                <a16:creationId xmlns:a16="http://schemas.microsoft.com/office/drawing/2014/main" id="{3918735D-064E-4BE2-95E5-015F2DBB3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32" y="687760"/>
            <a:ext cx="8869768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2</a:t>
            </a:r>
            <a:r>
              <a:rPr lang="en-US" altLang="zh-CN" sz="2800" dirty="0">
                <a:ea typeface="標楷體" panose="03000509000000000000" pitchFamily="65" charset="-120"/>
              </a:rPr>
              <a:t>7</a:t>
            </a:r>
            <a:r>
              <a:rPr lang="en-US" altLang="zh-TW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根據</a:t>
            </a:r>
            <a:r>
              <a:rPr lang="zh-CN" altLang="en-US" sz="2800" dirty="0">
                <a:ea typeface="標楷體" panose="03000509000000000000" pitchFamily="65" charset="-120"/>
              </a:rPr>
              <a:t>右</a:t>
            </a:r>
            <a:r>
              <a:rPr lang="zh-TW" altLang="en-US" sz="2800" dirty="0">
                <a:ea typeface="標楷體" panose="03000509000000000000" pitchFamily="65" charset="-120"/>
              </a:rPr>
              <a:t>圖，下列哪項</a:t>
            </a:r>
            <a:r>
              <a:rPr lang="en-US" altLang="zh-TW" sz="2800" dirty="0"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ea typeface="標楷體" panose="03000509000000000000" pitchFamily="65" charset="-120"/>
              </a:rPr>
              <a:t>些描述是</a:t>
            </a:r>
            <a:r>
              <a:rPr lang="zh-CN" altLang="en-US" sz="2800" dirty="0">
                <a:ea typeface="標楷體" panose="03000509000000000000" pitchFamily="65" charset="-120"/>
              </a:rPr>
              <a:t>正確的</a:t>
            </a:r>
            <a:r>
              <a:rPr lang="zh-TW" altLang="en-US" sz="2800" dirty="0">
                <a:ea typeface="標楷體" panose="03000509000000000000" pitchFamily="65" charset="-120"/>
              </a:rPr>
              <a:t>？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800" dirty="0">
                <a:ea typeface="標楷體" panose="03000509000000000000" pitchFamily="65" charset="-120"/>
              </a:rPr>
              <a:t>      I. </a:t>
            </a:r>
            <a:r>
              <a:rPr lang="en-US" altLang="zh-CN" sz="2800" i="1" dirty="0">
                <a:ea typeface="標楷體" panose="03000509000000000000" pitchFamily="65" charset="-120"/>
              </a:rPr>
              <a:t>x</a:t>
            </a:r>
            <a:r>
              <a:rPr lang="zh-CN" altLang="en-US" sz="2800" dirty="0">
                <a:ea typeface="標楷體" panose="03000509000000000000" pitchFamily="65" charset="-120"/>
              </a:rPr>
              <a:t>的值是</a:t>
            </a:r>
            <a:r>
              <a:rPr lang="en-US" altLang="zh-CN" sz="2800" dirty="0">
                <a:ea typeface="標楷體" panose="03000509000000000000" pitchFamily="65" charset="-120"/>
              </a:rPr>
              <a:t>60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      II. </a:t>
            </a:r>
            <a:r>
              <a:rPr lang="zh-TW" altLang="en-US" sz="2800" dirty="0">
                <a:ea typeface="標楷體" panose="03000509000000000000" pitchFamily="65" charset="-120"/>
              </a:rPr>
              <a:t>兔子和鸚鵡共佔全部寵物的</a:t>
            </a:r>
            <a:r>
              <a:rPr lang="en-US" altLang="zh-CN" sz="2800" dirty="0">
                <a:ea typeface="標楷體" panose="03000509000000000000" pitchFamily="65" charset="-120"/>
              </a:rPr>
              <a:t>30%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2800" dirty="0">
                <a:ea typeface="標楷體" panose="03000509000000000000" pitchFamily="65" charset="-120"/>
              </a:rPr>
              <a:t>      III. </a:t>
            </a:r>
            <a:r>
              <a:rPr lang="zh-TW" altLang="en-US" sz="2800" dirty="0">
                <a:ea typeface="標楷體" panose="03000509000000000000" pitchFamily="65" charset="-120"/>
              </a:rPr>
              <a:t>如果寵物店有</a:t>
            </a:r>
            <a:r>
              <a:rPr lang="en-US" altLang="zh-TW" sz="2800" dirty="0">
                <a:ea typeface="標楷體" panose="03000509000000000000" pitchFamily="65" charset="-120"/>
              </a:rPr>
              <a:t>24</a:t>
            </a:r>
            <a:r>
              <a:rPr lang="zh-TW" altLang="en-US" sz="2800" dirty="0">
                <a:ea typeface="標楷體" panose="03000509000000000000" pitchFamily="65" charset="-120"/>
              </a:rPr>
              <a:t>隻狗，那麼該店共有</a:t>
            </a:r>
            <a:r>
              <a:rPr lang="en-US" altLang="zh-TW" sz="2800" dirty="0">
                <a:ea typeface="標楷體" panose="03000509000000000000" pitchFamily="65" charset="-120"/>
              </a:rPr>
              <a:t>72</a:t>
            </a:r>
            <a:r>
              <a:rPr lang="zh-TW" altLang="en-US" sz="2800" dirty="0">
                <a:ea typeface="標楷體" panose="03000509000000000000" pitchFamily="65" charset="-120"/>
              </a:rPr>
              <a:t>隻寵物。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791131-DDC2-491E-95D8-72A8E665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943549"/>
            <a:ext cx="504000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067A786-962C-4360-B092-34E7FD1B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94" y="2887079"/>
            <a:ext cx="2646406" cy="19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A.</a:t>
            </a:r>
            <a:r>
              <a:rPr lang="zh-CN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CN" sz="2800" dirty="0">
                <a:ea typeface="標楷體" panose="03000509000000000000" pitchFamily="65" charset="-120"/>
              </a:rPr>
              <a:t>I                     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B.</a:t>
            </a:r>
            <a:r>
              <a:rPr lang="zh-CN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CN" sz="2800" dirty="0">
                <a:ea typeface="標楷體" panose="03000509000000000000" pitchFamily="65" charset="-120"/>
              </a:rPr>
              <a:t>II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CN" sz="2800" dirty="0">
                <a:ea typeface="標楷體" panose="03000509000000000000" pitchFamily="65" charset="-120"/>
              </a:rPr>
              <a:t>C.</a:t>
            </a:r>
            <a:r>
              <a:rPr lang="zh-CN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CN" sz="2800" dirty="0">
                <a:ea typeface="標楷體" panose="03000509000000000000" pitchFamily="65" charset="-120"/>
              </a:rPr>
              <a:t>I </a:t>
            </a:r>
            <a:r>
              <a:rPr lang="zh-CN" altLang="en-US" sz="2800" dirty="0">
                <a:ea typeface="標楷體" panose="03000509000000000000" pitchFamily="65" charset="-120"/>
              </a:rPr>
              <a:t>及</a:t>
            </a:r>
            <a:r>
              <a:rPr lang="en-US" altLang="zh-CN" sz="2800" dirty="0">
                <a:ea typeface="標楷體" panose="03000509000000000000" pitchFamily="65" charset="-120"/>
              </a:rPr>
              <a:t>III             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D.</a:t>
            </a:r>
            <a:r>
              <a:rPr lang="zh-CN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CN" sz="2800" dirty="0">
                <a:ea typeface="標楷體" panose="03000509000000000000" pitchFamily="65" charset="-120"/>
              </a:rPr>
              <a:t>II </a:t>
            </a:r>
            <a:r>
              <a:rPr lang="zh-CN" altLang="en-US" sz="2800" dirty="0">
                <a:ea typeface="標楷體" panose="03000509000000000000" pitchFamily="65" charset="-120"/>
              </a:rPr>
              <a:t>及</a:t>
            </a:r>
            <a:r>
              <a:rPr lang="en-US" altLang="zh-CN" sz="2800" dirty="0">
                <a:ea typeface="標楷體" panose="03000509000000000000" pitchFamily="65" charset="-120"/>
              </a:rPr>
              <a:t>III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8920A4-01AC-4F44-B109-9CBB6274F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591" y="384843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65DBCC-45CD-429F-A225-53CE758BA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713" y="2874815"/>
            <a:ext cx="2745949" cy="2999534"/>
          </a:xfrm>
          <a:prstGeom prst="rect">
            <a:avLst/>
          </a:prstGeom>
        </p:spPr>
      </p:pic>
      <p:sp>
        <p:nvSpPr>
          <p:cNvPr id="42" name="Rectangle 4">
            <a:extLst>
              <a:ext uri="{FF2B5EF4-FFF2-40B4-BE49-F238E27FC236}">
                <a16:creationId xmlns:a16="http://schemas.microsoft.com/office/drawing/2014/main" id="{AFECD294-DE61-4D7A-A6F4-DA61485A4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501" y="1245959"/>
            <a:ext cx="396044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en-US" altLang="zh-CN" sz="2400" i="1" dirty="0">
                <a:solidFill>
                  <a:srgbClr val="003399"/>
                </a:solidFill>
              </a:rPr>
              <a:t>x = </a:t>
            </a:r>
            <a:r>
              <a:rPr lang="en-US" altLang="zh-CN" sz="2400" dirty="0">
                <a:solidFill>
                  <a:srgbClr val="003399"/>
                </a:solidFill>
              </a:rPr>
              <a:t>360</a:t>
            </a:r>
            <a:r>
              <a:rPr lang="zh-CN" altLang="en-US" sz="2400" dirty="0">
                <a:solidFill>
                  <a:srgbClr val="003399"/>
                </a:solidFill>
              </a:rPr>
              <a:t>－</a:t>
            </a:r>
            <a:r>
              <a:rPr lang="en-US" altLang="zh-CN" sz="2400" dirty="0">
                <a:solidFill>
                  <a:srgbClr val="003399"/>
                </a:solidFill>
              </a:rPr>
              <a:t>135</a:t>
            </a:r>
            <a:r>
              <a:rPr lang="zh-CN" altLang="en-US" sz="2400" dirty="0">
                <a:solidFill>
                  <a:srgbClr val="003399"/>
                </a:solidFill>
              </a:rPr>
              <a:t>－</a:t>
            </a:r>
            <a:r>
              <a:rPr lang="en-US" altLang="zh-CN" sz="2400" dirty="0">
                <a:solidFill>
                  <a:srgbClr val="003399"/>
                </a:solidFill>
              </a:rPr>
              <a:t>120</a:t>
            </a:r>
            <a:r>
              <a:rPr lang="zh-CN" altLang="en-US" sz="2400" dirty="0">
                <a:solidFill>
                  <a:srgbClr val="003399"/>
                </a:solidFill>
              </a:rPr>
              <a:t>－</a:t>
            </a:r>
            <a:r>
              <a:rPr lang="en-US" altLang="zh-CN" sz="2400" dirty="0">
                <a:solidFill>
                  <a:srgbClr val="003399"/>
                </a:solidFill>
              </a:rPr>
              <a:t>45</a:t>
            </a:r>
            <a:endParaRPr lang="en-US" altLang="zh-CN" sz="2400" dirty="0">
              <a:solidFill>
                <a:srgbClr val="003399"/>
              </a:solidFill>
              <a:sym typeface="Wingdings 3" panose="05040102010807070707" pitchFamily="18" charset="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BEE6798-A064-4925-BBC6-761FAFC61FA6}"/>
              </a:ext>
            </a:extLst>
          </p:cNvPr>
          <p:cNvSpPr/>
          <p:nvPr/>
        </p:nvSpPr>
        <p:spPr bwMode="auto">
          <a:xfrm>
            <a:off x="7299108" y="4764135"/>
            <a:ext cx="297228" cy="3194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59E03E96-2D2F-451F-8051-CE9363B1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623" y="1245959"/>
            <a:ext cx="105741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3399"/>
                </a:solidFill>
              </a:rPr>
              <a:t>= 60</a:t>
            </a:r>
            <a:endParaRPr lang="en-US" altLang="zh-CN" sz="2400" dirty="0">
              <a:solidFill>
                <a:srgbClr val="003399"/>
              </a:solidFill>
              <a:sym typeface="Wingdings 3" panose="05040102010807070707" pitchFamily="18" charset="2"/>
            </a:endParaRPr>
          </a:p>
        </p:txBody>
      </p:sp>
      <p:sp>
        <p:nvSpPr>
          <p:cNvPr id="53" name="TextBox 70">
            <a:extLst>
              <a:ext uri="{FF2B5EF4-FFF2-40B4-BE49-F238E27FC236}">
                <a16:creationId xmlns:a16="http://schemas.microsoft.com/office/drawing/2014/main" id="{25A8956A-13E0-4BD0-B8A2-A609983D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62" y="1183700"/>
            <a:ext cx="503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b="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2372A7BB-8F91-4253-A77F-960A63A2C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55" y="5124355"/>
            <a:ext cx="1551629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3399"/>
                </a:solidFill>
                <a:sym typeface="Wingdings 3" panose="05040102010807070707" pitchFamily="18" charset="2"/>
              </a:rPr>
              <a:t>×100%</a:t>
            </a:r>
          </a:p>
        </p:txBody>
      </p:sp>
      <p:sp>
        <p:nvSpPr>
          <p:cNvPr id="68" name="文本框 26">
            <a:extLst>
              <a:ext uri="{FF2B5EF4-FFF2-40B4-BE49-F238E27FC236}">
                <a16:creationId xmlns:a16="http://schemas.microsoft.com/office/drawing/2014/main" id="{B87B0A6E-1F52-43B6-BC6A-DEF9C57CF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096" y="4996643"/>
            <a:ext cx="1865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60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°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45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°</a:t>
            </a:r>
            <a:endParaRPr lang="en-US" altLang="zh-TW" sz="2400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9" name="文本框 28">
            <a:extLst>
              <a:ext uri="{FF2B5EF4-FFF2-40B4-BE49-F238E27FC236}">
                <a16:creationId xmlns:a16="http://schemas.microsoft.com/office/drawing/2014/main" id="{DEC0C5D1-272E-4D19-B655-0737213D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77" y="5391911"/>
            <a:ext cx="107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360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°</a:t>
            </a:r>
            <a:endParaRPr lang="en-US" altLang="zh-TW" sz="2400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70" name="直線接點 51">
            <a:extLst>
              <a:ext uri="{FF2B5EF4-FFF2-40B4-BE49-F238E27FC236}">
                <a16:creationId xmlns:a16="http://schemas.microsoft.com/office/drawing/2014/main" id="{4F7E3068-FD67-4BCF-A140-F1C8EB2C62E3}"/>
              </a:ext>
            </a:extLst>
          </p:cNvPr>
          <p:cNvCxnSpPr>
            <a:cxnSpLocks/>
          </p:cNvCxnSpPr>
          <p:nvPr/>
        </p:nvCxnSpPr>
        <p:spPr bwMode="auto">
          <a:xfrm>
            <a:off x="1430017" y="5399247"/>
            <a:ext cx="1224000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BF6D34C-623C-4BE5-9036-0E0250BC78CF}"/>
              </a:ext>
            </a:extLst>
          </p:cNvPr>
          <p:cNvGrpSpPr/>
          <p:nvPr/>
        </p:nvGrpSpPr>
        <p:grpSpPr>
          <a:xfrm>
            <a:off x="3594534" y="4986399"/>
            <a:ext cx="1768649" cy="763677"/>
            <a:chOff x="6510930" y="4203929"/>
            <a:chExt cx="1344679" cy="763677"/>
          </a:xfrm>
        </p:grpSpPr>
        <p:grpSp>
          <p:nvGrpSpPr>
            <p:cNvPr id="78" name="群組 47">
              <a:extLst>
                <a:ext uri="{FF2B5EF4-FFF2-40B4-BE49-F238E27FC236}">
                  <a16:creationId xmlns:a16="http://schemas.microsoft.com/office/drawing/2014/main" id="{E7F6A36A-9627-4545-B58A-8D33C18D3EB2}"/>
                </a:ext>
              </a:extLst>
            </p:cNvPr>
            <p:cNvGrpSpPr/>
            <p:nvPr/>
          </p:nvGrpSpPr>
          <p:grpSpPr>
            <a:xfrm>
              <a:off x="7089843" y="4203929"/>
              <a:ext cx="384025" cy="763677"/>
              <a:chOff x="6191479" y="4307052"/>
              <a:chExt cx="384025" cy="763677"/>
            </a:xfrm>
          </p:grpSpPr>
          <p:sp>
            <p:nvSpPr>
              <p:cNvPr id="80" name="文本框 26">
                <a:extLst>
                  <a:ext uri="{FF2B5EF4-FFF2-40B4-BE49-F238E27FC236}">
                    <a16:creationId xmlns:a16="http://schemas.microsoft.com/office/drawing/2014/main" id="{4B199320-03AB-4668-A42E-119950B09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7721" y="4307052"/>
                <a:ext cx="34778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</a:t>
                </a:r>
              </a:p>
            </p:txBody>
          </p:sp>
          <p:sp>
            <p:nvSpPr>
              <p:cNvPr id="81" name="文本框 28">
                <a:extLst>
                  <a:ext uri="{FF2B5EF4-FFF2-40B4-BE49-F238E27FC236}">
                    <a16:creationId xmlns:a16="http://schemas.microsoft.com/office/drawing/2014/main" id="{A0CD1A4E-63C6-4B28-8519-B4E5ECB0E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259" y="4609064"/>
                <a:ext cx="34778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6</a:t>
                </a:r>
              </a:p>
            </p:txBody>
          </p:sp>
          <p:cxnSp>
            <p:nvCxnSpPr>
              <p:cNvPr id="82" name="直線接點 51">
                <a:extLst>
                  <a:ext uri="{FF2B5EF4-FFF2-40B4-BE49-F238E27FC236}">
                    <a16:creationId xmlns:a16="http://schemas.microsoft.com/office/drawing/2014/main" id="{3389BB7B-2A61-4783-BBCD-C234F4F865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91479" y="4691026"/>
                <a:ext cx="307309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9D29EB0-5F39-4FF3-81D8-C3115A4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930" y="4368474"/>
              <a:ext cx="1344679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400" b="0" dirty="0">
                  <a:solidFill>
                    <a:srgbClr val="003399"/>
                  </a:solidFill>
                  <a:ea typeface="標楷體" panose="03000509000000000000" pitchFamily="65" charset="-120"/>
                  <a:sym typeface="Wingdings 3" panose="05040102010807070707" pitchFamily="18" charset="2"/>
                </a:rPr>
                <a:t>= 29      %</a:t>
              </a:r>
            </a:p>
          </p:txBody>
        </p:sp>
      </p:grpSp>
      <p:sp>
        <p:nvSpPr>
          <p:cNvPr id="83" name="Rectangle 4">
            <a:extLst>
              <a:ext uri="{FF2B5EF4-FFF2-40B4-BE49-F238E27FC236}">
                <a16:creationId xmlns:a16="http://schemas.microsoft.com/office/drawing/2014/main" id="{4EB793B9-30B7-4B3E-9DE3-781F4484A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5126665"/>
            <a:ext cx="65049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en-US" altLang="zh-TW" sz="2400" dirty="0">
                <a:solidFill>
                  <a:srgbClr val="003399"/>
                </a:solidFill>
              </a:rPr>
              <a:t>II.</a:t>
            </a:r>
            <a:endParaRPr lang="en-US" altLang="zh-CN" sz="2400" dirty="0">
              <a:solidFill>
                <a:srgbClr val="003399"/>
              </a:solidFill>
              <a:sym typeface="Wingdings 3" panose="05040102010807070707" pitchFamily="18" charset="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86C0A0A8-35FD-4411-8611-05726A938532}"/>
              </a:ext>
            </a:extLst>
          </p:cNvPr>
          <p:cNvSpPr/>
          <p:nvPr/>
        </p:nvSpPr>
        <p:spPr bwMode="auto">
          <a:xfrm>
            <a:off x="7675377" y="4549760"/>
            <a:ext cx="353007" cy="3194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88F90450-31A1-4CA0-97F4-E11051EA3CEF}"/>
              </a:ext>
            </a:extLst>
          </p:cNvPr>
          <p:cNvSpPr/>
          <p:nvPr/>
        </p:nvSpPr>
        <p:spPr bwMode="auto">
          <a:xfrm>
            <a:off x="7299107" y="4765784"/>
            <a:ext cx="297228" cy="3194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7" name="Text Box 54">
            <a:extLst>
              <a:ext uri="{FF2B5EF4-FFF2-40B4-BE49-F238E27FC236}">
                <a16:creationId xmlns:a16="http://schemas.microsoft.com/office/drawing/2014/main" id="{DA9D2CAE-0869-470E-A7A1-A7B180796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44" y="1613945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b="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zh-TW" altLang="en-US" sz="4000" b="0" dirty="0">
              <a:solidFill>
                <a:srgbClr val="FF00FF"/>
              </a:solidFill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89" name="TextBox 70">
            <a:extLst>
              <a:ext uri="{FF2B5EF4-FFF2-40B4-BE49-F238E27FC236}">
                <a16:creationId xmlns:a16="http://schemas.microsoft.com/office/drawing/2014/main" id="{BE0C2B24-2FBA-4EC3-BAC0-FC336F60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44" y="2154186"/>
            <a:ext cx="503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b="0" dirty="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90" name="文本框 26">
            <a:extLst>
              <a:ext uri="{FF2B5EF4-FFF2-40B4-BE49-F238E27FC236}">
                <a16:creationId xmlns:a16="http://schemas.microsoft.com/office/drawing/2014/main" id="{6CFAD90C-B9C9-4F4C-8197-3BBD9DED7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850" y="3213142"/>
            <a:ext cx="1007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120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°</a:t>
            </a:r>
            <a:endParaRPr lang="en-US" altLang="zh-TW" sz="2400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1" name="文本框 28">
            <a:extLst>
              <a:ext uri="{FF2B5EF4-FFF2-40B4-BE49-F238E27FC236}">
                <a16:creationId xmlns:a16="http://schemas.microsoft.com/office/drawing/2014/main" id="{AB54B308-2ADA-4DE3-8756-5F02086F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919" y="3596566"/>
            <a:ext cx="107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360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°</a:t>
            </a:r>
            <a:endParaRPr lang="en-US" altLang="zh-TW" sz="2400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92" name="直線接點 51">
            <a:extLst>
              <a:ext uri="{FF2B5EF4-FFF2-40B4-BE49-F238E27FC236}">
                <a16:creationId xmlns:a16="http://schemas.microsoft.com/office/drawing/2014/main" id="{D528F613-53A2-4E84-B10D-50A5B99F6F6A}"/>
              </a:ext>
            </a:extLst>
          </p:cNvPr>
          <p:cNvCxnSpPr>
            <a:cxnSpLocks/>
          </p:cNvCxnSpPr>
          <p:nvPr/>
        </p:nvCxnSpPr>
        <p:spPr bwMode="auto">
          <a:xfrm>
            <a:off x="2792635" y="3603902"/>
            <a:ext cx="792000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sp>
        <p:nvSpPr>
          <p:cNvPr id="99" name="Rectangle 4">
            <a:extLst>
              <a:ext uri="{FF2B5EF4-FFF2-40B4-BE49-F238E27FC236}">
                <a16:creationId xmlns:a16="http://schemas.microsoft.com/office/drawing/2014/main" id="{6EA92DF8-8E30-4024-92F1-5C015F431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496" y="2815430"/>
            <a:ext cx="412670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3399"/>
                </a:solidFill>
              </a:rPr>
              <a:t>III. </a:t>
            </a:r>
            <a:r>
              <a:rPr lang="zh-TW" altLang="en-US" sz="2400" dirty="0">
                <a:solidFill>
                  <a:srgbClr val="003399"/>
                </a:solidFill>
              </a:rPr>
              <a:t>狗的數量是全部</a:t>
            </a:r>
            <a:r>
              <a:rPr lang="zh-CN" altLang="en-US" sz="2400" dirty="0">
                <a:solidFill>
                  <a:srgbClr val="003399"/>
                </a:solidFill>
              </a:rPr>
              <a:t>寵物的</a:t>
            </a:r>
            <a:endParaRPr lang="en-US" altLang="zh-CN" sz="2400" dirty="0">
              <a:solidFill>
                <a:srgbClr val="003399"/>
              </a:solidFill>
              <a:sym typeface="Wingdings 3" panose="05040102010807070707" pitchFamily="18" charset="2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DD834AED-BD26-4ED1-A1BF-E92456D0CADA}"/>
              </a:ext>
            </a:extLst>
          </p:cNvPr>
          <p:cNvGrpSpPr/>
          <p:nvPr/>
        </p:nvGrpSpPr>
        <p:grpSpPr>
          <a:xfrm>
            <a:off x="3535768" y="3212976"/>
            <a:ext cx="649169" cy="762247"/>
            <a:chOff x="6816237" y="4205359"/>
            <a:chExt cx="649169" cy="762247"/>
          </a:xfrm>
        </p:grpSpPr>
        <p:grpSp>
          <p:nvGrpSpPr>
            <p:cNvPr id="101" name="群組 47">
              <a:extLst>
                <a:ext uri="{FF2B5EF4-FFF2-40B4-BE49-F238E27FC236}">
                  <a16:creationId xmlns:a16="http://schemas.microsoft.com/office/drawing/2014/main" id="{5803613B-CFD8-46CA-A23C-8F7812A181EF}"/>
                </a:ext>
              </a:extLst>
            </p:cNvPr>
            <p:cNvGrpSpPr/>
            <p:nvPr/>
          </p:nvGrpSpPr>
          <p:grpSpPr>
            <a:xfrm>
              <a:off x="7117622" y="4205359"/>
              <a:ext cx="347784" cy="762247"/>
              <a:chOff x="6219258" y="4308482"/>
              <a:chExt cx="347784" cy="762247"/>
            </a:xfrm>
          </p:grpSpPr>
          <p:sp>
            <p:nvSpPr>
              <p:cNvPr id="103" name="文本框 26">
                <a:extLst>
                  <a:ext uri="{FF2B5EF4-FFF2-40B4-BE49-F238E27FC236}">
                    <a16:creationId xmlns:a16="http://schemas.microsoft.com/office/drawing/2014/main" id="{53EC1026-FBED-4226-BCCB-F9161D5C3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258" y="4308482"/>
                <a:ext cx="34778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</a:t>
                </a:r>
              </a:p>
            </p:txBody>
          </p:sp>
          <p:sp>
            <p:nvSpPr>
              <p:cNvPr id="104" name="文本框 28">
                <a:extLst>
                  <a:ext uri="{FF2B5EF4-FFF2-40B4-BE49-F238E27FC236}">
                    <a16:creationId xmlns:a16="http://schemas.microsoft.com/office/drawing/2014/main" id="{B885E7AF-ED47-4D73-AC4E-F977CFDC3A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259" y="4609064"/>
                <a:ext cx="34778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3</a:t>
                </a:r>
              </a:p>
            </p:txBody>
          </p:sp>
          <p:cxnSp>
            <p:nvCxnSpPr>
              <p:cNvPr id="105" name="直線接點 51">
                <a:extLst>
                  <a:ext uri="{FF2B5EF4-FFF2-40B4-BE49-F238E27FC236}">
                    <a16:creationId xmlns:a16="http://schemas.microsoft.com/office/drawing/2014/main" id="{1BF6589F-A891-44ED-8BE6-43D737FC86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1261" y="4691026"/>
                <a:ext cx="307309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102" name="Rectangle 4">
              <a:extLst>
                <a:ext uri="{FF2B5EF4-FFF2-40B4-BE49-F238E27FC236}">
                  <a16:creationId xmlns:a16="http://schemas.microsoft.com/office/drawing/2014/main" id="{563A4B3F-25BE-4879-9F27-753027F23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237" y="4363846"/>
              <a:ext cx="356245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400" b="0" dirty="0">
                  <a:solidFill>
                    <a:srgbClr val="003399"/>
                  </a:solidFill>
                  <a:ea typeface="標楷體" panose="03000509000000000000" pitchFamily="65" charset="-120"/>
                  <a:sym typeface="Wingdings 3" panose="05040102010807070707" pitchFamily="18" charset="2"/>
                </a:rPr>
                <a:t>=</a:t>
              </a:r>
            </a:p>
          </p:txBody>
        </p:sp>
      </p:grpSp>
      <p:sp>
        <p:nvSpPr>
          <p:cNvPr id="106" name="文本框 26">
            <a:extLst>
              <a:ext uri="{FF2B5EF4-FFF2-40B4-BE49-F238E27FC236}">
                <a16:creationId xmlns:a16="http://schemas.microsoft.com/office/drawing/2014/main" id="{557424EF-254D-402A-BB5B-0B47509F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332" y="3181468"/>
            <a:ext cx="704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24</a:t>
            </a:r>
          </a:p>
        </p:txBody>
      </p:sp>
      <p:sp>
        <p:nvSpPr>
          <p:cNvPr id="107" name="文本框 28">
            <a:extLst>
              <a:ext uri="{FF2B5EF4-FFF2-40B4-BE49-F238E27FC236}">
                <a16:creationId xmlns:a16="http://schemas.microsoft.com/office/drawing/2014/main" id="{BA62BEEB-735E-4426-92C0-29C87027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401" y="3564892"/>
            <a:ext cx="68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0" dirty="0">
                <a:solidFill>
                  <a:srgbClr val="003399"/>
                </a:solidFill>
                <a:ea typeface="標楷體" panose="03000509000000000000" pitchFamily="65" charset="-120"/>
              </a:rPr>
              <a:t>72</a:t>
            </a:r>
          </a:p>
        </p:txBody>
      </p:sp>
      <p:cxnSp>
        <p:nvCxnSpPr>
          <p:cNvPr id="108" name="直線接點 51">
            <a:extLst>
              <a:ext uri="{FF2B5EF4-FFF2-40B4-BE49-F238E27FC236}">
                <a16:creationId xmlns:a16="http://schemas.microsoft.com/office/drawing/2014/main" id="{BB5E59BA-2FF2-4895-9F26-96D58AE9ECC6}"/>
              </a:ext>
            </a:extLst>
          </p:cNvPr>
          <p:cNvCxnSpPr>
            <a:cxnSpLocks/>
          </p:cNvCxnSpPr>
          <p:nvPr/>
        </p:nvCxnSpPr>
        <p:spPr bwMode="auto">
          <a:xfrm>
            <a:off x="4593117" y="3572228"/>
            <a:ext cx="792000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CAE1BB6C-5885-4E0F-A458-BF9C36061564}"/>
              </a:ext>
            </a:extLst>
          </p:cNvPr>
          <p:cNvGrpSpPr/>
          <p:nvPr/>
        </p:nvGrpSpPr>
        <p:grpSpPr>
          <a:xfrm>
            <a:off x="5336250" y="3181302"/>
            <a:ext cx="649169" cy="762247"/>
            <a:chOff x="6816237" y="4205359"/>
            <a:chExt cx="649169" cy="762247"/>
          </a:xfrm>
        </p:grpSpPr>
        <p:grpSp>
          <p:nvGrpSpPr>
            <p:cNvPr id="110" name="群組 47">
              <a:extLst>
                <a:ext uri="{FF2B5EF4-FFF2-40B4-BE49-F238E27FC236}">
                  <a16:creationId xmlns:a16="http://schemas.microsoft.com/office/drawing/2014/main" id="{05B354EA-97E3-4EC4-9303-26374C5CC2FD}"/>
                </a:ext>
              </a:extLst>
            </p:cNvPr>
            <p:cNvGrpSpPr/>
            <p:nvPr/>
          </p:nvGrpSpPr>
          <p:grpSpPr>
            <a:xfrm>
              <a:off x="7117622" y="4205359"/>
              <a:ext cx="347784" cy="762247"/>
              <a:chOff x="6219258" y="4308482"/>
              <a:chExt cx="347784" cy="762247"/>
            </a:xfrm>
          </p:grpSpPr>
          <p:sp>
            <p:nvSpPr>
              <p:cNvPr id="112" name="文本框 26">
                <a:extLst>
                  <a:ext uri="{FF2B5EF4-FFF2-40B4-BE49-F238E27FC236}">
                    <a16:creationId xmlns:a16="http://schemas.microsoft.com/office/drawing/2014/main" id="{57A54EF7-813D-4DDC-8676-79E40FB18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258" y="4308482"/>
                <a:ext cx="34778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</a:t>
                </a:r>
              </a:p>
            </p:txBody>
          </p:sp>
          <p:sp>
            <p:nvSpPr>
              <p:cNvPr id="113" name="文本框 28">
                <a:extLst>
                  <a:ext uri="{FF2B5EF4-FFF2-40B4-BE49-F238E27FC236}">
                    <a16:creationId xmlns:a16="http://schemas.microsoft.com/office/drawing/2014/main" id="{BB93ED52-D39E-4516-9D34-D8AB5E68C4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259" y="4609064"/>
                <a:ext cx="34778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400" b="0" dirty="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3</a:t>
                </a:r>
              </a:p>
            </p:txBody>
          </p:sp>
          <p:cxnSp>
            <p:nvCxnSpPr>
              <p:cNvPr id="114" name="直線接點 51">
                <a:extLst>
                  <a:ext uri="{FF2B5EF4-FFF2-40B4-BE49-F238E27FC236}">
                    <a16:creationId xmlns:a16="http://schemas.microsoft.com/office/drawing/2014/main" id="{FA1E4AA2-F90F-4B2B-8E79-767105E05D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1261" y="4691026"/>
                <a:ext cx="307309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111" name="Rectangle 4">
              <a:extLst>
                <a:ext uri="{FF2B5EF4-FFF2-40B4-BE49-F238E27FC236}">
                  <a16:creationId xmlns:a16="http://schemas.microsoft.com/office/drawing/2014/main" id="{F2BB2904-311D-48BC-8D43-A0A1F33C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237" y="4363846"/>
              <a:ext cx="356245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400" b="0" dirty="0">
                  <a:solidFill>
                    <a:srgbClr val="003399"/>
                  </a:solidFill>
                  <a:ea typeface="標楷體" panose="03000509000000000000" pitchFamily="65" charset="-120"/>
                  <a:sym typeface="Wingdings 3" panose="05040102010807070707" pitchFamily="18" charset="2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65" grpId="0" animBg="1"/>
      <p:bldP spid="65" grpId="1" animBg="1"/>
      <p:bldP spid="88" grpId="0" animBg="1"/>
      <p:bldP spid="88" grpId="1" animBg="1"/>
      <p:bldP spid="27" grpId="0" animBg="1" autoUpdateAnimBg="0"/>
      <p:bldP spid="28" grpId="0" autoUpdateAnimBg="0"/>
      <p:bldP spid="42" grpId="0"/>
      <p:bldP spid="42" grpId="1"/>
      <p:bldP spid="43" grpId="0" animBg="1"/>
      <p:bldP spid="43" grpId="1" animBg="1"/>
      <p:bldP spid="44" grpId="0"/>
      <p:bldP spid="44" grpId="1"/>
      <p:bldP spid="53" grpId="0"/>
      <p:bldP spid="53" grpId="1"/>
      <p:bldP spid="62" grpId="0"/>
      <p:bldP spid="62" grpId="1"/>
      <p:bldP spid="68" grpId="0"/>
      <p:bldP spid="68" grpId="1"/>
      <p:bldP spid="69" grpId="0"/>
      <p:bldP spid="69" grpId="1"/>
      <p:bldP spid="83" grpId="0"/>
      <p:bldP spid="83" grpId="1"/>
      <p:bldP spid="84" grpId="0" animBg="1"/>
      <p:bldP spid="84" grpId="1" animBg="1"/>
      <p:bldP spid="86" grpId="0" animBg="1"/>
      <p:bldP spid="86" grpId="1" animBg="1"/>
      <p:bldP spid="87" grpId="0"/>
      <p:bldP spid="87" grpId="1"/>
      <p:bldP spid="89" grpId="0"/>
      <p:bldP spid="89" grpId="1"/>
      <p:bldP spid="90" grpId="0"/>
      <p:bldP spid="90" grpId="1"/>
      <p:bldP spid="91" grpId="0"/>
      <p:bldP spid="91" grpId="1"/>
      <p:bldP spid="99" grpId="0"/>
      <p:bldP spid="99" grpId="1"/>
      <p:bldP spid="106" grpId="0"/>
      <p:bldP spid="106" grpId="1"/>
      <p:bldP spid="107" grpId="0"/>
      <p:bldP spid="10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6">
            <a:extLst>
              <a:ext uri="{FF2B5EF4-FFF2-40B4-BE49-F238E27FC236}">
                <a16:creationId xmlns:a16="http://schemas.microsoft.com/office/drawing/2014/main" id="{C34F0202-41B4-4918-B738-C7A13214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4955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CE5899BE-BACB-49E8-BFE7-5267E1EA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65200"/>
            <a:ext cx="8620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28. </a:t>
            </a:r>
            <a:r>
              <a:rPr lang="zh-TW" altLang="en-US" sz="2800">
                <a:ea typeface="標楷體" panose="03000509000000000000" pitchFamily="65" charset="-120"/>
              </a:rPr>
              <a:t>籃球隊原有</a:t>
            </a:r>
            <a:r>
              <a:rPr lang="en-US" altLang="zh-TW" sz="2800">
                <a:ea typeface="標楷體" panose="03000509000000000000" pitchFamily="65" charset="-120"/>
              </a:rPr>
              <a:t>11</a:t>
            </a:r>
            <a:r>
              <a:rPr lang="zh-TW" altLang="en-US" sz="2800">
                <a:ea typeface="標楷體" panose="03000509000000000000" pitchFamily="65" charset="-120"/>
              </a:rPr>
              <a:t>名球員，他們的平均身高是</a:t>
            </a:r>
            <a:r>
              <a:rPr lang="en-US" altLang="zh-TW" sz="2800">
                <a:ea typeface="標楷體" panose="03000509000000000000" pitchFamily="65" charset="-120"/>
              </a:rPr>
              <a:t>185cm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 u="sng">
                <a:ea typeface="標楷體" panose="03000509000000000000" pitchFamily="65" charset="-120"/>
              </a:rPr>
              <a:t>小傑</a:t>
            </a:r>
            <a:r>
              <a:rPr lang="zh-TW" altLang="en-US" sz="2800">
                <a:ea typeface="標楷體" panose="03000509000000000000" pitchFamily="65" charset="-120"/>
              </a:rPr>
              <a:t>離開籃球隊後，球員的平均身高是</a:t>
            </a:r>
            <a:r>
              <a:rPr lang="en-US" altLang="zh-TW" sz="2800">
                <a:ea typeface="標楷體" panose="03000509000000000000" pitchFamily="65" charset="-120"/>
              </a:rPr>
              <a:t>184cm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 u="sng">
                <a:ea typeface="標楷體" panose="03000509000000000000" pitchFamily="65" charset="-120"/>
              </a:rPr>
              <a:t>小傑</a:t>
            </a:r>
            <a:r>
              <a:rPr lang="zh-TW" altLang="en-US" sz="2800">
                <a:ea typeface="標楷體" panose="03000509000000000000" pitchFamily="65" charset="-120"/>
              </a:rPr>
              <a:t>的身高是多少</a:t>
            </a:r>
            <a:r>
              <a:rPr lang="zh-TW" altLang="zh-TW" sz="2800">
                <a:ea typeface="標楷體" panose="03000509000000000000" pitchFamily="65" charset="-120"/>
              </a:rPr>
              <a:t>？</a:t>
            </a:r>
            <a:endParaRPr lang="zh-CN" altLang="en-US" sz="2800">
              <a:ea typeface="標楷體" panose="03000509000000000000" pitchFamily="65" charset="-120"/>
            </a:endParaRPr>
          </a:p>
          <a:p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C70ACAC-7EFC-44D3-94C8-95F57FDB8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424113"/>
            <a:ext cx="71294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4788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indent="204788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dirty="0"/>
              <a:t>A. 195c</a:t>
            </a:r>
            <a:r>
              <a:rPr lang="en-US" altLang="zh-TW" sz="2800" dirty="0"/>
              <a:t>m                     </a:t>
            </a:r>
            <a:r>
              <a:rPr lang="en-US" altLang="zh-TW" sz="2000" dirty="0"/>
              <a:t> </a:t>
            </a:r>
            <a:r>
              <a:rPr lang="en-US" altLang="zh-CN" sz="2800" dirty="0"/>
              <a:t>B. 194cm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dirty="0"/>
              <a:t>     C. 185cm</a:t>
            </a:r>
            <a:r>
              <a:rPr lang="en-US" altLang="zh-TW" sz="2800" dirty="0"/>
              <a:t>                     </a:t>
            </a:r>
            <a:r>
              <a:rPr lang="en-US" altLang="zh-CN" sz="2800" dirty="0"/>
              <a:t>D. 184cm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1EAD89D4-30CF-48F2-9CBB-72460A57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4241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Rectangle 53">
            <a:extLst>
              <a:ext uri="{FF2B5EF4-FFF2-40B4-BE49-F238E27FC236}">
                <a16:creationId xmlns:a16="http://schemas.microsoft.com/office/drawing/2014/main" id="{9E4E45E8-F010-4B37-BDE1-7477415F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4105275"/>
            <a:ext cx="64627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u="sng">
                <a:solidFill>
                  <a:srgbClr val="003399"/>
                </a:solidFill>
                <a:ea typeface="標楷體" panose="03000509000000000000" pitchFamily="65" charset="-120"/>
              </a:rPr>
              <a:t>小傑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的身高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原總和－現總和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Line 48">
            <a:extLst>
              <a:ext uri="{FF2B5EF4-FFF2-40B4-BE49-F238E27FC236}">
                <a16:creationId xmlns:a16="http://schemas.microsoft.com/office/drawing/2014/main" id="{76241290-73D9-43B3-9068-A178B97C287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124075" y="1444625"/>
            <a:ext cx="20161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48">
            <a:extLst>
              <a:ext uri="{FF2B5EF4-FFF2-40B4-BE49-F238E27FC236}">
                <a16:creationId xmlns:a16="http://schemas.microsoft.com/office/drawing/2014/main" id="{CC072F0B-7871-427D-A308-BDDF70724704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24525" y="1439863"/>
            <a:ext cx="28082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529A8118-51B5-432C-923A-74DDB989E991}"/>
              </a:ext>
            </a:extLst>
          </p:cNvPr>
          <p:cNvSpPr txBox="1"/>
          <p:nvPr/>
        </p:nvSpPr>
        <p:spPr>
          <a:xfrm>
            <a:off x="874713" y="3554413"/>
            <a:ext cx="50577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各項總和 </a:t>
            </a:r>
            <a:r>
              <a:rPr lang="en-US" altLang="zh-TW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= </a:t>
            </a:r>
            <a:r>
              <a:rPr lang="zh-TW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平均數</a:t>
            </a:r>
            <a:r>
              <a:rPr lang="en-US" altLang="zh-TW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zh-TW" altLang="en-US" sz="2800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</a:rPr>
              <a:t>項數</a:t>
            </a:r>
            <a:endParaRPr lang="en-US" altLang="zh-TW" sz="2800" kern="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31" name="Line 48">
            <a:extLst>
              <a:ext uri="{FF2B5EF4-FFF2-40B4-BE49-F238E27FC236}">
                <a16:creationId xmlns:a16="http://schemas.microsoft.com/office/drawing/2014/main" id="{EF659EE8-E070-4089-A828-B3E8AB1346F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354638" y="1866900"/>
            <a:ext cx="28082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48">
            <a:extLst>
              <a:ext uri="{FF2B5EF4-FFF2-40B4-BE49-F238E27FC236}">
                <a16:creationId xmlns:a16="http://schemas.microsoft.com/office/drawing/2014/main" id="{6C6C20B4-2A40-4802-9A77-ADE4E929292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63713" y="1866900"/>
            <a:ext cx="21653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48">
            <a:extLst>
              <a:ext uri="{FF2B5EF4-FFF2-40B4-BE49-F238E27FC236}">
                <a16:creationId xmlns:a16="http://schemas.microsoft.com/office/drawing/2014/main" id="{E740FF2B-EFFE-4838-826E-0D47D66CEC7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41400" y="2309813"/>
            <a:ext cx="18018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Rectangle 53">
            <a:extLst>
              <a:ext uri="{FF2B5EF4-FFF2-40B4-BE49-F238E27FC236}">
                <a16:creationId xmlns:a16="http://schemas.microsoft.com/office/drawing/2014/main" id="{02260265-5E4F-4A3C-9933-339CD2EA0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748213"/>
            <a:ext cx="25384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184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(11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1)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Rectangle 53">
            <a:extLst>
              <a:ext uri="{FF2B5EF4-FFF2-40B4-BE49-F238E27FC236}">
                <a16:creationId xmlns:a16="http://schemas.microsoft.com/office/drawing/2014/main" id="{CC21ECE2-E146-4FFB-95B5-FB889BAF1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4748213"/>
            <a:ext cx="17049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185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11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Rectangle 53">
            <a:extLst>
              <a:ext uri="{FF2B5EF4-FFF2-40B4-BE49-F238E27FC236}">
                <a16:creationId xmlns:a16="http://schemas.microsoft.com/office/drawing/2014/main" id="{A0F64FA7-69D6-44D3-9DA4-6A3E2EB34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5360988"/>
            <a:ext cx="18367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= 195(cm)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4" grpId="0" autoUpdateAnimBg="0"/>
      <p:bldP spid="25" grpId="0"/>
      <p:bldP spid="25" grpId="1"/>
      <p:bldP spid="30" grpId="0"/>
      <p:bldP spid="30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6">
            <a:extLst>
              <a:ext uri="{FF2B5EF4-FFF2-40B4-BE49-F238E27FC236}">
                <a16:creationId xmlns:a16="http://schemas.microsoft.com/office/drawing/2014/main" id="{DDB62B0B-9042-4052-ABEA-5B4A19843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2751138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grpSp>
        <p:nvGrpSpPr>
          <p:cNvPr id="48131" name="Group 57">
            <a:extLst>
              <a:ext uri="{FF2B5EF4-FFF2-40B4-BE49-F238E27FC236}">
                <a16:creationId xmlns:a16="http://schemas.microsoft.com/office/drawing/2014/main" id="{5F2D9B47-0DF9-4580-9294-4DB8A3104CE3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2052638"/>
            <a:ext cx="7129462" cy="2143125"/>
            <a:chOff x="714348" y="2000240"/>
            <a:chExt cx="7129462" cy="2143140"/>
          </a:xfrm>
        </p:grpSpPr>
        <p:sp>
          <p:nvSpPr>
            <p:cNvPr id="48154" name="Rectangle 6">
              <a:extLst>
                <a:ext uri="{FF2B5EF4-FFF2-40B4-BE49-F238E27FC236}">
                  <a16:creationId xmlns:a16="http://schemas.microsoft.com/office/drawing/2014/main" id="{4CFA5096-B730-4CAA-AAA8-CDD769A5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48" y="2000240"/>
              <a:ext cx="7129462" cy="198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204788"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30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CN" sz="2800"/>
                <a:t>A. </a:t>
              </a:r>
              <a:r>
                <a:rPr lang="en-US" altLang="zh-TW" sz="2800"/>
                <a:t>$                             </a:t>
              </a:r>
              <a:r>
                <a:rPr lang="en-US" altLang="zh-CN" sz="2800"/>
                <a:t>B. </a:t>
              </a:r>
              <a:r>
                <a:rPr lang="en-US" altLang="zh-TW" sz="2800"/>
                <a:t>$</a:t>
              </a:r>
              <a:endParaRPr lang="en-US" altLang="zh-CN" sz="2800"/>
            </a:p>
            <a:p>
              <a:pPr eaLnBrk="1" hangingPunct="1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CN" sz="2800"/>
                <a:t>C. </a:t>
              </a:r>
              <a:r>
                <a:rPr lang="en-US" altLang="zh-TW" sz="2800"/>
                <a:t>$                             </a:t>
              </a:r>
              <a:r>
                <a:rPr lang="en-US" altLang="zh-CN" sz="2800"/>
                <a:t>D. </a:t>
              </a:r>
              <a:r>
                <a:rPr lang="en-US" altLang="zh-TW" sz="2800"/>
                <a:t>$</a:t>
              </a:r>
              <a:endParaRPr lang="en-US" altLang="zh-CN" sz="2800"/>
            </a:p>
          </p:txBody>
        </p:sp>
        <p:grpSp>
          <p:nvGrpSpPr>
            <p:cNvPr id="48155" name="Group 28">
              <a:extLst>
                <a:ext uri="{FF2B5EF4-FFF2-40B4-BE49-F238E27FC236}">
                  <a16:creationId xmlns:a16="http://schemas.microsoft.com/office/drawing/2014/main" id="{7CAAEC75-32D2-4591-AD01-E8D8B9D7B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2066" y="2386011"/>
              <a:ext cx="2157414" cy="900113"/>
              <a:chOff x="1057" y="2375"/>
              <a:chExt cx="1359" cy="567"/>
            </a:xfrm>
          </p:grpSpPr>
          <p:sp>
            <p:nvSpPr>
              <p:cNvPr id="48171" name="Text Box 24">
                <a:extLst>
                  <a:ext uri="{FF2B5EF4-FFF2-40B4-BE49-F238E27FC236}">
                    <a16:creationId xmlns:a16="http://schemas.microsoft.com/office/drawing/2014/main" id="{5E39D30F-1169-4581-8FAC-11CDCA99D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375"/>
                <a:ext cx="13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ea typeface="標楷體" panose="03000509000000000000" pitchFamily="65" charset="-120"/>
                  </a:rPr>
                  <a:t>2</a:t>
                </a:r>
                <a:r>
                  <a:rPr lang="en-US" altLang="en-US" sz="2800" i="1">
                    <a:ea typeface="標楷體" panose="03000509000000000000" pitchFamily="65" charset="-120"/>
                  </a:rPr>
                  <a:t>K</a:t>
                </a:r>
                <a:r>
                  <a:rPr lang="zh-TW" altLang="en-US" sz="2800"/>
                  <a:t>＋</a:t>
                </a:r>
                <a:r>
                  <a:rPr lang="en-US" altLang="zh-CN" sz="2800"/>
                  <a:t>1120</a:t>
                </a:r>
                <a:endParaRPr lang="en-US" altLang="zh-TW" sz="2800"/>
              </a:p>
            </p:txBody>
          </p:sp>
          <p:sp>
            <p:nvSpPr>
              <p:cNvPr id="48172" name="Text Box 25">
                <a:extLst>
                  <a:ext uri="{FF2B5EF4-FFF2-40B4-BE49-F238E27FC236}">
                    <a16:creationId xmlns:a16="http://schemas.microsoft.com/office/drawing/2014/main" id="{8470C857-FD2E-4DC3-B321-B65D18659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261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3</a:t>
                </a:r>
                <a:endParaRPr lang="en-US" altLang="zh-TW" sz="2800"/>
              </a:p>
            </p:txBody>
          </p:sp>
          <p:sp>
            <p:nvSpPr>
              <p:cNvPr id="48173" name="Line 26">
                <a:extLst>
                  <a:ext uri="{FF2B5EF4-FFF2-40B4-BE49-F238E27FC236}">
                    <a16:creationId xmlns:a16="http://schemas.microsoft.com/office/drawing/2014/main" id="{C006926E-B68F-4949-B3A6-01928EC7A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" y="2676"/>
                <a:ext cx="998" cy="0"/>
              </a:xfrm>
              <a:prstGeom prst="line">
                <a:avLst/>
              </a:prstGeom>
              <a:noFill/>
              <a:ln w="1778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74" name="Text Box 27">
                <a:extLst>
                  <a:ext uri="{FF2B5EF4-FFF2-40B4-BE49-F238E27FC236}">
                    <a16:creationId xmlns:a16="http://schemas.microsoft.com/office/drawing/2014/main" id="{76562935-FF01-4A41-B0AE-1DAF16044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2511"/>
                <a:ext cx="20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48156" name="Group 28">
              <a:extLst>
                <a:ext uri="{FF2B5EF4-FFF2-40B4-BE49-F238E27FC236}">
                  <a16:creationId xmlns:a16="http://schemas.microsoft.com/office/drawing/2014/main" id="{C8BB6533-A014-48CC-954B-8291397F2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166" y="2386011"/>
              <a:ext cx="2157414" cy="900113"/>
              <a:chOff x="1057" y="2375"/>
              <a:chExt cx="1359" cy="567"/>
            </a:xfrm>
          </p:grpSpPr>
          <p:sp>
            <p:nvSpPr>
              <p:cNvPr id="48167" name="Text Box 24">
                <a:extLst>
                  <a:ext uri="{FF2B5EF4-FFF2-40B4-BE49-F238E27FC236}">
                    <a16:creationId xmlns:a16="http://schemas.microsoft.com/office/drawing/2014/main" id="{96E2ED25-5202-42C9-927C-6070784AAE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375"/>
                <a:ext cx="13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ea typeface="標楷體" panose="03000509000000000000" pitchFamily="65" charset="-120"/>
                  </a:rPr>
                  <a:t>3</a:t>
                </a:r>
                <a:r>
                  <a:rPr lang="en-US" altLang="en-US" sz="2800" i="1">
                    <a:ea typeface="標楷體" panose="03000509000000000000" pitchFamily="65" charset="-120"/>
                  </a:rPr>
                  <a:t>K</a:t>
                </a:r>
                <a:r>
                  <a:rPr lang="zh-TW" altLang="en-US" sz="2800"/>
                  <a:t>＋</a:t>
                </a:r>
                <a:r>
                  <a:rPr lang="en-US" altLang="zh-CN" sz="2800"/>
                  <a:t>1120</a:t>
                </a:r>
                <a:endParaRPr lang="en-US" altLang="zh-TW" sz="2800"/>
              </a:p>
            </p:txBody>
          </p:sp>
          <p:sp>
            <p:nvSpPr>
              <p:cNvPr id="48168" name="Text Box 25">
                <a:extLst>
                  <a:ext uri="{FF2B5EF4-FFF2-40B4-BE49-F238E27FC236}">
                    <a16:creationId xmlns:a16="http://schemas.microsoft.com/office/drawing/2014/main" id="{2727972F-29B4-431E-959C-15EFED2A41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261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/>
                  <a:t>2</a:t>
                </a:r>
              </a:p>
            </p:txBody>
          </p:sp>
          <p:sp>
            <p:nvSpPr>
              <p:cNvPr id="48169" name="Line 26">
                <a:extLst>
                  <a:ext uri="{FF2B5EF4-FFF2-40B4-BE49-F238E27FC236}">
                    <a16:creationId xmlns:a16="http://schemas.microsoft.com/office/drawing/2014/main" id="{94BE12D4-6834-4D44-9DAD-D1D98531B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" y="2676"/>
                <a:ext cx="998" cy="0"/>
              </a:xfrm>
              <a:prstGeom prst="line">
                <a:avLst/>
              </a:prstGeom>
              <a:noFill/>
              <a:ln w="1778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70" name="Text Box 27">
                <a:extLst>
                  <a:ext uri="{FF2B5EF4-FFF2-40B4-BE49-F238E27FC236}">
                    <a16:creationId xmlns:a16="http://schemas.microsoft.com/office/drawing/2014/main" id="{752D01EE-588C-4B76-B839-666BCE390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2511"/>
                <a:ext cx="20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48157" name="Group 28">
              <a:extLst>
                <a:ext uri="{FF2B5EF4-FFF2-40B4-BE49-F238E27FC236}">
                  <a16:creationId xmlns:a16="http://schemas.microsoft.com/office/drawing/2014/main" id="{AD5F0AA3-7A3E-46C5-B012-CD2760B07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0166" y="3243267"/>
              <a:ext cx="2157414" cy="900113"/>
              <a:chOff x="1057" y="2375"/>
              <a:chExt cx="1359" cy="567"/>
            </a:xfrm>
          </p:grpSpPr>
          <p:sp>
            <p:nvSpPr>
              <p:cNvPr id="48163" name="Text Box 24">
                <a:extLst>
                  <a:ext uri="{FF2B5EF4-FFF2-40B4-BE49-F238E27FC236}">
                    <a16:creationId xmlns:a16="http://schemas.microsoft.com/office/drawing/2014/main" id="{E0EEE375-56E8-46F1-BE68-A92B272F6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375"/>
                <a:ext cx="13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ea typeface="標楷體" panose="03000509000000000000" pitchFamily="65" charset="-120"/>
                  </a:rPr>
                  <a:t>3</a:t>
                </a:r>
                <a:r>
                  <a:rPr lang="en-US" altLang="en-US" sz="2800" i="1">
                    <a:ea typeface="標楷體" panose="03000509000000000000" pitchFamily="65" charset="-120"/>
                  </a:rPr>
                  <a:t>K</a:t>
                </a:r>
                <a:r>
                  <a:rPr lang="zh-TW" altLang="en-US" sz="2800">
                    <a:ea typeface="標楷體" panose="03000509000000000000" pitchFamily="65" charset="-120"/>
                  </a:rPr>
                  <a:t>－</a:t>
                </a:r>
                <a:r>
                  <a:rPr lang="en-US" altLang="zh-CN" sz="2800"/>
                  <a:t>1120</a:t>
                </a:r>
                <a:endParaRPr lang="en-US" altLang="zh-TW" sz="2800"/>
              </a:p>
            </p:txBody>
          </p:sp>
          <p:sp>
            <p:nvSpPr>
              <p:cNvPr id="48164" name="Text Box 25">
                <a:extLst>
                  <a:ext uri="{FF2B5EF4-FFF2-40B4-BE49-F238E27FC236}">
                    <a16:creationId xmlns:a16="http://schemas.microsoft.com/office/drawing/2014/main" id="{6E539215-1FF2-41A9-98AC-C3DAA8E5C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261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/>
                  <a:t>2</a:t>
                </a:r>
              </a:p>
            </p:txBody>
          </p:sp>
          <p:sp>
            <p:nvSpPr>
              <p:cNvPr id="48165" name="Line 26">
                <a:extLst>
                  <a:ext uri="{FF2B5EF4-FFF2-40B4-BE49-F238E27FC236}">
                    <a16:creationId xmlns:a16="http://schemas.microsoft.com/office/drawing/2014/main" id="{B93AC7A4-CFC6-4D99-95FF-2AB6085EC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" y="2676"/>
                <a:ext cx="998" cy="0"/>
              </a:xfrm>
              <a:prstGeom prst="line">
                <a:avLst/>
              </a:prstGeom>
              <a:noFill/>
              <a:ln w="1778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66" name="Text Box 27">
                <a:extLst>
                  <a:ext uri="{FF2B5EF4-FFF2-40B4-BE49-F238E27FC236}">
                    <a16:creationId xmlns:a16="http://schemas.microsoft.com/office/drawing/2014/main" id="{38514934-CB8A-413C-99DA-425F12EC0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2511"/>
                <a:ext cx="20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48158" name="Group 28">
              <a:extLst>
                <a:ext uri="{FF2B5EF4-FFF2-40B4-BE49-F238E27FC236}">
                  <a16:creationId xmlns:a16="http://schemas.microsoft.com/office/drawing/2014/main" id="{04027639-99CA-4413-A31A-3701B4788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2066" y="3243267"/>
              <a:ext cx="2157414" cy="900113"/>
              <a:chOff x="1057" y="2375"/>
              <a:chExt cx="1359" cy="567"/>
            </a:xfrm>
          </p:grpSpPr>
          <p:sp>
            <p:nvSpPr>
              <p:cNvPr id="48159" name="Text Box 24">
                <a:extLst>
                  <a:ext uri="{FF2B5EF4-FFF2-40B4-BE49-F238E27FC236}">
                    <a16:creationId xmlns:a16="http://schemas.microsoft.com/office/drawing/2014/main" id="{25AA5970-78AE-451C-9E2C-FF8972ED4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375"/>
                <a:ext cx="13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ea typeface="標楷體" panose="03000509000000000000" pitchFamily="65" charset="-120"/>
                  </a:rPr>
                  <a:t>2</a:t>
                </a:r>
                <a:r>
                  <a:rPr lang="en-US" altLang="en-US" sz="2800" i="1">
                    <a:ea typeface="標楷體" panose="03000509000000000000" pitchFamily="65" charset="-120"/>
                  </a:rPr>
                  <a:t>K</a:t>
                </a:r>
                <a:r>
                  <a:rPr lang="zh-TW" altLang="en-US" sz="2800">
                    <a:ea typeface="標楷體" panose="03000509000000000000" pitchFamily="65" charset="-120"/>
                  </a:rPr>
                  <a:t>－</a:t>
                </a:r>
                <a:r>
                  <a:rPr lang="en-US" altLang="zh-CN" sz="2800"/>
                  <a:t>1120</a:t>
                </a:r>
                <a:endParaRPr lang="en-US" altLang="zh-TW" sz="2800"/>
              </a:p>
            </p:txBody>
          </p:sp>
          <p:sp>
            <p:nvSpPr>
              <p:cNvPr id="48160" name="Text Box 25">
                <a:extLst>
                  <a:ext uri="{FF2B5EF4-FFF2-40B4-BE49-F238E27FC236}">
                    <a16:creationId xmlns:a16="http://schemas.microsoft.com/office/drawing/2014/main" id="{3B3E6F9F-3C3D-4959-BF0D-343031C85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261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/>
                  <a:t>3</a:t>
                </a:r>
                <a:endParaRPr lang="en-US" altLang="zh-TW" sz="2800"/>
              </a:p>
            </p:txBody>
          </p:sp>
          <p:sp>
            <p:nvSpPr>
              <p:cNvPr id="48161" name="Line 26">
                <a:extLst>
                  <a:ext uri="{FF2B5EF4-FFF2-40B4-BE49-F238E27FC236}">
                    <a16:creationId xmlns:a16="http://schemas.microsoft.com/office/drawing/2014/main" id="{B2512A41-0BE8-4B8F-AD29-5DEBBD8CF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" y="2676"/>
                <a:ext cx="998" cy="0"/>
              </a:xfrm>
              <a:prstGeom prst="line">
                <a:avLst/>
              </a:prstGeom>
              <a:noFill/>
              <a:ln w="1778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62" name="Text Box 27">
                <a:extLst>
                  <a:ext uri="{FF2B5EF4-FFF2-40B4-BE49-F238E27FC236}">
                    <a16:creationId xmlns:a16="http://schemas.microsoft.com/office/drawing/2014/main" id="{5F345BF5-4FC0-4C09-A295-739D46657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2511"/>
                <a:ext cx="20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48132" name="Rectangle 5">
            <a:extLst>
              <a:ext uri="{FF2B5EF4-FFF2-40B4-BE49-F238E27FC236}">
                <a16:creationId xmlns:a16="http://schemas.microsoft.com/office/drawing/2014/main" id="{856251C8-EC6B-4FA5-A845-37149D03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8291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ea typeface="標楷體" panose="03000509000000000000" pitchFamily="65" charset="-120"/>
              </a:rPr>
              <a:t>29. </a:t>
            </a:r>
            <a:r>
              <a:rPr lang="zh-TW" altLang="en-US" sz="2800">
                <a:ea typeface="標楷體" panose="03000509000000000000" pitchFamily="65" charset="-120"/>
              </a:rPr>
              <a:t>某旅行團的</a:t>
            </a:r>
            <a:r>
              <a:rPr lang="zh-CN" altLang="en-US" sz="2800">
                <a:ea typeface="標楷體" panose="03000509000000000000" pitchFamily="65" charset="-120"/>
              </a:rPr>
              <a:t>收</a:t>
            </a:r>
            <a:r>
              <a:rPr lang="zh-TW" altLang="en-US" sz="2800">
                <a:ea typeface="標楷體" panose="03000509000000000000" pitchFamily="65" charset="-120"/>
              </a:rPr>
              <a:t>費</a:t>
            </a:r>
            <a:r>
              <a:rPr lang="zh-CN" altLang="en-US" sz="2800">
                <a:ea typeface="標楷體" panose="03000509000000000000" pitchFamily="65" charset="-120"/>
              </a:rPr>
              <a:t>是</a:t>
            </a:r>
            <a:r>
              <a:rPr lang="zh-TW" altLang="en-US" sz="2800">
                <a:ea typeface="標楷體" panose="03000509000000000000" pitchFamily="65" charset="-120"/>
              </a:rPr>
              <a:t>每位</a:t>
            </a:r>
            <a:r>
              <a:rPr lang="en-US" altLang="en-US" sz="2800">
                <a:ea typeface="標楷體" panose="03000509000000000000" pitchFamily="65" charset="-120"/>
              </a:rPr>
              <a:t>$</a:t>
            </a:r>
            <a:r>
              <a:rPr lang="en-US" altLang="en-US" sz="2800" i="1">
                <a:ea typeface="標楷體" panose="03000509000000000000" pitchFamily="65" charset="-120"/>
              </a:rPr>
              <a:t>K</a:t>
            </a:r>
            <a:r>
              <a:rPr lang="zh-TW" altLang="en-US" sz="2800">
                <a:ea typeface="標楷體" panose="03000509000000000000" pitchFamily="65" charset="-120"/>
              </a:rPr>
              <a:t>，現提供「三人同時 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報團，第三位只須付</a:t>
            </a:r>
            <a:r>
              <a:rPr lang="en-US" altLang="en-US" sz="2800">
                <a:ea typeface="標楷體" panose="03000509000000000000" pitchFamily="65" charset="-120"/>
              </a:rPr>
              <a:t>$1120</a:t>
            </a:r>
            <a:r>
              <a:rPr lang="zh-TW" altLang="en-US" sz="2800">
                <a:ea typeface="標楷體" panose="03000509000000000000" pitchFamily="65" charset="-120"/>
              </a:rPr>
              <a:t>」的優惠。</a:t>
            </a:r>
            <a:r>
              <a:rPr lang="zh-TW" altLang="en-US" sz="2800" u="sng">
                <a:ea typeface="標楷體" panose="03000509000000000000" pitchFamily="65" charset="-120"/>
              </a:rPr>
              <a:t>凱莉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en-US" sz="2800">
                <a:ea typeface="標楷體" panose="03000509000000000000" pitchFamily="65" charset="-120"/>
              </a:rPr>
              <a:t>      2</a:t>
            </a:r>
            <a:r>
              <a:rPr lang="zh-TW" altLang="en-US" sz="2800">
                <a:ea typeface="標楷體" panose="03000509000000000000" pitchFamily="65" charset="-120"/>
              </a:rPr>
              <a:t>位朋友一起報團，她們平均每人須付款多少</a:t>
            </a:r>
            <a:r>
              <a:rPr lang="zh-TW" altLang="zh-TW" sz="2800">
                <a:ea typeface="標楷體" panose="03000509000000000000" pitchFamily="65" charset="-120"/>
              </a:rPr>
              <a:t>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A40622E3-C5AB-4978-BD23-B2F5E1C0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60667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Line 48">
            <a:extLst>
              <a:ext uri="{FF2B5EF4-FFF2-40B4-BE49-F238E27FC236}">
                <a16:creationId xmlns:a16="http://schemas.microsoft.com/office/drawing/2014/main" id="{89773045-7556-4AF8-919C-3824331D7EA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851275" y="1450975"/>
            <a:ext cx="11969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5" name="Text Box 12">
            <a:extLst>
              <a:ext uri="{FF2B5EF4-FFF2-40B4-BE49-F238E27FC236}">
                <a16:creationId xmlns:a16="http://schemas.microsoft.com/office/drawing/2014/main" id="{D8FB101B-8AF3-43BE-8BB1-86DD3AF0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4149725"/>
            <a:ext cx="325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       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Line 48">
            <a:extLst>
              <a:ext uri="{FF2B5EF4-FFF2-40B4-BE49-F238E27FC236}">
                <a16:creationId xmlns:a16="http://schemas.microsoft.com/office/drawing/2014/main" id="{DF52190A-09D1-43DF-B2DF-85E247B6111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97650" y="1450975"/>
            <a:ext cx="1574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Rectangle 53">
            <a:extLst>
              <a:ext uri="{FF2B5EF4-FFF2-40B4-BE49-F238E27FC236}">
                <a16:creationId xmlns:a16="http://schemas.microsoft.com/office/drawing/2014/main" id="{217130CE-85A7-45A2-B121-552C8F9C3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4589463"/>
            <a:ext cx="228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en-US" sz="2800" i="1">
                <a:solidFill>
                  <a:srgbClr val="003399"/>
                </a:solidFill>
                <a:ea typeface="標楷體" panose="03000509000000000000" pitchFamily="65" charset="-120"/>
              </a:rPr>
              <a:t>K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</a:rPr>
              <a:t>1120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2" name="Line 48">
            <a:extLst>
              <a:ext uri="{FF2B5EF4-FFF2-40B4-BE49-F238E27FC236}">
                <a16:creationId xmlns:a16="http://schemas.microsoft.com/office/drawing/2014/main" id="{C82B9BC1-5D51-4942-8926-886A01F64B3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42988" y="1900238"/>
            <a:ext cx="42989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Rectangle 53">
            <a:extLst>
              <a:ext uri="{FF2B5EF4-FFF2-40B4-BE49-F238E27FC236}">
                <a16:creationId xmlns:a16="http://schemas.microsoft.com/office/drawing/2014/main" id="{C01A4081-4AA9-4334-A222-16A98911E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4589463"/>
            <a:ext cx="7858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÷3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7FC7B57E-25D7-4834-9982-D3B578D8F01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940550" y="1873250"/>
            <a:ext cx="10445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BD78D93D-1633-4E1F-9CDA-0493E5BD68B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987425" y="2303463"/>
            <a:ext cx="12080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797A8AE0-6BF3-4BA5-8E10-5217725F891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770438" y="2303463"/>
            <a:ext cx="25003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3" name="Group 62">
            <a:extLst>
              <a:ext uri="{FF2B5EF4-FFF2-40B4-BE49-F238E27FC236}">
                <a16:creationId xmlns:a16="http://schemas.microsoft.com/office/drawing/2014/main" id="{64B95268-128D-4B5A-9C22-C76AAA23F0B6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5094288"/>
            <a:ext cx="2716212" cy="900112"/>
            <a:chOff x="3513212" y="4000504"/>
            <a:chExt cx="2716136" cy="900113"/>
          </a:xfrm>
        </p:grpSpPr>
        <p:grpSp>
          <p:nvGrpSpPr>
            <p:cNvPr id="48148" name="Group 28">
              <a:extLst>
                <a:ext uri="{FF2B5EF4-FFF2-40B4-BE49-F238E27FC236}">
                  <a16:creationId xmlns:a16="http://schemas.microsoft.com/office/drawing/2014/main" id="{2ED491DA-4E4F-4A23-A3A7-8182B40C5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1934" y="4000504"/>
              <a:ext cx="2157414" cy="900113"/>
              <a:chOff x="1057" y="2375"/>
              <a:chExt cx="1359" cy="567"/>
            </a:xfrm>
          </p:grpSpPr>
          <p:sp>
            <p:nvSpPr>
              <p:cNvPr id="48150" name="Text Box 24">
                <a:extLst>
                  <a:ext uri="{FF2B5EF4-FFF2-40B4-BE49-F238E27FC236}">
                    <a16:creationId xmlns:a16="http://schemas.microsoft.com/office/drawing/2014/main" id="{A887A3FF-BD2C-4D37-B6F1-18BE7DA67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2375"/>
                <a:ext cx="13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2</a:t>
                </a:r>
                <a:r>
                  <a:rPr lang="en-US" altLang="en-US" sz="2800" i="1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K</a:t>
                </a:r>
                <a:r>
                  <a:rPr lang="zh-TW" altLang="en-US" sz="2800">
                    <a:solidFill>
                      <a:srgbClr val="0033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＋</a:t>
                </a:r>
                <a:r>
                  <a:rPr lang="en-US" altLang="zh-CN" sz="2800">
                    <a:solidFill>
                      <a:srgbClr val="003399"/>
                    </a:solidFill>
                  </a:rPr>
                  <a:t>1120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48151" name="Text Box 25">
                <a:extLst>
                  <a:ext uri="{FF2B5EF4-FFF2-40B4-BE49-F238E27FC236}">
                    <a16:creationId xmlns:a16="http://schemas.microsoft.com/office/drawing/2014/main" id="{DA3B5ADB-CB7F-4151-8A7E-E028814AF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261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3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48152" name="Line 26">
                <a:extLst>
                  <a:ext uri="{FF2B5EF4-FFF2-40B4-BE49-F238E27FC236}">
                    <a16:creationId xmlns:a16="http://schemas.microsoft.com/office/drawing/2014/main" id="{705CAE0A-884F-4578-B1DD-444C62DBF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7" y="2676"/>
                <a:ext cx="998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53" name="Text Box 27">
                <a:extLst>
                  <a:ext uri="{FF2B5EF4-FFF2-40B4-BE49-F238E27FC236}">
                    <a16:creationId xmlns:a16="http://schemas.microsoft.com/office/drawing/2014/main" id="{7BB770EA-F4ED-4A3D-8B95-18F43BB69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2511"/>
                <a:ext cx="20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48149" name="Rectangle 53">
              <a:extLst>
                <a:ext uri="{FF2B5EF4-FFF2-40B4-BE49-F238E27FC236}">
                  <a16:creationId xmlns:a16="http://schemas.microsoft.com/office/drawing/2014/main" id="{BB38CDD9-805B-4549-A41C-F0A4AF3F7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212" y="4216404"/>
              <a:ext cx="739944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</a:t>
              </a:r>
              <a:r>
                <a:rPr lang="en-US" altLang="zh-TW" sz="2800"/>
                <a:t> </a:t>
              </a:r>
              <a:r>
                <a:rPr lang="en-US" altLang="zh-TW" sz="2800">
                  <a:solidFill>
                    <a:srgbClr val="003399"/>
                  </a:solidFill>
                </a:rPr>
                <a:t>$</a:t>
              </a:r>
              <a:endParaRPr lang="zh-CN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7A5A2058-CB9B-4E23-BE62-A95860386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56063"/>
            <a:ext cx="302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平均每人須付款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A68F3CC-B5B8-4AC2-B483-8269D80B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056063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</a:rPr>
              <a:t>共</a:t>
            </a:r>
            <a:r>
              <a:rPr lang="en-US" altLang="zh-TW" sz="2800">
                <a:solidFill>
                  <a:srgbClr val="7030A0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</a:rPr>
              <a:t>人</a:t>
            </a:r>
            <a:endParaRPr lang="zh-TW" altLang="en-US" sz="2800">
              <a:solidFill>
                <a:srgbClr val="7030A0"/>
              </a:solidFill>
            </a:endParaRPr>
          </a:p>
        </p:txBody>
      </p:sp>
      <p:sp>
        <p:nvSpPr>
          <p:cNvPr id="46" name="文本框 59">
            <a:extLst>
              <a:ext uri="{FF2B5EF4-FFF2-40B4-BE49-F238E27FC236}">
                <a16:creationId xmlns:a16="http://schemas.microsoft.com/office/drawing/2014/main" id="{BCE6E164-75F6-4BB5-B78A-0EB4DA9BA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4602163"/>
            <a:ext cx="282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</a:rPr>
              <a:t>第</a:t>
            </a:r>
            <a:r>
              <a:rPr lang="en-US" altLang="zh-TW" sz="2800">
                <a:solidFill>
                  <a:srgbClr val="7030A0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800">
                <a:solidFill>
                  <a:srgbClr val="7030A0"/>
                </a:solidFill>
                <a:ea typeface="標楷體" panose="03000509000000000000" pitchFamily="65" charset="-120"/>
              </a:rPr>
              <a:t>人只付</a:t>
            </a:r>
            <a:r>
              <a:rPr lang="en-US" altLang="zh-TW" sz="2800">
                <a:solidFill>
                  <a:srgbClr val="7030A0"/>
                </a:solidFill>
                <a:ea typeface="標楷體" panose="03000509000000000000" pitchFamily="65" charset="-120"/>
              </a:rPr>
              <a:t>$1120</a:t>
            </a:r>
            <a:endParaRPr lang="zh-TW" altLang="en-US" sz="2800">
              <a:solidFill>
                <a:srgbClr val="7030A0"/>
              </a:solidFill>
            </a:endParaRPr>
          </a:p>
        </p:txBody>
      </p:sp>
      <p:sp>
        <p:nvSpPr>
          <p:cNvPr id="48" name="Line 48">
            <a:extLst>
              <a:ext uri="{FF2B5EF4-FFF2-40B4-BE49-F238E27FC236}">
                <a16:creationId xmlns:a16="http://schemas.microsoft.com/office/drawing/2014/main" id="{38101D88-893A-41BA-8F67-4046E137A67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143000" y="4579938"/>
            <a:ext cx="13684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utoUpdateAnimBg="0"/>
      <p:bldP spid="41" grpId="0"/>
      <p:bldP spid="41" grpId="1"/>
      <p:bldP spid="45" grpId="0"/>
      <p:bldP spid="45" grpId="1"/>
      <p:bldP spid="4" grpId="0"/>
      <p:bldP spid="4" grpId="1"/>
      <p:bldP spid="60" grpId="0"/>
      <p:bldP spid="60" grpId="1"/>
      <p:bldP spid="46" grpId="0"/>
      <p:bldP spid="4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0">
            <a:extLst>
              <a:ext uri="{FF2B5EF4-FFF2-40B4-BE49-F238E27FC236}">
                <a16:creationId xmlns:a16="http://schemas.microsoft.com/office/drawing/2014/main" id="{E68F96B3-A9BA-4755-8133-0A1AEBFEF3A8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787400"/>
            <a:ext cx="417513" cy="893763"/>
            <a:chOff x="4456" y="3040"/>
            <a:chExt cx="263" cy="563"/>
          </a:xfrm>
        </p:grpSpPr>
        <p:sp>
          <p:nvSpPr>
            <p:cNvPr id="49190" name="Text Box 37">
              <a:extLst>
                <a:ext uri="{FF2B5EF4-FFF2-40B4-BE49-F238E27FC236}">
                  <a16:creationId xmlns:a16="http://schemas.microsoft.com/office/drawing/2014/main" id="{9F49E151-2700-4FB4-B494-A6A8D9AC7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040"/>
              <a:ext cx="2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/>
                <a:t> </a:t>
              </a:r>
              <a:r>
                <a:rPr lang="en-US" altLang="zh-TW" sz="2800" i="1"/>
                <a:t>Y</a:t>
              </a:r>
            </a:p>
          </p:txBody>
        </p:sp>
        <p:sp>
          <p:nvSpPr>
            <p:cNvPr id="49191" name="Text Box 38">
              <a:extLst>
                <a:ext uri="{FF2B5EF4-FFF2-40B4-BE49-F238E27FC236}">
                  <a16:creationId xmlns:a16="http://schemas.microsoft.com/office/drawing/2014/main" id="{5039096F-73E3-4D40-96E1-1584EE806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3334"/>
              <a:ext cx="1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4</a:t>
              </a:r>
            </a:p>
          </p:txBody>
        </p:sp>
        <p:sp>
          <p:nvSpPr>
            <p:cNvPr id="49192" name="Line 39">
              <a:extLst>
                <a:ext uri="{FF2B5EF4-FFF2-40B4-BE49-F238E27FC236}">
                  <a16:creationId xmlns:a16="http://schemas.microsoft.com/office/drawing/2014/main" id="{4245FC45-59DA-4812-A7F5-C6CBAAFA8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" y="3344"/>
              <a:ext cx="251" cy="0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26">
            <a:extLst>
              <a:ext uri="{FF2B5EF4-FFF2-40B4-BE49-F238E27FC236}">
                <a16:creationId xmlns:a16="http://schemas.microsoft.com/office/drawing/2014/main" id="{E561FD27-810C-44A8-B1C5-C25E1626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988" y="169386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59894D7D-1743-40BB-A755-BA63B46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161448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9157" name="Text Box 117">
            <a:extLst>
              <a:ext uri="{FF2B5EF4-FFF2-40B4-BE49-F238E27FC236}">
                <a16:creationId xmlns:a16="http://schemas.microsoft.com/office/drawing/2014/main" id="{1BF3C4C2-1B57-4C14-9114-79C4B2274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627188"/>
            <a:ext cx="6715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1</a:t>
            </a:r>
            <a:r>
              <a:rPr lang="en-US" altLang="zh-CN" sz="2800">
                <a:ea typeface="標楷體" panose="03000509000000000000" pitchFamily="65" charset="-120"/>
              </a:rPr>
              <a:t>6</a:t>
            </a:r>
            <a:r>
              <a:rPr lang="en-US" altLang="zh-TW" sz="2800">
                <a:ea typeface="標楷體" panose="03000509000000000000" pitchFamily="65" charset="-120"/>
              </a:rPr>
              <a:t>0			B. </a:t>
            </a:r>
            <a:r>
              <a:rPr lang="en-US" altLang="zh-CN" sz="2800">
                <a:ea typeface="標楷體" panose="03000509000000000000" pitchFamily="65" charset="-120"/>
              </a:rPr>
              <a:t>40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/>
              <a:t>1.6</a:t>
            </a:r>
            <a:r>
              <a:rPr lang="zh-TW" altLang="en-US" sz="2800">
                <a:ea typeface="標楷體" panose="03000509000000000000" pitchFamily="65" charset="-120"/>
              </a:rPr>
              <a:t>　　　　         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TW" sz="2800"/>
              <a:t>0.1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49158" name="Text Box 5">
            <a:extLst>
              <a:ext uri="{FF2B5EF4-FFF2-40B4-BE49-F238E27FC236}">
                <a16:creationId xmlns:a16="http://schemas.microsoft.com/office/drawing/2014/main" id="{E10DF735-A1A6-4909-97E3-8797597ED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981075"/>
            <a:ext cx="683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30.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果</a:t>
            </a:r>
            <a:r>
              <a:rPr lang="en-US" altLang="en-US" sz="2800" i="1"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5%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，那麼     是多少？</a:t>
            </a: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2AF004FB-8B2D-42EF-B0E9-B69A40FE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3144838"/>
            <a:ext cx="86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rgbClr val="003399"/>
                </a:solidFill>
              </a:rPr>
              <a:t>  </a:t>
            </a:r>
          </a:p>
        </p:txBody>
      </p:sp>
      <p:sp>
        <p:nvSpPr>
          <p:cNvPr id="47" name="Text Box 33">
            <a:extLst>
              <a:ext uri="{FF2B5EF4-FFF2-40B4-BE49-F238E27FC236}">
                <a16:creationId xmlns:a16="http://schemas.microsoft.com/office/drawing/2014/main" id="{5A2DFEEF-0B78-48C9-B222-D6A75C4F0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2989263"/>
            <a:ext cx="174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Y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5% = 8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54">
            <a:extLst>
              <a:ext uri="{FF2B5EF4-FFF2-40B4-BE49-F238E27FC236}">
                <a16:creationId xmlns:a16="http://schemas.microsoft.com/office/drawing/2014/main" id="{4194A973-33E9-4A23-91A6-55FC3E6CA297}"/>
              </a:ext>
            </a:extLst>
          </p:cNvPr>
          <p:cNvCxnSpPr>
            <a:cxnSpLocks/>
          </p:cNvCxnSpPr>
          <p:nvPr/>
        </p:nvCxnSpPr>
        <p:spPr bwMode="auto">
          <a:xfrm>
            <a:off x="1720850" y="1455738"/>
            <a:ext cx="16732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54">
            <a:extLst>
              <a:ext uri="{FF2B5EF4-FFF2-40B4-BE49-F238E27FC236}">
                <a16:creationId xmlns:a16="http://schemas.microsoft.com/office/drawing/2014/main" id="{D6284073-3BB6-42A5-BEDD-A434A06FAC95}"/>
              </a:ext>
            </a:extLst>
          </p:cNvPr>
          <p:cNvCxnSpPr>
            <a:cxnSpLocks/>
          </p:cNvCxnSpPr>
          <p:nvPr/>
        </p:nvCxnSpPr>
        <p:spPr bwMode="auto">
          <a:xfrm>
            <a:off x="4457700" y="1627188"/>
            <a:ext cx="15668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33">
            <a:extLst>
              <a:ext uri="{FF2B5EF4-FFF2-40B4-BE49-F238E27FC236}">
                <a16:creationId xmlns:a16="http://schemas.microsoft.com/office/drawing/2014/main" id="{D0964B5F-3CB2-492E-A8C8-E164650D2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4494213"/>
            <a:ext cx="142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Y</a:t>
            </a:r>
            <a:r>
              <a:rPr lang="zh-TW" altLang="en-US" sz="2800" i="1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160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3A8F0CC-0F35-46AB-9AEA-ECE8B9A4553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191125"/>
            <a:ext cx="2497138" cy="968375"/>
            <a:chOff x="1786868" y="5130582"/>
            <a:chExt cx="2497100" cy="969175"/>
          </a:xfrm>
        </p:grpSpPr>
        <p:grpSp>
          <p:nvGrpSpPr>
            <p:cNvPr id="49179" name="Group 43">
              <a:extLst>
                <a:ext uri="{FF2B5EF4-FFF2-40B4-BE49-F238E27FC236}">
                  <a16:creationId xmlns:a16="http://schemas.microsoft.com/office/drawing/2014/main" id="{945FD34C-30A2-42B1-960F-8FA578091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380" y="5180593"/>
              <a:ext cx="2160588" cy="919164"/>
              <a:chOff x="3899" y="3096"/>
              <a:chExt cx="1361" cy="579"/>
            </a:xfrm>
          </p:grpSpPr>
          <p:sp>
            <p:nvSpPr>
              <p:cNvPr id="49184" name="Text Box 23">
                <a:extLst>
                  <a:ext uri="{FF2B5EF4-FFF2-40B4-BE49-F238E27FC236}">
                    <a16:creationId xmlns:a16="http://schemas.microsoft.com/office/drawing/2014/main" id="{6D69FD50-0D5C-4213-826A-CB038B32D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9" y="3205"/>
                <a:ext cx="136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778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=        </a:t>
                </a:r>
                <a:r>
                  <a:rPr lang="zh-TW" altLang="en-US" sz="2800">
                    <a:solidFill>
                      <a:srgbClr val="003399"/>
                    </a:solidFill>
                  </a:rPr>
                  <a:t> </a:t>
                </a:r>
                <a:r>
                  <a:rPr lang="en-US" altLang="zh-TW" sz="2800">
                    <a:solidFill>
                      <a:srgbClr val="003399"/>
                    </a:solidFill>
                  </a:rPr>
                  <a:t>= 40</a:t>
                </a:r>
              </a:p>
            </p:txBody>
          </p:sp>
          <p:grpSp>
            <p:nvGrpSpPr>
              <p:cNvPr id="49185" name="Group 28">
                <a:extLst>
                  <a:ext uri="{FF2B5EF4-FFF2-40B4-BE49-F238E27FC236}">
                    <a16:creationId xmlns:a16="http://schemas.microsoft.com/office/drawing/2014/main" id="{1B4148D6-3D60-42FD-B15E-965A8ED7D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3096"/>
                <a:ext cx="584" cy="579"/>
                <a:chOff x="1057" y="2405"/>
                <a:chExt cx="584" cy="579"/>
              </a:xfrm>
            </p:grpSpPr>
            <p:sp>
              <p:nvSpPr>
                <p:cNvPr id="49186" name="Text Box 24">
                  <a:extLst>
                    <a:ext uri="{FF2B5EF4-FFF2-40B4-BE49-F238E27FC236}">
                      <a16:creationId xmlns:a16="http://schemas.microsoft.com/office/drawing/2014/main" id="{E53908E0-EDC8-4D72-B8EC-145EC91B4F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0" y="2405"/>
                  <a:ext cx="58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160</a:t>
                  </a:r>
                </a:p>
              </p:txBody>
            </p:sp>
            <p:sp>
              <p:nvSpPr>
                <p:cNvPr id="49187" name="Text Box 25">
                  <a:extLst>
                    <a:ext uri="{FF2B5EF4-FFF2-40B4-BE49-F238E27FC236}">
                      <a16:creationId xmlns:a16="http://schemas.microsoft.com/office/drawing/2014/main" id="{15ACDBB3-ED35-4C7F-99C9-AB05C09883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6" y="2657"/>
                  <a:ext cx="40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4</a:t>
                  </a:r>
                </a:p>
              </p:txBody>
            </p:sp>
            <p:sp>
              <p:nvSpPr>
                <p:cNvPr id="49188" name="Line 26">
                  <a:extLst>
                    <a:ext uri="{FF2B5EF4-FFF2-40B4-BE49-F238E27FC236}">
                      <a16:creationId xmlns:a16="http://schemas.microsoft.com/office/drawing/2014/main" id="{A10C6507-4F53-4767-B83E-E526DA884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8" y="2694"/>
                  <a:ext cx="411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189" name="Text Box 27">
                  <a:extLst>
                    <a:ext uri="{FF2B5EF4-FFF2-40B4-BE49-F238E27FC236}">
                      <a16:creationId xmlns:a16="http://schemas.microsoft.com/office/drawing/2014/main" id="{C482E03C-54CA-43F0-A7A4-CF345F7B66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7" y="2511"/>
                  <a:ext cx="207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</p:grpSp>
        </p:grpSp>
        <p:grpSp>
          <p:nvGrpSpPr>
            <p:cNvPr id="49180" name="Group 40">
              <a:extLst>
                <a:ext uri="{FF2B5EF4-FFF2-40B4-BE49-F238E27FC236}">
                  <a16:creationId xmlns:a16="http://schemas.microsoft.com/office/drawing/2014/main" id="{ECA98AAE-F595-499A-BB10-ABAF42EF0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6868" y="5130582"/>
              <a:ext cx="417513" cy="893762"/>
              <a:chOff x="4456" y="3040"/>
              <a:chExt cx="263" cy="563"/>
            </a:xfrm>
          </p:grpSpPr>
          <p:sp>
            <p:nvSpPr>
              <p:cNvPr id="49181" name="Text Box 37">
                <a:extLst>
                  <a:ext uri="{FF2B5EF4-FFF2-40B4-BE49-F238E27FC236}">
                    <a16:creationId xmlns:a16="http://schemas.microsoft.com/office/drawing/2014/main" id="{860294B4-E229-43A3-ACFE-EF862F7D6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040"/>
                <a:ext cx="2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400">
                    <a:solidFill>
                      <a:srgbClr val="003399"/>
                    </a:solidFill>
                  </a:rPr>
                  <a:t> </a:t>
                </a:r>
                <a:r>
                  <a:rPr lang="en-US" altLang="zh-TW" sz="2800" i="1">
                    <a:solidFill>
                      <a:srgbClr val="003399"/>
                    </a:solidFill>
                  </a:rPr>
                  <a:t>Y</a:t>
                </a:r>
              </a:p>
            </p:txBody>
          </p:sp>
          <p:sp>
            <p:nvSpPr>
              <p:cNvPr id="49182" name="Text Box 38">
                <a:extLst>
                  <a:ext uri="{FF2B5EF4-FFF2-40B4-BE49-F238E27FC236}">
                    <a16:creationId xmlns:a16="http://schemas.microsoft.com/office/drawing/2014/main" id="{87F13BAB-5EEC-4615-9F34-973EFE6D7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3" y="3334"/>
                <a:ext cx="19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4</a:t>
                </a:r>
              </a:p>
            </p:txBody>
          </p:sp>
          <p:sp>
            <p:nvSpPr>
              <p:cNvPr id="49183" name="Line 39">
                <a:extLst>
                  <a:ext uri="{FF2B5EF4-FFF2-40B4-BE49-F238E27FC236}">
                    <a16:creationId xmlns:a16="http://schemas.microsoft.com/office/drawing/2014/main" id="{1E9401E3-CBA2-44D3-97CC-67BE40875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" y="3344"/>
                <a:ext cx="251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D8FEB9E-F670-4EE1-8ADC-6DCCF9A92973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3522663"/>
            <a:ext cx="4041775" cy="971550"/>
            <a:chOff x="908295" y="3523114"/>
            <a:chExt cx="4041229" cy="970306"/>
          </a:xfrm>
        </p:grpSpPr>
        <p:sp>
          <p:nvSpPr>
            <p:cNvPr id="49166" name="Text Box 33">
              <a:extLst>
                <a:ext uri="{FF2B5EF4-FFF2-40B4-BE49-F238E27FC236}">
                  <a16:creationId xmlns:a16="http://schemas.microsoft.com/office/drawing/2014/main" id="{C2A3A1D9-AD4B-4F13-8202-981FAAC43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95" y="3698738"/>
              <a:ext cx="40412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800" i="1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Y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        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       = 8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zh-CN" altLang="en-US" sz="2800">
                <a:solidFill>
                  <a:srgbClr val="FF00FF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49167" name="组合 2">
              <a:extLst>
                <a:ext uri="{FF2B5EF4-FFF2-40B4-BE49-F238E27FC236}">
                  <a16:creationId xmlns:a16="http://schemas.microsoft.com/office/drawing/2014/main" id="{5A9E81BF-5518-44C5-9B14-8E9C94DF2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1314" y="3523114"/>
              <a:ext cx="922351" cy="970306"/>
              <a:chOff x="5102212" y="4640583"/>
              <a:chExt cx="922351" cy="970306"/>
            </a:xfrm>
          </p:grpSpPr>
          <p:sp>
            <p:nvSpPr>
              <p:cNvPr id="49176" name="Text Box 24">
                <a:extLst>
                  <a:ext uri="{FF2B5EF4-FFF2-40B4-BE49-F238E27FC236}">
                    <a16:creationId xmlns:a16="http://schemas.microsoft.com/office/drawing/2014/main" id="{B2684451-40DB-4287-8F64-45208EDF8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2212" y="4640583"/>
                <a:ext cx="922351" cy="523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49177" name="Text Box 25">
                <a:extLst>
                  <a:ext uri="{FF2B5EF4-FFF2-40B4-BE49-F238E27FC236}">
                    <a16:creationId xmlns:a16="http://schemas.microsoft.com/office/drawing/2014/main" id="{78DF5979-9493-4D7B-B102-66A3B9DBC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912" y="5087669"/>
                <a:ext cx="9096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100</a:t>
                </a:r>
              </a:p>
            </p:txBody>
          </p:sp>
          <p:sp>
            <p:nvSpPr>
              <p:cNvPr id="49178" name="Line 26">
                <a:extLst>
                  <a:ext uri="{FF2B5EF4-FFF2-40B4-BE49-F238E27FC236}">
                    <a16:creationId xmlns:a16="http://schemas.microsoft.com/office/drawing/2014/main" id="{D749D607-7ED7-4134-AF1B-7ACB88469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1914" y="5098992"/>
                <a:ext cx="652472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9168" name="组合 36">
              <a:extLst>
                <a:ext uri="{FF2B5EF4-FFF2-40B4-BE49-F238E27FC236}">
                  <a16:creationId xmlns:a16="http://schemas.microsoft.com/office/drawing/2014/main" id="{A820C66A-4A57-46AB-AA96-A4CFC9B34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8116" y="3523114"/>
              <a:ext cx="922351" cy="970306"/>
              <a:chOff x="5102212" y="4640583"/>
              <a:chExt cx="922351" cy="970306"/>
            </a:xfrm>
          </p:grpSpPr>
          <p:sp>
            <p:nvSpPr>
              <p:cNvPr id="49173" name="Text Box 24">
                <a:extLst>
                  <a:ext uri="{FF2B5EF4-FFF2-40B4-BE49-F238E27FC236}">
                    <a16:creationId xmlns:a16="http://schemas.microsoft.com/office/drawing/2014/main" id="{673C5E8C-5B54-4FD9-B5F1-A1AE4DED0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2212" y="4640583"/>
                <a:ext cx="922351" cy="523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100</a:t>
                </a:r>
              </a:p>
            </p:txBody>
          </p:sp>
          <p:sp>
            <p:nvSpPr>
              <p:cNvPr id="49174" name="Text Box 25">
                <a:extLst>
                  <a:ext uri="{FF2B5EF4-FFF2-40B4-BE49-F238E27FC236}">
                    <a16:creationId xmlns:a16="http://schemas.microsoft.com/office/drawing/2014/main" id="{6AB9DFEB-8A46-4125-91AA-0E3F37B5B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912" y="5087669"/>
                <a:ext cx="9096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49175" name="Line 26">
                <a:extLst>
                  <a:ext uri="{FF2B5EF4-FFF2-40B4-BE49-F238E27FC236}">
                    <a16:creationId xmlns:a16="http://schemas.microsoft.com/office/drawing/2014/main" id="{FD2100BE-F43E-4A9D-B8EE-FC96E8B54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1914" y="5098992"/>
                <a:ext cx="652472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9169" name="组合 42">
              <a:extLst>
                <a:ext uri="{FF2B5EF4-FFF2-40B4-BE49-F238E27FC236}">
                  <a16:creationId xmlns:a16="http://schemas.microsoft.com/office/drawing/2014/main" id="{F1AAA779-359D-489F-A5A5-09A5821DC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7116" y="3523114"/>
              <a:ext cx="922351" cy="970306"/>
              <a:chOff x="5102212" y="4640583"/>
              <a:chExt cx="922351" cy="970306"/>
            </a:xfrm>
          </p:grpSpPr>
          <p:sp>
            <p:nvSpPr>
              <p:cNvPr id="49170" name="Text Box 24">
                <a:extLst>
                  <a:ext uri="{FF2B5EF4-FFF2-40B4-BE49-F238E27FC236}">
                    <a16:creationId xmlns:a16="http://schemas.microsoft.com/office/drawing/2014/main" id="{5D3614C1-4C11-4341-831C-0591EFAA4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2212" y="4640583"/>
                <a:ext cx="922351" cy="523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100</a:t>
                </a:r>
              </a:p>
            </p:txBody>
          </p:sp>
          <p:sp>
            <p:nvSpPr>
              <p:cNvPr id="49171" name="Text Box 25">
                <a:extLst>
                  <a:ext uri="{FF2B5EF4-FFF2-40B4-BE49-F238E27FC236}">
                    <a16:creationId xmlns:a16="http://schemas.microsoft.com/office/drawing/2014/main" id="{FD62ABDA-5ED9-49D4-A40F-0A098A6BC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4912" y="5087669"/>
                <a:ext cx="9096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49172" name="Line 26">
                <a:extLst>
                  <a:ext uri="{FF2B5EF4-FFF2-40B4-BE49-F238E27FC236}">
                    <a16:creationId xmlns:a16="http://schemas.microsoft.com/office/drawing/2014/main" id="{8C738C84-4F4C-4AC9-B47C-A28973E9F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1914" y="5098992"/>
                <a:ext cx="652472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6" grpId="0"/>
      <p:bldP spid="47" grpId="0"/>
      <p:bldP spid="47" grpId="1"/>
      <p:bldP spid="84" grpId="0"/>
      <p:bldP spid="8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5">
            <a:extLst>
              <a:ext uri="{FF2B5EF4-FFF2-40B4-BE49-F238E27FC236}">
                <a16:creationId xmlns:a16="http://schemas.microsoft.com/office/drawing/2014/main" id="{C35519C2-AED3-4299-91CA-A8686922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04888"/>
            <a:ext cx="8496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dirty="0">
                <a:ea typeface="標楷體" charset="-120"/>
                <a:cs typeface="Times New Roman" pitchFamily="18" charset="0"/>
              </a:rPr>
              <a:t>31.</a:t>
            </a:r>
            <a:r>
              <a:rPr lang="zh-TW" altLang="en-US" sz="2800" dirty="0">
                <a:ea typeface="標楷體" charset="-120"/>
                <a:cs typeface="Times New Roman" pitchFamily="18" charset="0"/>
              </a:rPr>
              <a:t> </a:t>
            </a:r>
            <a:r>
              <a:rPr lang="en-US" altLang="zh-TW" sz="2800" dirty="0">
                <a:ea typeface="標楷體" charset="-120"/>
                <a:cs typeface="Times New Roman" pitchFamily="18" charset="0"/>
              </a:rPr>
              <a:t>(a) </a:t>
            </a:r>
            <a:r>
              <a:rPr lang="zh-CN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合唱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團共有成員</a:t>
            </a:r>
            <a:r>
              <a:rPr lang="es-ES" altLang="zh-HK" sz="2800" dirty="0">
                <a:latin typeface="+mn-lt"/>
                <a:ea typeface="標楷體" charset="-120"/>
                <a:cs typeface="Times New Roman" pitchFamily="18" charset="0"/>
              </a:rPr>
              <a:t>136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人，其中   是</a:t>
            </a:r>
            <a:r>
              <a:rPr lang="zh-CN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女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性</a:t>
            </a:r>
            <a:r>
              <a:rPr lang="zh-TW" altLang="en-US" sz="2800" dirty="0"/>
              <a:t>，</a:t>
            </a:r>
            <a:r>
              <a:rPr lang="zh-CN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男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性</a:t>
            </a:r>
            <a:endParaRPr lang="en-US" altLang="zh-TW" sz="2800" dirty="0">
              <a:latin typeface="標楷體" charset="-120"/>
              <a:ea typeface="標楷體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2800" dirty="0">
                <a:latin typeface="標楷體" charset="-120"/>
                <a:ea typeface="標楷體" charset="-120"/>
                <a:cs typeface="Times New Roman" pitchFamily="18" charset="0"/>
              </a:rPr>
              <a:t>      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有多少人？</a:t>
            </a:r>
            <a:r>
              <a:rPr lang="zh-CN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　　　　　　　　　　　　  </a:t>
            </a:r>
            <a:r>
              <a:rPr kumimoji="0" lang="en-US" altLang="zh-TW" sz="2800" dirty="0">
                <a:ea typeface="標楷體" charset="-120"/>
              </a:rPr>
              <a:t>[4</a:t>
            </a:r>
            <a:r>
              <a:rPr kumimoji="0" lang="zh-TW" altLang="en-US" sz="2800" dirty="0">
                <a:ea typeface="標楷體" charset="-120"/>
              </a:rPr>
              <a:t>分</a:t>
            </a:r>
            <a:r>
              <a:rPr kumimoji="0" lang="en-US" altLang="zh-TW" sz="2800" dirty="0">
                <a:ea typeface="標楷體" charset="-120"/>
              </a:rPr>
              <a:t>]</a:t>
            </a:r>
            <a:r>
              <a:rPr lang="en-US" altLang="zh-TW" sz="2800" dirty="0">
                <a:latin typeface="標楷體" charset="-120"/>
                <a:ea typeface="標楷體" charset="-120"/>
                <a:cs typeface="Times New Roman" pitchFamily="18" charset="0"/>
              </a:rPr>
              <a:t>                                           </a:t>
            </a:r>
            <a:endParaRPr lang="en-US" altLang="zh-CN" sz="2800" dirty="0">
              <a:ea typeface="標楷體" charset="-120"/>
              <a:cs typeface="Times New Roman" pitchFamily="18" charset="0"/>
            </a:endParaRPr>
          </a:p>
        </p:txBody>
      </p:sp>
      <p:sp>
        <p:nvSpPr>
          <p:cNvPr id="48" name="Line 116">
            <a:extLst>
              <a:ext uri="{FF2B5EF4-FFF2-40B4-BE49-F238E27FC236}">
                <a16:creationId xmlns:a16="http://schemas.microsoft.com/office/drawing/2014/main" id="{FAEC9ABC-9D0E-401B-BCBB-AA9FA4702D7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52700" y="1482725"/>
            <a:ext cx="23701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0180" name="Group 40">
            <a:extLst>
              <a:ext uri="{FF2B5EF4-FFF2-40B4-BE49-F238E27FC236}">
                <a16:creationId xmlns:a16="http://schemas.microsoft.com/office/drawing/2014/main" id="{70919886-4E7F-45D3-9FD1-9AF424D657FD}"/>
              </a:ext>
            </a:extLst>
          </p:cNvPr>
          <p:cNvGrpSpPr>
            <a:grpSpLocks/>
          </p:cNvGrpSpPr>
          <p:nvPr/>
        </p:nvGrpSpPr>
        <p:grpSpPr bwMode="auto">
          <a:xfrm>
            <a:off x="6107113" y="820738"/>
            <a:ext cx="458787" cy="893762"/>
            <a:chOff x="4456" y="3040"/>
            <a:chExt cx="289" cy="563"/>
          </a:xfrm>
        </p:grpSpPr>
        <p:sp>
          <p:nvSpPr>
            <p:cNvPr id="50201" name="Text Box 37">
              <a:extLst>
                <a:ext uri="{FF2B5EF4-FFF2-40B4-BE49-F238E27FC236}">
                  <a16:creationId xmlns:a16="http://schemas.microsoft.com/office/drawing/2014/main" id="{CC3D610F-68BF-4B32-9574-8FCF5AFBA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4" y="3040"/>
              <a:ext cx="2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/>
                <a:t> </a:t>
              </a:r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800"/>
            </a:p>
          </p:txBody>
        </p:sp>
        <p:sp>
          <p:nvSpPr>
            <p:cNvPr id="50202" name="Text Box 38">
              <a:extLst>
                <a:ext uri="{FF2B5EF4-FFF2-40B4-BE49-F238E27FC236}">
                  <a16:creationId xmlns:a16="http://schemas.microsoft.com/office/drawing/2014/main" id="{988D5029-2255-4E61-9BD3-3D3C261EF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" y="3334"/>
              <a:ext cx="17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/>
                <a:t>8</a:t>
              </a:r>
            </a:p>
          </p:txBody>
        </p:sp>
        <p:sp>
          <p:nvSpPr>
            <p:cNvPr id="50203" name="Line 39">
              <a:extLst>
                <a:ext uri="{FF2B5EF4-FFF2-40B4-BE49-F238E27FC236}">
                  <a16:creationId xmlns:a16="http://schemas.microsoft.com/office/drawing/2014/main" id="{DD599ED4-2464-4D48-811E-9D743C7D1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" y="3344"/>
              <a:ext cx="251" cy="0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BDE805C-101E-457A-8583-9E6954B5592B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236788"/>
            <a:ext cx="7416800" cy="1949450"/>
            <a:chOff x="1203349" y="2127780"/>
            <a:chExt cx="7416802" cy="1949068"/>
          </a:xfrm>
        </p:grpSpPr>
        <p:sp>
          <p:nvSpPr>
            <p:cNvPr id="50194" name="Text Box 19">
              <a:extLst>
                <a:ext uri="{FF2B5EF4-FFF2-40B4-BE49-F238E27FC236}">
                  <a16:creationId xmlns:a16="http://schemas.microsoft.com/office/drawing/2014/main" id="{EA28F46F-FDD1-4890-B165-CF938C09A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49" y="2148413"/>
              <a:ext cx="7416802" cy="1928435"/>
            </a:xfrm>
            <a:prstGeom prst="rect">
              <a:avLst/>
            </a:prstGeom>
            <a:solidFill>
              <a:srgbClr val="FFFBD5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   136</a:t>
              </a:r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(1</a:t>
              </a:r>
              <a:r>
                <a:rPr lang="zh-TW" altLang="en-US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－    </a:t>
              </a:r>
              <a:r>
                <a:rPr lang="en-US" altLang="zh-TW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Wingdings 2" panose="05020102010507070707" pitchFamily="18" charset="2"/>
                </a:rPr>
                <a:t>) </a:t>
              </a:r>
            </a:p>
            <a:p>
              <a:pPr>
                <a:spcBef>
                  <a:spcPct val="20000"/>
                </a:spcBef>
                <a:spcAft>
                  <a:spcPts val="300"/>
                </a:spcAft>
                <a:defRPr/>
              </a:pPr>
              <a:r>
                <a:rPr lang="en-US" altLang="zh-CN" sz="2800" dirty="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= 51</a:t>
              </a:r>
              <a:endPara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男性有</a:t>
              </a:r>
              <a:r>
                <a:rPr lang="en-US" altLang="zh-TW" sz="2800" dirty="0">
                  <a:solidFill>
                    <a:srgbClr val="FF0000"/>
                  </a:solidFill>
                  <a:latin typeface="+mj-lt"/>
                  <a:ea typeface="標楷體" panose="03000509000000000000" pitchFamily="65" charset="-120"/>
                  <a:cs typeface="Times New Roman" panose="02020603050405020304" pitchFamily="18" charset="0"/>
                </a:rPr>
                <a:t>51</a:t>
              </a:r>
              <a:r>
                <a:rPr lang="zh-CN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人。</a:t>
              </a:r>
              <a:endPara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50195" name="Group 40">
              <a:extLst>
                <a:ext uri="{FF2B5EF4-FFF2-40B4-BE49-F238E27FC236}">
                  <a16:creationId xmlns:a16="http://schemas.microsoft.com/office/drawing/2014/main" id="{5F6F0399-5A67-4BF7-BD39-876E440BFE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137" y="2127780"/>
              <a:ext cx="677863" cy="859890"/>
              <a:chOff x="4630" y="2229"/>
              <a:chExt cx="427" cy="1490"/>
            </a:xfrm>
          </p:grpSpPr>
          <p:sp>
            <p:nvSpPr>
              <p:cNvPr id="50198" name="Text Box 37">
                <a:extLst>
                  <a:ext uri="{FF2B5EF4-FFF2-40B4-BE49-F238E27FC236}">
                    <a16:creationId xmlns:a16="http://schemas.microsoft.com/office/drawing/2014/main" id="{2E5B1714-CF54-4EEA-BBF3-5C9ABF22D4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5" y="2229"/>
                <a:ext cx="38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400"/>
                  <a:t> </a:t>
                </a: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endParaRPr lang="en-US" altLang="zh-TW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50199" name="Text Box 38">
                <a:extLst>
                  <a:ext uri="{FF2B5EF4-FFF2-40B4-BE49-F238E27FC236}">
                    <a16:creationId xmlns:a16="http://schemas.microsoft.com/office/drawing/2014/main" id="{E81EB34E-9FEF-4201-908D-DCD5AC7072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9" y="2972"/>
                <a:ext cx="291" cy="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50200" name="Line 39">
                <a:extLst>
                  <a:ext uri="{FF2B5EF4-FFF2-40B4-BE49-F238E27FC236}">
                    <a16:creationId xmlns:a16="http://schemas.microsoft.com/office/drawing/2014/main" id="{40228AFD-D62F-4DE1-A159-34C1F12B9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0" y="2972"/>
                <a:ext cx="25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0196" name="Rectangle 22">
              <a:extLst>
                <a:ext uri="{FF2B5EF4-FFF2-40B4-BE49-F238E27FC236}">
                  <a16:creationId xmlns:a16="http://schemas.microsoft.com/office/drawing/2014/main" id="{5DF879F0-941D-485D-86B7-D33126323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206" y="2239591"/>
              <a:ext cx="9350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0197" name="Rectangle 22">
              <a:extLst>
                <a:ext uri="{FF2B5EF4-FFF2-40B4-BE49-F238E27FC236}">
                  <a16:creationId xmlns:a16="http://schemas.microsoft.com/office/drawing/2014/main" id="{96A5FF71-D7A0-4B33-8AF2-F944B666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63" y="2901580"/>
              <a:ext cx="9350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Line 116">
            <a:extLst>
              <a:ext uri="{FF2B5EF4-FFF2-40B4-BE49-F238E27FC236}">
                <a16:creationId xmlns:a16="http://schemas.microsoft.com/office/drawing/2014/main" id="{1C069DE1-D7A5-44F2-9417-23D215805E7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042025" y="1673225"/>
            <a:ext cx="16144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116">
            <a:extLst>
              <a:ext uri="{FF2B5EF4-FFF2-40B4-BE49-F238E27FC236}">
                <a16:creationId xmlns:a16="http://schemas.microsoft.com/office/drawing/2014/main" id="{2F41DF11-71F3-447B-8A12-3905D772342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41463" y="1916113"/>
            <a:ext cx="14144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116">
            <a:extLst>
              <a:ext uri="{FF2B5EF4-FFF2-40B4-BE49-F238E27FC236}">
                <a16:creationId xmlns:a16="http://schemas.microsoft.com/office/drawing/2014/main" id="{2CBDE9E2-BBBB-4862-9C83-63A64B9E70B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956550" y="1493838"/>
            <a:ext cx="7191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5424DE-7548-4615-85B5-B3251E1A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4287838"/>
            <a:ext cx="126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男性有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5158F0B-7113-4EDC-9AFB-FDDF26B03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72038"/>
            <a:ext cx="833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s-E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136</a:t>
            </a:r>
            <a:endParaRPr lang="zh-TW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16FAE86-9D3D-48BF-B7DF-4173299A4418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4737100"/>
            <a:ext cx="1800225" cy="835025"/>
            <a:chOff x="3123134" y="2931203"/>
            <a:chExt cx="1799380" cy="835025"/>
          </a:xfrm>
        </p:grpSpPr>
        <p:sp>
          <p:nvSpPr>
            <p:cNvPr id="50189" name="文本框 70">
              <a:extLst>
                <a:ext uri="{FF2B5EF4-FFF2-40B4-BE49-F238E27FC236}">
                  <a16:creationId xmlns:a16="http://schemas.microsoft.com/office/drawing/2014/main" id="{245CD4DD-AA2F-4712-8455-A66D03CD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134" y="3075593"/>
              <a:ext cx="1799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s-ES" altLang="zh-HK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s-ES" altLang="zh-HK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zh-HK" altLang="es-E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－</a:t>
              </a:r>
              <a:r>
                <a:rPr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50190" name="Group 40">
              <a:extLst>
                <a:ext uri="{FF2B5EF4-FFF2-40B4-BE49-F238E27FC236}">
                  <a16:creationId xmlns:a16="http://schemas.microsoft.com/office/drawing/2014/main" id="{215B0CB9-7765-4E9B-B142-8528B93EE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965" y="2931203"/>
              <a:ext cx="458788" cy="835025"/>
              <a:chOff x="4425" y="3072"/>
              <a:chExt cx="289" cy="526"/>
            </a:xfrm>
          </p:grpSpPr>
          <p:sp>
            <p:nvSpPr>
              <p:cNvPr id="50191" name="Text Box 37">
                <a:extLst>
                  <a:ext uri="{FF2B5EF4-FFF2-40B4-BE49-F238E27FC236}">
                    <a16:creationId xmlns:a16="http://schemas.microsoft.com/office/drawing/2014/main" id="{F6B988C7-5F5C-4072-A4E7-23BC9CF588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3" y="3072"/>
                <a:ext cx="2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400">
                    <a:solidFill>
                      <a:srgbClr val="003399"/>
                    </a:solidFill>
                  </a:rPr>
                  <a:t> </a:t>
                </a: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0192" name="Text Box 38">
                <a:extLst>
                  <a:ext uri="{FF2B5EF4-FFF2-40B4-BE49-F238E27FC236}">
                    <a16:creationId xmlns:a16="http://schemas.microsoft.com/office/drawing/2014/main" id="{7EA770E9-BBD3-4687-915D-BA33EFB29A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3" y="3329"/>
                <a:ext cx="17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8</a:t>
                </a:r>
              </a:p>
            </p:txBody>
          </p:sp>
          <p:sp>
            <p:nvSpPr>
              <p:cNvPr id="50193" name="Line 39">
                <a:extLst>
                  <a:ext uri="{FF2B5EF4-FFF2-40B4-BE49-F238E27FC236}">
                    <a16:creationId xmlns:a16="http://schemas.microsoft.com/office/drawing/2014/main" id="{690C9415-1982-47E0-B084-3E0A84BA6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5" y="3339"/>
                <a:ext cx="251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871D0393-9D0F-4A44-8D70-630AD3E1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5497513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51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0" grpId="0"/>
      <p:bldP spid="70" grpId="1"/>
      <p:bldP spid="76" grpId="0"/>
      <p:bldP spid="7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4">
            <a:extLst>
              <a:ext uri="{FF2B5EF4-FFF2-40B4-BE49-F238E27FC236}">
                <a16:creationId xmlns:a16="http://schemas.microsoft.com/office/drawing/2014/main" id="{D23F8709-805E-4599-8989-1FB8A319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716213"/>
            <a:ext cx="46323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矩形 110">
            <a:extLst>
              <a:ext uri="{FF2B5EF4-FFF2-40B4-BE49-F238E27FC236}">
                <a16:creationId xmlns:a16="http://schemas.microsoft.com/office/drawing/2014/main" id="{15E2C79A-A8E3-4B1E-8611-DDCD1C89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0" y="2374900"/>
            <a:ext cx="674688" cy="306388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EEBE1D0D-517F-41D2-BE90-B6E027D0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2814638"/>
            <a:ext cx="674687" cy="306387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0AD65A7-92D7-44F5-BEDC-3DD71684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2390775"/>
            <a:ext cx="477838" cy="292100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1206" name="文本框 74">
            <a:extLst>
              <a:ext uri="{FF2B5EF4-FFF2-40B4-BE49-F238E27FC236}">
                <a16:creationId xmlns:a16="http://schemas.microsoft.com/office/drawing/2014/main" id="{D5B2801E-54BB-42D3-975D-575ABF4D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39975"/>
            <a:ext cx="76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/>
              <a:t>0.7m</a:t>
            </a:r>
            <a:endParaRPr lang="zh-TW" altLang="en-US" sz="2000"/>
          </a:p>
        </p:txBody>
      </p:sp>
      <p:sp>
        <p:nvSpPr>
          <p:cNvPr id="51207" name="文本框 7">
            <a:extLst>
              <a:ext uri="{FF2B5EF4-FFF2-40B4-BE49-F238E27FC236}">
                <a16:creationId xmlns:a16="http://schemas.microsoft.com/office/drawing/2014/main" id="{5A29F508-205D-42E3-AD93-C2DE82940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2327275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/>
              <a:t>5m</a:t>
            </a:r>
            <a:endParaRPr lang="zh-TW" altLang="en-US" sz="2000"/>
          </a:p>
        </p:txBody>
      </p:sp>
      <p:sp>
        <p:nvSpPr>
          <p:cNvPr id="51208" name="文本框 75">
            <a:extLst>
              <a:ext uri="{FF2B5EF4-FFF2-40B4-BE49-F238E27FC236}">
                <a16:creationId xmlns:a16="http://schemas.microsoft.com/office/drawing/2014/main" id="{5EDA1A03-C0B7-404D-8138-E5E5BB34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778125"/>
            <a:ext cx="763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/>
              <a:t>0.6m</a:t>
            </a:r>
            <a:endParaRPr lang="zh-TW" altLang="en-US" sz="2000"/>
          </a:p>
        </p:txBody>
      </p:sp>
      <p:sp>
        <p:nvSpPr>
          <p:cNvPr id="51209" name="Text Box 5">
            <a:extLst>
              <a:ext uri="{FF2B5EF4-FFF2-40B4-BE49-F238E27FC236}">
                <a16:creationId xmlns:a16="http://schemas.microsoft.com/office/drawing/2014/main" id="{7574F29B-2371-43C4-88CF-42DE3F1B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04888"/>
            <a:ext cx="86074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31.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(b)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合唱團在舞台設置了一個長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5m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的台階，如下圖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所示。台階上每級的闊度相等，高度亦相同。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這個台階的體積是多少？              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[4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]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</a:t>
            </a: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B31DD42-2FB1-43A8-B256-CB0B9378ECA3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4437063"/>
            <a:ext cx="7408863" cy="1716087"/>
            <a:chOff x="1203349" y="2084685"/>
            <a:chExt cx="9343796" cy="1716027"/>
          </a:xfrm>
        </p:grpSpPr>
        <p:sp>
          <p:nvSpPr>
            <p:cNvPr id="51231" name="Text Box 19">
              <a:extLst>
                <a:ext uri="{FF2B5EF4-FFF2-40B4-BE49-F238E27FC236}">
                  <a16:creationId xmlns:a16="http://schemas.microsoft.com/office/drawing/2014/main" id="{D06B28AF-3B04-412B-8743-44F79083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49" y="2148136"/>
              <a:ext cx="9343796" cy="1652576"/>
            </a:xfrm>
            <a:prstGeom prst="rect">
              <a:avLst/>
            </a:prstGeom>
            <a:solidFill>
              <a:srgbClr val="FFF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20000"/>
                </a:spcBef>
                <a:spcAft>
                  <a:spcPts val="600"/>
                </a:spcAft>
              </a:pP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  5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0.7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0.6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10</a:t>
              </a:r>
              <a:endParaRPr lang="en-US" altLang="zh-CN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spcAft>
                  <a:spcPts val="600"/>
                </a:spcAft>
              </a:pP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=</a:t>
              </a:r>
              <a:r>
                <a: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21</a:t>
              </a:r>
            </a:p>
            <a:p>
              <a:r>
                <a:rPr lang="zh-TW" altLang="en-US" sz="28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這個台階的體積是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21m</a:t>
              </a:r>
              <a:r>
                <a:rPr lang="en-US" altLang="zh-TW" sz="2800" baseline="300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3 </a:t>
              </a:r>
              <a:r>
                <a:rPr lang="zh-CN" altLang="en-US" sz="28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  <a:endParaRPr lang="en-US" altLang="zh-TW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1232" name="Rectangle 22">
              <a:extLst>
                <a:ext uri="{FF2B5EF4-FFF2-40B4-BE49-F238E27FC236}">
                  <a16:creationId xmlns:a16="http://schemas.microsoft.com/office/drawing/2014/main" id="{38EECE38-8056-45BA-9C76-BDDFB6AF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3159" y="2084685"/>
              <a:ext cx="935036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1233" name="Rectangle 22">
              <a:extLst>
                <a:ext uri="{FF2B5EF4-FFF2-40B4-BE49-F238E27FC236}">
                  <a16:creationId xmlns:a16="http://schemas.microsoft.com/office/drawing/2014/main" id="{CC0A3CB2-808F-4F05-927F-7B2F0A2B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8864" y="2631517"/>
              <a:ext cx="935036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Line 116">
            <a:extLst>
              <a:ext uri="{FF2B5EF4-FFF2-40B4-BE49-F238E27FC236}">
                <a16:creationId xmlns:a16="http://schemas.microsoft.com/office/drawing/2014/main" id="{0B6DC77D-A9EA-4E28-8652-7F000EABCBB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668713" y="1897063"/>
            <a:ext cx="46037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51212" name="直接箭头连接符 6">
            <a:extLst>
              <a:ext uri="{FF2B5EF4-FFF2-40B4-BE49-F238E27FC236}">
                <a16:creationId xmlns:a16="http://schemas.microsoft.com/office/drawing/2014/main" id="{A696B9BF-B3E0-4987-839E-7590A8F107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8775" y="2674938"/>
            <a:ext cx="2465388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3" name="直接箭头连接符 10">
            <a:extLst>
              <a:ext uri="{FF2B5EF4-FFF2-40B4-BE49-F238E27FC236}">
                <a16:creationId xmlns:a16="http://schemas.microsoft.com/office/drawing/2014/main" id="{8E38712A-0F7B-418E-A454-98B654729D1F}"/>
              </a:ext>
            </a:extLst>
          </p:cNvPr>
          <p:cNvCxnSpPr>
            <a:cxnSpLocks/>
          </p:cNvCxnSpPr>
          <p:nvPr/>
        </p:nvCxnSpPr>
        <p:spPr bwMode="auto">
          <a:xfrm>
            <a:off x="5435600" y="2682875"/>
            <a:ext cx="504825" cy="984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直接箭头连接符 16">
            <a:extLst>
              <a:ext uri="{FF2B5EF4-FFF2-40B4-BE49-F238E27FC236}">
                <a16:creationId xmlns:a16="http://schemas.microsoft.com/office/drawing/2014/main" id="{05BA84E4-76AA-42E1-ABD8-CDD7BCED63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0113" y="2806700"/>
            <a:ext cx="0" cy="3238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直接箭头连接符 78">
            <a:extLst>
              <a:ext uri="{FF2B5EF4-FFF2-40B4-BE49-F238E27FC236}">
                <a16:creationId xmlns:a16="http://schemas.microsoft.com/office/drawing/2014/main" id="{A8756A41-56A3-4435-81E0-75F445A8DA75}"/>
              </a:ext>
            </a:extLst>
          </p:cNvPr>
          <p:cNvCxnSpPr>
            <a:cxnSpLocks/>
          </p:cNvCxnSpPr>
          <p:nvPr/>
        </p:nvCxnSpPr>
        <p:spPr bwMode="auto">
          <a:xfrm>
            <a:off x="2851150" y="2727325"/>
            <a:ext cx="0" cy="127793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6" name="文本框 80">
            <a:extLst>
              <a:ext uri="{FF2B5EF4-FFF2-40B4-BE49-F238E27FC236}">
                <a16:creationId xmlns:a16="http://schemas.microsoft.com/office/drawing/2014/main" id="{B879B1FB-4E76-45F5-BE15-C4F2E72C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3121025"/>
            <a:ext cx="76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/>
              <a:t>2.4m</a:t>
            </a:r>
            <a:endParaRPr lang="zh-TW" altLang="en-US" sz="200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7188BCF-7A46-49CB-BC71-0E0613F4E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4400550"/>
            <a:ext cx="682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這個台階可分成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個大小相同的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長方體。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92FFD98-9863-4C04-BDF9-9CB455A6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4878388"/>
            <a:ext cx="557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這個台階的體積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長方體體積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endParaRPr lang="zh-TW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6B9B7BAA-362E-4307-B4B5-7C0BCDC7F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4072731"/>
            <a:ext cx="4140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長方體體積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闊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endParaRPr lang="zh-TW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D12C844B-CE80-4406-8ADB-A9834C81F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5338763"/>
            <a:ext cx="210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0.7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0.6</a:t>
            </a:r>
            <a:endParaRPr lang="zh-TW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CD242ED3-E855-4A27-B1E3-23BEF66C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5341938"/>
            <a:ext cx="82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endParaRPr lang="zh-TW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2566324-FFB4-45C0-BB57-72B3D513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5770563"/>
            <a:ext cx="1749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21(m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baseline="300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697BA63-C9D7-4029-8C9C-4E86421E2D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6875" y="3081338"/>
            <a:ext cx="503238" cy="71437"/>
          </a:xfrm>
          <a:prstGeom prst="line">
            <a:avLst/>
          </a:prstGeom>
          <a:noFill/>
          <a:ln w="28575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200EB344-93B4-4BD2-B90F-EDA385E9D63E}"/>
              </a:ext>
            </a:extLst>
          </p:cNvPr>
          <p:cNvCxnSpPr>
            <a:cxnSpLocks/>
          </p:cNvCxnSpPr>
          <p:nvPr/>
        </p:nvCxnSpPr>
        <p:spPr bwMode="auto">
          <a:xfrm>
            <a:off x="2936875" y="3384550"/>
            <a:ext cx="1012825" cy="144463"/>
          </a:xfrm>
          <a:prstGeom prst="line">
            <a:avLst/>
          </a:prstGeom>
          <a:noFill/>
          <a:ln w="28575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AE551233-BA52-432D-9905-6EF666CC3CB9}"/>
              </a:ext>
            </a:extLst>
          </p:cNvPr>
          <p:cNvCxnSpPr>
            <a:cxnSpLocks/>
          </p:cNvCxnSpPr>
          <p:nvPr/>
        </p:nvCxnSpPr>
        <p:spPr bwMode="auto">
          <a:xfrm>
            <a:off x="2936875" y="3697288"/>
            <a:ext cx="1589088" cy="247650"/>
          </a:xfrm>
          <a:prstGeom prst="line">
            <a:avLst/>
          </a:prstGeom>
          <a:noFill/>
          <a:ln w="28575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E3BFEB67-DF8B-4F26-830F-011C8835094E}"/>
              </a:ext>
            </a:extLst>
          </p:cNvPr>
          <p:cNvCxnSpPr>
            <a:cxnSpLocks/>
          </p:cNvCxnSpPr>
          <p:nvPr/>
        </p:nvCxnSpPr>
        <p:spPr bwMode="auto">
          <a:xfrm>
            <a:off x="3460750" y="3152775"/>
            <a:ext cx="0" cy="923925"/>
          </a:xfrm>
          <a:prstGeom prst="line">
            <a:avLst/>
          </a:prstGeom>
          <a:noFill/>
          <a:ln w="28575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91CC526F-5AA2-4609-9D60-FF953268BB9D}"/>
              </a:ext>
            </a:extLst>
          </p:cNvPr>
          <p:cNvCxnSpPr>
            <a:cxnSpLocks/>
          </p:cNvCxnSpPr>
          <p:nvPr/>
        </p:nvCxnSpPr>
        <p:spPr bwMode="auto">
          <a:xfrm>
            <a:off x="3995738" y="3554413"/>
            <a:ext cx="0" cy="595312"/>
          </a:xfrm>
          <a:prstGeom prst="line">
            <a:avLst/>
          </a:prstGeom>
          <a:noFill/>
          <a:ln w="28575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371D3D88-944D-4B17-82B2-434BBF548AAC}"/>
              </a:ext>
            </a:extLst>
          </p:cNvPr>
          <p:cNvCxnSpPr>
            <a:cxnSpLocks/>
          </p:cNvCxnSpPr>
          <p:nvPr/>
        </p:nvCxnSpPr>
        <p:spPr bwMode="auto">
          <a:xfrm>
            <a:off x="4519613" y="3944938"/>
            <a:ext cx="0" cy="276225"/>
          </a:xfrm>
          <a:prstGeom prst="line">
            <a:avLst/>
          </a:prstGeom>
          <a:noFill/>
          <a:ln w="28575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Line 116">
            <a:extLst>
              <a:ext uri="{FF2B5EF4-FFF2-40B4-BE49-F238E27FC236}">
                <a16:creationId xmlns:a16="http://schemas.microsoft.com/office/drawing/2014/main" id="{5005C621-F486-4B90-BA85-F7CC98BA37D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76375" y="2347913"/>
            <a:ext cx="25701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30" name="图片 1">
            <a:extLst>
              <a:ext uri="{FF2B5EF4-FFF2-40B4-BE49-F238E27FC236}">
                <a16:creationId xmlns:a16="http://schemas.microsoft.com/office/drawing/2014/main" id="{58EFF436-87DA-43DD-82F5-40C86C19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503363"/>
            <a:ext cx="5540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2" grpId="0" animBg="1"/>
      <p:bldP spid="112" grpId="1" animBg="1"/>
      <p:bldP spid="31" grpId="0" animBg="1"/>
      <p:bldP spid="31" grpId="1" animBg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6" name="Text Box 19">
            <a:extLst>
              <a:ext uri="{FF2B5EF4-FFF2-40B4-BE49-F238E27FC236}">
                <a16:creationId xmlns:a16="http://schemas.microsoft.com/office/drawing/2014/main" id="{29340986-2973-4239-9DFC-4E8A3928A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471988"/>
            <a:ext cx="6807200" cy="569912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每個長方形的周界是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________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227" name="Text Box 5">
            <a:extLst>
              <a:ext uri="{FF2B5EF4-FFF2-40B4-BE49-F238E27FC236}">
                <a16:creationId xmlns:a16="http://schemas.microsoft.com/office/drawing/2014/main" id="{E807226E-73EC-4D88-A8E6-FAAC4FBF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3009900"/>
            <a:ext cx="7683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6F79E1E5-68C9-41F1-AC5A-D80FD7EA3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2997200"/>
            <a:ext cx="75342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dirty="0">
                <a:ea typeface="標楷體" charset="-120"/>
                <a:cs typeface="Times New Roman" pitchFamily="18" charset="0"/>
              </a:rPr>
              <a:t>(a) 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上圖由</a:t>
            </a:r>
            <a:r>
              <a:rPr lang="en-US" altLang="zh-TW" sz="2800" dirty="0">
                <a:latin typeface="+mj-lt"/>
                <a:ea typeface="標楷體" charset="-120"/>
                <a:cs typeface="Times New Roman" pitchFamily="18" charset="0"/>
              </a:rPr>
              <a:t>10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個大小和形狀相同的長方形組成。</a:t>
            </a:r>
            <a:endParaRPr lang="en-US" altLang="zh-TW" sz="2800" dirty="0">
              <a:latin typeface="標楷體" charset="-120"/>
              <a:ea typeface="標楷體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   每個長方形的周界是多少？</a:t>
            </a:r>
            <a:r>
              <a:rPr lang="en-US" altLang="zh-TW" sz="2800" dirty="0">
                <a:ea typeface="標楷體" charset="-120"/>
                <a:cs typeface="Times New Roman" pitchFamily="18" charset="0"/>
              </a:rPr>
              <a:t>(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只須寫出答案</a:t>
            </a:r>
            <a:r>
              <a:rPr lang="en-US" altLang="zh-TW" sz="2800" dirty="0">
                <a:ea typeface="標楷體" charset="-120"/>
                <a:cs typeface="Times New Roman" pitchFamily="18" charset="0"/>
              </a:rPr>
              <a:t>)</a:t>
            </a:r>
            <a:r>
              <a:rPr lang="zh-TW" altLang="en-US" sz="2800" dirty="0">
                <a:latin typeface="標楷體" charset="-120"/>
                <a:ea typeface="標楷體" charset="-120"/>
                <a:cs typeface="Times New Roman" pitchFamily="18" charset="0"/>
              </a:rPr>
              <a:t>                  </a:t>
            </a:r>
            <a:endParaRPr lang="en-US" altLang="zh-TW" sz="2800" dirty="0">
              <a:latin typeface="標楷體" charset="-120"/>
              <a:ea typeface="標楷體" charset="-120"/>
              <a:cs typeface="Times New Roman" pitchFamily="18" charset="0"/>
            </a:endParaRPr>
          </a:p>
          <a:p>
            <a:pPr>
              <a:defRPr/>
            </a:pPr>
            <a:r>
              <a:rPr kumimoji="0" lang="en-US" altLang="zh-TW" sz="2800" dirty="0">
                <a:latin typeface="標楷體" charset="-120"/>
                <a:ea typeface="標楷體" charset="-120"/>
                <a:cs typeface="Times New Roman" pitchFamily="18" charset="0"/>
              </a:rPr>
              <a:t>                                    </a:t>
            </a:r>
            <a:r>
              <a:rPr kumimoji="0" lang="en-US" altLang="zh-TW" sz="2800" dirty="0">
                <a:ea typeface="標楷體" charset="-120"/>
              </a:rPr>
              <a:t>[</a:t>
            </a:r>
            <a:r>
              <a:rPr kumimoji="0" lang="en-US" altLang="zh-CN" sz="2800" dirty="0">
                <a:ea typeface="標楷體" charset="-120"/>
              </a:rPr>
              <a:t>2</a:t>
            </a:r>
            <a:r>
              <a:rPr kumimoji="0" lang="zh-TW" altLang="en-US" sz="2800" dirty="0">
                <a:ea typeface="標楷體" charset="-120"/>
              </a:rPr>
              <a:t>分</a:t>
            </a:r>
            <a:r>
              <a:rPr kumimoji="0" lang="en-US" altLang="zh-TW" sz="2800" dirty="0">
                <a:ea typeface="標楷體" charset="-120"/>
              </a:rPr>
              <a:t>]</a:t>
            </a:r>
            <a:r>
              <a:rPr lang="en-US" altLang="zh-TW" sz="2800" dirty="0">
                <a:latin typeface="標楷體" charset="-120"/>
                <a:ea typeface="標楷體" charset="-120"/>
                <a:cs typeface="Times New Roman" pitchFamily="18" charset="0"/>
              </a:rPr>
              <a:t>                                      </a:t>
            </a:r>
            <a:endParaRPr lang="en-US" altLang="zh-CN" sz="2800" dirty="0">
              <a:ea typeface="標楷體" charset="-120"/>
              <a:cs typeface="Times New Roman" pitchFamily="18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EF56073-EC0B-4BA2-BFC6-0B2300E4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076825"/>
            <a:ext cx="3575050" cy="1031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長方形的闊是：</a:t>
            </a:r>
            <a:endParaRPr lang="en-US" altLang="zh-CN" sz="2800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(            )÷2 = 15(cm)</a:t>
            </a:r>
            <a:endParaRPr lang="zh-CN" altLang="en-US" sz="2800" dirty="0">
              <a:solidFill>
                <a:srgbClr val="003399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1A2ABC7C-F56E-4720-A831-C9E3BC043595}"/>
              </a:ext>
            </a:extLst>
          </p:cNvPr>
          <p:cNvSpPr txBox="1"/>
          <p:nvPr/>
        </p:nvSpPr>
        <p:spPr>
          <a:xfrm>
            <a:off x="1069975" y="5602288"/>
            <a:ext cx="1406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j-lt"/>
                <a:ea typeface="標楷體" charset="-120"/>
                <a:cs typeface="Times New Roman" pitchFamily="18" charset="0"/>
              </a:rPr>
              <a:t>50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latin typeface="+mj-lt"/>
                <a:ea typeface="標楷體" charset="-120"/>
                <a:cs typeface="Times New Roman" pitchFamily="18" charset="0"/>
              </a:rPr>
              <a:t>20</a:t>
            </a:r>
            <a:endParaRPr lang="zh-CN" altLang="en-US" sz="28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52247" name="Rectangle 22">
            <a:extLst>
              <a:ext uri="{FF2B5EF4-FFF2-40B4-BE49-F238E27FC236}">
                <a16:creationId xmlns:a16="http://schemas.microsoft.com/office/drawing/2014/main" id="{84A24E52-B236-41FA-8278-6106B06E5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4437063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BCA1734-2323-41A4-A625-652D8E49B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4445000"/>
            <a:ext cx="595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2233" name="图片 7">
            <a:extLst>
              <a:ext uri="{FF2B5EF4-FFF2-40B4-BE49-F238E27FC236}">
                <a16:creationId xmlns:a16="http://schemas.microsoft.com/office/drawing/2014/main" id="{46BAA961-D9D4-4677-8BEC-C320DACE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49313"/>
            <a:ext cx="27416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33B3164-37A2-4455-BAEA-528F619230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8450" y="1420813"/>
            <a:ext cx="0" cy="684212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78DAA6F-A8E1-4130-998C-1525924F1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1262063"/>
            <a:ext cx="2103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長方形的闊</a:t>
            </a:r>
            <a:r>
              <a:rPr lang="en-US" altLang="zh-CN" sz="2400">
                <a:solidFill>
                  <a:srgbClr val="003399"/>
                </a:solidFill>
                <a:ea typeface="標楷體" panose="03000509000000000000" pitchFamily="65" charset="-120"/>
              </a:rPr>
              <a:t>×2</a:t>
            </a:r>
          </a:p>
          <a:p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＋長方形的長</a:t>
            </a:r>
            <a:endParaRPr lang="en-US" altLang="zh-CN" sz="24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CN" sz="2400">
                <a:solidFill>
                  <a:srgbClr val="003399"/>
                </a:solidFill>
                <a:ea typeface="標楷體" panose="03000509000000000000" pitchFamily="65" charset="-120"/>
              </a:rPr>
              <a:t>= 50</a:t>
            </a:r>
            <a:endParaRPr lang="zh-TW" altLang="en-US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1272BDF-1E35-4699-8679-043B0949B3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6863" y="917575"/>
            <a:ext cx="0" cy="503238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78A2731-B956-4F3E-BEAE-9B1D78442F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8925" y="2105025"/>
            <a:ext cx="0" cy="503238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E8A6D97B-CE69-42A3-9484-684362B0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1606550"/>
            <a:ext cx="539750" cy="252413"/>
          </a:xfrm>
          <a:prstGeom prst="rect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CFEB5FD-8D85-426D-98DA-39ACAFAE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2689225"/>
            <a:ext cx="539750" cy="252413"/>
          </a:xfrm>
          <a:prstGeom prst="rect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8ECF5D70-B378-498C-8EE2-F3389932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100638"/>
            <a:ext cx="4016375" cy="1030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每個長方形的周界是：</a:t>
            </a:r>
            <a:endParaRPr lang="en-US" altLang="zh-CN" sz="2800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(20</a:t>
            </a:r>
            <a:r>
              <a:rPr lang="zh-CN" altLang="en-US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15)×2 = 70(cm)</a:t>
            </a:r>
            <a:endParaRPr lang="zh-CN" altLang="en-US" sz="2800" dirty="0">
              <a:solidFill>
                <a:srgbClr val="003399"/>
              </a:solidFill>
              <a:latin typeface="+mj-lt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6" grpId="0" animBg="1"/>
      <p:bldP spid="14" grpId="0" build="allAtOnce"/>
      <p:bldP spid="21" grpId="0"/>
      <p:bldP spid="21" grpId="1"/>
      <p:bldP spid="52247" grpId="0"/>
      <p:bldP spid="29" grpId="0"/>
      <p:bldP spid="30" grpId="0" build="allAtOnce"/>
      <p:bldP spid="11" grpId="0" animBg="1"/>
      <p:bldP spid="11" grpId="1" animBg="1"/>
      <p:bldP spid="35" grpId="0" animBg="1"/>
      <p:bldP spid="35" grpId="1" animBg="1"/>
      <p:bldP spid="36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>
            <a:extLst>
              <a:ext uri="{FF2B5EF4-FFF2-40B4-BE49-F238E27FC236}">
                <a16:creationId xmlns:a16="http://schemas.microsoft.com/office/drawing/2014/main" id="{AC7CF374-7920-4736-9383-23EF2BF23A6D}"/>
              </a:ext>
            </a:extLst>
          </p:cNvPr>
          <p:cNvGrpSpPr>
            <a:grpSpLocks/>
          </p:cNvGrpSpPr>
          <p:nvPr/>
        </p:nvGrpSpPr>
        <p:grpSpPr bwMode="auto">
          <a:xfrm>
            <a:off x="1509713" y="3622675"/>
            <a:ext cx="6518275" cy="1535113"/>
            <a:chOff x="1378685" y="4774896"/>
            <a:chExt cx="6517950" cy="1534422"/>
          </a:xfrm>
        </p:grpSpPr>
        <p:grpSp>
          <p:nvGrpSpPr>
            <p:cNvPr id="53263" name="组合 34">
              <a:extLst>
                <a:ext uri="{FF2B5EF4-FFF2-40B4-BE49-F238E27FC236}">
                  <a16:creationId xmlns:a16="http://schemas.microsoft.com/office/drawing/2014/main" id="{76596ADA-FD63-4486-90AE-2E822AE9FE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8685" y="4774896"/>
              <a:ext cx="6517950" cy="1534422"/>
              <a:chOff x="1203349" y="2106539"/>
              <a:chExt cx="8220209" cy="1754509"/>
            </a:xfrm>
          </p:grpSpPr>
          <p:sp>
            <p:nvSpPr>
              <p:cNvPr id="53265" name="Text Box 19">
                <a:extLst>
                  <a:ext uri="{FF2B5EF4-FFF2-40B4-BE49-F238E27FC236}">
                    <a16:creationId xmlns:a16="http://schemas.microsoft.com/office/drawing/2014/main" id="{384900BF-416E-421C-8C98-A6745FBBC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3349" y="2148136"/>
                <a:ext cx="8220209" cy="1712912"/>
              </a:xfrm>
              <a:prstGeom prst="rect">
                <a:avLst/>
              </a:prstGeom>
              <a:solidFill>
                <a:srgbClr val="FFF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  20</a:t>
                </a: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sym typeface="Symbol" panose="05050102010706020507" pitchFamily="18" charset="2"/>
                  </a:rPr>
                  <a:t></a:t>
                </a: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3</a:t>
                </a: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sym typeface="Symbol" panose="05050102010706020507" pitchFamily="18" charset="2"/>
                  </a:rPr>
                  <a:t></a:t>
                </a: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50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= 3000</a:t>
                </a:r>
              </a:p>
              <a:p>
                <a:pPr>
                  <a:spcAft>
                    <a:spcPts val="600"/>
                  </a:spcAft>
                </a:pPr>
                <a:r>
                  <a:rPr lang="zh-TW" altLang="en-US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整個圖形的面積是</a:t>
                </a: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3000cm</a:t>
                </a:r>
                <a:r>
                  <a:rPr lang="en-US" altLang="zh-TW" sz="2800" baseline="300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2</a:t>
                </a:r>
                <a:r>
                  <a:rPr lang="zh-CN" altLang="en-US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。</a:t>
                </a:r>
                <a:endParaRPr lang="zh-TW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3266" name="Rectangle 22">
                <a:extLst>
                  <a:ext uri="{FF2B5EF4-FFF2-40B4-BE49-F238E27FC236}">
                    <a16:creationId xmlns:a16="http://schemas.microsoft.com/office/drawing/2014/main" id="{21F1809C-70E5-4DBD-A10F-D84D149D6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207" y="2106539"/>
                <a:ext cx="935036" cy="519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[2</a:t>
                </a:r>
                <a:r>
                  <a:rPr kumimoji="0" lang="zh-TW" altLang="en-US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分</a:t>
                </a:r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]</a:t>
                </a:r>
                <a:endParaRPr kumimoji="0" lang="en-US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264" name="Rectangle 22">
              <a:extLst>
                <a:ext uri="{FF2B5EF4-FFF2-40B4-BE49-F238E27FC236}">
                  <a16:creationId xmlns:a16="http://schemas.microsoft.com/office/drawing/2014/main" id="{B5DFCDF5-658A-4F4F-B9A4-E6EF65751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181" y="5292804"/>
              <a:ext cx="741407" cy="45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7D50D234-F334-4C10-9C1A-F50F3DEC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3009900"/>
            <a:ext cx="7683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3252" name="Text Box 5">
            <a:extLst>
              <a:ext uri="{FF2B5EF4-FFF2-40B4-BE49-F238E27FC236}">
                <a16:creationId xmlns:a16="http://schemas.microsoft.com/office/drawing/2014/main" id="{3BEC65C9-E276-44A6-9DFA-F9EFCAF76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2997200"/>
            <a:ext cx="7534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(b)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整個圖形的面積是多少？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kumimoji="0"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3253" name="图片 38">
            <a:extLst>
              <a:ext uri="{FF2B5EF4-FFF2-40B4-BE49-F238E27FC236}">
                <a16:creationId xmlns:a16="http://schemas.microsoft.com/office/drawing/2014/main" id="{035389D4-F520-41C7-BC41-08C8F253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49313"/>
            <a:ext cx="27416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5638188C-8483-48C1-918A-5BC894E60EE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672682" y="2266156"/>
            <a:ext cx="0" cy="684213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3A9D3011-33C3-4F99-9A34-A760464B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1606550"/>
            <a:ext cx="539750" cy="252413"/>
          </a:xfrm>
          <a:prstGeom prst="rect">
            <a:avLst/>
          </a:pr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7B412CA-A978-4923-B1EE-6303354AF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659188"/>
            <a:ext cx="308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整個圖形的面積是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A0BC972-BCE1-43F3-AEA7-816EC20B4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416401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20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1DF913D-A33C-4C85-AE2E-25120A86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4165600"/>
            <a:ext cx="649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3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3952506-9474-468C-ABBA-1C7E1C0C6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4164013"/>
            <a:ext cx="79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50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44532FE-F220-456D-AFE7-031BB9DF8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4659313"/>
            <a:ext cx="220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3000(cm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 sz="2800">
              <a:solidFill>
                <a:srgbClr val="003399"/>
              </a:solidFill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A5D4DFC8-9819-45FE-B5DF-7BF94598A55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360863" y="2266950"/>
            <a:ext cx="0" cy="682625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3CDB732E-7576-4083-8A3A-53211C7D790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045869" y="2266157"/>
            <a:ext cx="0" cy="684212"/>
          </a:xfrm>
          <a:prstGeom prst="lin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3" grpId="0"/>
      <p:bldP spid="53" grpId="1"/>
      <p:bldP spid="54" grpId="0"/>
      <p:bldP spid="54" grpId="1"/>
      <p:bldP spid="56" grpId="0"/>
      <p:bldP spid="56" grpId="1"/>
      <p:bldP spid="58" grpId="0"/>
      <p:bldP spid="58" grpId="1"/>
      <p:bldP spid="59" grpId="0"/>
      <p:bldP spid="5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>
            <a:extLst>
              <a:ext uri="{FF2B5EF4-FFF2-40B4-BE49-F238E27FC236}">
                <a16:creationId xmlns:a16="http://schemas.microsoft.com/office/drawing/2014/main" id="{51EA9024-539E-4346-8E7E-BC3E16B5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12975"/>
            <a:ext cx="67532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>
            <a:extLst>
              <a:ext uri="{FF2B5EF4-FFF2-40B4-BE49-F238E27FC236}">
                <a16:creationId xmlns:a16="http://schemas.microsoft.com/office/drawing/2014/main" id="{57C38E33-FC1D-47AD-9111-2A5ED94B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836613"/>
            <a:ext cx="8005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33.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月茹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買了八件圓形布甸，它們都大小相同。她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拿出其中四件，並用不同的方法等分它們，如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下圖所示。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276" name="Rectangle 15">
            <a:extLst>
              <a:ext uri="{FF2B5EF4-FFF2-40B4-BE49-F238E27FC236}">
                <a16:creationId xmlns:a16="http://schemas.microsoft.com/office/drawing/2014/main" id="{C2E8C085-5F01-44D2-85B5-CA3BC27ED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765550"/>
            <a:ext cx="7748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(a)</a:t>
            </a:r>
            <a:r>
              <a:rPr lang="zh-TW" altLang="en-US" sz="2800">
                <a:ea typeface="標楷體" panose="03000509000000000000" pitchFamily="65" charset="-120"/>
              </a:rPr>
              <a:t>上圖陰影部分表示</a:t>
            </a:r>
            <a:r>
              <a:rPr lang="zh-CN" altLang="en-US" sz="2800" u="sng">
                <a:ea typeface="標楷體" panose="03000509000000000000" pitchFamily="65" charset="-120"/>
              </a:rPr>
              <a:t>月茹</a:t>
            </a:r>
            <a:r>
              <a:rPr lang="zh-CN" altLang="en-US" sz="2800">
                <a:ea typeface="標楷體" panose="03000509000000000000" pitchFamily="65" charset="-120"/>
              </a:rPr>
              <a:t>吃掉</a:t>
            </a:r>
            <a:r>
              <a:rPr lang="zh-TW" altLang="en-US" sz="2800">
                <a:ea typeface="標楷體" panose="03000509000000000000" pitchFamily="65" charset="-120"/>
              </a:rPr>
              <a:t>的</a:t>
            </a:r>
            <a:r>
              <a:rPr lang="zh-CN" altLang="en-US" sz="2800">
                <a:ea typeface="標楷體" panose="03000509000000000000" pitchFamily="65" charset="-120"/>
              </a:rPr>
              <a:t>布甸</a:t>
            </a:r>
            <a:r>
              <a:rPr lang="zh-TW" altLang="en-US" sz="2800">
                <a:ea typeface="標楷體" panose="03000509000000000000" pitchFamily="65" charset="-120"/>
              </a:rPr>
              <a:t>，她共</a:t>
            </a:r>
            <a:r>
              <a:rPr lang="zh-CN" altLang="en-US" sz="2800">
                <a:ea typeface="標楷體" panose="03000509000000000000" pitchFamily="65" charset="-120"/>
              </a:rPr>
              <a:t>吃掉</a:t>
            </a:r>
            <a:endParaRPr lang="en-US" altLang="zh-CN" sz="2800">
              <a:ea typeface="標楷體" panose="03000509000000000000" pitchFamily="65" charset="-120"/>
            </a:endParaRPr>
          </a:p>
          <a:p>
            <a:r>
              <a:rPr lang="en-US" altLang="zh-CN" sz="2800">
                <a:ea typeface="標楷體" panose="03000509000000000000" pitchFamily="65" charset="-120"/>
              </a:rPr>
              <a:t>     </a:t>
            </a:r>
            <a:r>
              <a:rPr lang="zh-CN" altLang="en-US" sz="2800">
                <a:ea typeface="標楷體" panose="03000509000000000000" pitchFamily="65" charset="-120"/>
              </a:rPr>
              <a:t>布甸</a:t>
            </a:r>
            <a:r>
              <a:rPr lang="zh-TW" altLang="en-US" sz="2800">
                <a:ea typeface="標楷體" panose="03000509000000000000" pitchFamily="65" charset="-120"/>
              </a:rPr>
              <a:t>多少</a:t>
            </a:r>
            <a:r>
              <a:rPr lang="zh-CN" altLang="en-US" sz="2800">
                <a:ea typeface="標楷體" panose="03000509000000000000" pitchFamily="65" charset="-120"/>
              </a:rPr>
              <a:t>件</a:t>
            </a:r>
            <a:r>
              <a:rPr lang="zh-TW" altLang="en-US" sz="2800">
                <a:ea typeface="標楷體" panose="03000509000000000000" pitchFamily="65" charset="-120"/>
              </a:rPr>
              <a:t>？ </a:t>
            </a:r>
            <a:r>
              <a:rPr lang="zh-CN" altLang="en-US" sz="2800">
                <a:ea typeface="標楷體" panose="03000509000000000000" pitchFamily="65" charset="-120"/>
              </a:rPr>
              <a:t>                                        </a:t>
            </a:r>
            <a:r>
              <a:rPr lang="zh-CN" altLang="zh-TW" sz="2800">
                <a:ea typeface="標楷體" panose="03000509000000000000" pitchFamily="65" charset="-120"/>
              </a:rPr>
              <a:t>[</a:t>
            </a:r>
            <a:r>
              <a:rPr lang="en-US" altLang="zh-CN" sz="2800">
                <a:ea typeface="標楷體" panose="03000509000000000000" pitchFamily="65" charset="-120"/>
              </a:rPr>
              <a:t>4</a:t>
            </a:r>
            <a:r>
              <a:rPr lang="zh-TW" altLang="zh-CN" sz="2800">
                <a:ea typeface="標楷體" panose="03000509000000000000" pitchFamily="65" charset="-120"/>
              </a:rPr>
              <a:t>分]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54277" name="文本框 1">
            <a:extLst>
              <a:ext uri="{FF2B5EF4-FFF2-40B4-BE49-F238E27FC236}">
                <a16:creationId xmlns:a16="http://schemas.microsoft.com/office/drawing/2014/main" id="{BA0A4CC9-A33C-4D96-B552-67BEA63BA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4700588"/>
            <a:ext cx="3313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她共吃掉布甸 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4278" name="Group 40">
            <a:extLst>
              <a:ext uri="{FF2B5EF4-FFF2-40B4-BE49-F238E27FC236}">
                <a16:creationId xmlns:a16="http://schemas.microsoft.com/office/drawing/2014/main" id="{85E0B6F7-750C-494A-A140-FD4B1D5B8D50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3065463"/>
            <a:ext cx="436562" cy="760412"/>
            <a:chOff x="4456" y="3088"/>
            <a:chExt cx="275" cy="479"/>
          </a:xfrm>
        </p:grpSpPr>
        <p:sp>
          <p:nvSpPr>
            <p:cNvPr id="54361" name="Text Box 37">
              <a:extLst>
                <a:ext uri="{FF2B5EF4-FFF2-40B4-BE49-F238E27FC236}">
                  <a16:creationId xmlns:a16="http://schemas.microsoft.com/office/drawing/2014/main" id="{2191B889-5555-4810-9AA1-C7D5DAA2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0" y="3088"/>
              <a:ext cx="2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solidFill>
                    <a:srgbClr val="003399"/>
                  </a:solidFill>
                </a:rPr>
                <a:t> </a:t>
              </a:r>
              <a:r>
                <a:rPr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endParaRPr lang="en-US" altLang="zh-TW" sz="2400">
                <a:solidFill>
                  <a:srgbClr val="003399"/>
                </a:solidFill>
              </a:endParaRPr>
            </a:p>
          </p:txBody>
        </p:sp>
        <p:sp>
          <p:nvSpPr>
            <p:cNvPr id="54362" name="Text Box 38">
              <a:extLst>
                <a:ext uri="{FF2B5EF4-FFF2-40B4-BE49-F238E27FC236}">
                  <a16:creationId xmlns:a16="http://schemas.microsoft.com/office/drawing/2014/main" id="{2FC1551D-31DB-41F0-8798-10188D515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8" y="3334"/>
              <a:ext cx="1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solidFill>
                    <a:srgbClr val="003399"/>
                  </a:solidFill>
                </a:rPr>
                <a:t>6</a:t>
              </a:r>
            </a:p>
          </p:txBody>
        </p:sp>
        <p:sp>
          <p:nvSpPr>
            <p:cNvPr id="54363" name="Line 39">
              <a:extLst>
                <a:ext uri="{FF2B5EF4-FFF2-40B4-BE49-F238E27FC236}">
                  <a16:creationId xmlns:a16="http://schemas.microsoft.com/office/drawing/2014/main" id="{BA2D3A07-8236-4C63-A8E6-1D170BDA4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" y="3344"/>
              <a:ext cx="251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4279" name="Group 40">
            <a:extLst>
              <a:ext uri="{FF2B5EF4-FFF2-40B4-BE49-F238E27FC236}">
                <a16:creationId xmlns:a16="http://schemas.microsoft.com/office/drawing/2014/main" id="{07D868C9-6479-4182-BE90-9B2E8A549423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3014663"/>
            <a:ext cx="427038" cy="769937"/>
            <a:chOff x="4438" y="3058"/>
            <a:chExt cx="269" cy="485"/>
          </a:xfrm>
        </p:grpSpPr>
        <p:sp>
          <p:nvSpPr>
            <p:cNvPr id="54358" name="Text Box 37">
              <a:extLst>
                <a:ext uri="{FF2B5EF4-FFF2-40B4-BE49-F238E27FC236}">
                  <a16:creationId xmlns:a16="http://schemas.microsoft.com/office/drawing/2014/main" id="{A5B9FB78-25A9-4C20-8645-4A586BD50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" y="3058"/>
              <a:ext cx="2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solidFill>
                    <a:srgbClr val="003399"/>
                  </a:solidFill>
                </a:rPr>
                <a:t> </a:t>
              </a:r>
              <a:r>
                <a:rPr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endParaRPr lang="en-US" altLang="zh-TW" sz="2400">
                <a:solidFill>
                  <a:srgbClr val="003399"/>
                </a:solidFill>
              </a:endParaRPr>
            </a:p>
          </p:txBody>
        </p:sp>
        <p:sp>
          <p:nvSpPr>
            <p:cNvPr id="54359" name="Text Box 38">
              <a:extLst>
                <a:ext uri="{FF2B5EF4-FFF2-40B4-BE49-F238E27FC236}">
                  <a16:creationId xmlns:a16="http://schemas.microsoft.com/office/drawing/2014/main" id="{E2315F88-8CF2-4895-9E7C-F11A4D37E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" y="3310"/>
              <a:ext cx="2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54360" name="Line 39">
              <a:extLst>
                <a:ext uri="{FF2B5EF4-FFF2-40B4-BE49-F238E27FC236}">
                  <a16:creationId xmlns:a16="http://schemas.microsoft.com/office/drawing/2014/main" id="{6F1F8416-7047-4BFE-8491-210E2E9EE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" y="3314"/>
              <a:ext cx="251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4280" name="Group 40">
            <a:extLst>
              <a:ext uri="{FF2B5EF4-FFF2-40B4-BE49-F238E27FC236}">
                <a16:creationId xmlns:a16="http://schemas.microsoft.com/office/drawing/2014/main" id="{6DF339F4-0358-4933-8C10-8C414B8F4C74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3063875"/>
            <a:ext cx="427038" cy="769938"/>
            <a:chOff x="4438" y="3058"/>
            <a:chExt cx="269" cy="485"/>
          </a:xfrm>
        </p:grpSpPr>
        <p:sp>
          <p:nvSpPr>
            <p:cNvPr id="54355" name="Text Box 37">
              <a:extLst>
                <a:ext uri="{FF2B5EF4-FFF2-40B4-BE49-F238E27FC236}">
                  <a16:creationId xmlns:a16="http://schemas.microsoft.com/office/drawing/2014/main" id="{53FBE3D6-1270-4944-BEE8-870EABF64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" y="3058"/>
              <a:ext cx="2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solidFill>
                    <a:srgbClr val="003399"/>
                  </a:solidFill>
                </a:rPr>
                <a:t> </a:t>
              </a:r>
              <a:r>
                <a:rPr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  <a:endParaRPr lang="en-US" altLang="zh-TW" sz="2400">
                <a:solidFill>
                  <a:srgbClr val="003399"/>
                </a:solidFill>
              </a:endParaRPr>
            </a:p>
          </p:txBody>
        </p:sp>
        <p:sp>
          <p:nvSpPr>
            <p:cNvPr id="54356" name="Text Box 38">
              <a:extLst>
                <a:ext uri="{FF2B5EF4-FFF2-40B4-BE49-F238E27FC236}">
                  <a16:creationId xmlns:a16="http://schemas.microsoft.com/office/drawing/2014/main" id="{CED674B9-1DE3-452C-B3D1-2CA456D1D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" y="3310"/>
              <a:ext cx="2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54357" name="Line 39">
              <a:extLst>
                <a:ext uri="{FF2B5EF4-FFF2-40B4-BE49-F238E27FC236}">
                  <a16:creationId xmlns:a16="http://schemas.microsoft.com/office/drawing/2014/main" id="{6A3B06BD-3449-4AFA-9626-03608F61C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" y="3314"/>
              <a:ext cx="251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4281" name="Group 40">
            <a:extLst>
              <a:ext uri="{FF2B5EF4-FFF2-40B4-BE49-F238E27FC236}">
                <a16:creationId xmlns:a16="http://schemas.microsoft.com/office/drawing/2014/main" id="{F390873E-87C0-449F-9E60-E48DE9A4160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063875"/>
            <a:ext cx="427038" cy="762000"/>
            <a:chOff x="4438" y="3087"/>
            <a:chExt cx="269" cy="433"/>
          </a:xfrm>
        </p:grpSpPr>
        <p:sp>
          <p:nvSpPr>
            <p:cNvPr id="54352" name="Text Box 37">
              <a:extLst>
                <a:ext uri="{FF2B5EF4-FFF2-40B4-BE49-F238E27FC236}">
                  <a16:creationId xmlns:a16="http://schemas.microsoft.com/office/drawing/2014/main" id="{3AAB3406-7984-4725-A1F7-D12524AF8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0" y="3087"/>
              <a:ext cx="25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solidFill>
                    <a:srgbClr val="003399"/>
                  </a:solidFill>
                </a:rPr>
                <a:t> </a:t>
              </a:r>
              <a:r>
                <a:rPr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endParaRPr lang="en-US" altLang="zh-TW" sz="2400">
                <a:solidFill>
                  <a:srgbClr val="003399"/>
                </a:solidFill>
              </a:endParaRPr>
            </a:p>
          </p:txBody>
        </p:sp>
        <p:sp>
          <p:nvSpPr>
            <p:cNvPr id="54353" name="Text Box 38">
              <a:extLst>
                <a:ext uri="{FF2B5EF4-FFF2-40B4-BE49-F238E27FC236}">
                  <a16:creationId xmlns:a16="http://schemas.microsoft.com/office/drawing/2014/main" id="{14C8B81B-DEC2-4E38-A90A-44E5E9BBD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" y="3310"/>
              <a:ext cx="2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54354" name="Line 39">
              <a:extLst>
                <a:ext uri="{FF2B5EF4-FFF2-40B4-BE49-F238E27FC236}">
                  <a16:creationId xmlns:a16="http://schemas.microsoft.com/office/drawing/2014/main" id="{F4EC7770-AF27-4CC9-AC50-9E8364295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" y="3314"/>
              <a:ext cx="251" cy="0"/>
            </a:xfrm>
            <a:prstGeom prst="line">
              <a:avLst/>
            </a:prstGeom>
            <a:noFill/>
            <a:ln w="1778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Line 116">
            <a:extLst>
              <a:ext uri="{FF2B5EF4-FFF2-40B4-BE49-F238E27FC236}">
                <a16:creationId xmlns:a16="http://schemas.microsoft.com/office/drawing/2014/main" id="{95E7BF7C-D5AA-41F7-9AD8-77A7CB58DC9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079625" y="4244975"/>
            <a:ext cx="46053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116">
            <a:extLst>
              <a:ext uri="{FF2B5EF4-FFF2-40B4-BE49-F238E27FC236}">
                <a16:creationId xmlns:a16="http://schemas.microsoft.com/office/drawing/2014/main" id="{B1D3146E-0619-4C7D-9E9D-537F3EF57E5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35100" y="4675188"/>
            <a:ext cx="17494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116">
            <a:extLst>
              <a:ext uri="{FF2B5EF4-FFF2-40B4-BE49-F238E27FC236}">
                <a16:creationId xmlns:a16="http://schemas.microsoft.com/office/drawing/2014/main" id="{696493A3-9C2E-4D28-9E41-DA1ABC9CFEC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070725" y="4244975"/>
            <a:ext cx="13890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3FC03AC-F255-42E5-9EF1-9E691795C66C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5143500"/>
            <a:ext cx="5356225" cy="873125"/>
            <a:chOff x="1298575" y="5292725"/>
            <a:chExt cx="5356225" cy="873125"/>
          </a:xfrm>
        </p:grpSpPr>
        <p:grpSp>
          <p:nvGrpSpPr>
            <p:cNvPr id="54326" name="组合 1">
              <a:extLst>
                <a:ext uri="{FF2B5EF4-FFF2-40B4-BE49-F238E27FC236}">
                  <a16:creationId xmlns:a16="http://schemas.microsoft.com/office/drawing/2014/main" id="{3E2DBB02-E8C7-4A0F-9E2D-6E87D4C7B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8575" y="5292725"/>
              <a:ext cx="4568825" cy="873125"/>
              <a:chOff x="1298575" y="5292725"/>
              <a:chExt cx="4568825" cy="873125"/>
            </a:xfrm>
          </p:grpSpPr>
          <p:grpSp>
            <p:nvGrpSpPr>
              <p:cNvPr id="54335" name="Group 40">
                <a:extLst>
                  <a:ext uri="{FF2B5EF4-FFF2-40B4-BE49-F238E27FC236}">
                    <a16:creationId xmlns:a16="http://schemas.microsoft.com/office/drawing/2014/main" id="{3C27B4FC-2F9A-457B-81E9-CF98C79A8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8575" y="5295900"/>
                <a:ext cx="417513" cy="868363"/>
                <a:chOff x="4456" y="3058"/>
                <a:chExt cx="263" cy="547"/>
              </a:xfrm>
            </p:grpSpPr>
            <p:sp>
              <p:nvSpPr>
                <p:cNvPr id="54349" name="Text Box 37">
                  <a:extLst>
                    <a:ext uri="{FF2B5EF4-FFF2-40B4-BE49-F238E27FC236}">
                      <a16:creationId xmlns:a16="http://schemas.microsoft.com/office/drawing/2014/main" id="{CA87A5C6-D011-4523-AEC4-B4385A47BD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8" y="3058"/>
                  <a:ext cx="25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 </a:t>
                  </a:r>
                  <a:r>
                    <a:rPr lang="en-US" altLang="zh-TW" sz="2800">
                      <a:solidFill>
                        <a:srgbClr val="003399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54350" name="Text Box 38">
                  <a:extLst>
                    <a:ext uri="{FF2B5EF4-FFF2-40B4-BE49-F238E27FC236}">
                      <a16:creationId xmlns:a16="http://schemas.microsoft.com/office/drawing/2014/main" id="{FC81B4A5-C3D6-4C4F-AD27-94253C94BA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8" y="3334"/>
                  <a:ext cx="173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6</a:t>
                  </a:r>
                </a:p>
              </p:txBody>
            </p:sp>
            <p:sp>
              <p:nvSpPr>
                <p:cNvPr id="54351" name="Line 39">
                  <a:extLst>
                    <a:ext uri="{FF2B5EF4-FFF2-40B4-BE49-F238E27FC236}">
                      <a16:creationId xmlns:a16="http://schemas.microsoft.com/office/drawing/2014/main" id="{9503D9BC-43E3-40D4-B343-A2FB44497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6" y="3344"/>
                  <a:ext cx="251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336" name="Group 40">
                <a:extLst>
                  <a:ext uri="{FF2B5EF4-FFF2-40B4-BE49-F238E27FC236}">
                    <a16:creationId xmlns:a16="http://schemas.microsoft.com/office/drawing/2014/main" id="{C27AC855-F79F-48BB-9136-609AC08F37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8363" y="5292725"/>
                <a:ext cx="417512" cy="868363"/>
                <a:chOff x="4456" y="3058"/>
                <a:chExt cx="263" cy="547"/>
              </a:xfrm>
            </p:grpSpPr>
            <p:sp>
              <p:nvSpPr>
                <p:cNvPr id="54346" name="Text Box 37">
                  <a:extLst>
                    <a:ext uri="{FF2B5EF4-FFF2-40B4-BE49-F238E27FC236}">
                      <a16:creationId xmlns:a16="http://schemas.microsoft.com/office/drawing/2014/main" id="{BD5B8012-0EAC-4F6A-ABD9-B5EFDFF9CA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8" y="3058"/>
                  <a:ext cx="25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 </a:t>
                  </a:r>
                  <a:r>
                    <a:rPr lang="en-US" altLang="zh-TW" sz="2800">
                      <a:solidFill>
                        <a:srgbClr val="003399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54347" name="Text Box 38">
                  <a:extLst>
                    <a:ext uri="{FF2B5EF4-FFF2-40B4-BE49-F238E27FC236}">
                      <a16:creationId xmlns:a16="http://schemas.microsoft.com/office/drawing/2014/main" id="{E016FC01-1156-4F43-AA7A-A21E10A122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8" y="3334"/>
                  <a:ext cx="173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2</a:t>
                  </a:r>
                </a:p>
              </p:txBody>
            </p:sp>
            <p:sp>
              <p:nvSpPr>
                <p:cNvPr id="54348" name="Line 39">
                  <a:extLst>
                    <a:ext uri="{FF2B5EF4-FFF2-40B4-BE49-F238E27FC236}">
                      <a16:creationId xmlns:a16="http://schemas.microsoft.com/office/drawing/2014/main" id="{004E2670-FA0A-453F-8E8D-DFA1E2F41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6" y="3344"/>
                  <a:ext cx="251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337" name="Group 40">
                <a:extLst>
                  <a:ext uri="{FF2B5EF4-FFF2-40B4-BE49-F238E27FC236}">
                    <a16:creationId xmlns:a16="http://schemas.microsoft.com/office/drawing/2014/main" id="{C2550992-4596-41D7-BA2D-8492BF77B5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0538" y="5297488"/>
                <a:ext cx="417512" cy="868362"/>
                <a:chOff x="4456" y="3058"/>
                <a:chExt cx="263" cy="547"/>
              </a:xfrm>
            </p:grpSpPr>
            <p:sp>
              <p:nvSpPr>
                <p:cNvPr id="54343" name="Text Box 37">
                  <a:extLst>
                    <a:ext uri="{FF2B5EF4-FFF2-40B4-BE49-F238E27FC236}">
                      <a16:creationId xmlns:a16="http://schemas.microsoft.com/office/drawing/2014/main" id="{3FB7B68D-5955-4BB5-A91D-5A70531851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8" y="3058"/>
                  <a:ext cx="25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 </a:t>
                  </a:r>
                  <a:r>
                    <a:rPr lang="en-US" altLang="zh-TW" sz="2800">
                      <a:solidFill>
                        <a:srgbClr val="003399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3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54344" name="Text Box 38">
                  <a:extLst>
                    <a:ext uri="{FF2B5EF4-FFF2-40B4-BE49-F238E27FC236}">
                      <a16:creationId xmlns:a16="http://schemas.microsoft.com/office/drawing/2014/main" id="{7340F81C-6064-41EA-9200-3FD9C8BBDF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8" y="3334"/>
                  <a:ext cx="173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4</a:t>
                  </a:r>
                </a:p>
              </p:txBody>
            </p:sp>
            <p:sp>
              <p:nvSpPr>
                <p:cNvPr id="54345" name="Line 39">
                  <a:extLst>
                    <a:ext uri="{FF2B5EF4-FFF2-40B4-BE49-F238E27FC236}">
                      <a16:creationId xmlns:a16="http://schemas.microsoft.com/office/drawing/2014/main" id="{A620D315-6443-4A69-9D1F-AE0FDC1CC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6" y="3344"/>
                  <a:ext cx="251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338" name="Group 40">
                <a:extLst>
                  <a:ext uri="{FF2B5EF4-FFF2-40B4-BE49-F238E27FC236}">
                    <a16:creationId xmlns:a16="http://schemas.microsoft.com/office/drawing/2014/main" id="{5E1AE8CF-1B98-428F-B7D5-CA65C6A36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9063" y="5297488"/>
                <a:ext cx="417512" cy="868362"/>
                <a:chOff x="4456" y="3058"/>
                <a:chExt cx="263" cy="547"/>
              </a:xfrm>
            </p:grpSpPr>
            <p:sp>
              <p:nvSpPr>
                <p:cNvPr id="54340" name="Text Box 37">
                  <a:extLst>
                    <a:ext uri="{FF2B5EF4-FFF2-40B4-BE49-F238E27FC236}">
                      <a16:creationId xmlns:a16="http://schemas.microsoft.com/office/drawing/2014/main" id="{E98BE53D-3B9E-4176-8869-8F59185B96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8" y="3058"/>
                  <a:ext cx="25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 </a:t>
                  </a:r>
                  <a:r>
                    <a:rPr lang="en-US" altLang="zh-TW" sz="2800">
                      <a:solidFill>
                        <a:srgbClr val="003399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54341" name="Text Box 38">
                  <a:extLst>
                    <a:ext uri="{FF2B5EF4-FFF2-40B4-BE49-F238E27FC236}">
                      <a16:creationId xmlns:a16="http://schemas.microsoft.com/office/drawing/2014/main" id="{8CC66414-4424-4E5B-B8C7-22EEE446D1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8" y="3334"/>
                  <a:ext cx="173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3</a:t>
                  </a:r>
                </a:p>
              </p:txBody>
            </p:sp>
            <p:sp>
              <p:nvSpPr>
                <p:cNvPr id="54342" name="Line 39">
                  <a:extLst>
                    <a:ext uri="{FF2B5EF4-FFF2-40B4-BE49-F238E27FC236}">
                      <a16:creationId xmlns:a16="http://schemas.microsoft.com/office/drawing/2014/main" id="{01081C0E-98C3-462E-B241-A732541E4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6" y="3344"/>
                  <a:ext cx="251" cy="0"/>
                </a:xfrm>
                <a:prstGeom prst="line">
                  <a:avLst/>
                </a:prstGeom>
                <a:noFill/>
                <a:ln w="1778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4339" name="文本框 2">
                <a:extLst>
                  <a:ext uri="{FF2B5EF4-FFF2-40B4-BE49-F238E27FC236}">
                    <a16:creationId xmlns:a16="http://schemas.microsoft.com/office/drawing/2014/main" id="{9108CB61-FAC7-40AC-8024-382D1D79D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9888" y="5481638"/>
                <a:ext cx="4227512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800">
                    <a:solidFill>
                      <a:srgbClr val="0033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＋   ＋   ＋</a:t>
                </a:r>
                <a:endParaRPr lang="zh-TW" altLang="en-US" sz="28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54327" name="组合 45">
              <a:extLst>
                <a:ext uri="{FF2B5EF4-FFF2-40B4-BE49-F238E27FC236}">
                  <a16:creationId xmlns:a16="http://schemas.microsoft.com/office/drawing/2014/main" id="{A0DC34F1-EEF3-4F61-9D2F-D0FB2166D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775" y="5297488"/>
              <a:ext cx="2232025" cy="868362"/>
              <a:chOff x="5220072" y="5165675"/>
              <a:chExt cx="2232248" cy="868362"/>
            </a:xfrm>
          </p:grpSpPr>
          <p:sp>
            <p:nvSpPr>
              <p:cNvPr id="54328" name="文本框 3">
                <a:extLst>
                  <a:ext uri="{FF2B5EF4-FFF2-40B4-BE49-F238E27FC236}">
                    <a16:creationId xmlns:a16="http://schemas.microsoft.com/office/drawing/2014/main" id="{770BF792-58C3-4658-999B-9D00D3E70E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5373216"/>
                <a:ext cx="223224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=</a:t>
                </a:r>
                <a:r>
                  <a:rPr lang="zh-TW" altLang="en-US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      </a:t>
                </a: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件</a:t>
                </a: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)</a:t>
                </a:r>
                <a:endParaRPr lang="zh-TW" altLang="en-US" sz="2800" baseline="300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329" name="组合 44">
                <a:extLst>
                  <a:ext uri="{FF2B5EF4-FFF2-40B4-BE49-F238E27FC236}">
                    <a16:creationId xmlns:a16="http://schemas.microsoft.com/office/drawing/2014/main" id="{ED5E22B0-8817-46E6-AA4B-7A55EA12E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76639" y="5165675"/>
                <a:ext cx="723553" cy="868362"/>
                <a:chOff x="4744591" y="4595159"/>
                <a:chExt cx="723553" cy="868362"/>
              </a:xfrm>
            </p:grpSpPr>
            <p:grpSp>
              <p:nvGrpSpPr>
                <p:cNvPr id="54330" name="Group 40">
                  <a:extLst>
                    <a:ext uri="{FF2B5EF4-FFF2-40B4-BE49-F238E27FC236}">
                      <a16:creationId xmlns:a16="http://schemas.microsoft.com/office/drawing/2014/main" id="{7CC76472-1AC7-46BC-9244-62F73A54E5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50631" y="4595159"/>
                  <a:ext cx="417513" cy="868362"/>
                  <a:chOff x="4456" y="3058"/>
                  <a:chExt cx="263" cy="547"/>
                </a:xfrm>
              </p:grpSpPr>
              <p:sp>
                <p:nvSpPr>
                  <p:cNvPr id="54332" name="Text Box 37">
                    <a:extLst>
                      <a:ext uri="{FF2B5EF4-FFF2-40B4-BE49-F238E27FC236}">
                        <a16:creationId xmlns:a16="http://schemas.microsoft.com/office/drawing/2014/main" id="{778D46B6-6350-4D83-A96C-7614622320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8" y="3058"/>
                    <a:ext cx="251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TW" sz="2800">
                        <a:solidFill>
                          <a:srgbClr val="003399"/>
                        </a:solidFill>
                      </a:rPr>
                      <a:t> </a:t>
                    </a:r>
                    <a:r>
                      <a:rPr lang="en-US" altLang="zh-TW" sz="2800">
                        <a:solidFill>
                          <a:srgbClr val="003399"/>
                        </a:solidFill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1</a:t>
                    </a:r>
                    <a:endParaRPr lang="en-US" altLang="zh-TW" sz="2800">
                      <a:solidFill>
                        <a:srgbClr val="003399"/>
                      </a:solidFill>
                    </a:endParaRPr>
                  </a:p>
                </p:txBody>
              </p:sp>
              <p:sp>
                <p:nvSpPr>
                  <p:cNvPr id="54333" name="Text Box 38">
                    <a:extLst>
                      <a:ext uri="{FF2B5EF4-FFF2-40B4-BE49-F238E27FC236}">
                        <a16:creationId xmlns:a16="http://schemas.microsoft.com/office/drawing/2014/main" id="{CD7483E0-815D-4677-8CE0-00E26F058D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8" y="3334"/>
                    <a:ext cx="173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TW" sz="2800">
                        <a:solidFill>
                          <a:srgbClr val="003399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54334" name="Line 39">
                    <a:extLst>
                      <a:ext uri="{FF2B5EF4-FFF2-40B4-BE49-F238E27FC236}">
                        <a16:creationId xmlns:a16="http://schemas.microsoft.com/office/drawing/2014/main" id="{5C870305-9E93-4051-B67F-7EB39E6FA1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56" y="3344"/>
                    <a:ext cx="251" cy="0"/>
                  </a:xfrm>
                  <a:prstGeom prst="line">
                    <a:avLst/>
                  </a:prstGeom>
                  <a:noFill/>
                  <a:ln w="17780">
                    <a:solidFill>
                      <a:srgbClr val="00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4331" name="文本框 8">
                  <a:extLst>
                    <a:ext uri="{FF2B5EF4-FFF2-40B4-BE49-F238E27FC236}">
                      <a16:creationId xmlns:a16="http://schemas.microsoft.com/office/drawing/2014/main" id="{72323B75-CE6E-47A6-8637-712F04AB27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4591" y="4787627"/>
                  <a:ext cx="339022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r>
                    <a:rPr lang="en-US" altLang="zh-TW" sz="2800">
                      <a:solidFill>
                        <a:srgbClr val="003399"/>
                      </a:solidFill>
                    </a:rPr>
                    <a:t>2</a:t>
                  </a:r>
                  <a:endParaRPr lang="zh-TW" altLang="en-US" sz="2800">
                    <a:solidFill>
                      <a:srgbClr val="003399"/>
                    </a:solidFill>
                  </a:endParaRPr>
                </a:p>
              </p:txBody>
            </p:sp>
          </p:grpSp>
        </p:grpSp>
      </p:grpSp>
      <p:sp>
        <p:nvSpPr>
          <p:cNvPr id="50" name="Line 116">
            <a:extLst>
              <a:ext uri="{FF2B5EF4-FFF2-40B4-BE49-F238E27FC236}">
                <a16:creationId xmlns:a16="http://schemas.microsoft.com/office/drawing/2014/main" id="{374F2915-69D8-4EDE-8C0E-BE028DC9E45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32363" y="1300163"/>
            <a:ext cx="25923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36DB014-45AA-4FC3-A833-EFD38082D7D3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4343400"/>
            <a:ext cx="4006850" cy="1922463"/>
            <a:chOff x="3589097" y="4344186"/>
            <a:chExt cx="4007239" cy="1921295"/>
          </a:xfrm>
        </p:grpSpPr>
        <p:grpSp>
          <p:nvGrpSpPr>
            <p:cNvPr id="54288" name="组合 4">
              <a:extLst>
                <a:ext uri="{FF2B5EF4-FFF2-40B4-BE49-F238E27FC236}">
                  <a16:creationId xmlns:a16="http://schemas.microsoft.com/office/drawing/2014/main" id="{397EC6C3-E551-4252-BDFD-6D689F06C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097" y="4344186"/>
              <a:ext cx="4007239" cy="1907479"/>
              <a:chOff x="3271448" y="5024743"/>
              <a:chExt cx="4007217" cy="1907049"/>
            </a:xfrm>
          </p:grpSpPr>
          <p:grpSp>
            <p:nvGrpSpPr>
              <p:cNvPr id="54294" name="组合 3">
                <a:extLst>
                  <a:ext uri="{FF2B5EF4-FFF2-40B4-BE49-F238E27FC236}">
                    <a16:creationId xmlns:a16="http://schemas.microsoft.com/office/drawing/2014/main" id="{5A87FADA-5AA1-4680-8548-4B7E75DB7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1448" y="5024743"/>
                <a:ext cx="4007217" cy="1907049"/>
                <a:chOff x="3292036" y="4973920"/>
                <a:chExt cx="4007217" cy="1907049"/>
              </a:xfrm>
            </p:grpSpPr>
            <p:grpSp>
              <p:nvGrpSpPr>
                <p:cNvPr id="54296" name="组合 34">
                  <a:extLst>
                    <a:ext uri="{FF2B5EF4-FFF2-40B4-BE49-F238E27FC236}">
                      <a16:creationId xmlns:a16="http://schemas.microsoft.com/office/drawing/2014/main" id="{8464D9F6-14D9-44E3-B33F-9C5153C7E0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98526" y="4973920"/>
                  <a:ext cx="4000727" cy="1907049"/>
                  <a:chOff x="713231" y="2564984"/>
                  <a:chExt cx="7212925" cy="1850875"/>
                </a:xfrm>
              </p:grpSpPr>
              <p:sp>
                <p:nvSpPr>
                  <p:cNvPr id="54324" name="Text Box 19">
                    <a:extLst>
                      <a:ext uri="{FF2B5EF4-FFF2-40B4-BE49-F238E27FC236}">
                        <a16:creationId xmlns:a16="http://schemas.microsoft.com/office/drawing/2014/main" id="{E631801F-0ED3-424A-83EA-B1B06D9A28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3231" y="2564984"/>
                    <a:ext cx="7212925" cy="1850875"/>
                  </a:xfrm>
                  <a:prstGeom prst="rect">
                    <a:avLst/>
                  </a:prstGeom>
                  <a:solidFill>
                    <a:srgbClr val="FFF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en-US" altLang="zh-TW" sz="2400">
                      <a:solidFill>
                        <a:srgbClr val="FF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  <a:p>
                    <a:endParaRPr lang="en-US" altLang="zh-TW" sz="2400">
                      <a:solidFill>
                        <a:srgbClr val="FF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  <a:p>
                    <a:pPr>
                      <a:spcAft>
                        <a:spcPts val="1800"/>
                      </a:spcAft>
                    </a:pPr>
                    <a:endParaRPr lang="en-US" altLang="zh-TW" sz="2400">
                      <a:solidFill>
                        <a:srgbClr val="FF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  <a:p>
                    <a:r>
                      <a:rPr lang="zh-TW" altLang="en-US" sz="2400">
                        <a:solidFill>
                          <a:srgbClr val="FF0000"/>
                        </a:solidFill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她共吃掉布甸       </a:t>
                    </a:r>
                    <a:r>
                      <a:rPr lang="zh-CN" altLang="en-US" sz="2400">
                        <a:solidFill>
                          <a:srgbClr val="FF0000"/>
                        </a:solidFill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件。</a:t>
                    </a:r>
                    <a:endParaRPr lang="en-US" altLang="zh-TW" sz="2400">
                      <a:solidFill>
                        <a:srgbClr val="FF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325" name="Rectangle 22">
                    <a:extLst>
                      <a:ext uri="{FF2B5EF4-FFF2-40B4-BE49-F238E27FC236}">
                        <a16:creationId xmlns:a16="http://schemas.microsoft.com/office/drawing/2014/main" id="{44950CEB-2934-4AEC-BBE1-2768FA503A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38677" y="2731172"/>
                    <a:ext cx="1503410" cy="448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kumimoji="0" lang="en-US" altLang="zh-TW" sz="2400">
                        <a:solidFill>
                          <a:srgbClr val="FF0000"/>
                        </a:solidFill>
                        <a:ea typeface="標楷體" panose="03000509000000000000" pitchFamily="65" charset="-120"/>
                      </a:rPr>
                      <a:t>[2</a:t>
                    </a:r>
                    <a:r>
                      <a:rPr kumimoji="0" lang="zh-TW" altLang="en-US" sz="2400">
                        <a:solidFill>
                          <a:srgbClr val="FF0000"/>
                        </a:solidFill>
                        <a:ea typeface="標楷體" panose="03000509000000000000" pitchFamily="65" charset="-120"/>
                      </a:rPr>
                      <a:t>分</a:t>
                    </a:r>
                    <a:r>
                      <a:rPr kumimoji="0" lang="en-US" altLang="zh-TW" sz="2400">
                        <a:solidFill>
                          <a:srgbClr val="FF0000"/>
                        </a:solidFill>
                        <a:ea typeface="標楷體" panose="03000509000000000000" pitchFamily="65" charset="-120"/>
                      </a:rPr>
                      <a:t>]</a:t>
                    </a:r>
                    <a:endParaRPr kumimoji="0" lang="en-US" altLang="en-US" sz="2400">
                      <a:solidFill>
                        <a:srgbClr val="FF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4297" name="组合 57">
                  <a:extLst>
                    <a:ext uri="{FF2B5EF4-FFF2-40B4-BE49-F238E27FC236}">
                      <a16:creationId xmlns:a16="http://schemas.microsoft.com/office/drawing/2014/main" id="{0D7B6557-557E-43C3-A5AA-AD53E74442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92036" y="4980579"/>
                  <a:ext cx="3392927" cy="1366841"/>
                  <a:chOff x="964617" y="5329242"/>
                  <a:chExt cx="3392927" cy="1366841"/>
                </a:xfrm>
              </p:grpSpPr>
              <p:grpSp>
                <p:nvGrpSpPr>
                  <p:cNvPr id="54298" name="组合 58">
                    <a:extLst>
                      <a:ext uri="{FF2B5EF4-FFF2-40B4-BE49-F238E27FC236}">
                        <a16:creationId xmlns:a16="http://schemas.microsoft.com/office/drawing/2014/main" id="{B9291527-0128-4149-9113-829E74B789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98575" y="5329242"/>
                    <a:ext cx="3058969" cy="766758"/>
                    <a:chOff x="1298575" y="5329242"/>
                    <a:chExt cx="3058969" cy="766758"/>
                  </a:xfrm>
                </p:grpSpPr>
                <p:sp>
                  <p:nvSpPr>
                    <p:cNvPr id="54307" name="文本框 2">
                      <a:extLst>
                        <a:ext uri="{FF2B5EF4-FFF2-40B4-BE49-F238E27FC236}">
                          <a16:creationId xmlns:a16="http://schemas.microsoft.com/office/drawing/2014/main" id="{502622CF-92AD-4301-B2B0-E90960377B8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9888" y="5481638"/>
                      <a:ext cx="2717656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r>
                        <a:rPr lang="zh-TW" altLang="en-US" sz="240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＋   ＋   ＋</a:t>
                      </a:r>
                      <a:endParaRPr lang="zh-TW" altLang="en-US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54308" name="Group 40">
                      <a:extLst>
                        <a:ext uri="{FF2B5EF4-FFF2-40B4-BE49-F238E27FC236}">
                          <a16:creationId xmlns:a16="http://schemas.microsoft.com/office/drawing/2014/main" id="{85932F06-2750-4886-9FE2-F5E1573D789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8575" y="5340350"/>
                      <a:ext cx="417513" cy="750888"/>
                      <a:chOff x="4456" y="3086"/>
                      <a:chExt cx="263" cy="473"/>
                    </a:xfrm>
                  </p:grpSpPr>
                  <p:sp>
                    <p:nvSpPr>
                      <p:cNvPr id="54321" name="Text Box 37">
                        <a:extLst>
                          <a:ext uri="{FF2B5EF4-FFF2-40B4-BE49-F238E27FC236}">
                            <a16:creationId xmlns:a16="http://schemas.microsoft.com/office/drawing/2014/main" id="{557E0E12-8D49-45B5-8C13-5149230CF39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8" y="3086"/>
                        <a:ext cx="25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altLang="zh-TW" sz="2400">
                            <a:solidFill>
                              <a:srgbClr val="FF0000"/>
                            </a:solidFill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a:t>2</a:t>
                        </a:r>
                        <a:endParaRPr lang="en-US" altLang="zh-TW" sz="24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4322" name="Text Box 38">
                        <a:extLst>
                          <a:ext uri="{FF2B5EF4-FFF2-40B4-BE49-F238E27FC236}">
                            <a16:creationId xmlns:a16="http://schemas.microsoft.com/office/drawing/2014/main" id="{346E3FA8-6A9E-428C-B872-AC3F4EC8970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28" y="3326"/>
                        <a:ext cx="173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54323" name="Line 39">
                        <a:extLst>
                          <a:ext uri="{FF2B5EF4-FFF2-40B4-BE49-F238E27FC236}">
                            <a16:creationId xmlns:a16="http://schemas.microsoft.com/office/drawing/2014/main" id="{052A2405-69CA-4BD1-BF17-10C6AA2B0A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56" y="3336"/>
                        <a:ext cx="251" cy="0"/>
                      </a:xfrm>
                      <a:prstGeom prst="line">
                        <a:avLst/>
                      </a:prstGeom>
                      <a:noFill/>
                      <a:ln w="1778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309" name="Group 40">
                      <a:extLst>
                        <a:ext uri="{FF2B5EF4-FFF2-40B4-BE49-F238E27FC236}">
                          <a16:creationId xmlns:a16="http://schemas.microsoft.com/office/drawing/2014/main" id="{8CBEBB48-C5F2-4753-A702-625E57549B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3275" y="5348287"/>
                      <a:ext cx="417512" cy="747713"/>
                      <a:chOff x="4415" y="3093"/>
                      <a:chExt cx="263" cy="471"/>
                    </a:xfrm>
                  </p:grpSpPr>
                  <p:sp>
                    <p:nvSpPr>
                      <p:cNvPr id="54318" name="Text Box 37">
                        <a:extLst>
                          <a:ext uri="{FF2B5EF4-FFF2-40B4-BE49-F238E27FC236}">
                            <a16:creationId xmlns:a16="http://schemas.microsoft.com/office/drawing/2014/main" id="{64A6CA19-2DC5-43C6-8A4F-42E9191B03C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27" y="3093"/>
                        <a:ext cx="25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altLang="zh-TW" sz="2400">
                            <a:solidFill>
                              <a:srgbClr val="FF0000"/>
                            </a:solidFill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a:t>1</a:t>
                        </a:r>
                        <a:endParaRPr lang="en-US" altLang="zh-TW" sz="24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4319" name="Text Box 38">
                        <a:extLst>
                          <a:ext uri="{FF2B5EF4-FFF2-40B4-BE49-F238E27FC236}">
                            <a16:creationId xmlns:a16="http://schemas.microsoft.com/office/drawing/2014/main" id="{CEB4D041-D397-4512-B77B-5DE1F96CD3A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87" y="3331"/>
                        <a:ext cx="173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2</a:t>
                        </a:r>
                      </a:p>
                    </p:txBody>
                  </p:sp>
                  <p:sp>
                    <p:nvSpPr>
                      <p:cNvPr id="54320" name="Line 39">
                        <a:extLst>
                          <a:ext uri="{FF2B5EF4-FFF2-40B4-BE49-F238E27FC236}">
                            <a16:creationId xmlns:a16="http://schemas.microsoft.com/office/drawing/2014/main" id="{FFD5D0C0-6A6E-4B38-BA4F-31518E95E1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15" y="3341"/>
                        <a:ext cx="251" cy="0"/>
                      </a:xfrm>
                      <a:prstGeom prst="line">
                        <a:avLst/>
                      </a:prstGeom>
                      <a:noFill/>
                      <a:ln w="1778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310" name="Group 40">
                      <a:extLst>
                        <a:ext uri="{FF2B5EF4-FFF2-40B4-BE49-F238E27FC236}">
                          <a16:creationId xmlns:a16="http://schemas.microsoft.com/office/drawing/2014/main" id="{47AD11D5-6D48-450C-A79A-D7BD95FC665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8306" y="5334004"/>
                      <a:ext cx="417513" cy="752475"/>
                      <a:chOff x="4316" y="3081"/>
                      <a:chExt cx="263" cy="474"/>
                    </a:xfrm>
                  </p:grpSpPr>
                  <p:sp>
                    <p:nvSpPr>
                      <p:cNvPr id="54315" name="Text Box 37">
                        <a:extLst>
                          <a:ext uri="{FF2B5EF4-FFF2-40B4-BE49-F238E27FC236}">
                            <a16:creationId xmlns:a16="http://schemas.microsoft.com/office/drawing/2014/main" id="{E4A4FF87-CF29-49D2-9A50-748BEC55168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28" y="3081"/>
                        <a:ext cx="25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altLang="zh-TW" sz="2400">
                            <a:solidFill>
                              <a:srgbClr val="FF0000"/>
                            </a:solidFill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a:t>3</a:t>
                        </a:r>
                        <a:endParaRPr lang="en-US" altLang="zh-TW" sz="24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4316" name="Text Box 38">
                        <a:extLst>
                          <a:ext uri="{FF2B5EF4-FFF2-40B4-BE49-F238E27FC236}">
                            <a16:creationId xmlns:a16="http://schemas.microsoft.com/office/drawing/2014/main" id="{3831C22A-4323-4107-B161-9950DD9B510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88" y="3322"/>
                        <a:ext cx="173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54317" name="Line 39">
                        <a:extLst>
                          <a:ext uri="{FF2B5EF4-FFF2-40B4-BE49-F238E27FC236}">
                            <a16:creationId xmlns:a16="http://schemas.microsoft.com/office/drawing/2014/main" id="{5ED326A7-82FB-4901-ABCF-59B9BCF9B5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16" y="3332"/>
                        <a:ext cx="251" cy="0"/>
                      </a:xfrm>
                      <a:prstGeom prst="line">
                        <a:avLst/>
                      </a:prstGeom>
                      <a:noFill/>
                      <a:ln w="1778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311" name="Group 40">
                      <a:extLst>
                        <a:ext uri="{FF2B5EF4-FFF2-40B4-BE49-F238E27FC236}">
                          <a16:creationId xmlns:a16="http://schemas.microsoft.com/office/drawing/2014/main" id="{C17E5DC3-07B9-49D6-88F9-E89B12ED01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6164" y="5329242"/>
                      <a:ext cx="417512" cy="752475"/>
                      <a:chOff x="4240" y="3078"/>
                      <a:chExt cx="263" cy="474"/>
                    </a:xfrm>
                  </p:grpSpPr>
                  <p:sp>
                    <p:nvSpPr>
                      <p:cNvPr id="54312" name="Text Box 37">
                        <a:extLst>
                          <a:ext uri="{FF2B5EF4-FFF2-40B4-BE49-F238E27FC236}">
                            <a16:creationId xmlns:a16="http://schemas.microsoft.com/office/drawing/2014/main" id="{FF4017E2-81CC-49CE-B71C-85E1910FB4F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52" y="3078"/>
                        <a:ext cx="25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altLang="zh-TW" sz="2400">
                            <a:solidFill>
                              <a:srgbClr val="FF0000"/>
                            </a:solidFill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a:t>2</a:t>
                        </a:r>
                        <a:endParaRPr lang="en-US" altLang="zh-TW" sz="24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4313" name="Text Box 38">
                        <a:extLst>
                          <a:ext uri="{FF2B5EF4-FFF2-40B4-BE49-F238E27FC236}">
                            <a16:creationId xmlns:a16="http://schemas.microsoft.com/office/drawing/2014/main" id="{1865F584-903E-438C-B4C5-AE653171CCA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12" y="3319"/>
                        <a:ext cx="173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54314" name="Line 39">
                        <a:extLst>
                          <a:ext uri="{FF2B5EF4-FFF2-40B4-BE49-F238E27FC236}">
                            <a16:creationId xmlns:a16="http://schemas.microsoft.com/office/drawing/2014/main" id="{97ED56C9-71A4-4A38-A93E-75DF9CB96F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0" y="3329"/>
                        <a:ext cx="251" cy="0"/>
                      </a:xfrm>
                      <a:prstGeom prst="line">
                        <a:avLst/>
                      </a:prstGeom>
                      <a:noFill/>
                      <a:ln w="1778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4299" name="组合 45">
                    <a:extLst>
                      <a:ext uri="{FF2B5EF4-FFF2-40B4-BE49-F238E27FC236}">
                        <a16:creationId xmlns:a16="http://schemas.microsoft.com/office/drawing/2014/main" id="{9D4323E8-3FE7-4E80-B4AB-50E2159AB9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4617" y="5954720"/>
                    <a:ext cx="1169618" cy="741363"/>
                    <a:chOff x="1761573" y="5822907"/>
                    <a:chExt cx="1169735" cy="741363"/>
                  </a:xfrm>
                </p:grpSpPr>
                <p:sp>
                  <p:nvSpPr>
                    <p:cNvPr id="54300" name="文本框 3">
                      <a:extLst>
                        <a:ext uri="{FF2B5EF4-FFF2-40B4-BE49-F238E27FC236}">
                          <a16:creationId xmlns:a16="http://schemas.microsoft.com/office/drawing/2014/main" id="{2D2C5180-C24A-4D56-820E-1C46866ED2B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61573" y="5994432"/>
                      <a:ext cx="1169735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r>
                        <a:rPr lang="en-US" altLang="zh-TW" sz="2400">
                          <a:solidFill>
                            <a:srgbClr val="FF0000"/>
                          </a:solidFill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=</a:t>
                      </a:r>
                      <a:endParaRPr lang="zh-TW" altLang="en-US" sz="2400" baseline="3000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54301" name="组合 44">
                      <a:extLst>
                        <a:ext uri="{FF2B5EF4-FFF2-40B4-BE49-F238E27FC236}">
                          <a16:creationId xmlns:a16="http://schemas.microsoft.com/office/drawing/2014/main" id="{7845F646-EA3B-425D-8594-9278F651C3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9898" y="5822907"/>
                      <a:ext cx="692698" cy="741363"/>
                      <a:chOff x="1217850" y="5252391"/>
                      <a:chExt cx="692698" cy="741363"/>
                    </a:xfrm>
                  </p:grpSpPr>
                  <p:grpSp>
                    <p:nvGrpSpPr>
                      <p:cNvPr id="54302" name="Group 40">
                        <a:extLst>
                          <a:ext uri="{FF2B5EF4-FFF2-40B4-BE49-F238E27FC236}">
                            <a16:creationId xmlns:a16="http://schemas.microsoft.com/office/drawing/2014/main" id="{D9DE5BF9-AD43-47A8-AC3C-F10D169E8AB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0498" y="5252391"/>
                        <a:ext cx="400050" cy="741363"/>
                        <a:chOff x="2226" y="3472"/>
                        <a:chExt cx="252" cy="467"/>
                      </a:xfrm>
                    </p:grpSpPr>
                    <p:sp>
                      <p:nvSpPr>
                        <p:cNvPr id="54304" name="Text Box 37">
                          <a:extLst>
                            <a:ext uri="{FF2B5EF4-FFF2-40B4-BE49-F238E27FC236}">
                              <a16:creationId xmlns:a16="http://schemas.microsoft.com/office/drawing/2014/main" id="{3B7A9F5A-D86A-4E93-BDAD-1DFAA8F9FB7B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68" y="3472"/>
                          <a:ext cx="210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>
                          <a:spAutoFit/>
                        </a:bodyPr>
                        <a:lstStyle>
                          <a:lvl1pPr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zh-TW" sz="2400">
                              <a:solidFill>
                                <a:srgbClr val="FF0000"/>
                              </a:solidFill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54305" name="Text Box 38">
                          <a:extLst>
                            <a:ext uri="{FF2B5EF4-FFF2-40B4-BE49-F238E27FC236}">
                              <a16:creationId xmlns:a16="http://schemas.microsoft.com/office/drawing/2014/main" id="{22777DB1-F063-4537-8FC5-2578687E17B6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73" y="3706"/>
                          <a:ext cx="145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zh-TW" sz="240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p:txBody>
                    </p:sp>
                    <p:sp>
                      <p:nvSpPr>
                        <p:cNvPr id="54306" name="Line 39">
                          <a:extLst>
                            <a:ext uri="{FF2B5EF4-FFF2-40B4-BE49-F238E27FC236}">
                              <a16:creationId xmlns:a16="http://schemas.microsoft.com/office/drawing/2014/main" id="{DF0E12B6-F461-4A8C-A30A-D938FEAB164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6" y="3710"/>
                          <a:ext cx="210" cy="0"/>
                        </a:xfrm>
                        <a:prstGeom prst="line">
                          <a:avLst/>
                        </a:prstGeom>
                        <a:noFill/>
                        <a:ln w="1778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4303" name="文本框 8">
                        <a:extLst>
                          <a:ext uri="{FF2B5EF4-FFF2-40B4-BE49-F238E27FC236}">
                            <a16:creationId xmlns:a16="http://schemas.microsoft.com/office/drawing/2014/main" id="{570802AD-D4D3-441B-9660-F60D18E946C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7850" y="5399797"/>
                        <a:ext cx="283591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r>
                          <a:rPr lang="en-US" altLang="zh-TW" sz="2400">
                            <a:solidFill>
                              <a:srgbClr val="FF0000"/>
                            </a:solidFill>
                          </a:rPr>
                          <a:t>2</a:t>
                        </a:r>
                        <a:endParaRPr lang="zh-TW" altLang="en-US" sz="24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4295" name="Rectangle 22">
                <a:extLst>
                  <a:ext uri="{FF2B5EF4-FFF2-40B4-BE49-F238E27FC236}">
                    <a16:creationId xmlns:a16="http://schemas.microsoft.com/office/drawing/2014/main" id="{FF255F25-7C96-442C-8212-27E3B6204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5839" y="5787234"/>
                <a:ext cx="83388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0" lang="en-US" altLang="zh-TW" sz="24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[2</a:t>
                </a:r>
                <a:r>
                  <a:rPr kumimoji="0" lang="zh-TW" altLang="en-US" sz="24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分</a:t>
                </a:r>
                <a:r>
                  <a:rPr kumimoji="0" lang="en-US" altLang="zh-TW" sz="24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]</a:t>
                </a:r>
                <a:endParaRPr kumimoji="0" lang="en-US" altLang="en-US" sz="24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289" name="组合 1">
              <a:extLst>
                <a:ext uri="{FF2B5EF4-FFF2-40B4-BE49-F238E27FC236}">
                  <a16:creationId xmlns:a16="http://schemas.microsoft.com/office/drawing/2014/main" id="{88B97DF7-678C-46E4-85CB-4257F79AA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2032" y="5523951"/>
              <a:ext cx="698568" cy="741530"/>
              <a:chOff x="3983999" y="5660849"/>
              <a:chExt cx="698568" cy="741530"/>
            </a:xfrm>
          </p:grpSpPr>
          <p:sp>
            <p:nvSpPr>
              <p:cNvPr id="54290" name="Text Box 37">
                <a:extLst>
                  <a:ext uri="{FF2B5EF4-FFF2-40B4-BE49-F238E27FC236}">
                    <a16:creationId xmlns:a16="http://schemas.microsoft.com/office/drawing/2014/main" id="{A4C4B425-8DD3-4EDA-91C9-E2103F5BB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9224" y="5660849"/>
                <a:ext cx="333343" cy="462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4291" name="Text Box 38">
                <a:extLst>
                  <a:ext uri="{FF2B5EF4-FFF2-40B4-BE49-F238E27FC236}">
                    <a16:creationId xmlns:a16="http://schemas.microsoft.com/office/drawing/2014/main" id="{0BF9CDF2-221A-4A7B-8F19-B77E898D7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7160" y="6032408"/>
                <a:ext cx="230166" cy="369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54292" name="Line 39">
                <a:extLst>
                  <a:ext uri="{FF2B5EF4-FFF2-40B4-BE49-F238E27FC236}">
                    <a16:creationId xmlns:a16="http://schemas.microsoft.com/office/drawing/2014/main" id="{3BFD720F-5F49-4DE1-8E11-A7B1DA87E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2555" y="6038759"/>
                <a:ext cx="333343" cy="0"/>
              </a:xfrm>
              <a:prstGeom prst="line">
                <a:avLst/>
              </a:prstGeom>
              <a:noFill/>
              <a:ln w="177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93" name="文本框 8">
                <a:extLst>
                  <a:ext uri="{FF2B5EF4-FFF2-40B4-BE49-F238E27FC236}">
                    <a16:creationId xmlns:a16="http://schemas.microsoft.com/office/drawing/2014/main" id="{AE0DC99B-F4CB-4A7E-B600-4B2D7B896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3999" y="5809325"/>
                <a:ext cx="283564" cy="46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400">
                    <a:solidFill>
                      <a:srgbClr val="FF0000"/>
                    </a:solidFill>
                  </a:rPr>
                  <a:t>2</a:t>
                </a:r>
                <a:endParaRPr lang="zh-TW" altLang="en-US" sz="240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EA76C24B-E824-448E-B23F-066D2ECD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920750"/>
            <a:ext cx="2036762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60050A58-35EF-4A17-8F5E-0800881F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920750"/>
            <a:ext cx="2062162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AA30FA3E-5D94-4013-8C48-B28595596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4063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乙部考核課題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pic>
        <p:nvPicPr>
          <p:cNvPr id="13317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81798-397F-43A5-AF93-DF8BE9EA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625D18D1-5A66-44B7-84F1-378E737D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32" name="Group 116">
            <a:extLst>
              <a:ext uri="{FF2B5EF4-FFF2-40B4-BE49-F238E27FC236}">
                <a16:creationId xmlns:a16="http://schemas.microsoft.com/office/drawing/2014/main" id="{D24A0563-CCB1-41C4-A452-E0FDEA72A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08108"/>
              </p:ext>
            </p:extLst>
          </p:nvPr>
        </p:nvGraphicFramePr>
        <p:xfrm>
          <a:off x="598488" y="1498600"/>
          <a:ext cx="7713662" cy="4668054"/>
        </p:xfrm>
        <a:graphic>
          <a:graphicData uri="http://schemas.openxmlformats.org/drawingml/2006/table">
            <a:tbl>
              <a:tblPr/>
              <a:tblGrid>
                <a:gridCol w="128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分數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四則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混合計算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體積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2(a)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周界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32(b)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面積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33(a)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異分母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分數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加法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(b)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方程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代數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34(a)(b)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複合棒形圖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數據處理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35(a)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小數四則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混合計算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35(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摺紙圖樣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36(a)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圓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面積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5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36(b)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圓周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36(c)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立體圖形的截面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374" name="WordArt 54">
            <a:hlinkClick r:id="rId3" action="ppaction://hlinksldjump"/>
            <a:extLst>
              <a:ext uri="{FF2B5EF4-FFF2-40B4-BE49-F238E27FC236}">
                <a16:creationId xmlns:a16="http://schemas.microsoft.com/office/drawing/2014/main" id="{C0000DF2-312A-4855-A84C-8B3AB6E012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3763" y="10937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甲部</a:t>
            </a: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4" name="Text Box 19">
            <a:extLst>
              <a:ext uri="{FF2B5EF4-FFF2-40B4-BE49-F238E27FC236}">
                <a16:creationId xmlns:a16="http://schemas.microsoft.com/office/drawing/2014/main" id="{3CE62FC1-77AA-470F-9280-F17BB95BB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3679949"/>
            <a:ext cx="7119938" cy="1570038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lang="en-US" altLang="zh-CN" sz="2800" i="1">
                <a:solidFill>
                  <a:srgbClr val="FF0000"/>
                </a:solidFill>
                <a:ea typeface="標楷體" panose="03000509000000000000" pitchFamily="65" charset="-120"/>
              </a:rPr>
              <a:t>x</a:t>
            </a:r>
            <a:r>
              <a:rPr lang="zh-CN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14.3)×8 = 9.6</a:t>
            </a:r>
            <a:endParaRPr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                 </a:t>
            </a:r>
            <a:r>
              <a:rPr lang="en-US" altLang="zh-CN" sz="2800" i="1">
                <a:solidFill>
                  <a:srgbClr val="FF0000"/>
                </a:solidFill>
                <a:ea typeface="標楷體" panose="03000509000000000000" pitchFamily="65" charset="-120"/>
              </a:rPr>
              <a:t>x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= 15.5</a:t>
            </a:r>
          </a:p>
          <a:p>
            <a:pPr>
              <a:spcAft>
                <a:spcPts val="600"/>
              </a:spcAft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每件布甸的原價是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$15.5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zh-TW" altLang="en-US" sz="2800">
              <a:solidFill>
                <a:srgbClr val="003399"/>
              </a:solidFill>
            </a:endParaRPr>
          </a:p>
          <a:p>
            <a:endParaRPr lang="zh-TW" altLang="en-US" sz="2800">
              <a:solidFill>
                <a:srgbClr val="003399"/>
              </a:solidFill>
            </a:endParaRPr>
          </a:p>
          <a:p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55315" name="Rectangle 22">
            <a:extLst>
              <a:ext uri="{FF2B5EF4-FFF2-40B4-BE49-F238E27FC236}">
                <a16:creationId xmlns:a16="http://schemas.microsoft.com/office/drawing/2014/main" id="{05EE7CC8-11EC-44A5-933D-DA71675F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3645024"/>
            <a:ext cx="7413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313" name="Rectangle 22">
            <a:extLst>
              <a:ext uri="{FF2B5EF4-FFF2-40B4-BE49-F238E27FC236}">
                <a16:creationId xmlns:a16="http://schemas.microsoft.com/office/drawing/2014/main" id="{CD54C3E2-1493-442F-8E6A-5211EAD7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4164137"/>
            <a:ext cx="7413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D9139780-82ED-4F12-83E4-E8E91E16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836613"/>
            <a:ext cx="8005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33.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月茹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買了八件圓形布甸，它們都大小相同。她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拿出其中四件，並用不同的方法等分它們。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302" name="Rectangle 15">
            <a:extLst>
              <a:ext uri="{FF2B5EF4-FFF2-40B4-BE49-F238E27FC236}">
                <a16:creationId xmlns:a16="http://schemas.microsoft.com/office/drawing/2014/main" id="{C817346A-16CD-4F05-A795-85AEB187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1829142"/>
            <a:ext cx="7677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標楷體" panose="03000509000000000000" pitchFamily="65" charset="-120"/>
              </a:rPr>
              <a:t>(b) </a:t>
            </a:r>
            <a:r>
              <a:rPr lang="zh-TW" altLang="en-US" sz="2800" dirty="0">
                <a:ea typeface="標楷體" panose="03000509000000000000" pitchFamily="65" charset="-120"/>
              </a:rPr>
              <a:t>每件布甸</a:t>
            </a:r>
            <a:r>
              <a:rPr lang="zh-CN" altLang="en-US" sz="2800" dirty="0">
                <a:ea typeface="標楷體" panose="03000509000000000000" pitchFamily="65" charset="-120"/>
              </a:rPr>
              <a:t>原</a:t>
            </a:r>
            <a:r>
              <a:rPr lang="zh-TW" altLang="en-US" sz="2800" dirty="0">
                <a:ea typeface="標楷體" panose="03000509000000000000" pitchFamily="65" charset="-120"/>
              </a:rPr>
              <a:t>價是</a:t>
            </a:r>
            <a:r>
              <a:rPr lang="en-US" altLang="zh-TW" sz="2800" dirty="0">
                <a:ea typeface="標楷體" panose="03000509000000000000" pitchFamily="65" charset="-120"/>
              </a:rPr>
              <a:t>$</a:t>
            </a:r>
            <a:r>
              <a:rPr lang="en-US" altLang="zh-TW" sz="2800" i="1" dirty="0">
                <a:ea typeface="標楷體" panose="03000509000000000000" pitchFamily="65" charset="-120"/>
              </a:rPr>
              <a:t>x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zh-TW" altLang="en-US" sz="2800" u="sng" dirty="0">
                <a:ea typeface="標楷體" panose="03000509000000000000" pitchFamily="65" charset="-120"/>
              </a:rPr>
              <a:t>月茹</a:t>
            </a:r>
            <a:r>
              <a:rPr lang="zh-TW" altLang="en-US" sz="2800" dirty="0">
                <a:ea typeface="標楷體" panose="03000509000000000000" pitchFamily="65" charset="-120"/>
              </a:rPr>
              <a:t>以每件</a:t>
            </a:r>
            <a:r>
              <a:rPr lang="en-US" altLang="zh-TW" sz="2800" dirty="0">
                <a:ea typeface="標楷體" panose="03000509000000000000" pitchFamily="65" charset="-120"/>
              </a:rPr>
              <a:t>$14.3</a:t>
            </a:r>
            <a:r>
              <a:rPr lang="zh-TW" altLang="en-US" sz="2800" dirty="0">
                <a:ea typeface="標楷體" panose="03000509000000000000" pitchFamily="65" charset="-120"/>
              </a:rPr>
              <a:t>的優惠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   價購買布甸，共節省了</a:t>
            </a:r>
            <a:r>
              <a:rPr lang="en-US" altLang="zh-TW" sz="2800" dirty="0">
                <a:ea typeface="標楷體" panose="03000509000000000000" pitchFamily="65" charset="-120"/>
              </a:rPr>
              <a:t>$9.6</a:t>
            </a:r>
            <a:r>
              <a:rPr lang="zh-TW" altLang="en-US" sz="2800" dirty="0">
                <a:ea typeface="標楷體" panose="03000509000000000000" pitchFamily="65" charset="-120"/>
              </a:rPr>
              <a:t>，每件布甸的原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   價是多少？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須用方程列式計算，並展示步驟</a:t>
            </a:r>
            <a:r>
              <a:rPr lang="en-US" altLang="zh-TW" sz="2800" dirty="0">
                <a:ea typeface="標楷體" panose="03000509000000000000" pitchFamily="65" charset="-120"/>
              </a:rPr>
              <a:t>)               </a:t>
            </a:r>
          </a:p>
          <a:p>
            <a:r>
              <a:rPr lang="en-US" altLang="zh-CN" sz="2800" dirty="0">
                <a:ea typeface="標楷體" panose="03000509000000000000" pitchFamily="65" charset="-120"/>
              </a:rPr>
              <a:t>                                                                   </a:t>
            </a:r>
            <a:r>
              <a:rPr lang="zh-CN" altLang="zh-TW" sz="2800" dirty="0">
                <a:ea typeface="標楷體" panose="03000509000000000000" pitchFamily="65" charset="-120"/>
              </a:rPr>
              <a:t>[</a:t>
            </a:r>
            <a:r>
              <a:rPr lang="en-US" altLang="zh-CN" sz="2800" dirty="0">
                <a:ea typeface="標楷體" panose="03000509000000000000" pitchFamily="65" charset="-120"/>
              </a:rPr>
              <a:t>4</a:t>
            </a:r>
            <a:r>
              <a:rPr lang="zh-TW" altLang="zh-CN" sz="2800" dirty="0">
                <a:ea typeface="標楷體" panose="03000509000000000000" pitchFamily="65" charset="-120"/>
              </a:rPr>
              <a:t>分]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50" name="Line 116">
            <a:extLst>
              <a:ext uri="{FF2B5EF4-FFF2-40B4-BE49-F238E27FC236}">
                <a16:creationId xmlns:a16="http://schemas.microsoft.com/office/drawing/2014/main" id="{752790C6-9BC7-41AE-9CC6-8F5D2D341A5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63713" y="1309688"/>
            <a:ext cx="28082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Line 116">
            <a:extLst>
              <a:ext uri="{FF2B5EF4-FFF2-40B4-BE49-F238E27FC236}">
                <a16:creationId xmlns:a16="http://schemas.microsoft.com/office/drawing/2014/main" id="{A16B21D9-063A-4242-84C9-BB281414F7F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76375" y="2336800"/>
            <a:ext cx="29146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Line 116">
            <a:extLst>
              <a:ext uri="{FF2B5EF4-FFF2-40B4-BE49-F238E27FC236}">
                <a16:creationId xmlns:a16="http://schemas.microsoft.com/office/drawing/2014/main" id="{719EADFA-925A-4D65-A685-97C9355EC67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61038" y="2336800"/>
            <a:ext cx="27003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Line 116">
            <a:extLst>
              <a:ext uri="{FF2B5EF4-FFF2-40B4-BE49-F238E27FC236}">
                <a16:creationId xmlns:a16="http://schemas.microsoft.com/office/drawing/2014/main" id="{434F8698-88C3-41CB-9DA2-A9D6077FFC7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25575" y="2755900"/>
            <a:ext cx="3508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116">
            <a:extLst>
              <a:ext uri="{FF2B5EF4-FFF2-40B4-BE49-F238E27FC236}">
                <a16:creationId xmlns:a16="http://schemas.microsoft.com/office/drawing/2014/main" id="{CBCD58B9-1CED-4B75-9A40-1A7A1B221AC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576638" y="2752725"/>
            <a:ext cx="21605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6E1AEF-C7A4-42F6-AEA7-052CA9731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5346824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每件布甸節省了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$(</a:t>
            </a:r>
            <a:r>
              <a:rPr lang="en-US" altLang="zh-CN" sz="2800" i="1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14.3)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462F01CE-6278-4665-B5F5-BDE50E3C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5889749"/>
            <a:ext cx="201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共節省了：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4C0B2D55-72BA-4F87-A730-1F266425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5889749"/>
            <a:ext cx="2233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zh-CN" sz="2800" i="1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14.3)×8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1EE7A090-6682-450E-BA40-847F2603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5889749"/>
            <a:ext cx="104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9.6</a:t>
            </a:r>
            <a:endParaRPr lang="zh-TW" altLang="en-US" sz="28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/>
      <p:bldP spid="55313" grpId="0"/>
      <p:bldP spid="6" grpId="0"/>
      <p:bldP spid="6" grpId="1"/>
      <p:bldP spid="91" grpId="0"/>
      <p:bldP spid="91" grpId="1"/>
      <p:bldP spid="92" grpId="0"/>
      <p:bldP spid="92" grpId="1"/>
      <p:bldP spid="94" grpId="0"/>
      <p:bldP spid="9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7FDA5EED-CECF-4B0E-B97C-02B035D35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5030788"/>
            <a:ext cx="742950" cy="430212"/>
          </a:xfrm>
          <a:prstGeom prst="rect">
            <a:avLst/>
          </a:prstGeom>
          <a:solidFill>
            <a:srgbClr val="92D050"/>
          </a:solidFill>
          <a:ln w="1270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545157-E8A4-40CA-82A6-0BF051BE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5030788"/>
            <a:ext cx="844550" cy="430212"/>
          </a:xfrm>
          <a:prstGeom prst="rect">
            <a:avLst/>
          </a:prstGeom>
          <a:solidFill>
            <a:srgbClr val="FFCCFF"/>
          </a:solidFill>
          <a:ln w="12700" algn="ctr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pic>
        <p:nvPicPr>
          <p:cNvPr id="56324" name="Picture 8">
            <a:extLst>
              <a:ext uri="{FF2B5EF4-FFF2-40B4-BE49-F238E27FC236}">
                <a16:creationId xmlns:a16="http://schemas.microsoft.com/office/drawing/2014/main" id="{1C0F7F24-A55D-4972-B3B6-AFD4CB46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3590"/>
          <a:stretch>
            <a:fillRect/>
          </a:stretch>
        </p:blipFill>
        <p:spPr bwMode="auto">
          <a:xfrm>
            <a:off x="1406525" y="833438"/>
            <a:ext cx="63309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>
            <a:extLst>
              <a:ext uri="{FF2B5EF4-FFF2-40B4-BE49-F238E27FC236}">
                <a16:creationId xmlns:a16="http://schemas.microsoft.com/office/drawing/2014/main" id="{9CAD9591-5123-45CF-AAA9-01E1FB7C7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644900"/>
            <a:ext cx="786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上圖顯示六年級學生義賣籌款的統計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326" name="Rectangle 15">
            <a:extLst>
              <a:ext uri="{FF2B5EF4-FFF2-40B4-BE49-F238E27FC236}">
                <a16:creationId xmlns:a16="http://schemas.microsoft.com/office/drawing/2014/main" id="{C57FC5AF-8044-4925-80E7-1CA1823DE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4076700"/>
            <a:ext cx="7539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AutoNum type="alphaLcParenBoth"/>
            </a:pPr>
            <a:r>
              <a:rPr lang="zh-CN" altLang="en-US" sz="2800">
                <a:ea typeface="標楷體" panose="03000509000000000000" pitchFamily="65" charset="-120"/>
              </a:rPr>
              <a:t>哪一個</a:t>
            </a:r>
            <a:r>
              <a:rPr lang="zh-TW" altLang="en-US" sz="2800">
                <a:ea typeface="標楷體" panose="03000509000000000000" pitchFamily="65" charset="-120"/>
              </a:rPr>
              <a:t>班</a:t>
            </a:r>
            <a:r>
              <a:rPr lang="zh-CN" altLang="en-US" sz="2800">
                <a:ea typeface="標楷體" panose="03000509000000000000" pitchFamily="65" charset="-120"/>
              </a:rPr>
              <a:t>義賣籌得的款項最多</a:t>
            </a:r>
            <a:r>
              <a:rPr lang="zh-TW" altLang="en-US" sz="2800">
                <a:ea typeface="標楷體" panose="03000509000000000000" pitchFamily="65" charset="-120"/>
              </a:rPr>
              <a:t>？</a:t>
            </a:r>
            <a:r>
              <a:rPr lang="zh-CN" altLang="en-US" sz="2800">
                <a:ea typeface="標楷體" panose="03000509000000000000" pitchFamily="65" charset="-120"/>
              </a:rPr>
              <a:t>共籌得款項</a:t>
            </a:r>
            <a:endParaRPr lang="en-US" altLang="zh-CN" sz="2800">
              <a:ea typeface="標楷體" panose="03000509000000000000" pitchFamily="65" charset="-120"/>
            </a:endParaRPr>
          </a:p>
          <a:p>
            <a:r>
              <a:rPr lang="en-US" altLang="zh-CN" sz="2800">
                <a:ea typeface="標楷體" panose="03000509000000000000" pitchFamily="65" charset="-120"/>
              </a:rPr>
              <a:t>     </a:t>
            </a:r>
            <a:r>
              <a:rPr lang="zh-CN" altLang="en-US" sz="2800">
                <a:ea typeface="標楷體" panose="03000509000000000000" pitchFamily="65" charset="-120"/>
              </a:rPr>
              <a:t>多少</a:t>
            </a:r>
            <a:r>
              <a:rPr lang="zh-TW" altLang="en-US" sz="2800">
                <a:ea typeface="標楷體" panose="03000509000000000000" pitchFamily="65" charset="-120"/>
              </a:rPr>
              <a:t>？</a:t>
            </a:r>
            <a:r>
              <a:rPr lang="en-US" altLang="zh-TW" sz="2800">
                <a:ea typeface="標楷體" panose="03000509000000000000" pitchFamily="65" charset="-120"/>
              </a:rPr>
              <a:t>(</a:t>
            </a:r>
            <a:r>
              <a:rPr lang="zh-TW" altLang="en-US" sz="2800">
                <a:ea typeface="標楷體" panose="03000509000000000000" pitchFamily="65" charset="-120"/>
              </a:rPr>
              <a:t>只須寫出答案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                     </a:t>
            </a:r>
            <a:r>
              <a:rPr lang="zh-TW" altLang="en-US" sz="2800">
                <a:ea typeface="標楷體" panose="03000509000000000000" pitchFamily="65" charset="-120"/>
              </a:rPr>
              <a:t>   </a:t>
            </a:r>
            <a:r>
              <a:rPr lang="zh-TW" altLang="zh-CN" sz="2800">
                <a:ea typeface="標楷體" panose="03000509000000000000" pitchFamily="65" charset="-120"/>
              </a:rPr>
              <a:t>[2分]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9F73003-FBA8-496E-8A3C-322BBA97CCA6}"/>
              </a:ext>
            </a:extLst>
          </p:cNvPr>
          <p:cNvSpPr txBox="1"/>
          <p:nvPr/>
        </p:nvSpPr>
        <p:spPr>
          <a:xfrm>
            <a:off x="928688" y="4989513"/>
            <a:ext cx="39973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6A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350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400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750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763335D-468C-4EDA-8E80-634F0C5F46F7}"/>
              </a:ext>
            </a:extLst>
          </p:cNvPr>
          <p:cNvSpPr txBox="1"/>
          <p:nvPr/>
        </p:nvSpPr>
        <p:spPr>
          <a:xfrm>
            <a:off x="923925" y="5402263"/>
            <a:ext cx="38925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6B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400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300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700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813CB6C0-5CEC-45B4-A39E-42C075E0B559}"/>
              </a:ext>
            </a:extLst>
          </p:cNvPr>
          <p:cNvSpPr txBox="1"/>
          <p:nvPr/>
        </p:nvSpPr>
        <p:spPr>
          <a:xfrm>
            <a:off x="920750" y="5834063"/>
            <a:ext cx="39973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6C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500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300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8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D265A932-A919-4A5E-8D1B-E8B7ACDD49BB}"/>
              </a:ext>
            </a:extLst>
          </p:cNvPr>
          <p:cNvSpPr txBox="1"/>
          <p:nvPr/>
        </p:nvSpPr>
        <p:spPr>
          <a:xfrm>
            <a:off x="4964113" y="5402263"/>
            <a:ext cx="38909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6E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350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350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700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C934A506-110C-43EE-9695-484B1C916A41}"/>
              </a:ext>
            </a:extLst>
          </p:cNvPr>
          <p:cNvSpPr txBox="1"/>
          <p:nvPr/>
        </p:nvSpPr>
        <p:spPr>
          <a:xfrm>
            <a:off x="4964113" y="5834063"/>
            <a:ext cx="38909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6F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40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350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750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E17696-3027-42E6-9AC5-3F24955C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1484313"/>
            <a:ext cx="576263" cy="2184400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12E4F69-66AD-4183-8346-FD7FF3DA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1484313"/>
            <a:ext cx="576262" cy="2184400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50C1503-7271-460B-9EA3-533CB302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1125538"/>
            <a:ext cx="576263" cy="2546350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DAD33E0-4E57-405F-BB2A-6F43D898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3" y="1341438"/>
            <a:ext cx="576262" cy="2327275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4EF1F08-DCD2-487E-9F98-907F9BCC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1773238"/>
            <a:ext cx="574675" cy="1897062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03060D3-C4DE-4679-868E-DF68AA27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1557338"/>
            <a:ext cx="576263" cy="2106612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7" name="Line 116">
            <a:extLst>
              <a:ext uri="{FF2B5EF4-FFF2-40B4-BE49-F238E27FC236}">
                <a16:creationId xmlns:a16="http://schemas.microsoft.com/office/drawing/2014/main" id="{E6C027F6-EEF8-48BC-ABE8-DA2A6EDC60D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09713" y="4552950"/>
            <a:ext cx="45751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116">
            <a:extLst>
              <a:ext uri="{FF2B5EF4-FFF2-40B4-BE49-F238E27FC236}">
                <a16:creationId xmlns:a16="http://schemas.microsoft.com/office/drawing/2014/main" id="{F594BEB3-EDEA-4D2B-A33D-4C3B6070C00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6688" y="4532313"/>
            <a:ext cx="18002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116">
            <a:extLst>
              <a:ext uri="{FF2B5EF4-FFF2-40B4-BE49-F238E27FC236}">
                <a16:creationId xmlns:a16="http://schemas.microsoft.com/office/drawing/2014/main" id="{74E02AA0-1D5E-434F-9947-AED7D7B70F1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509713" y="4986338"/>
            <a:ext cx="6477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8FC71DA-5E6D-4E33-B1DE-BFC781BB7E51}"/>
              </a:ext>
            </a:extLst>
          </p:cNvPr>
          <p:cNvSpPr txBox="1"/>
          <p:nvPr/>
        </p:nvSpPr>
        <p:spPr>
          <a:xfrm>
            <a:off x="4964113" y="4986338"/>
            <a:ext cx="39973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6D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400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450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8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50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56346" name="Text Box 19">
            <a:extLst>
              <a:ext uri="{FF2B5EF4-FFF2-40B4-BE49-F238E27FC236}">
                <a16:creationId xmlns:a16="http://schemas.microsoft.com/office/drawing/2014/main" id="{B0241162-01B3-46B8-A416-49D71181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5186363"/>
            <a:ext cx="6775450" cy="1035050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_____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班籌得的款項最多，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共籌得款項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$_______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sz="2800" dirty="0">
              <a:solidFill>
                <a:srgbClr val="003399"/>
              </a:solidFill>
            </a:endParaRPr>
          </a:p>
          <a:p>
            <a:endParaRPr lang="zh-TW" altLang="en-US" sz="2800" dirty="0">
              <a:solidFill>
                <a:srgbClr val="003399"/>
              </a:solidFill>
            </a:endParaRPr>
          </a:p>
        </p:txBody>
      </p:sp>
      <p:sp>
        <p:nvSpPr>
          <p:cNvPr id="56347" name="Rectangle 22">
            <a:extLst>
              <a:ext uri="{FF2B5EF4-FFF2-40B4-BE49-F238E27FC236}">
                <a16:creationId xmlns:a16="http://schemas.microsoft.com/office/drawing/2014/main" id="{949BB6BA-3DAC-453E-A5A1-2FC352C0A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5162550"/>
            <a:ext cx="942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8E97D48C-ADE7-47DB-8DE0-F5E193F1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162550"/>
            <a:ext cx="64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6D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9E053E54-28E1-402A-84A4-877E36792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5605463"/>
            <a:ext cx="78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850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4E1B2578-1BF5-4D16-8A85-1A3C6E86F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5603875"/>
            <a:ext cx="942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5" grpId="0" animBg="1"/>
      <p:bldP spid="5" grpId="1" animBg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/>
      <p:bldP spid="17" grpId="1"/>
      <p:bldP spid="56346" grpId="0" animBg="1"/>
      <p:bldP spid="56347" grpId="0"/>
      <p:bldP spid="30" grpId="0"/>
      <p:bldP spid="32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>
            <a:extLst>
              <a:ext uri="{FF2B5EF4-FFF2-40B4-BE49-F238E27FC236}">
                <a16:creationId xmlns:a16="http://schemas.microsoft.com/office/drawing/2014/main" id="{7776118B-1909-4AF9-97D8-A9309993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3590"/>
          <a:stretch>
            <a:fillRect/>
          </a:stretch>
        </p:blipFill>
        <p:spPr bwMode="auto">
          <a:xfrm>
            <a:off x="1406525" y="833438"/>
            <a:ext cx="63309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5">
            <a:extLst>
              <a:ext uri="{FF2B5EF4-FFF2-40B4-BE49-F238E27FC236}">
                <a16:creationId xmlns:a16="http://schemas.microsoft.com/office/drawing/2014/main" id="{23716F02-1D43-4A94-AB0A-7D7A0632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644900"/>
            <a:ext cx="7380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上圖顯示六年級學生義賣籌款的統計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8" name="Rectangle 15">
            <a:extLst>
              <a:ext uri="{FF2B5EF4-FFF2-40B4-BE49-F238E27FC236}">
                <a16:creationId xmlns:a16="http://schemas.microsoft.com/office/drawing/2014/main" id="{8EAC30C8-9150-428C-B70D-FDC69A3AD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76700"/>
            <a:ext cx="74882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</a:rPr>
              <a:t>(b) </a:t>
            </a:r>
            <a:r>
              <a:rPr lang="zh-TW" altLang="en-US" sz="2800">
                <a:ea typeface="標楷體" panose="03000509000000000000" pitchFamily="65" charset="-120"/>
              </a:rPr>
              <a:t>某個班女生多籌得</a:t>
            </a:r>
            <a:r>
              <a:rPr lang="en-US" altLang="zh-TW" sz="2800">
                <a:ea typeface="標楷體" panose="03000509000000000000" pitchFamily="65" charset="-120"/>
              </a:rPr>
              <a:t>$100</a:t>
            </a:r>
            <a:r>
              <a:rPr lang="zh-TW" altLang="en-US" sz="2800">
                <a:ea typeface="標楷體" panose="03000509000000000000" pitchFamily="65" charset="-120"/>
              </a:rPr>
              <a:t>款項後，發現該班 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女生籌得的款項，由原先比男生籌得的款項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en-US" altLang="zh-TW" sz="2800">
                <a:ea typeface="標楷體" panose="03000509000000000000" pitchFamily="65" charset="-120"/>
              </a:rPr>
              <a:t>   </a:t>
            </a:r>
            <a:r>
              <a:rPr lang="zh-TW" altLang="en-US" sz="2800">
                <a:ea typeface="標楷體" panose="03000509000000000000" pitchFamily="65" charset="-120"/>
              </a:rPr>
              <a:t>  少變爲較多。在答題紙上畫出代表該班新的</a:t>
            </a:r>
            <a:endParaRPr lang="en-US" altLang="zh-TW" sz="2800">
              <a:ea typeface="標楷體" panose="03000509000000000000" pitchFamily="65" charset="-120"/>
            </a:endParaRPr>
          </a:p>
          <a:p>
            <a:r>
              <a:rPr lang="zh-TW" altLang="en-US" sz="2800">
                <a:ea typeface="標楷體" panose="03000509000000000000" pitchFamily="65" charset="-120"/>
              </a:rPr>
              <a:t>     籌款金額的棒。                                   </a:t>
            </a:r>
            <a:r>
              <a:rPr lang="zh-TW" altLang="zh-CN" sz="2800">
                <a:ea typeface="標楷體" panose="03000509000000000000" pitchFamily="65" charset="-120"/>
              </a:rPr>
              <a:t>[2分]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30" name="Line 116">
            <a:extLst>
              <a:ext uri="{FF2B5EF4-FFF2-40B4-BE49-F238E27FC236}">
                <a16:creationId xmlns:a16="http://schemas.microsoft.com/office/drawing/2014/main" id="{F7951C85-C705-43E5-863E-13B60354B3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68438" y="4984750"/>
            <a:ext cx="24447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116">
            <a:extLst>
              <a:ext uri="{FF2B5EF4-FFF2-40B4-BE49-F238E27FC236}">
                <a16:creationId xmlns:a16="http://schemas.microsoft.com/office/drawing/2014/main" id="{23F662E1-48F8-4D6D-BA05-D6B094939B9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33913" y="4978400"/>
            <a:ext cx="36004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116">
            <a:extLst>
              <a:ext uri="{FF2B5EF4-FFF2-40B4-BE49-F238E27FC236}">
                <a16:creationId xmlns:a16="http://schemas.microsoft.com/office/drawing/2014/main" id="{2C4844B1-D161-4813-974E-407E7B8ACEA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06525" y="5407025"/>
            <a:ext cx="3571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1C6D03B-D45B-4563-BBCA-2B8E5534F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1484313"/>
            <a:ext cx="576263" cy="2184400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2E20FE8-AF2C-441F-A302-3497732A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3" y="1341438"/>
            <a:ext cx="576262" cy="2327275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02B2777-86E5-4077-B6A2-9CFF63D7C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1773238"/>
            <a:ext cx="574675" cy="1897062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89D6351A-D3DF-4258-B62C-868E1201FAE1}"/>
              </a:ext>
            </a:extLst>
          </p:cNvPr>
          <p:cNvSpPr txBox="1"/>
          <p:nvPr/>
        </p:nvSpPr>
        <p:spPr>
          <a:xfrm>
            <a:off x="6718300" y="2208213"/>
            <a:ext cx="23431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</a:t>
            </a:r>
            <a:r>
              <a:rPr lang="en-US" altLang="zh-CN" sz="2800" dirty="0">
                <a:solidFill>
                  <a:srgbClr val="003399"/>
                </a:solidFill>
              </a:rPr>
              <a:t>D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endParaRPr lang="en-US" altLang="zh-TW" sz="2800" dirty="0">
              <a:solidFill>
                <a:srgbClr val="003399"/>
              </a:solidFill>
              <a:latin typeface="+mn-lt"/>
            </a:endParaRPr>
          </a:p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4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5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zh-CN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800" dirty="0">
                <a:solidFill>
                  <a:srgbClr val="003399"/>
                </a:solidFill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40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AD2ED643-E25A-42F4-8540-B32519F3B7F1}"/>
              </a:ext>
            </a:extLst>
          </p:cNvPr>
          <p:cNvSpPr txBox="1"/>
          <p:nvPr/>
        </p:nvSpPr>
        <p:spPr>
          <a:xfrm>
            <a:off x="6718300" y="2203450"/>
            <a:ext cx="23431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</a:t>
            </a:r>
            <a:r>
              <a:rPr lang="en-US" altLang="zh-CN" sz="2800" dirty="0">
                <a:solidFill>
                  <a:srgbClr val="003399"/>
                </a:solidFill>
              </a:rPr>
              <a:t>E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endParaRPr lang="en-US" altLang="zh-TW" sz="2800" dirty="0">
              <a:solidFill>
                <a:srgbClr val="003399"/>
              </a:solidFill>
              <a:latin typeface="+mn-lt"/>
            </a:endParaRPr>
          </a:p>
          <a:p>
            <a:pPr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35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</a:rPr>
              <a:t>=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35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7D303E3-8C83-457A-B342-F1B26A9B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2816225"/>
            <a:ext cx="56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0881A2A-F490-444F-93A8-8B7A7E627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2816225"/>
            <a:ext cx="56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AE4DD85-C9C6-4328-B9AD-969FB2E81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2816225"/>
            <a:ext cx="56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8623B68-DDD9-4752-80E6-2CDB7026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2816225"/>
            <a:ext cx="56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B8D1F4A9-E25A-48D8-B226-F65E3BE0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1484313"/>
            <a:ext cx="576262" cy="2184400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E8B4539-CECB-4213-B8D6-D2FC3970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1125538"/>
            <a:ext cx="576263" cy="2546350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B9532B0-8FEA-483F-9844-5936FB9B5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1557338"/>
            <a:ext cx="576263" cy="2106612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CE87D3A7-FB9B-44E5-A4DC-0E8D65F45717}"/>
              </a:ext>
            </a:extLst>
          </p:cNvPr>
          <p:cNvSpPr txBox="1"/>
          <p:nvPr/>
        </p:nvSpPr>
        <p:spPr>
          <a:xfrm>
            <a:off x="1316038" y="5824538"/>
            <a:ext cx="39036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6B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3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10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400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56" name="TextBox 15">
            <a:extLst>
              <a:ext uri="{FF2B5EF4-FFF2-40B4-BE49-F238E27FC236}">
                <a16:creationId xmlns:a16="http://schemas.microsoft.com/office/drawing/2014/main" id="{9CB21F3B-CC77-4D8B-8649-94328F0E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822950"/>
            <a:ext cx="191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</a:rPr>
              <a:t>40</a:t>
            </a:r>
            <a:r>
              <a:rPr lang="en-US" altLang="zh-CN" sz="2800">
                <a:solidFill>
                  <a:srgbClr val="003399"/>
                </a:solidFill>
              </a:rPr>
              <a:t>0</a:t>
            </a:r>
            <a:r>
              <a:rPr lang="zh-TW" altLang="en-US" sz="2800">
                <a:solidFill>
                  <a:srgbClr val="003399"/>
                </a:solidFill>
              </a:rPr>
              <a:t> </a:t>
            </a:r>
            <a:r>
              <a:rPr lang="en-US" altLang="zh-TW" sz="2800">
                <a:solidFill>
                  <a:srgbClr val="003399"/>
                </a:solidFill>
              </a:rPr>
              <a:t>= 40</a:t>
            </a:r>
            <a:r>
              <a:rPr lang="en-US" altLang="zh-CN" sz="2800">
                <a:solidFill>
                  <a:srgbClr val="003399"/>
                </a:solidFill>
              </a:rPr>
              <a:t>0</a:t>
            </a:r>
            <a:endParaRPr lang="zh-CN" altLang="en-US" sz="2800">
              <a:solidFill>
                <a:srgbClr val="003399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ACFD430-41D5-422F-A765-072D3BDA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2816225"/>
            <a:ext cx="56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8" name="TextBox 15">
            <a:extLst>
              <a:ext uri="{FF2B5EF4-FFF2-40B4-BE49-F238E27FC236}">
                <a16:creationId xmlns:a16="http://schemas.microsoft.com/office/drawing/2014/main" id="{6DA72B21-F877-4AFB-8A68-FCE668CDE241}"/>
              </a:ext>
            </a:extLst>
          </p:cNvPr>
          <p:cNvSpPr txBox="1"/>
          <p:nvPr/>
        </p:nvSpPr>
        <p:spPr>
          <a:xfrm>
            <a:off x="1316038" y="5830888"/>
            <a:ext cx="39036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6C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3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10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400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9E529E3B-9A13-4E69-8C51-AC992FB0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5815013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</a:rPr>
              <a:t>40</a:t>
            </a:r>
            <a:r>
              <a:rPr lang="en-US" altLang="zh-CN" sz="2800">
                <a:solidFill>
                  <a:srgbClr val="003399"/>
                </a:solidFill>
              </a:rPr>
              <a:t>0</a:t>
            </a:r>
            <a:r>
              <a:rPr lang="zh-TW" altLang="en-US" sz="2800">
                <a:solidFill>
                  <a:srgbClr val="003399"/>
                </a:solidFill>
              </a:rPr>
              <a:t>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sz="2800">
                <a:solidFill>
                  <a:srgbClr val="003399"/>
                </a:solidFill>
              </a:rPr>
              <a:t> 50</a:t>
            </a:r>
            <a:r>
              <a:rPr lang="en-US" altLang="zh-CN" sz="2800">
                <a:solidFill>
                  <a:srgbClr val="003399"/>
                </a:solidFill>
              </a:rPr>
              <a:t>0</a:t>
            </a:r>
            <a:endParaRPr lang="zh-CN" altLang="en-US" sz="2800">
              <a:solidFill>
                <a:srgbClr val="003399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CE58D11-CDAE-4974-B580-450BFC91B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2819400"/>
            <a:ext cx="56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36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36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1" name="TextBox 15">
            <a:extLst>
              <a:ext uri="{FF2B5EF4-FFF2-40B4-BE49-F238E27FC236}">
                <a16:creationId xmlns:a16="http://schemas.microsoft.com/office/drawing/2014/main" id="{47F86B4F-DFD3-4F3B-AD79-5AF20E3AF485}"/>
              </a:ext>
            </a:extLst>
          </p:cNvPr>
          <p:cNvSpPr txBox="1"/>
          <p:nvPr/>
        </p:nvSpPr>
        <p:spPr>
          <a:xfrm>
            <a:off x="1316038" y="5829300"/>
            <a:ext cx="39036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6F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3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50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10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450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B3F013E6-345D-4C85-8C56-858FC41C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5830888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</a:rPr>
              <a:t>45</a:t>
            </a:r>
            <a:r>
              <a:rPr lang="en-US" altLang="zh-CN" sz="2800">
                <a:solidFill>
                  <a:srgbClr val="003399"/>
                </a:solidFill>
              </a:rPr>
              <a:t>0</a:t>
            </a:r>
            <a:r>
              <a:rPr lang="zh-TW" altLang="en-US" sz="2800">
                <a:solidFill>
                  <a:srgbClr val="003399"/>
                </a:solidFill>
              </a:rPr>
              <a:t> 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en-US" altLang="zh-TW" sz="2800">
                <a:solidFill>
                  <a:srgbClr val="003399"/>
                </a:solidFill>
              </a:rPr>
              <a:t> 40</a:t>
            </a:r>
            <a:r>
              <a:rPr lang="en-US" altLang="zh-CN" sz="2800">
                <a:solidFill>
                  <a:srgbClr val="003399"/>
                </a:solidFill>
              </a:rPr>
              <a:t>0</a:t>
            </a:r>
            <a:endParaRPr lang="zh-CN" altLang="en-US" sz="2800">
              <a:solidFill>
                <a:srgbClr val="003399"/>
              </a:solidFill>
            </a:endParaRPr>
          </a:p>
        </p:txBody>
      </p:sp>
      <p:sp>
        <p:nvSpPr>
          <p:cNvPr id="63" name="Line 116">
            <a:extLst>
              <a:ext uri="{FF2B5EF4-FFF2-40B4-BE49-F238E27FC236}">
                <a16:creationId xmlns:a16="http://schemas.microsoft.com/office/drawing/2014/main" id="{B89160D1-D2DD-4762-8E01-626BC9FCFB7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68438" y="5407025"/>
            <a:ext cx="17256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TextBox 10">
            <a:extLst>
              <a:ext uri="{FF2B5EF4-FFF2-40B4-BE49-F238E27FC236}">
                <a16:creationId xmlns:a16="http://schemas.microsoft.com/office/drawing/2014/main" id="{7B3E70D3-DD47-4D03-9EF0-F059C665CC66}"/>
              </a:ext>
            </a:extLst>
          </p:cNvPr>
          <p:cNvSpPr txBox="1"/>
          <p:nvPr/>
        </p:nvSpPr>
        <p:spPr>
          <a:xfrm>
            <a:off x="6718300" y="2211388"/>
            <a:ext cx="23431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6</a:t>
            </a:r>
            <a:r>
              <a:rPr lang="en-US" altLang="zh-CN" sz="2800" dirty="0">
                <a:solidFill>
                  <a:srgbClr val="003399"/>
                </a:solidFill>
              </a:rPr>
              <a:t>A</a:t>
            </a:r>
            <a:r>
              <a:rPr lang="zh-TW" altLang="en-US" sz="2800" dirty="0">
                <a:solidFill>
                  <a:srgbClr val="003399"/>
                </a:solidFill>
                <a:ea typeface="標楷體" charset="-120"/>
              </a:rPr>
              <a:t>班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：</a:t>
            </a:r>
            <a:endParaRPr lang="en-US" altLang="zh-TW" sz="2800" dirty="0">
              <a:solidFill>
                <a:srgbClr val="003399"/>
              </a:solidFill>
              <a:latin typeface="+mn-lt"/>
            </a:endParaRPr>
          </a:p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4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0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</a:t>
            </a:r>
            <a:r>
              <a:rPr lang="zh-TW" altLang="en-US" sz="2800" dirty="0">
                <a:solidFill>
                  <a:srgbClr val="003399"/>
                </a:solidFill>
                <a:latin typeface="+mn-lt"/>
              </a:rPr>
              <a:t> </a:t>
            </a:r>
            <a:r>
              <a:rPr lang="zh-CN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2800" dirty="0">
                <a:solidFill>
                  <a:srgbClr val="003399"/>
                </a:solidFill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</a:rPr>
              <a:t>35</a:t>
            </a:r>
            <a:r>
              <a:rPr lang="en-US" altLang="zh-CN" sz="2800" dirty="0">
                <a:solidFill>
                  <a:srgbClr val="003399"/>
                </a:solidFill>
                <a:latin typeface="+mn-lt"/>
              </a:rPr>
              <a:t>0</a:t>
            </a:r>
            <a:endParaRPr lang="zh-CN" altLang="en-US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5" name="Line 116">
            <a:extLst>
              <a:ext uri="{FF2B5EF4-FFF2-40B4-BE49-F238E27FC236}">
                <a16:creationId xmlns:a16="http://schemas.microsoft.com/office/drawing/2014/main" id="{4521BFF2-27CF-4575-B88B-6DB418C13857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46350" y="4562475"/>
            <a:ext cx="37068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3A4F9E-8088-4A3A-A25A-7C6D4E77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1417638"/>
            <a:ext cx="179387" cy="433387"/>
          </a:xfrm>
          <a:prstGeom prst="rect">
            <a:avLst/>
          </a:prstGeom>
          <a:solidFill>
            <a:srgbClr val="FF7C80">
              <a:alpha val="90195"/>
            </a:srgbClr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B567924F-FE63-45B6-B107-A6761FCDA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288" y="2238375"/>
            <a:ext cx="252412" cy="250825"/>
          </a:xfrm>
          <a:prstGeom prst="rect">
            <a:avLst/>
          </a:prstGeom>
          <a:solidFill>
            <a:srgbClr val="FF7C80">
              <a:alpha val="90195"/>
            </a:srgbClr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4" grpId="0"/>
      <p:bldP spid="64" grpId="1"/>
      <p:bldP spid="2" grpId="0" animBg="1"/>
      <p:bldP spid="6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>
            <a:extLst>
              <a:ext uri="{FF2B5EF4-FFF2-40B4-BE49-F238E27FC236}">
                <a16:creationId xmlns:a16="http://schemas.microsoft.com/office/drawing/2014/main" id="{015F57DB-9FE9-4133-B6C1-3B6EF634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662238"/>
            <a:ext cx="833913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一盒膠珠售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$2.6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，有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粒膠珠。一盒膠棒售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$7.9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枝膠棒，其中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枝膠棒各長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15cm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，其餘的各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10cm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(a)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琳達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購買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盒膠珠和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盒膠棒，她共須付款多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少？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)                              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[2分]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Line 116">
            <a:extLst>
              <a:ext uri="{FF2B5EF4-FFF2-40B4-BE49-F238E27FC236}">
                <a16:creationId xmlns:a16="http://schemas.microsoft.com/office/drawing/2014/main" id="{62D03E9C-8E69-474A-BDF1-3A1FDD33567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55688" y="3141663"/>
            <a:ext cx="25082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2e">
            <a:extLst>
              <a:ext uri="{FF2B5EF4-FFF2-40B4-BE49-F238E27FC236}">
                <a16:creationId xmlns:a16="http://schemas.microsoft.com/office/drawing/2014/main" id="{3FF557EC-73CA-436E-86CE-7C1AC4A2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02300"/>
            <a:ext cx="243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她共須付款：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4" name="2e">
            <a:extLst>
              <a:ext uri="{FF2B5EF4-FFF2-40B4-BE49-F238E27FC236}">
                <a16:creationId xmlns:a16="http://schemas.microsoft.com/office/drawing/2014/main" id="{4C98E042-01C1-4BE3-AECD-A936D451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5715000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2.6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2e">
            <a:extLst>
              <a:ext uri="{FF2B5EF4-FFF2-40B4-BE49-F238E27FC236}">
                <a16:creationId xmlns:a16="http://schemas.microsoft.com/office/drawing/2014/main" id="{49594EA0-DA57-4C80-895A-D61124765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5715000"/>
            <a:ext cx="149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= $47.3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2e">
            <a:extLst>
              <a:ext uri="{FF2B5EF4-FFF2-40B4-BE49-F238E27FC236}">
                <a16:creationId xmlns:a16="http://schemas.microsoft.com/office/drawing/2014/main" id="{50AB39B0-6F4C-40AD-9E63-5396648BD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715000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7.9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5 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8380" name="Text Box 19">
            <a:extLst>
              <a:ext uri="{FF2B5EF4-FFF2-40B4-BE49-F238E27FC236}">
                <a16:creationId xmlns:a16="http://schemas.microsoft.com/office/drawing/2014/main" id="{19DCCA7C-EBDD-4A12-8CB8-83F681C0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53013"/>
            <a:ext cx="7200900" cy="603250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她共須付款</a:t>
            </a:r>
            <a:r>
              <a:rPr lang="en-US" altLang="zh-CN" sz="2800" dirty="0">
                <a:latin typeface="+mj-lt"/>
                <a:ea typeface="標楷體" panose="03000509000000000000" pitchFamily="65" charset="-120"/>
              </a:rPr>
              <a:t>$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56B0114A-371A-4869-8B68-9595FF2D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5062538"/>
            <a:ext cx="96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47.3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07ED1BEB-3E7D-4986-A480-02765B4C3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3" y="5037138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8379" name="组合 9">
            <a:extLst>
              <a:ext uri="{FF2B5EF4-FFF2-40B4-BE49-F238E27FC236}">
                <a16:creationId xmlns:a16="http://schemas.microsoft.com/office/drawing/2014/main" id="{0537E6D8-15C7-4DC8-9B91-E563D872C124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741363"/>
            <a:ext cx="7286625" cy="1882775"/>
            <a:chOff x="730120" y="1146573"/>
            <a:chExt cx="7286707" cy="1881249"/>
          </a:xfrm>
        </p:grpSpPr>
        <p:pic>
          <p:nvPicPr>
            <p:cNvPr id="58383" name="图片 3">
              <a:extLst>
                <a:ext uri="{FF2B5EF4-FFF2-40B4-BE49-F238E27FC236}">
                  <a16:creationId xmlns:a16="http://schemas.microsoft.com/office/drawing/2014/main" id="{6486B979-D953-4AF7-BACB-8393E4018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3" r="38737" b="75089"/>
            <a:stretch>
              <a:fillRect/>
            </a:stretch>
          </p:blipFill>
          <p:spPr bwMode="auto">
            <a:xfrm>
              <a:off x="1209830" y="1146573"/>
              <a:ext cx="3096344" cy="79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4" name="图片 31">
              <a:extLst>
                <a:ext uri="{FF2B5EF4-FFF2-40B4-BE49-F238E27FC236}">
                  <a16:creationId xmlns:a16="http://schemas.microsoft.com/office/drawing/2014/main" id="{94FE92E8-5035-4AC9-8362-E4C9F218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08" r="26949" b="32256"/>
            <a:stretch>
              <a:fillRect/>
            </a:stretch>
          </p:blipFill>
          <p:spPr bwMode="auto">
            <a:xfrm>
              <a:off x="730120" y="1996292"/>
              <a:ext cx="4139391" cy="1012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5" name="图片 32">
              <a:extLst>
                <a:ext uri="{FF2B5EF4-FFF2-40B4-BE49-F238E27FC236}">
                  <a16:creationId xmlns:a16="http://schemas.microsoft.com/office/drawing/2014/main" id="{6D74F449-C713-4CA6-BB9E-64A8CCFD0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3" t="67653" r="26584"/>
            <a:stretch>
              <a:fillRect/>
            </a:stretch>
          </p:blipFill>
          <p:spPr bwMode="auto">
            <a:xfrm>
              <a:off x="5039352" y="2035696"/>
              <a:ext cx="1655332" cy="98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图片 39">
              <a:extLst>
                <a:ext uri="{FF2B5EF4-FFF2-40B4-BE49-F238E27FC236}">
                  <a16:creationId xmlns:a16="http://schemas.microsoft.com/office/drawing/2014/main" id="{73DC756E-4D41-4569-9271-D31C50CBD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4" t="35941" r="717" b="31712"/>
            <a:stretch>
              <a:fillRect/>
            </a:stretch>
          </p:blipFill>
          <p:spPr bwMode="auto">
            <a:xfrm>
              <a:off x="6736811" y="2042005"/>
              <a:ext cx="1280016" cy="98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7" name="图片 7">
              <a:extLst>
                <a:ext uri="{FF2B5EF4-FFF2-40B4-BE49-F238E27FC236}">
                  <a16:creationId xmlns:a16="http://schemas.microsoft.com/office/drawing/2014/main" id="{A7788F0A-1296-4783-A5C6-2F98033A9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699" y="1520682"/>
              <a:ext cx="485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8" name="图片 8">
              <a:extLst>
                <a:ext uri="{FF2B5EF4-FFF2-40B4-BE49-F238E27FC236}">
                  <a16:creationId xmlns:a16="http://schemas.microsoft.com/office/drawing/2014/main" id="{DFA0DDB8-EB9E-415B-97EC-0BE5223A9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116" y="2504282"/>
              <a:ext cx="500375" cy="27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Line 116">
            <a:extLst>
              <a:ext uri="{FF2B5EF4-FFF2-40B4-BE49-F238E27FC236}">
                <a16:creationId xmlns:a16="http://schemas.microsoft.com/office/drawing/2014/main" id="{D8125FD6-26A5-4189-95A6-8299DB1277C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981325" y="4484688"/>
            <a:ext cx="12954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16">
            <a:extLst>
              <a:ext uri="{FF2B5EF4-FFF2-40B4-BE49-F238E27FC236}">
                <a16:creationId xmlns:a16="http://schemas.microsoft.com/office/drawing/2014/main" id="{0736AA07-753A-4387-994A-183DA7C2F36C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867400" y="3135313"/>
            <a:ext cx="25098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16">
            <a:extLst>
              <a:ext uri="{FF2B5EF4-FFF2-40B4-BE49-F238E27FC236}">
                <a16:creationId xmlns:a16="http://schemas.microsoft.com/office/drawing/2014/main" id="{645C8C51-3CB9-4699-8344-A7A7122B585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00575" y="4484688"/>
            <a:ext cx="12954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4" grpId="0"/>
      <p:bldP spid="34" grpId="1"/>
      <p:bldP spid="35" grpId="0"/>
      <p:bldP spid="35" grpId="1"/>
      <p:bldP spid="38" grpId="0"/>
      <p:bldP spid="38" grpId="1"/>
      <p:bldP spid="58380" grpId="0" animBg="1"/>
      <p:bldP spid="28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9">
            <a:extLst>
              <a:ext uri="{FF2B5EF4-FFF2-40B4-BE49-F238E27FC236}">
                <a16:creationId xmlns:a16="http://schemas.microsoft.com/office/drawing/2014/main" id="{FF08AC93-1C05-48FB-9863-7FE91551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559175"/>
            <a:ext cx="5951537" cy="267811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395" name="Text Box 5">
            <a:extLst>
              <a:ext uri="{FF2B5EF4-FFF2-40B4-BE49-F238E27FC236}">
                <a16:creationId xmlns:a16="http://schemas.microsoft.com/office/drawing/2014/main" id="{F1483127-B9BC-41F5-8AC2-B73531143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19375"/>
            <a:ext cx="82470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. (b)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琳達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用一盒膠珠和一盒膠棒製作了一個長方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體，在答題紙上畫出該長方體的摺紙圖樣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</a:p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[2分]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" name="2e">
            <a:extLst>
              <a:ext uri="{FF2B5EF4-FFF2-40B4-BE49-F238E27FC236}">
                <a16:creationId xmlns:a16="http://schemas.microsoft.com/office/drawing/2014/main" id="{C954545A-C612-489E-AED4-077358E0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5661025"/>
            <a:ext cx="808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71A881AF-C72A-4523-850A-7762C2F1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4733925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9398" name="组合 43">
            <a:extLst>
              <a:ext uri="{FF2B5EF4-FFF2-40B4-BE49-F238E27FC236}">
                <a16:creationId xmlns:a16="http://schemas.microsoft.com/office/drawing/2014/main" id="{28EDFA31-752D-4C3A-A6A8-A87D976E543C}"/>
              </a:ext>
            </a:extLst>
          </p:cNvPr>
          <p:cNvGrpSpPr>
            <a:grpSpLocks/>
          </p:cNvGrpSpPr>
          <p:nvPr/>
        </p:nvGrpSpPr>
        <p:grpSpPr bwMode="auto">
          <a:xfrm>
            <a:off x="1455738" y="728663"/>
            <a:ext cx="6500812" cy="1660525"/>
            <a:chOff x="730120" y="1146573"/>
            <a:chExt cx="7368335" cy="1881249"/>
          </a:xfrm>
        </p:grpSpPr>
        <p:pic>
          <p:nvPicPr>
            <p:cNvPr id="59598" name="图片 44">
              <a:extLst>
                <a:ext uri="{FF2B5EF4-FFF2-40B4-BE49-F238E27FC236}">
                  <a16:creationId xmlns:a16="http://schemas.microsoft.com/office/drawing/2014/main" id="{EFF36B67-B296-47BE-85D5-27BEC6B01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3" r="38737" b="75089"/>
            <a:stretch>
              <a:fillRect/>
            </a:stretch>
          </p:blipFill>
          <p:spPr bwMode="auto">
            <a:xfrm>
              <a:off x="1172759" y="1146573"/>
              <a:ext cx="3096344" cy="79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99" name="图片 45">
              <a:extLst>
                <a:ext uri="{FF2B5EF4-FFF2-40B4-BE49-F238E27FC236}">
                  <a16:creationId xmlns:a16="http://schemas.microsoft.com/office/drawing/2014/main" id="{BEC2D321-7937-49AE-BD3A-A6113AD0D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08" r="26949" b="32256"/>
            <a:stretch>
              <a:fillRect/>
            </a:stretch>
          </p:blipFill>
          <p:spPr bwMode="auto">
            <a:xfrm>
              <a:off x="730120" y="1996292"/>
              <a:ext cx="4139391" cy="1012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600" name="图片 46">
              <a:extLst>
                <a:ext uri="{FF2B5EF4-FFF2-40B4-BE49-F238E27FC236}">
                  <a16:creationId xmlns:a16="http://schemas.microsoft.com/office/drawing/2014/main" id="{208F65D6-B213-4E67-B926-BA90E25A8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3" t="67653" r="26584"/>
            <a:stretch>
              <a:fillRect/>
            </a:stretch>
          </p:blipFill>
          <p:spPr bwMode="auto">
            <a:xfrm>
              <a:off x="5039352" y="2035696"/>
              <a:ext cx="1655332" cy="98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601" name="图片 47">
              <a:extLst>
                <a:ext uri="{FF2B5EF4-FFF2-40B4-BE49-F238E27FC236}">
                  <a16:creationId xmlns:a16="http://schemas.microsoft.com/office/drawing/2014/main" id="{ADE0F6C4-5F34-4C80-9C6B-5B78656EE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4" t="35941" r="717" b="31712"/>
            <a:stretch>
              <a:fillRect/>
            </a:stretch>
          </p:blipFill>
          <p:spPr bwMode="auto">
            <a:xfrm>
              <a:off x="6818439" y="2042005"/>
              <a:ext cx="1280016" cy="98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602" name="图片 48">
              <a:extLst>
                <a:ext uri="{FF2B5EF4-FFF2-40B4-BE49-F238E27FC236}">
                  <a16:creationId xmlns:a16="http://schemas.microsoft.com/office/drawing/2014/main" id="{00DA6C1E-C7EC-4FA7-AF35-5F14F81E0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628" y="1520682"/>
              <a:ext cx="485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603" name="图片 49">
              <a:extLst>
                <a:ext uri="{FF2B5EF4-FFF2-40B4-BE49-F238E27FC236}">
                  <a16:creationId xmlns:a16="http://schemas.microsoft.com/office/drawing/2014/main" id="{B96DE202-9A96-4CD0-8E45-16D1A5C3C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116" y="2504282"/>
              <a:ext cx="500375" cy="27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TextBox 10">
            <a:extLst>
              <a:ext uri="{FF2B5EF4-FFF2-40B4-BE49-F238E27FC236}">
                <a16:creationId xmlns:a16="http://schemas.microsoft.com/office/drawing/2014/main" id="{74D66F0F-F09E-4A29-8DD8-EC07A7356C34}"/>
              </a:ext>
            </a:extLst>
          </p:cNvPr>
          <p:cNvSpPr txBox="1"/>
          <p:nvPr/>
        </p:nvSpPr>
        <p:spPr>
          <a:xfrm>
            <a:off x="4029075" y="2284413"/>
            <a:ext cx="841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</a:rPr>
              <a:t>15cm</a:t>
            </a:r>
            <a:endParaRPr lang="zh-CN" altLang="en-US" sz="2000" dirty="0">
              <a:latin typeface="+mn-lt"/>
            </a:endParaRPr>
          </a:p>
        </p:txBody>
      </p:sp>
      <p:sp>
        <p:nvSpPr>
          <p:cNvPr id="64" name="TextBox 10">
            <a:extLst>
              <a:ext uri="{FF2B5EF4-FFF2-40B4-BE49-F238E27FC236}">
                <a16:creationId xmlns:a16="http://schemas.microsoft.com/office/drawing/2014/main" id="{988457F9-FB9E-414F-B403-EEF962451CDC}"/>
              </a:ext>
            </a:extLst>
          </p:cNvPr>
          <p:cNvSpPr txBox="1"/>
          <p:nvPr/>
        </p:nvSpPr>
        <p:spPr>
          <a:xfrm>
            <a:off x="5603875" y="2292350"/>
            <a:ext cx="8397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</a:rPr>
              <a:t>15cm</a:t>
            </a:r>
            <a:endParaRPr lang="zh-CN" altLang="en-US" sz="2000" dirty="0">
              <a:latin typeface="+mn-lt"/>
            </a:endParaRPr>
          </a:p>
        </p:txBody>
      </p:sp>
      <p:sp>
        <p:nvSpPr>
          <p:cNvPr id="65" name="TextBox 10">
            <a:extLst>
              <a:ext uri="{FF2B5EF4-FFF2-40B4-BE49-F238E27FC236}">
                <a16:creationId xmlns:a16="http://schemas.microsoft.com/office/drawing/2014/main" id="{E42CF50C-1C43-4CE3-A97D-5E87A05C9EC9}"/>
              </a:ext>
            </a:extLst>
          </p:cNvPr>
          <p:cNvSpPr txBox="1"/>
          <p:nvPr/>
        </p:nvSpPr>
        <p:spPr>
          <a:xfrm>
            <a:off x="7019925" y="2289175"/>
            <a:ext cx="8397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+mn-lt"/>
              </a:rPr>
              <a:t>10cm</a:t>
            </a:r>
            <a:endParaRPr lang="zh-CN" altLang="en-US" sz="2000" dirty="0">
              <a:latin typeface="+mn-lt"/>
            </a:endParaRPr>
          </a:p>
        </p:txBody>
      </p:sp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43CDF208-FAEA-4FFA-9F59-486000BFCD0F}"/>
              </a:ext>
            </a:extLst>
          </p:cNvPr>
          <p:cNvGraphicFramePr>
            <a:graphicFrameLocks noGrp="1"/>
          </p:cNvGraphicFramePr>
          <p:nvPr/>
        </p:nvGraphicFramePr>
        <p:xfrm>
          <a:off x="1762125" y="3694113"/>
          <a:ext cx="3175004" cy="2268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67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zh-TW" altLang="en-US" sz="1800" dirty="0"/>
                    </a:p>
                  </a:txBody>
                  <a:tcPr marL="91456" marR="91456" marT="45679" marB="4567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67" name="组合 1">
            <a:extLst>
              <a:ext uri="{FF2B5EF4-FFF2-40B4-BE49-F238E27FC236}">
                <a16:creationId xmlns:a16="http://schemas.microsoft.com/office/drawing/2014/main" id="{BCF6CCB1-6796-4AE8-948C-8A00EA240244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5681663"/>
            <a:ext cx="1017587" cy="638175"/>
            <a:chOff x="4961893" y="5181151"/>
            <a:chExt cx="1017889" cy="639125"/>
          </a:xfrm>
        </p:grpSpPr>
        <p:cxnSp>
          <p:nvCxnSpPr>
            <p:cNvPr id="59594" name="直接箭头连接符 9">
              <a:extLst>
                <a:ext uri="{FF2B5EF4-FFF2-40B4-BE49-F238E27FC236}">
                  <a16:creationId xmlns:a16="http://schemas.microsoft.com/office/drawing/2014/main" id="{6260ABDA-FCE7-40D7-8CA5-74A1292D43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17957" y="5516209"/>
              <a:ext cx="25209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595" name="直接箭头连接符 14">
              <a:extLst>
                <a:ext uri="{FF2B5EF4-FFF2-40B4-BE49-F238E27FC236}">
                  <a16:creationId xmlns:a16="http://schemas.microsoft.com/office/drawing/2014/main" id="{4B5BAC1D-B503-4498-94FE-542BD60638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33399" y="5224121"/>
              <a:ext cx="0" cy="2521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596" name="文本框 16">
              <a:extLst>
                <a:ext uri="{FF2B5EF4-FFF2-40B4-BE49-F238E27FC236}">
                  <a16:creationId xmlns:a16="http://schemas.microsoft.com/office/drawing/2014/main" id="{465481A2-38BF-485E-872F-6AB6DE9D6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893" y="5480551"/>
              <a:ext cx="57626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600" dirty="0">
                  <a:ea typeface="標楷體" panose="03000509000000000000" pitchFamily="65" charset="-120"/>
                </a:rPr>
                <a:t>5cm</a:t>
              </a:r>
              <a:endParaRPr lang="zh-TW" altLang="en-US" sz="1600" dirty="0">
                <a:ea typeface="標楷體" panose="03000509000000000000" pitchFamily="65" charset="-120"/>
              </a:endParaRPr>
            </a:p>
          </p:txBody>
        </p:sp>
        <p:sp>
          <p:nvSpPr>
            <p:cNvPr id="59597" name="文本框 32">
              <a:extLst>
                <a:ext uri="{FF2B5EF4-FFF2-40B4-BE49-F238E27FC236}">
                  <a16:creationId xmlns:a16="http://schemas.microsoft.com/office/drawing/2014/main" id="{7B015F8E-BC58-4066-AFB9-7EC0FD061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519" y="5181151"/>
              <a:ext cx="5762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600" dirty="0">
                  <a:ea typeface="標楷體" panose="03000509000000000000" pitchFamily="65" charset="-120"/>
                </a:rPr>
                <a:t>5cm</a:t>
              </a:r>
              <a:endParaRPr lang="zh-TW" altLang="en-US" sz="1600" dirty="0">
                <a:ea typeface="標楷體" panose="03000509000000000000" pitchFamily="65" charset="-120"/>
              </a:endParaRPr>
            </a:p>
          </p:txBody>
        </p: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37E00EBD-774C-43D2-B371-FF12CB467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5178425"/>
            <a:ext cx="2951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其他正確答案也可接受</a:t>
            </a:r>
            <a:r>
              <a:rPr lang="en-US" altLang="zh-CN" sz="200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  <a:endParaRPr lang="zh-CN" altLang="en-US" sz="20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862F28BD-D639-46AE-B30C-878256838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4699000"/>
            <a:ext cx="392112" cy="358775"/>
          </a:xfrm>
          <a:prstGeom prst="rightArrow">
            <a:avLst>
              <a:gd name="adj1" fmla="val 50000"/>
              <a:gd name="adj2" fmla="val 49940"/>
            </a:avLst>
          </a:prstGeom>
          <a:solidFill>
            <a:schemeClr val="accent1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F62E1DC-A68F-4D07-9B90-DBCCE17C0943}"/>
              </a:ext>
            </a:extLst>
          </p:cNvPr>
          <p:cNvGrpSpPr>
            <a:grpSpLocks/>
          </p:cNvGrpSpPr>
          <p:nvPr/>
        </p:nvGrpSpPr>
        <p:grpSpPr bwMode="auto">
          <a:xfrm>
            <a:off x="4938713" y="4421188"/>
            <a:ext cx="1649412" cy="1222375"/>
            <a:chOff x="4938106" y="4421112"/>
            <a:chExt cx="1649327" cy="1222673"/>
          </a:xfrm>
        </p:grpSpPr>
        <p:sp>
          <p:nvSpPr>
            <p:cNvPr id="59591" name="矩形 9">
              <a:extLst>
                <a:ext uri="{FF2B5EF4-FFF2-40B4-BE49-F238E27FC236}">
                  <a16:creationId xmlns:a16="http://schemas.microsoft.com/office/drawing/2014/main" id="{13B9417C-5225-4071-8500-87C44656A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8106" y="4421112"/>
              <a:ext cx="832818" cy="83281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76" name="TextBox 10">
              <a:extLst>
                <a:ext uri="{FF2B5EF4-FFF2-40B4-BE49-F238E27FC236}">
                  <a16:creationId xmlns:a16="http://schemas.microsoft.com/office/drawing/2014/main" id="{4D99AEC6-7241-4865-BDC6-BE74097702A2}"/>
                </a:ext>
              </a:extLst>
            </p:cNvPr>
            <p:cNvSpPr txBox="1"/>
            <p:nvPr/>
          </p:nvSpPr>
          <p:spPr>
            <a:xfrm>
              <a:off x="4939693" y="5243637"/>
              <a:ext cx="841332" cy="400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  <a:latin typeface="+mn-lt"/>
                </a:rPr>
                <a:t>15cm</a:t>
              </a:r>
              <a:endParaRPr lang="zh-CN" altLang="en-US" sz="2000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77" name="TextBox 10">
              <a:extLst>
                <a:ext uri="{FF2B5EF4-FFF2-40B4-BE49-F238E27FC236}">
                  <a16:creationId xmlns:a16="http://schemas.microsoft.com/office/drawing/2014/main" id="{1611F7FA-CBCA-470D-B816-982BB4E6661B}"/>
                </a:ext>
              </a:extLst>
            </p:cNvPr>
            <p:cNvSpPr txBox="1"/>
            <p:nvPr/>
          </p:nvSpPr>
          <p:spPr>
            <a:xfrm>
              <a:off x="5747689" y="4670410"/>
              <a:ext cx="839744" cy="400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  <a:latin typeface="+mn-lt"/>
                </a:rPr>
                <a:t>15cm</a:t>
              </a:r>
              <a:endParaRPr lang="zh-CN" altLang="en-US" sz="2000" dirty="0">
                <a:solidFill>
                  <a:srgbClr val="003399"/>
                </a:solidFill>
                <a:latin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7648BC8-3842-4FA4-A96F-F60169F8E8BB}"/>
              </a:ext>
            </a:extLst>
          </p:cNvPr>
          <p:cNvGrpSpPr>
            <a:grpSpLocks/>
          </p:cNvGrpSpPr>
          <p:nvPr/>
        </p:nvGrpSpPr>
        <p:grpSpPr bwMode="auto">
          <a:xfrm>
            <a:off x="6889750" y="4525963"/>
            <a:ext cx="1652588" cy="1009650"/>
            <a:chOff x="6890200" y="4525237"/>
            <a:chExt cx="1652275" cy="1010479"/>
          </a:xfrm>
        </p:grpSpPr>
        <p:sp>
          <p:nvSpPr>
            <p:cNvPr id="59588" name="矩形 77">
              <a:extLst>
                <a:ext uri="{FF2B5EF4-FFF2-40B4-BE49-F238E27FC236}">
                  <a16:creationId xmlns:a16="http://schemas.microsoft.com/office/drawing/2014/main" id="{7A718D1C-352A-41D0-ADA7-E6048BBBD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200" y="4525237"/>
              <a:ext cx="832818" cy="58228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79" name="TextBox 10">
              <a:extLst>
                <a:ext uri="{FF2B5EF4-FFF2-40B4-BE49-F238E27FC236}">
                  <a16:creationId xmlns:a16="http://schemas.microsoft.com/office/drawing/2014/main" id="{9412BD6E-635E-45EA-927A-0449AFC2A7A3}"/>
                </a:ext>
              </a:extLst>
            </p:cNvPr>
            <p:cNvSpPr txBox="1"/>
            <p:nvPr/>
          </p:nvSpPr>
          <p:spPr>
            <a:xfrm>
              <a:off x="6904485" y="5135338"/>
              <a:ext cx="841216" cy="40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  <a:latin typeface="+mn-lt"/>
                </a:rPr>
                <a:t>15cm</a:t>
              </a:r>
              <a:endParaRPr lang="zh-CN" altLang="en-US" sz="2000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80" name="TextBox 10">
              <a:extLst>
                <a:ext uri="{FF2B5EF4-FFF2-40B4-BE49-F238E27FC236}">
                  <a16:creationId xmlns:a16="http://schemas.microsoft.com/office/drawing/2014/main" id="{4B02A0F5-9760-41EF-9C9D-78C75C80C945}"/>
                </a:ext>
              </a:extLst>
            </p:cNvPr>
            <p:cNvSpPr txBox="1"/>
            <p:nvPr/>
          </p:nvSpPr>
          <p:spPr>
            <a:xfrm>
              <a:off x="7702846" y="4625331"/>
              <a:ext cx="839629" cy="40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  <a:latin typeface="+mn-lt"/>
                </a:rPr>
                <a:t>10cm</a:t>
              </a:r>
              <a:endParaRPr lang="zh-CN" altLang="en-US" sz="2000" dirty="0">
                <a:solidFill>
                  <a:srgbClr val="003399"/>
                </a:solidFill>
                <a:latin typeface="+mn-lt"/>
              </a:endParaRPr>
            </a:p>
          </p:txBody>
        </p:sp>
      </p:grpSp>
      <p:sp>
        <p:nvSpPr>
          <p:cNvPr id="81" name="2e">
            <a:extLst>
              <a:ext uri="{FF2B5EF4-FFF2-40B4-BE49-F238E27FC236}">
                <a16:creationId xmlns:a16="http://schemas.microsoft.com/office/drawing/2014/main" id="{9A399363-A1B5-4D8F-BD7F-16D6F86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3" y="5664200"/>
            <a:ext cx="808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E423790-E0EE-424A-8D09-9266BF223BB9}"/>
              </a:ext>
            </a:extLst>
          </p:cNvPr>
          <p:cNvGrpSpPr>
            <a:grpSpLocks/>
          </p:cNvGrpSpPr>
          <p:nvPr/>
        </p:nvGrpSpPr>
        <p:grpSpPr bwMode="auto">
          <a:xfrm>
            <a:off x="1989138" y="3910013"/>
            <a:ext cx="2732087" cy="1828800"/>
            <a:chOff x="1990232" y="3909956"/>
            <a:chExt cx="2730844" cy="1828398"/>
          </a:xfrm>
        </p:grpSpPr>
        <p:sp>
          <p:nvSpPr>
            <p:cNvPr id="59582" name="任意多边形: 形状 10">
              <a:extLst>
                <a:ext uri="{FF2B5EF4-FFF2-40B4-BE49-F238E27FC236}">
                  <a16:creationId xmlns:a16="http://schemas.microsoft.com/office/drawing/2014/main" id="{05047A08-1D81-4D9E-B659-362DB232F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232" y="3909956"/>
              <a:ext cx="2730843" cy="1828398"/>
            </a:xfrm>
            <a:custGeom>
              <a:avLst/>
              <a:gdLst>
                <a:gd name="T0" fmla="*/ 2038865 w 2730843"/>
                <a:gd name="T1" fmla="*/ 0 h 1810160"/>
                <a:gd name="T2" fmla="*/ 2730843 w 2730843"/>
                <a:gd name="T3" fmla="*/ 0 h 1810160"/>
                <a:gd name="T4" fmla="*/ 2727668 w 2730843"/>
                <a:gd name="T5" fmla="*/ 1151238 h 1810160"/>
                <a:gd name="T6" fmla="*/ 1359243 w 2730843"/>
                <a:gd name="T7" fmla="*/ 1148065 h 1810160"/>
                <a:gd name="T8" fmla="*/ 1359243 w 2730843"/>
                <a:gd name="T9" fmla="*/ 1822053 h 1810160"/>
                <a:gd name="T10" fmla="*/ 682795 w 2730843"/>
                <a:gd name="T11" fmla="*/ 1828398 h 1810160"/>
                <a:gd name="T12" fmla="*/ 679621 w 2730843"/>
                <a:gd name="T13" fmla="*/ 1148276 h 1810160"/>
                <a:gd name="T14" fmla="*/ 0 w 2730843"/>
                <a:gd name="T15" fmla="*/ 1148276 h 1810160"/>
                <a:gd name="T16" fmla="*/ 0 w 2730843"/>
                <a:gd name="T17" fmla="*/ 698950 h 1810160"/>
                <a:gd name="T18" fmla="*/ 2038865 w 2730843"/>
                <a:gd name="T19" fmla="*/ 698950 h 1810160"/>
                <a:gd name="T20" fmla="*/ 2038865 w 2730843"/>
                <a:gd name="T21" fmla="*/ 0 h 1810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30843" h="1810160">
                  <a:moveTo>
                    <a:pt x="2038865" y="0"/>
                  </a:moveTo>
                  <a:lnTo>
                    <a:pt x="2730843" y="0"/>
                  </a:lnTo>
                  <a:cubicBezTo>
                    <a:pt x="2729785" y="379918"/>
                    <a:pt x="2728726" y="759837"/>
                    <a:pt x="2727668" y="1139755"/>
                  </a:cubicBezTo>
                  <a:lnTo>
                    <a:pt x="1359243" y="1136613"/>
                  </a:lnTo>
                  <a:lnTo>
                    <a:pt x="1359243" y="1803878"/>
                  </a:lnTo>
                  <a:lnTo>
                    <a:pt x="682795" y="1810160"/>
                  </a:lnTo>
                  <a:cubicBezTo>
                    <a:pt x="680679" y="1585714"/>
                    <a:pt x="681737" y="1361268"/>
                    <a:pt x="679621" y="1136822"/>
                  </a:cubicBezTo>
                  <a:lnTo>
                    <a:pt x="0" y="1136822"/>
                  </a:lnTo>
                  <a:lnTo>
                    <a:pt x="0" y="691978"/>
                  </a:lnTo>
                  <a:lnTo>
                    <a:pt x="2038865" y="691978"/>
                  </a:lnTo>
                  <a:lnTo>
                    <a:pt x="2038865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59583" name="直接连接符 12">
              <a:extLst>
                <a:ext uri="{FF2B5EF4-FFF2-40B4-BE49-F238E27FC236}">
                  <a16:creationId xmlns:a16="http://schemas.microsoft.com/office/drawing/2014/main" id="{2CD13854-4F85-4EA3-B8E8-C0B1A0536836}"/>
                </a:ext>
              </a:extLst>
            </p:cNvPr>
            <p:cNvCxnSpPr>
              <a:cxnSpLocks/>
              <a:stCxn id="59582" idx="9"/>
            </p:cNvCxnSpPr>
            <p:nvPr/>
          </p:nvCxnSpPr>
          <p:spPr bwMode="auto">
            <a:xfrm flipV="1">
              <a:off x="4029097" y="4601933"/>
              <a:ext cx="691979" cy="6973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584" name="直接连接符 84">
              <a:extLst>
                <a:ext uri="{FF2B5EF4-FFF2-40B4-BE49-F238E27FC236}">
                  <a16:creationId xmlns:a16="http://schemas.microsoft.com/office/drawing/2014/main" id="{A1190126-F060-4776-8FFD-7874610C1C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3155" y="5057155"/>
              <a:ext cx="716767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585" name="直接连接符 85">
              <a:extLst>
                <a:ext uri="{FF2B5EF4-FFF2-40B4-BE49-F238E27FC236}">
                  <a16:creationId xmlns:a16="http://schemas.microsoft.com/office/drawing/2014/main" id="{634E2970-FBA0-43DC-B104-6E611E708FF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796796" y="4836604"/>
              <a:ext cx="468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586" name="直接连接符 86">
              <a:extLst>
                <a:ext uri="{FF2B5EF4-FFF2-40B4-BE49-F238E27FC236}">
                  <a16:creationId xmlns:a16="http://schemas.microsoft.com/office/drawing/2014/main" id="{34F23CB0-872D-4C8D-83EF-FC6092DC57D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115765" y="4835847"/>
              <a:ext cx="468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587" name="直接连接符 87">
              <a:extLst>
                <a:ext uri="{FF2B5EF4-FFF2-40B4-BE49-F238E27FC236}">
                  <a16:creationId xmlns:a16="http://schemas.microsoft.com/office/drawing/2014/main" id="{A5E9E12B-12C6-49B7-B951-BD533091BEF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436775" y="4835848"/>
              <a:ext cx="468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2e">
            <a:extLst>
              <a:ext uri="{FF2B5EF4-FFF2-40B4-BE49-F238E27FC236}">
                <a16:creationId xmlns:a16="http://schemas.microsoft.com/office/drawing/2014/main" id="{47E93944-A36D-4D58-B127-FD31247B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3648075"/>
            <a:ext cx="4598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製作的長方體如下圖所示：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78DE482-C1B5-4D13-AF41-018CC4ADAFF5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4365625"/>
            <a:ext cx="2193925" cy="1379538"/>
            <a:chOff x="1823904" y="4480763"/>
            <a:chExt cx="2193110" cy="1380548"/>
          </a:xfrm>
        </p:grpSpPr>
        <p:sp>
          <p:nvSpPr>
            <p:cNvPr id="59578" name="立方体 4">
              <a:extLst>
                <a:ext uri="{FF2B5EF4-FFF2-40B4-BE49-F238E27FC236}">
                  <a16:creationId xmlns:a16="http://schemas.microsoft.com/office/drawing/2014/main" id="{23C24BCC-1BF1-4CDE-AF63-828E625D6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904" y="4480763"/>
              <a:ext cx="1379944" cy="976777"/>
            </a:xfrm>
            <a:prstGeom prst="cube">
              <a:avLst>
                <a:gd name="adj" fmla="val 38472"/>
              </a:avLst>
            </a:prstGeom>
            <a:solidFill>
              <a:schemeClr val="bg1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73" name="TextBox 10">
              <a:extLst>
                <a:ext uri="{FF2B5EF4-FFF2-40B4-BE49-F238E27FC236}">
                  <a16:creationId xmlns:a16="http://schemas.microsoft.com/office/drawing/2014/main" id="{E2F0FBFD-FF2D-4E14-BC7A-79BC53BE3FC2}"/>
                </a:ext>
              </a:extLst>
            </p:cNvPr>
            <p:cNvSpPr txBox="1"/>
            <p:nvPr/>
          </p:nvSpPr>
          <p:spPr>
            <a:xfrm>
              <a:off x="1976247" y="5460968"/>
              <a:ext cx="841062" cy="400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  <a:latin typeface="+mn-lt"/>
                </a:rPr>
                <a:t>15cm</a:t>
              </a:r>
              <a:endParaRPr lang="zh-CN" altLang="en-US" sz="2000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74" name="TextBox 10">
              <a:extLst>
                <a:ext uri="{FF2B5EF4-FFF2-40B4-BE49-F238E27FC236}">
                  <a16:creationId xmlns:a16="http://schemas.microsoft.com/office/drawing/2014/main" id="{ED384937-C8D4-4E3D-B459-27CD643840DB}"/>
                </a:ext>
              </a:extLst>
            </p:cNvPr>
            <p:cNvSpPr txBox="1"/>
            <p:nvPr/>
          </p:nvSpPr>
          <p:spPr>
            <a:xfrm>
              <a:off x="3175952" y="4580849"/>
              <a:ext cx="841062" cy="400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  <a:latin typeface="+mn-lt"/>
                </a:rPr>
                <a:t>10cm</a:t>
              </a:r>
              <a:endParaRPr lang="zh-CN" altLang="en-US" sz="2000" dirty="0">
                <a:solidFill>
                  <a:srgbClr val="003399"/>
                </a:solidFill>
                <a:latin typeface="+mn-lt"/>
              </a:endParaRPr>
            </a:p>
          </p:txBody>
        </p:sp>
        <p:sp>
          <p:nvSpPr>
            <p:cNvPr id="75" name="TextBox 10">
              <a:extLst>
                <a:ext uri="{FF2B5EF4-FFF2-40B4-BE49-F238E27FC236}">
                  <a16:creationId xmlns:a16="http://schemas.microsoft.com/office/drawing/2014/main" id="{7E24B151-D4EE-4D01-A450-44948B5A3428}"/>
                </a:ext>
              </a:extLst>
            </p:cNvPr>
            <p:cNvSpPr txBox="1"/>
            <p:nvPr/>
          </p:nvSpPr>
          <p:spPr>
            <a:xfrm>
              <a:off x="2969653" y="5179774"/>
              <a:ext cx="839476" cy="400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  <a:latin typeface="+mn-lt"/>
                </a:rPr>
                <a:t>15cm</a:t>
              </a:r>
              <a:endParaRPr lang="zh-CN" altLang="en-US" sz="2000" dirty="0">
                <a:solidFill>
                  <a:srgbClr val="003399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8" grpId="0"/>
      <p:bldP spid="38" grpId="1"/>
      <p:bldP spid="43" grpId="0"/>
      <p:bldP spid="72" grpId="0"/>
      <p:bldP spid="9" grpId="0" animBg="1"/>
      <p:bldP spid="9" grpId="1" animBg="1"/>
      <p:bldP spid="81" grpId="0"/>
      <p:bldP spid="81" grpId="1"/>
      <p:bldP spid="37" grpId="0"/>
      <p:bldP spid="37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19">
            <a:extLst>
              <a:ext uri="{FF2B5EF4-FFF2-40B4-BE49-F238E27FC236}">
                <a16:creationId xmlns:a16="http://schemas.microsoft.com/office/drawing/2014/main" id="{C35E97B0-087B-46FD-B149-23BAEE3C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249293"/>
            <a:ext cx="5731049" cy="594347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每個圓的面積是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cm</a:t>
            </a:r>
            <a:r>
              <a:rPr lang="en-US" altLang="zh-CN" sz="2800" dirty="0">
                <a:ea typeface="DFKai-SB" panose="03000509000000000000" pitchFamily="65" charset="-120"/>
                <a:cs typeface="Arial" panose="020B0604020202020204" pitchFamily="34" charset="0"/>
              </a:rPr>
              <a:t>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003399"/>
              </a:solidFill>
            </a:endParaRPr>
          </a:p>
          <a:p>
            <a:endParaRPr lang="zh-TW" altLang="en-US" sz="2800" dirty="0">
              <a:solidFill>
                <a:srgbClr val="003399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38DC85-05A4-40D7-A62A-02AC82E1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01" y="1399688"/>
            <a:ext cx="5240310" cy="2688035"/>
          </a:xfrm>
          <a:prstGeom prst="rect">
            <a:avLst/>
          </a:prstGeom>
        </p:spPr>
      </p:pic>
      <p:sp>
        <p:nvSpPr>
          <p:cNvPr id="57" name="文字方塊 1">
            <a:extLst>
              <a:ext uri="{FF2B5EF4-FFF2-40B4-BE49-F238E27FC236}">
                <a16:creationId xmlns:a16="http://schemas.microsoft.com/office/drawing/2014/main" id="{58EDC578-086E-48E9-957C-B669B52B0B76}"/>
              </a:ext>
            </a:extLst>
          </p:cNvPr>
          <p:cNvSpPr txBox="1"/>
          <p:nvPr/>
        </p:nvSpPr>
        <p:spPr>
          <a:xfrm>
            <a:off x="795338" y="869960"/>
            <a:ext cx="409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圖一是圖二的摺紙圖樣。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1602619D-5D6B-4477-98D4-B2A296BD8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7" y="904796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36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9" name="文字方塊 5">
            <a:extLst>
              <a:ext uri="{FF2B5EF4-FFF2-40B4-BE49-F238E27FC236}">
                <a16:creationId xmlns:a16="http://schemas.microsoft.com/office/drawing/2014/main" id="{06C8E76F-47C1-4771-8916-4766FC373CBD}"/>
              </a:ext>
            </a:extLst>
          </p:cNvPr>
          <p:cNvSpPr txBox="1"/>
          <p:nvPr/>
        </p:nvSpPr>
        <p:spPr>
          <a:xfrm>
            <a:off x="1327885" y="4062225"/>
            <a:ext cx="7132548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在圖一，每個圓的面積是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多少？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取</a:t>
            </a:r>
            <a:r>
              <a:rPr lang="en-US" altLang="zh-TW" sz="28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為     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2800" dirty="0"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只須寫出答</a:t>
            </a:r>
            <a:r>
              <a:rPr lang="zh-CN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案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                                      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TW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D68C2CDD-0278-4133-98AF-A95D95CB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73" y="4035064"/>
            <a:ext cx="883113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(a)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61" name="群組 7">
            <a:extLst>
              <a:ext uri="{FF2B5EF4-FFF2-40B4-BE49-F238E27FC236}">
                <a16:creationId xmlns:a16="http://schemas.microsoft.com/office/drawing/2014/main" id="{A556733C-A43F-416B-9269-27AC4FAD882A}"/>
              </a:ext>
            </a:extLst>
          </p:cNvPr>
          <p:cNvGrpSpPr/>
          <p:nvPr/>
        </p:nvGrpSpPr>
        <p:grpSpPr>
          <a:xfrm>
            <a:off x="7367324" y="3933056"/>
            <a:ext cx="586114" cy="887422"/>
            <a:chOff x="5611259" y="5574092"/>
            <a:chExt cx="586114" cy="887422"/>
          </a:xfrm>
        </p:grpSpPr>
        <p:sp>
          <p:nvSpPr>
            <p:cNvPr id="63" name="文字方塊 8">
              <a:extLst>
                <a:ext uri="{FF2B5EF4-FFF2-40B4-BE49-F238E27FC236}">
                  <a16:creationId xmlns:a16="http://schemas.microsoft.com/office/drawing/2014/main" id="{DF02908F-F53E-42B2-B4EB-5B24219E658B}"/>
                </a:ext>
              </a:extLst>
            </p:cNvPr>
            <p:cNvSpPr txBox="1"/>
            <p:nvPr/>
          </p:nvSpPr>
          <p:spPr>
            <a:xfrm>
              <a:off x="5611259" y="5574092"/>
              <a:ext cx="586114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3100"/>
                </a:lnSpc>
              </a:pPr>
              <a:r>
                <a:rPr lang="en-US" altLang="zh-CN" sz="2800" b="0" i="0" strike="noStrike" baseline="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22</a:t>
              </a:r>
            </a:p>
            <a:p>
              <a:pPr algn="ctr">
                <a:lnSpc>
                  <a:spcPts val="3100"/>
                </a:lnSpc>
              </a:pPr>
              <a:r>
                <a:rPr lang="en-US" altLang="zh-TW" sz="28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7</a:t>
              </a:r>
              <a:endParaRPr lang="en-US" altLang="zh-TW" sz="2800" b="0" i="0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64" name="直線接點 9">
              <a:extLst>
                <a:ext uri="{FF2B5EF4-FFF2-40B4-BE49-F238E27FC236}">
                  <a16:creationId xmlns:a16="http://schemas.microsoft.com/office/drawing/2014/main" id="{A8BAB247-1557-42C7-BE2E-42E9941E8E2B}"/>
                </a:ext>
              </a:extLst>
            </p:cNvPr>
            <p:cNvCxnSpPr/>
            <p:nvPr/>
          </p:nvCxnSpPr>
          <p:spPr bwMode="auto">
            <a:xfrm>
              <a:off x="5656694" y="5998318"/>
              <a:ext cx="468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66" name="TextBox 8">
            <a:extLst>
              <a:ext uri="{FF2B5EF4-FFF2-40B4-BE49-F238E27FC236}">
                <a16:creationId xmlns:a16="http://schemas.microsoft.com/office/drawing/2014/main" id="{65F5E02F-423F-44DD-91EE-B830EF07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83" y="5297628"/>
            <a:ext cx="82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0" name="文字方塊 23">
            <a:extLst>
              <a:ext uri="{FF2B5EF4-FFF2-40B4-BE49-F238E27FC236}">
                <a16:creationId xmlns:a16="http://schemas.microsoft.com/office/drawing/2014/main" id="{BCD31965-4488-479D-A332-FAC9EB503387}"/>
              </a:ext>
            </a:extLst>
          </p:cNvPr>
          <p:cNvSpPr txBox="1"/>
          <p:nvPr/>
        </p:nvSpPr>
        <p:spPr>
          <a:xfrm>
            <a:off x="4145834" y="5229200"/>
            <a:ext cx="100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154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1" name="文字方塊 24">
            <a:extLst>
              <a:ext uri="{FF2B5EF4-FFF2-40B4-BE49-F238E27FC236}">
                <a16:creationId xmlns:a16="http://schemas.microsoft.com/office/drawing/2014/main" id="{2304550D-813E-4E69-8235-E2BD840896AF}"/>
              </a:ext>
            </a:extLst>
          </p:cNvPr>
          <p:cNvSpPr txBox="1"/>
          <p:nvPr/>
        </p:nvSpPr>
        <p:spPr>
          <a:xfrm>
            <a:off x="5780254" y="5772322"/>
            <a:ext cx="126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400" dirty="0">
                <a:solidFill>
                  <a:srgbClr val="003399"/>
                </a:solidFill>
                <a:ea typeface="標楷體" panose="03000509000000000000" pitchFamily="65" charset="-120"/>
              </a:rPr>
              <a:t>= 154</a:t>
            </a:r>
            <a:endParaRPr lang="zh-CN" altLang="en-US" sz="2400" dirty="0">
              <a:solidFill>
                <a:srgbClr val="003399"/>
              </a:solidFill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25F574CF-9321-48BB-9C89-11937C5AB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548" y="4687245"/>
            <a:ext cx="3600585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zh-CN" altLang="en-US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sym typeface="Wingdings 3" panose="05040102010807070707" pitchFamily="18" charset="2"/>
              </a:rPr>
              <a:t>圓面積 </a:t>
            </a:r>
            <a:r>
              <a:rPr lang="en-US" altLang="zh-CN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CN" altLang="en-US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sym typeface="Wingdings 3" panose="05040102010807070707" pitchFamily="18" charset="2"/>
              </a:rPr>
              <a:t>半徑</a:t>
            </a:r>
            <a:r>
              <a:rPr lang="en-US" altLang="zh-CN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sym typeface="Wingdings 3" panose="05040102010807070707" pitchFamily="18" charset="2"/>
              </a:rPr>
              <a:t>×</a:t>
            </a:r>
            <a:r>
              <a:rPr lang="zh-CN" altLang="en-US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sym typeface="Wingdings 3" panose="05040102010807070707" pitchFamily="18" charset="2"/>
              </a:rPr>
              <a:t>半徑</a:t>
            </a:r>
            <a:r>
              <a:rPr lang="en-US" altLang="zh-CN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sym typeface="Wingdings 3" panose="05040102010807070707" pitchFamily="18" charset="2"/>
              </a:rPr>
              <a:t>×</a:t>
            </a:r>
            <a:r>
              <a:rPr lang="zh-TW" altLang="en-US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endParaRPr lang="zh-TW" altLang="en-US" sz="24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grpSp>
        <p:nvGrpSpPr>
          <p:cNvPr id="73" name="群組 22">
            <a:extLst>
              <a:ext uri="{FF2B5EF4-FFF2-40B4-BE49-F238E27FC236}">
                <a16:creationId xmlns:a16="http://schemas.microsoft.com/office/drawing/2014/main" id="{E7567D73-6FF8-4FD1-8687-15D7E7421243}"/>
              </a:ext>
            </a:extLst>
          </p:cNvPr>
          <p:cNvGrpSpPr/>
          <p:nvPr/>
        </p:nvGrpSpPr>
        <p:grpSpPr>
          <a:xfrm>
            <a:off x="2751931" y="5615031"/>
            <a:ext cx="3128923" cy="887422"/>
            <a:chOff x="1537732" y="3630448"/>
            <a:chExt cx="2446075" cy="887422"/>
          </a:xfrm>
        </p:grpSpPr>
        <p:grpSp>
          <p:nvGrpSpPr>
            <p:cNvPr id="74" name="群組 16">
              <a:extLst>
                <a:ext uri="{FF2B5EF4-FFF2-40B4-BE49-F238E27FC236}">
                  <a16:creationId xmlns:a16="http://schemas.microsoft.com/office/drawing/2014/main" id="{BB306E26-9ACE-456E-8F59-34A70707AC31}"/>
                </a:ext>
              </a:extLst>
            </p:cNvPr>
            <p:cNvGrpSpPr/>
            <p:nvPr/>
          </p:nvGrpSpPr>
          <p:grpSpPr>
            <a:xfrm>
              <a:off x="3397693" y="3630448"/>
              <a:ext cx="586114" cy="887422"/>
              <a:chOff x="5629835" y="5579417"/>
              <a:chExt cx="586114" cy="887422"/>
            </a:xfrm>
          </p:grpSpPr>
          <p:sp>
            <p:nvSpPr>
              <p:cNvPr id="76" name="文字方塊 17">
                <a:extLst>
                  <a:ext uri="{FF2B5EF4-FFF2-40B4-BE49-F238E27FC236}">
                    <a16:creationId xmlns:a16="http://schemas.microsoft.com/office/drawing/2014/main" id="{B18F2992-7732-4963-8BED-F217475C648A}"/>
                  </a:ext>
                </a:extLst>
              </p:cNvPr>
              <p:cNvSpPr txBox="1"/>
              <p:nvPr/>
            </p:nvSpPr>
            <p:spPr>
              <a:xfrm>
                <a:off x="5629835" y="5579417"/>
                <a:ext cx="586114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100"/>
                  </a:lnSpc>
                </a:pPr>
                <a:r>
                  <a:rPr lang="en-US" altLang="zh-CN" sz="2400" b="0" i="0" strike="noStrike" baseline="0" dirty="0">
                    <a:solidFill>
                      <a:srgbClr val="003399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22</a:t>
                </a:r>
              </a:p>
              <a:p>
                <a:pPr algn="ctr">
                  <a:lnSpc>
                    <a:spcPts val="3100"/>
                  </a:lnSpc>
                </a:pPr>
                <a:r>
                  <a:rPr lang="en-US" altLang="zh-TW" sz="2400" dirty="0">
                    <a:solidFill>
                      <a:srgbClr val="003399"/>
                    </a:solidFill>
                    <a:ea typeface="DFKai-SB" panose="03000509000000000000" pitchFamily="65" charset="-120"/>
                    <a:cs typeface="Arial" panose="020B0604020202020204" pitchFamily="34" charset="0"/>
                  </a:rPr>
                  <a:t>7</a:t>
                </a:r>
                <a:endParaRPr lang="en-US" altLang="zh-TW" sz="2400" b="0" i="0" strike="noStrike" baseline="0" dirty="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7" name="直線接點 18">
                <a:extLst>
                  <a:ext uri="{FF2B5EF4-FFF2-40B4-BE49-F238E27FC236}">
                    <a16:creationId xmlns:a16="http://schemas.microsoft.com/office/drawing/2014/main" id="{7EF37B35-DA79-43EB-B9F3-A3E67A5A170F}"/>
                  </a:ext>
                </a:extLst>
              </p:cNvPr>
              <p:cNvCxnSpPr/>
              <p:nvPr/>
            </p:nvCxnSpPr>
            <p:spPr bwMode="auto">
              <a:xfrm>
                <a:off x="5656694" y="5998318"/>
                <a:ext cx="468000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75" name="文字方塊 19">
              <a:extLst>
                <a:ext uri="{FF2B5EF4-FFF2-40B4-BE49-F238E27FC236}">
                  <a16:creationId xmlns:a16="http://schemas.microsoft.com/office/drawing/2014/main" id="{6835F76F-372D-46D6-981B-1FBD733999BE}"/>
                </a:ext>
              </a:extLst>
            </p:cNvPr>
            <p:cNvSpPr txBox="1"/>
            <p:nvPr/>
          </p:nvSpPr>
          <p:spPr>
            <a:xfrm>
              <a:off x="1537732" y="3801752"/>
              <a:ext cx="21743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altLang="zh-CN" sz="2400" dirty="0">
                  <a:solidFill>
                    <a:srgbClr val="0033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2400" dirty="0">
                  <a:solidFill>
                    <a:srgbClr val="003399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14÷2)×(14÷2)×      </a:t>
              </a:r>
              <a:endParaRPr lang="zh-CN" altLang="en-US" sz="24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id="{DAC87D59-9615-45BC-84B0-1F871EF50C56}"/>
              </a:ext>
            </a:extLst>
          </p:cNvPr>
          <p:cNvSpPr/>
          <p:nvPr/>
        </p:nvSpPr>
        <p:spPr bwMode="auto">
          <a:xfrm>
            <a:off x="5612552" y="1653847"/>
            <a:ext cx="599553" cy="322217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5" name="任意多边形 15">
            <a:extLst>
              <a:ext uri="{FF2B5EF4-FFF2-40B4-BE49-F238E27FC236}">
                <a16:creationId xmlns:a16="http://schemas.microsoft.com/office/drawing/2014/main" id="{4D389DB4-7072-4E1C-99BF-467389B57EFA}"/>
              </a:ext>
            </a:extLst>
          </p:cNvPr>
          <p:cNvSpPr/>
          <p:nvPr/>
        </p:nvSpPr>
        <p:spPr bwMode="auto">
          <a:xfrm flipV="1">
            <a:off x="3775322" y="3462702"/>
            <a:ext cx="828000" cy="0"/>
          </a:xfrm>
          <a:custGeom>
            <a:avLst/>
            <a:gdLst>
              <a:gd name="connsiteX0" fmla="*/ 0 w 2047875"/>
              <a:gd name="connsiteY0" fmla="*/ 0 h 0"/>
              <a:gd name="connsiteX1" fmla="*/ 2047875 w 20478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875">
                <a:moveTo>
                  <a:pt x="0" y="0"/>
                </a:moveTo>
                <a:lnTo>
                  <a:pt x="2047875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Line 116">
            <a:extLst>
              <a:ext uri="{FF2B5EF4-FFF2-40B4-BE49-F238E27FC236}">
                <a16:creationId xmlns:a16="http://schemas.microsoft.com/office/drawing/2014/main" id="{B140DE64-8F8E-4FF6-9E8D-8AB661D5B93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73585" y="4558284"/>
            <a:ext cx="346097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2e">
            <a:extLst>
              <a:ext uri="{FF2B5EF4-FFF2-40B4-BE49-F238E27FC236}">
                <a16:creationId xmlns:a16="http://schemas.microsoft.com/office/drawing/2014/main" id="{075CAEFF-8AFC-418F-8F03-A14682666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22" y="3433298"/>
            <a:ext cx="1070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 dirty="0">
                <a:solidFill>
                  <a:srgbClr val="FF00FF"/>
                </a:solidFill>
                <a:ea typeface="標楷體" panose="03000509000000000000" pitchFamily="65" charset="-120"/>
              </a:rPr>
              <a:t>14cm</a:t>
            </a:r>
            <a:endParaRPr lang="en-US" altLang="zh-TW" sz="20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66" grpId="0"/>
      <p:bldP spid="70" grpId="0"/>
      <p:bldP spid="71" grpId="0"/>
      <p:bldP spid="71" grpId="1"/>
      <p:bldP spid="72" grpId="0"/>
      <p:bldP spid="72" grpId="1"/>
      <p:bldP spid="82" grpId="0" animBg="1"/>
      <p:bldP spid="82" grpId="1" animBg="1"/>
      <p:bldP spid="85" grpId="0" animBg="1"/>
      <p:bldP spid="85" grpId="1" animBg="1"/>
      <p:bldP spid="88" grpId="0"/>
      <p:bldP spid="8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1A9F62C7-864A-4E00-9DD8-13BD3A214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01" y="1399688"/>
            <a:ext cx="5240310" cy="2688035"/>
          </a:xfrm>
          <a:prstGeom prst="rect">
            <a:avLst/>
          </a:prstGeom>
        </p:spPr>
      </p:pic>
      <p:sp>
        <p:nvSpPr>
          <p:cNvPr id="48" name="文字方塊 1">
            <a:extLst>
              <a:ext uri="{FF2B5EF4-FFF2-40B4-BE49-F238E27FC236}">
                <a16:creationId xmlns:a16="http://schemas.microsoft.com/office/drawing/2014/main" id="{5BBB79F6-C457-47A9-A809-B12345C0605C}"/>
              </a:ext>
            </a:extLst>
          </p:cNvPr>
          <p:cNvSpPr txBox="1"/>
          <p:nvPr/>
        </p:nvSpPr>
        <p:spPr>
          <a:xfrm>
            <a:off x="795338" y="869960"/>
            <a:ext cx="409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圖一是圖二的摺紙圖樣。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3AE72A3D-1830-4516-BEDA-6C730008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7" y="904796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36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0" name="文字方塊 5">
            <a:extLst>
              <a:ext uri="{FF2B5EF4-FFF2-40B4-BE49-F238E27FC236}">
                <a16:creationId xmlns:a16="http://schemas.microsoft.com/office/drawing/2014/main" id="{0BA4C358-BE0F-4C06-8A45-B182582B90A1}"/>
              </a:ext>
            </a:extLst>
          </p:cNvPr>
          <p:cNvSpPr txBox="1"/>
          <p:nvPr/>
        </p:nvSpPr>
        <p:spPr>
          <a:xfrm>
            <a:off x="1327884" y="4062225"/>
            <a:ext cx="770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在圖一，長方形的周界是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多少？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取</a:t>
            </a:r>
            <a:r>
              <a:rPr lang="en-US" altLang="zh-TW" sz="28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為     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TW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543B7FDA-0826-463F-9360-6C6FCF80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73" y="4035064"/>
            <a:ext cx="883113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(b)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52" name="群組 7">
            <a:extLst>
              <a:ext uri="{FF2B5EF4-FFF2-40B4-BE49-F238E27FC236}">
                <a16:creationId xmlns:a16="http://schemas.microsoft.com/office/drawing/2014/main" id="{FDD95F53-1990-47A5-934E-13BC555DC91D}"/>
              </a:ext>
            </a:extLst>
          </p:cNvPr>
          <p:cNvGrpSpPr/>
          <p:nvPr/>
        </p:nvGrpSpPr>
        <p:grpSpPr>
          <a:xfrm>
            <a:off x="7367324" y="3933056"/>
            <a:ext cx="586114" cy="887422"/>
            <a:chOff x="5611259" y="5574092"/>
            <a:chExt cx="586114" cy="887422"/>
          </a:xfrm>
        </p:grpSpPr>
        <p:sp>
          <p:nvSpPr>
            <p:cNvPr id="53" name="文字方塊 8">
              <a:extLst>
                <a:ext uri="{FF2B5EF4-FFF2-40B4-BE49-F238E27FC236}">
                  <a16:creationId xmlns:a16="http://schemas.microsoft.com/office/drawing/2014/main" id="{D6345DF2-4832-4471-9536-EEA931F84BE4}"/>
                </a:ext>
              </a:extLst>
            </p:cNvPr>
            <p:cNvSpPr txBox="1"/>
            <p:nvPr/>
          </p:nvSpPr>
          <p:spPr>
            <a:xfrm>
              <a:off x="5611259" y="5574092"/>
              <a:ext cx="586114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3100"/>
                </a:lnSpc>
              </a:pPr>
              <a:r>
                <a:rPr lang="en-US" altLang="zh-CN" sz="2800" b="0" i="0" strike="noStrike" baseline="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22</a:t>
              </a:r>
            </a:p>
            <a:p>
              <a:pPr algn="ctr">
                <a:lnSpc>
                  <a:spcPts val="3100"/>
                </a:lnSpc>
              </a:pPr>
              <a:r>
                <a:rPr lang="en-US" altLang="zh-TW" sz="2800" dirty="0"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7</a:t>
              </a:r>
              <a:endParaRPr lang="en-US" altLang="zh-TW" sz="2800" b="0" i="0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54" name="直線接點 9">
              <a:extLst>
                <a:ext uri="{FF2B5EF4-FFF2-40B4-BE49-F238E27FC236}">
                  <a16:creationId xmlns:a16="http://schemas.microsoft.com/office/drawing/2014/main" id="{A33756EF-4DFA-4F72-AEB2-63B944A9A008}"/>
                </a:ext>
              </a:extLst>
            </p:cNvPr>
            <p:cNvCxnSpPr/>
            <p:nvPr/>
          </p:nvCxnSpPr>
          <p:spPr bwMode="auto">
            <a:xfrm>
              <a:off x="5656694" y="5998318"/>
              <a:ext cx="468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01D2909D-F2B2-4253-909E-9A4A1F9EFA96}"/>
              </a:ext>
            </a:extLst>
          </p:cNvPr>
          <p:cNvSpPr/>
          <p:nvPr/>
        </p:nvSpPr>
        <p:spPr bwMode="auto">
          <a:xfrm>
            <a:off x="1346140" y="4725144"/>
            <a:ext cx="7082377" cy="1935501"/>
          </a:xfrm>
          <a:prstGeom prst="rect">
            <a:avLst/>
          </a:prstGeom>
          <a:solidFill>
            <a:srgbClr val="FFFB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1A7E224-930B-4924-AFF1-FB6043EBA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269" y="4836853"/>
            <a:ext cx="82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6DC61C90-38AB-49B5-9973-709B84F0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517" y="5434473"/>
            <a:ext cx="86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8" name="文字方塊 23">
            <a:extLst>
              <a:ext uri="{FF2B5EF4-FFF2-40B4-BE49-F238E27FC236}">
                <a16:creationId xmlns:a16="http://schemas.microsoft.com/office/drawing/2014/main" id="{518FB3F7-3A3C-4365-A539-379D67CCB825}"/>
              </a:ext>
            </a:extLst>
          </p:cNvPr>
          <p:cNvSpPr txBox="1"/>
          <p:nvPr/>
        </p:nvSpPr>
        <p:spPr>
          <a:xfrm>
            <a:off x="1549445" y="5943710"/>
            <a:ext cx="414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長方形的周界是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112cm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9" name="文字方塊 24">
            <a:extLst>
              <a:ext uri="{FF2B5EF4-FFF2-40B4-BE49-F238E27FC236}">
                <a16:creationId xmlns:a16="http://schemas.microsoft.com/office/drawing/2014/main" id="{91A30739-B7B8-4E11-9447-384A85C238E5}"/>
              </a:ext>
            </a:extLst>
          </p:cNvPr>
          <p:cNvSpPr txBox="1"/>
          <p:nvPr/>
        </p:nvSpPr>
        <p:spPr>
          <a:xfrm>
            <a:off x="1574469" y="5434473"/>
            <a:ext cx="131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= 112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DADA9D28-F412-41A4-BD69-E9DF2051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018" y="3450624"/>
            <a:ext cx="1899549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CN" altLang="en-US" sz="24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直徑</a:t>
            </a:r>
            <a:r>
              <a:rPr lang="en-US" altLang="zh-CN" sz="2400" dirty="0">
                <a:solidFill>
                  <a:srgbClr val="003399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×</a:t>
            </a:r>
            <a:r>
              <a:rPr lang="zh-TW" altLang="en-US" sz="2400" b="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endParaRPr lang="zh-TW" altLang="en-US" sz="2400" b="0" dirty="0">
              <a:solidFill>
                <a:srgbClr val="003399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grpSp>
        <p:nvGrpSpPr>
          <p:cNvPr id="62" name="群組 22">
            <a:extLst>
              <a:ext uri="{FF2B5EF4-FFF2-40B4-BE49-F238E27FC236}">
                <a16:creationId xmlns:a16="http://schemas.microsoft.com/office/drawing/2014/main" id="{CDC9AAF4-0DE3-447B-AFE4-12E130D785B7}"/>
              </a:ext>
            </a:extLst>
          </p:cNvPr>
          <p:cNvGrpSpPr/>
          <p:nvPr/>
        </p:nvGrpSpPr>
        <p:grpSpPr>
          <a:xfrm>
            <a:off x="1902335" y="4683667"/>
            <a:ext cx="3893801" cy="887422"/>
            <a:chOff x="2769027" y="3630448"/>
            <a:chExt cx="3044029" cy="887422"/>
          </a:xfrm>
        </p:grpSpPr>
        <p:grpSp>
          <p:nvGrpSpPr>
            <p:cNvPr id="66" name="群組 16">
              <a:extLst>
                <a:ext uri="{FF2B5EF4-FFF2-40B4-BE49-F238E27FC236}">
                  <a16:creationId xmlns:a16="http://schemas.microsoft.com/office/drawing/2014/main" id="{B464BF04-D789-4EE8-A8CC-5985115AC6AB}"/>
                </a:ext>
              </a:extLst>
            </p:cNvPr>
            <p:cNvGrpSpPr/>
            <p:nvPr/>
          </p:nvGrpSpPr>
          <p:grpSpPr>
            <a:xfrm>
              <a:off x="3397693" y="3630448"/>
              <a:ext cx="586114" cy="887422"/>
              <a:chOff x="5629835" y="5579417"/>
              <a:chExt cx="586114" cy="887422"/>
            </a:xfrm>
          </p:grpSpPr>
          <p:sp>
            <p:nvSpPr>
              <p:cNvPr id="68" name="文字方塊 17">
                <a:extLst>
                  <a:ext uri="{FF2B5EF4-FFF2-40B4-BE49-F238E27FC236}">
                    <a16:creationId xmlns:a16="http://schemas.microsoft.com/office/drawing/2014/main" id="{A1E56248-515C-45FC-91FE-37E74266C6DF}"/>
                  </a:ext>
                </a:extLst>
              </p:cNvPr>
              <p:cNvSpPr txBox="1"/>
              <p:nvPr/>
            </p:nvSpPr>
            <p:spPr>
              <a:xfrm>
                <a:off x="5629835" y="5579417"/>
                <a:ext cx="586114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100"/>
                  </a:lnSpc>
                </a:pPr>
                <a:r>
                  <a:rPr lang="en-US" altLang="zh-CN" sz="2800" b="0" i="0" strike="noStrike" baseline="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22</a:t>
                </a:r>
              </a:p>
              <a:p>
                <a:pPr algn="ctr">
                  <a:lnSpc>
                    <a:spcPts val="3100"/>
                  </a:lnSpc>
                </a:pPr>
                <a:r>
                  <a:rPr lang="en-US" altLang="zh-TW" sz="28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7</a:t>
                </a:r>
                <a:endParaRPr lang="en-US" altLang="zh-TW" sz="2800" b="0" i="0" strike="noStrike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直線接點 18">
                <a:extLst>
                  <a:ext uri="{FF2B5EF4-FFF2-40B4-BE49-F238E27FC236}">
                    <a16:creationId xmlns:a16="http://schemas.microsoft.com/office/drawing/2014/main" id="{1D4AE3FE-FBD6-4ABF-AE5F-5BB432412AF0}"/>
                  </a:ext>
                </a:extLst>
              </p:cNvPr>
              <p:cNvCxnSpPr/>
              <p:nvPr/>
            </p:nvCxnSpPr>
            <p:spPr bwMode="auto">
              <a:xfrm>
                <a:off x="5656694" y="5998318"/>
                <a:ext cx="468000" cy="0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67" name="文字方塊 19">
              <a:extLst>
                <a:ext uri="{FF2B5EF4-FFF2-40B4-BE49-F238E27FC236}">
                  <a16:creationId xmlns:a16="http://schemas.microsoft.com/office/drawing/2014/main" id="{C34188B4-B422-4343-93C3-AC2BF110C06A}"/>
                </a:ext>
              </a:extLst>
            </p:cNvPr>
            <p:cNvSpPr txBox="1"/>
            <p:nvPr/>
          </p:nvSpPr>
          <p:spPr>
            <a:xfrm>
              <a:off x="2769027" y="3785934"/>
              <a:ext cx="3044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altLang="zh-CN" sz="28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(14</a:t>
              </a:r>
              <a:r>
                <a:rPr lang="en-US" altLang="zh-CN" sz="28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×</a:t>
              </a:r>
              <a:r>
                <a:rPr lang="en-US" altLang="zh-CN" sz="28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    </a:t>
              </a:r>
              <a:r>
                <a:rPr lang="zh-TW" altLang="en-US" sz="2800" dirty="0">
                  <a:solidFill>
                    <a:srgbClr val="FF0000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＋</a:t>
              </a:r>
              <a:r>
                <a:rPr lang="en-US" altLang="zh-CN" sz="28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12)</a:t>
              </a:r>
              <a:r>
                <a:rPr lang="en-US" altLang="zh-CN" sz="2800" dirty="0">
                  <a:solidFill>
                    <a:srgbClr val="FF0000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×</a:t>
              </a:r>
              <a:r>
                <a:rPr lang="en-US" altLang="zh-CN" sz="28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AC16DB9C-7BFF-47F4-A654-CA3A39CDAB9C}"/>
              </a:ext>
            </a:extLst>
          </p:cNvPr>
          <p:cNvSpPr/>
          <p:nvPr/>
        </p:nvSpPr>
        <p:spPr bwMode="auto">
          <a:xfrm>
            <a:off x="6449273" y="2421488"/>
            <a:ext cx="599553" cy="322217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DD30E4E7-C264-43A3-AF51-8B095C0DA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006252"/>
            <a:ext cx="2922882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zh-TW" altLang="en-US" sz="24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長方形的長 </a:t>
            </a:r>
            <a:r>
              <a:rPr lang="en-US" altLang="zh-CN" sz="24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CN" altLang="en-US" sz="24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圓周</a:t>
            </a:r>
            <a:endParaRPr lang="zh-TW" altLang="en-US" sz="2400" b="0" dirty="0">
              <a:solidFill>
                <a:srgbClr val="003399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3C0C8FDA-D216-48FB-A538-000A3AB48E40}"/>
              </a:ext>
            </a:extLst>
          </p:cNvPr>
          <p:cNvSpPr/>
          <p:nvPr/>
        </p:nvSpPr>
        <p:spPr bwMode="auto">
          <a:xfrm>
            <a:off x="1800000" y="1420903"/>
            <a:ext cx="871200" cy="871200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3" name="任意多边形 15">
            <a:extLst>
              <a:ext uri="{FF2B5EF4-FFF2-40B4-BE49-F238E27FC236}">
                <a16:creationId xmlns:a16="http://schemas.microsoft.com/office/drawing/2014/main" id="{965A39CD-D46F-4EF5-BEF5-72FAF4EECB4F}"/>
              </a:ext>
            </a:extLst>
          </p:cNvPr>
          <p:cNvSpPr/>
          <p:nvPr/>
        </p:nvSpPr>
        <p:spPr bwMode="auto">
          <a:xfrm>
            <a:off x="1820838" y="2299216"/>
            <a:ext cx="2808000" cy="0"/>
          </a:xfrm>
          <a:custGeom>
            <a:avLst/>
            <a:gdLst>
              <a:gd name="connsiteX0" fmla="*/ 0 w 2047875"/>
              <a:gd name="connsiteY0" fmla="*/ 0 h 0"/>
              <a:gd name="connsiteX1" fmla="*/ 2047875 w 20478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875">
                <a:moveTo>
                  <a:pt x="0" y="0"/>
                </a:moveTo>
                <a:lnTo>
                  <a:pt x="2047875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Line 116">
            <a:extLst>
              <a:ext uri="{FF2B5EF4-FFF2-40B4-BE49-F238E27FC236}">
                <a16:creationId xmlns:a16="http://schemas.microsoft.com/office/drawing/2014/main" id="{B1A32A5F-DC1D-4BCE-8E9C-DAD55097022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452709" y="4556600"/>
            <a:ext cx="346097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任意多边形 15">
            <a:extLst>
              <a:ext uri="{FF2B5EF4-FFF2-40B4-BE49-F238E27FC236}">
                <a16:creationId xmlns:a16="http://schemas.microsoft.com/office/drawing/2014/main" id="{B89AFC5B-6A42-4BDE-B94D-0AC626FA3F96}"/>
              </a:ext>
            </a:extLst>
          </p:cNvPr>
          <p:cNvSpPr/>
          <p:nvPr/>
        </p:nvSpPr>
        <p:spPr bwMode="auto">
          <a:xfrm rot="5400000" flipV="1">
            <a:off x="4320000" y="2659216"/>
            <a:ext cx="720000" cy="0"/>
          </a:xfrm>
          <a:custGeom>
            <a:avLst/>
            <a:gdLst>
              <a:gd name="connsiteX0" fmla="*/ 0 w 2047875"/>
              <a:gd name="connsiteY0" fmla="*/ 0 h 0"/>
              <a:gd name="connsiteX1" fmla="*/ 2047875 w 20478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875">
                <a:moveTo>
                  <a:pt x="0" y="0"/>
                </a:moveTo>
                <a:lnTo>
                  <a:pt x="2047875" y="0"/>
                </a:lnTo>
              </a:path>
            </a:pathLst>
          </a:custGeom>
          <a:noFill/>
          <a:ln w="28575" cap="flat" cmpd="sng" algn="ctr">
            <a:solidFill>
              <a:srgbClr val="FF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3A3F5F62-5757-44F8-AD6C-46905E49F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858" y="2468162"/>
            <a:ext cx="1007486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en-US" altLang="zh-TW" sz="2000" b="0" dirty="0">
                <a:solidFill>
                  <a:srgbClr val="003399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12cm</a:t>
            </a:r>
            <a:endParaRPr lang="zh-TW" altLang="en-US" sz="2000" b="0" dirty="0">
              <a:solidFill>
                <a:srgbClr val="003399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1E2DA41-1FBC-4B30-B66F-FF2AD41FBBDF}"/>
              </a:ext>
            </a:extLst>
          </p:cNvPr>
          <p:cNvSpPr/>
          <p:nvPr/>
        </p:nvSpPr>
        <p:spPr bwMode="auto">
          <a:xfrm>
            <a:off x="5554157" y="1668067"/>
            <a:ext cx="599553" cy="322217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84" name="群組 22">
            <a:extLst>
              <a:ext uri="{FF2B5EF4-FFF2-40B4-BE49-F238E27FC236}">
                <a16:creationId xmlns:a16="http://schemas.microsoft.com/office/drawing/2014/main" id="{E1E7E42C-D0FE-4859-BBF5-9BEB637ACDB3}"/>
              </a:ext>
            </a:extLst>
          </p:cNvPr>
          <p:cNvGrpSpPr/>
          <p:nvPr/>
        </p:nvGrpSpPr>
        <p:grpSpPr>
          <a:xfrm>
            <a:off x="2634915" y="1561731"/>
            <a:ext cx="2121216" cy="887422"/>
            <a:chOff x="2861606" y="3630448"/>
            <a:chExt cx="1658288" cy="887422"/>
          </a:xfrm>
        </p:grpSpPr>
        <p:grpSp>
          <p:nvGrpSpPr>
            <p:cNvPr id="85" name="群組 16">
              <a:extLst>
                <a:ext uri="{FF2B5EF4-FFF2-40B4-BE49-F238E27FC236}">
                  <a16:creationId xmlns:a16="http://schemas.microsoft.com/office/drawing/2014/main" id="{B2C5936C-539C-43BE-8ED7-3D5937E4D903}"/>
                </a:ext>
              </a:extLst>
            </p:cNvPr>
            <p:cNvGrpSpPr/>
            <p:nvPr/>
          </p:nvGrpSpPr>
          <p:grpSpPr>
            <a:xfrm>
              <a:off x="3397693" y="3630448"/>
              <a:ext cx="586114" cy="887422"/>
              <a:chOff x="5629835" y="5579417"/>
              <a:chExt cx="586114" cy="887422"/>
            </a:xfrm>
          </p:grpSpPr>
          <p:sp>
            <p:nvSpPr>
              <p:cNvPr id="87" name="文字方塊 17">
                <a:extLst>
                  <a:ext uri="{FF2B5EF4-FFF2-40B4-BE49-F238E27FC236}">
                    <a16:creationId xmlns:a16="http://schemas.microsoft.com/office/drawing/2014/main" id="{23868BB2-C203-4C06-8440-0EDE79A14F70}"/>
                  </a:ext>
                </a:extLst>
              </p:cNvPr>
              <p:cNvSpPr txBox="1"/>
              <p:nvPr/>
            </p:nvSpPr>
            <p:spPr>
              <a:xfrm>
                <a:off x="5629835" y="5579417"/>
                <a:ext cx="586114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100"/>
                  </a:lnSpc>
                </a:pPr>
                <a:r>
                  <a:rPr lang="en-US" altLang="zh-CN" sz="2400" b="0" i="0" strike="noStrike" baseline="0" dirty="0">
                    <a:solidFill>
                      <a:srgbClr val="003399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22</a:t>
                </a:r>
              </a:p>
              <a:p>
                <a:pPr algn="ctr">
                  <a:lnSpc>
                    <a:spcPts val="3100"/>
                  </a:lnSpc>
                </a:pPr>
                <a:r>
                  <a:rPr lang="en-US" altLang="zh-TW" sz="2400" dirty="0">
                    <a:solidFill>
                      <a:srgbClr val="003399"/>
                    </a:solidFill>
                    <a:ea typeface="DFKai-SB" panose="03000509000000000000" pitchFamily="65" charset="-120"/>
                    <a:cs typeface="Arial" panose="020B0604020202020204" pitchFamily="34" charset="0"/>
                  </a:rPr>
                  <a:t>7</a:t>
                </a:r>
                <a:endParaRPr lang="en-US" altLang="zh-TW" sz="2400" b="0" i="0" strike="noStrike" baseline="0" dirty="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直線接點 18">
                <a:extLst>
                  <a:ext uri="{FF2B5EF4-FFF2-40B4-BE49-F238E27FC236}">
                    <a16:creationId xmlns:a16="http://schemas.microsoft.com/office/drawing/2014/main" id="{9904D4F6-C1F2-43AC-8A59-7974E714795F}"/>
                  </a:ext>
                </a:extLst>
              </p:cNvPr>
              <p:cNvCxnSpPr/>
              <p:nvPr/>
            </p:nvCxnSpPr>
            <p:spPr bwMode="auto">
              <a:xfrm>
                <a:off x="5656694" y="5998318"/>
                <a:ext cx="468000" cy="0"/>
              </a:xfrm>
              <a:prstGeom prst="line">
                <a:avLst/>
              </a:prstGeom>
              <a:noFill/>
              <a:ln w="19050" algn="ctr">
                <a:solidFill>
                  <a:srgbClr val="003399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86" name="文字方塊 19">
              <a:extLst>
                <a:ext uri="{FF2B5EF4-FFF2-40B4-BE49-F238E27FC236}">
                  <a16:creationId xmlns:a16="http://schemas.microsoft.com/office/drawing/2014/main" id="{AE91CAAE-224B-4AAC-A76A-D03850EC1933}"/>
                </a:ext>
              </a:extLst>
            </p:cNvPr>
            <p:cNvSpPr txBox="1"/>
            <p:nvPr/>
          </p:nvSpPr>
          <p:spPr>
            <a:xfrm>
              <a:off x="2861606" y="3805339"/>
              <a:ext cx="1658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altLang="zh-CN" sz="2400" dirty="0">
                  <a:solidFill>
                    <a:srgbClr val="003399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(14×       )cm     </a:t>
              </a:r>
              <a:endParaRPr lang="zh-CN" altLang="en-US" sz="24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E91C2DA6-6EF6-231F-E136-6EE24C57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13" y="4585445"/>
            <a:ext cx="456618" cy="62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/>
      <p:bldP spid="59" grpId="0"/>
      <p:bldP spid="60" grpId="0"/>
      <p:bldP spid="60" grpId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7" grpId="0"/>
      <p:bldP spid="77" grpId="1"/>
      <p:bldP spid="78" grpId="0" animBg="1"/>
      <p:bldP spid="7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E1214-6655-4010-BA72-261C85FC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339" y="921636"/>
            <a:ext cx="2859567" cy="193815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610EDF8-0859-4EED-AF57-BB9E03BB04F4}"/>
              </a:ext>
            </a:extLst>
          </p:cNvPr>
          <p:cNvSpPr/>
          <p:nvPr/>
        </p:nvSpPr>
        <p:spPr bwMode="auto">
          <a:xfrm>
            <a:off x="5750295" y="3453128"/>
            <a:ext cx="2502000" cy="360000"/>
          </a:xfrm>
          <a:prstGeom prst="rect">
            <a:avLst/>
          </a:prstGeom>
          <a:solidFill>
            <a:srgbClr val="FF93D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C4B0A9F-0ECD-4B75-9F26-08C80F5145C3}"/>
              </a:ext>
            </a:extLst>
          </p:cNvPr>
          <p:cNvSpPr/>
          <p:nvPr/>
        </p:nvSpPr>
        <p:spPr bwMode="auto">
          <a:xfrm>
            <a:off x="2190394" y="3879833"/>
            <a:ext cx="762356" cy="360000"/>
          </a:xfrm>
          <a:prstGeom prst="rect">
            <a:avLst/>
          </a:prstGeom>
          <a:solidFill>
            <a:srgbClr val="FF93D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22AA375-27BB-40D6-89EB-46DB89242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6" y="904796"/>
            <a:ext cx="1606933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36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 (c)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1" name="文字方塊 3">
            <a:extLst>
              <a:ext uri="{FF2B5EF4-FFF2-40B4-BE49-F238E27FC236}">
                <a16:creationId xmlns:a16="http://schemas.microsoft.com/office/drawing/2014/main" id="{5AAE1616-4D04-4943-B133-A387B0E8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737" y="4439244"/>
            <a:ext cx="7334887" cy="1655562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 tIns="36000" bIns="36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這個截面是</a:t>
            </a:r>
            <a:r>
              <a:rPr lang="zh-TW" altLang="en-US" sz="2800" u="sng" dirty="0">
                <a:ea typeface="標楷體" panose="03000509000000000000" pitchFamily="65" charset="-120"/>
              </a:rPr>
              <a:t>                    </a:t>
            </a:r>
            <a:r>
              <a:rPr lang="en-US" altLang="zh-TW" sz="2800" u="sng" dirty="0">
                <a:ea typeface="標楷體" panose="03000509000000000000" pitchFamily="65" charset="-120"/>
              </a:rPr>
              <a:t>     </a:t>
            </a:r>
            <a:r>
              <a:rPr lang="zh-CN" altLang="en-US" sz="2800" dirty="0"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它的形狀與底</a:t>
            </a:r>
            <a:endParaRPr lang="en-US" altLang="zh-TW" sz="2800" dirty="0"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 * 相同 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不同</a:t>
            </a:r>
            <a:r>
              <a:rPr lang="zh-CN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大小與底 </a:t>
            </a:r>
            <a:r>
              <a:rPr lang="zh-CN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* 相同 </a:t>
            </a:r>
            <a:r>
              <a:rPr lang="en-US" altLang="zh-CN" sz="2800" dirty="0">
                <a:ea typeface="DFKai-SB" panose="03000509000000000000" pitchFamily="65" charset="-120"/>
                <a:cs typeface="Arial" panose="020B0604020202020204" pitchFamily="34" charset="0"/>
              </a:rPr>
              <a:t>/ </a:t>
            </a:r>
            <a:r>
              <a:rPr lang="zh-CN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不同。</a:t>
            </a:r>
            <a:endParaRPr lang="en-US" altLang="zh-CN" sz="2800" dirty="0"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*圈出答案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22" name="文字方塊 5">
            <a:extLst>
              <a:ext uri="{FF2B5EF4-FFF2-40B4-BE49-F238E27FC236}">
                <a16:creationId xmlns:a16="http://schemas.microsoft.com/office/drawing/2014/main" id="{AE85CD64-671F-4690-9A86-4144AF51E11A}"/>
              </a:ext>
            </a:extLst>
          </p:cNvPr>
          <p:cNvSpPr txBox="1"/>
          <p:nvPr/>
        </p:nvSpPr>
        <p:spPr>
          <a:xfrm>
            <a:off x="3889132" y="4391397"/>
            <a:ext cx="125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四邊形</a:t>
            </a:r>
            <a:endParaRPr lang="en-US" altLang="zh-TW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2F211088-B926-4FBA-98B1-257A8DB2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720" y="2558425"/>
            <a:ext cx="740878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圖三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CCDD90A-EB5F-4930-8E2E-BDFB81DCB92B}"/>
              </a:ext>
            </a:extLst>
          </p:cNvPr>
          <p:cNvSpPr/>
          <p:nvPr/>
        </p:nvSpPr>
        <p:spPr bwMode="auto">
          <a:xfrm>
            <a:off x="1848840" y="4947276"/>
            <a:ext cx="893605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75CBB6CA-3C81-43C9-AAE7-D7F8DB900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295" y="4460238"/>
            <a:ext cx="7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EED874C-5D9F-4A23-8D5D-351CB2DD9745}"/>
              </a:ext>
            </a:extLst>
          </p:cNvPr>
          <p:cNvSpPr/>
          <p:nvPr/>
        </p:nvSpPr>
        <p:spPr bwMode="auto">
          <a:xfrm>
            <a:off x="6702419" y="4960284"/>
            <a:ext cx="893605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28" name="直線接點 7">
            <a:extLst>
              <a:ext uri="{FF2B5EF4-FFF2-40B4-BE49-F238E27FC236}">
                <a16:creationId xmlns:a16="http://schemas.microsoft.com/office/drawing/2014/main" id="{E4D08736-2C17-4466-9A25-9FEFF6B77A75}"/>
              </a:ext>
            </a:extLst>
          </p:cNvPr>
          <p:cNvCxnSpPr>
            <a:cxnSpLocks/>
          </p:cNvCxnSpPr>
          <p:nvPr/>
        </p:nvCxnSpPr>
        <p:spPr bwMode="auto">
          <a:xfrm>
            <a:off x="3248295" y="3378481"/>
            <a:ext cx="5004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cxnSp>
        <p:nvCxnSpPr>
          <p:cNvPr id="29" name="直線接點 7">
            <a:extLst>
              <a:ext uri="{FF2B5EF4-FFF2-40B4-BE49-F238E27FC236}">
                <a16:creationId xmlns:a16="http://schemas.microsoft.com/office/drawing/2014/main" id="{2BD88C81-A909-4975-9A91-40D4850180EB}"/>
              </a:ext>
            </a:extLst>
          </p:cNvPr>
          <p:cNvCxnSpPr>
            <a:cxnSpLocks/>
          </p:cNvCxnSpPr>
          <p:nvPr/>
        </p:nvCxnSpPr>
        <p:spPr bwMode="auto">
          <a:xfrm>
            <a:off x="1507152" y="3818264"/>
            <a:ext cx="393192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sp>
        <p:nvSpPr>
          <p:cNvPr id="33" name="任意多边形 4">
            <a:extLst>
              <a:ext uri="{FF2B5EF4-FFF2-40B4-BE49-F238E27FC236}">
                <a16:creationId xmlns:a16="http://schemas.microsoft.com/office/drawing/2014/main" id="{AE595E86-0243-452E-8DFD-19B643415716}"/>
              </a:ext>
            </a:extLst>
          </p:cNvPr>
          <p:cNvSpPr/>
          <p:nvPr/>
        </p:nvSpPr>
        <p:spPr>
          <a:xfrm>
            <a:off x="4168800" y="973241"/>
            <a:ext cx="289173" cy="1857375"/>
          </a:xfrm>
          <a:custGeom>
            <a:avLst/>
            <a:gdLst>
              <a:gd name="connsiteX0" fmla="*/ 0 w 361950"/>
              <a:gd name="connsiteY0" fmla="*/ 0 h 1866900"/>
              <a:gd name="connsiteX1" fmla="*/ 361950 w 361950"/>
              <a:gd name="connsiteY1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 h="1866900">
                <a:moveTo>
                  <a:pt x="0" y="0"/>
                </a:moveTo>
                <a:lnTo>
                  <a:pt x="361950" y="1866900"/>
                </a:lnTo>
              </a:path>
            </a:pathLst>
          </a:custGeom>
          <a:noFill/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字方塊 2">
            <a:extLst>
              <a:ext uri="{FF2B5EF4-FFF2-40B4-BE49-F238E27FC236}">
                <a16:creationId xmlns:a16="http://schemas.microsoft.com/office/drawing/2014/main" id="{5FB782FE-E8E1-4513-B132-938E64F07443}"/>
              </a:ext>
            </a:extLst>
          </p:cNvPr>
          <p:cNvSpPr txBox="1"/>
          <p:nvPr/>
        </p:nvSpPr>
        <p:spPr>
          <a:xfrm>
            <a:off x="1420352" y="2916481"/>
            <a:ext cx="7070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圖三所示，</a:t>
            </a:r>
            <a:r>
              <a:rPr lang="zh-CN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四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角錐被切出一個平行於底的截面。這個截面是什麼形狀？它的形狀和大小是否與底相同？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只須寫出答案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            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TW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9B16866C-BFAB-448A-8AFB-299889B5E868}"/>
              </a:ext>
            </a:extLst>
          </p:cNvPr>
          <p:cNvSpPr/>
          <p:nvPr/>
        </p:nvSpPr>
        <p:spPr bwMode="auto">
          <a:xfrm>
            <a:off x="4025925" y="1856164"/>
            <a:ext cx="864096" cy="230400"/>
          </a:xfrm>
          <a:prstGeom prst="parallelogram">
            <a:avLst>
              <a:gd name="adj" fmla="val 113972"/>
            </a:avLst>
          </a:pr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C670F712-60A2-4D8A-BE0C-2995399A11F9}"/>
              </a:ext>
            </a:extLst>
          </p:cNvPr>
          <p:cNvSpPr/>
          <p:nvPr/>
        </p:nvSpPr>
        <p:spPr bwMode="auto">
          <a:xfrm>
            <a:off x="3654000" y="973241"/>
            <a:ext cx="1612800" cy="525600"/>
          </a:xfrm>
          <a:prstGeom prst="parallelogram">
            <a:avLst>
              <a:gd name="adj" fmla="val 95040"/>
            </a:avLst>
          </a:prstGeom>
          <a:solidFill>
            <a:srgbClr val="FFCCFF">
              <a:alpha val="60000"/>
            </a:srgbClr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D1A78BA3-2D5E-47EE-B9E3-DEA33722FB77}"/>
              </a:ext>
            </a:extLst>
          </p:cNvPr>
          <p:cNvSpPr/>
          <p:nvPr/>
        </p:nvSpPr>
        <p:spPr bwMode="auto">
          <a:xfrm>
            <a:off x="4025925" y="1843319"/>
            <a:ext cx="864096" cy="230400"/>
          </a:xfrm>
          <a:prstGeom prst="parallelogram">
            <a:avLst>
              <a:gd name="adj" fmla="val 113972"/>
            </a:avLst>
          </a:prstGeom>
          <a:solidFill>
            <a:srgbClr val="92D050">
              <a:alpha val="60000"/>
            </a:srgbClr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12C7CFA-3320-9F06-FF44-17A1B7E5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112" y="5255237"/>
            <a:ext cx="7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F7E7B2A-949A-3F07-872D-31F2DFF4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860" y="5404476"/>
            <a:ext cx="7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2" grpId="0"/>
      <p:bldP spid="25" grpId="0" animBg="1"/>
      <p:bldP spid="26" grpId="0"/>
      <p:bldP spid="27" grpId="0" animBg="1"/>
      <p:bldP spid="33" grpId="0" animBg="1"/>
      <p:bldP spid="33" grpId="1" animBg="1"/>
      <p:bldP spid="4" grpId="0" animBg="1"/>
      <p:bldP spid="4" grpId="1" animBg="1"/>
      <p:bldP spid="42" grpId="0" animBg="1"/>
      <p:bldP spid="42" grpId="1" animBg="1"/>
      <p:bldP spid="48" grpId="0" animBg="1"/>
      <p:bldP spid="48" grpId="1" animBg="1"/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4">
            <a:extLst>
              <a:ext uri="{FF2B5EF4-FFF2-40B4-BE49-F238E27FC236}">
                <a16:creationId xmlns:a16="http://schemas.microsoft.com/office/drawing/2014/main" id="{0BB26F6B-D0F7-4679-925E-B6A23763CD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新細明體" panose="02020500000000000000" pitchFamily="18" charset="-120"/>
              </a:rPr>
              <a:t>全卷完</a:t>
            </a:r>
          </a:p>
        </p:txBody>
      </p:sp>
      <p:pic>
        <p:nvPicPr>
          <p:cNvPr id="63491" name="Picture 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17FF69A-CCC8-47AA-84C3-D1B0AFCB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9">
            <a:extLst>
              <a:ext uri="{FF2B5EF4-FFF2-40B4-BE49-F238E27FC236}">
                <a16:creationId xmlns:a16="http://schemas.microsoft.com/office/drawing/2014/main" id="{0E1EC218-A4A7-45A0-971E-5F226695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2946400"/>
            <a:ext cx="215900" cy="3952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A416D358-480D-4C73-9521-74897AB6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957513"/>
            <a:ext cx="215900" cy="3952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7">
            <a:extLst>
              <a:ext uri="{FF2B5EF4-FFF2-40B4-BE49-F238E27FC236}">
                <a16:creationId xmlns:a16="http://schemas.microsoft.com/office/drawing/2014/main" id="{01401D58-173B-423E-A6EF-285D0F127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5" y="2439988"/>
            <a:ext cx="192088" cy="3952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7A9AC929-A1E8-4881-AC88-2E5BB7C74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451100"/>
            <a:ext cx="192088" cy="3952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6913E7-9F9E-4F7D-A2DD-DFEB4F10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2465388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5367" name="Text Box 117">
            <a:extLst>
              <a:ext uri="{FF2B5EF4-FFF2-40B4-BE49-F238E27FC236}">
                <a16:creationId xmlns:a16="http://schemas.microsoft.com/office/drawing/2014/main" id="{CFFE64A1-A942-414F-B595-C80EEACB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84425"/>
            <a:ext cx="7289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CN" sz="2800">
                <a:ea typeface="標楷體" panose="03000509000000000000" pitchFamily="65" charset="-120"/>
              </a:rPr>
              <a:t>296 999</a:t>
            </a:r>
            <a:r>
              <a:rPr lang="en-US" altLang="zh-TW" sz="2800">
                <a:ea typeface="標楷體" panose="03000509000000000000" pitchFamily="65" charset="-120"/>
              </a:rPr>
              <a:t>       </a:t>
            </a:r>
            <a:r>
              <a:rPr lang="zh-TW" altLang="en-US" sz="2800">
                <a:ea typeface="標楷體" panose="03000509000000000000" pitchFamily="65" charset="-120"/>
              </a:rPr>
              <a:t>　　    　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CN" sz="2800">
                <a:ea typeface="標楷體" panose="03000509000000000000" pitchFamily="65" charset="-120"/>
              </a:rPr>
              <a:t>296</a:t>
            </a:r>
            <a:r>
              <a:rPr lang="en-US" altLang="zh-TW" sz="2800">
                <a:ea typeface="標楷體" panose="03000509000000000000" pitchFamily="65" charset="-120"/>
              </a:rPr>
              <a:t> 4</a:t>
            </a:r>
            <a:r>
              <a:rPr lang="en-US" altLang="zh-CN" sz="2800">
                <a:ea typeface="標楷體" panose="03000509000000000000" pitchFamily="65" charset="-120"/>
              </a:rPr>
              <a:t>99</a:t>
            </a:r>
            <a:r>
              <a:rPr lang="zh-TW" altLang="en-US" sz="2800">
                <a:ea typeface="標楷體" panose="03000509000000000000" pitchFamily="65" charset="-120"/>
              </a:rPr>
              <a:t>　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CN" sz="2800">
                <a:ea typeface="標楷體" panose="03000509000000000000" pitchFamily="65" charset="-120"/>
                <a:sym typeface="Wingdings" panose="05000000000000000000" pitchFamily="2" charset="2"/>
              </a:rPr>
              <a:t>295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n-US" altLang="zh-CN" sz="2800">
                <a:ea typeface="標楷體" panose="03000509000000000000" pitchFamily="65" charset="-120"/>
              </a:rPr>
              <a:t>999</a:t>
            </a: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  <a:r>
              <a:rPr lang="zh-TW" altLang="en-US" sz="2700">
                <a:ea typeface="標楷體" panose="03000509000000000000" pitchFamily="65" charset="-120"/>
              </a:rPr>
              <a:t>　</a:t>
            </a:r>
            <a:r>
              <a:rPr lang="zh-TW" altLang="en-US" sz="2500">
                <a:ea typeface="標楷體" panose="03000509000000000000" pitchFamily="65" charset="-120"/>
              </a:rPr>
              <a:t>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>
                <a:ea typeface="標楷體" panose="03000509000000000000" pitchFamily="65" charset="-120"/>
              </a:rPr>
              <a:t>295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n-US" altLang="zh-CN" sz="2800">
                <a:ea typeface="標楷體" panose="03000509000000000000" pitchFamily="65" charset="-120"/>
              </a:rPr>
              <a:t>50</a:t>
            </a:r>
            <a:r>
              <a:rPr lang="en-US" altLang="zh-TW" sz="2800">
                <a:ea typeface="標楷體" panose="03000509000000000000" pitchFamily="65" charset="-120"/>
              </a:rPr>
              <a:t>0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15368" name="Text Box 5">
            <a:extLst>
              <a:ext uri="{FF2B5EF4-FFF2-40B4-BE49-F238E27FC236}">
                <a16:creationId xmlns:a16="http://schemas.microsoft.com/office/drawing/2014/main" id="{747ECAC5-145F-4F5C-A60C-4A0230D84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54088"/>
            <a:ext cx="8175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取近似值至千位後，戲院今年的總觀眾人數約有 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296 000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。下列哪一個數可能是該總觀眾人數的最大值？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8768C9-C6FB-4041-90AC-0703E370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75" y="23780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2828" name="Line 12">
            <a:extLst>
              <a:ext uri="{FF2B5EF4-FFF2-40B4-BE49-F238E27FC236}">
                <a16:creationId xmlns:a16="http://schemas.microsoft.com/office/drawing/2014/main" id="{78D3E0CC-7747-437E-A9B8-41F5EFE600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525" y="1816100"/>
            <a:ext cx="12969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C83D7956-F6F5-4385-B130-78D0614CD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063" y="2316163"/>
            <a:ext cx="1079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72" name="图片 1">
            <a:extLst>
              <a:ext uri="{FF2B5EF4-FFF2-40B4-BE49-F238E27FC236}">
                <a16:creationId xmlns:a16="http://schemas.microsoft.com/office/drawing/2014/main" id="{6EFB77BC-4DC5-46CB-8572-EEE92B1F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82713"/>
            <a:ext cx="5540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>
            <a:extLst>
              <a:ext uri="{FF2B5EF4-FFF2-40B4-BE49-F238E27FC236}">
                <a16:creationId xmlns:a16="http://schemas.microsoft.com/office/drawing/2014/main" id="{905A29E9-B7DA-48EE-A31C-2345F8D990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4613" y="1435100"/>
            <a:ext cx="6746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EBB6C0D7-8E1B-425F-B57A-EEE1A8062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525" y="1422400"/>
            <a:ext cx="28813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BB113360-39F3-4847-BDC3-B23E47D7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064000"/>
            <a:ext cx="1379538" cy="3952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id="{D6DC542C-1F7A-4CD0-88DC-17BFF90E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2397125"/>
            <a:ext cx="1727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296 000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CE78C3B7-57DF-45CB-A03A-6E1EFE8F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2389188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297 000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文本框 29">
            <a:extLst>
              <a:ext uri="{FF2B5EF4-FFF2-40B4-BE49-F238E27FC236}">
                <a16:creationId xmlns:a16="http://schemas.microsoft.com/office/drawing/2014/main" id="{458ED8AF-C42D-4CD7-9217-74330AAF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290512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296 000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文本框 27">
            <a:extLst>
              <a:ext uri="{FF2B5EF4-FFF2-40B4-BE49-F238E27FC236}">
                <a16:creationId xmlns:a16="http://schemas.microsoft.com/office/drawing/2014/main" id="{4A8072E7-0969-4547-B998-C6C745F7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2919413"/>
            <a:ext cx="1517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296 000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1350D3C-9668-4F0F-B56B-9E00CB304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312988"/>
            <a:ext cx="474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00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zh-CN" altLang="en-US" sz="4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61EEC0-2202-4F06-B9F3-D599E95935B8}"/>
              </a:ext>
            </a:extLst>
          </p:cNvPr>
          <p:cNvSpPr/>
          <p:nvPr/>
        </p:nvSpPr>
        <p:spPr>
          <a:xfrm>
            <a:off x="1276350" y="3998913"/>
            <a:ext cx="5413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296 499</a:t>
            </a:r>
            <a:r>
              <a:rPr lang="zh-CN" altLang="en-US" sz="2800" kern="100" dirty="0">
                <a:solidFill>
                  <a:srgbClr val="003399"/>
                </a:solidFill>
                <a:latin typeface="標楷體" panose="03000509000000000000" pitchFamily="65" charset="-120"/>
              </a:rPr>
              <a:t>＞</a:t>
            </a:r>
            <a:r>
              <a:rPr lang="en-US" altLang="zh-CN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295 999</a:t>
            </a:r>
            <a:r>
              <a:rPr lang="zh-CN" altLang="en-US" sz="2800" kern="100" dirty="0">
                <a:solidFill>
                  <a:srgbClr val="003399"/>
                </a:solidFill>
                <a:latin typeface="標楷體" panose="03000509000000000000" pitchFamily="65" charset="-120"/>
              </a:rPr>
              <a:t>＞</a:t>
            </a:r>
            <a:r>
              <a:rPr lang="en-US" altLang="zh-CN" sz="2800" kern="100" dirty="0">
                <a:solidFill>
                  <a:srgbClr val="003399"/>
                </a:solidFill>
                <a:ea typeface="DFKai-SB" panose="03000509000000000000" pitchFamily="65" charset="-120"/>
              </a:rPr>
              <a:t>295 500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14" grpId="0" animBg="1"/>
      <p:bldP spid="14" grpId="1" animBg="1"/>
      <p:bldP spid="27" grpId="0" animBg="1"/>
      <p:bldP spid="28" grpId="0"/>
      <p:bldP spid="13" grpId="0" animBg="1"/>
      <p:bldP spid="13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7C41C39-1CC6-4CFC-B597-BEBBB5E17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138363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6387" name="Text Box 117">
            <a:extLst>
              <a:ext uri="{FF2B5EF4-FFF2-40B4-BE49-F238E27FC236}">
                <a16:creationId xmlns:a16="http://schemas.microsoft.com/office/drawing/2014/main" id="{78F4BEF7-CFDF-4DE2-A4B7-E14654F0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557338"/>
            <a:ext cx="743426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CN" sz="2800">
                <a:ea typeface="標楷體" panose="03000509000000000000" pitchFamily="65" charset="-120"/>
              </a:rPr>
              <a:t>4</a:t>
            </a:r>
            <a:r>
              <a:rPr lang="en-US" altLang="zh-TW" sz="2800">
                <a:ea typeface="標楷體" panose="03000509000000000000" pitchFamily="65" charset="-120"/>
              </a:rPr>
              <a:t>                            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CN" sz="2800">
                <a:ea typeface="標楷體" panose="03000509000000000000" pitchFamily="65" charset="-120"/>
              </a:rPr>
              <a:t>7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CN" sz="2800">
                <a:ea typeface="標楷體" panose="03000509000000000000" pitchFamily="65" charset="-120"/>
                <a:sym typeface="Wingdings" panose="05000000000000000000" pitchFamily="2" charset="2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                         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>
                <a:ea typeface="標楷體" panose="03000509000000000000" pitchFamily="65" charset="-120"/>
              </a:rPr>
              <a:t>9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D2B65E99-7517-40FB-836F-99C2CEF4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52500"/>
            <a:ext cx="780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56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共有多少個因數？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93BF2E-E888-47EB-AF68-EC06BC58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0335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8587C47-292F-4DD2-9FC8-86B5FC43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951163"/>
            <a:ext cx="72866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56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的因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800">
                <a:solidFill>
                  <a:srgbClr val="0066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Line 48">
            <a:extLst>
              <a:ext uri="{FF2B5EF4-FFF2-40B4-BE49-F238E27FC236}">
                <a16:creationId xmlns:a16="http://schemas.microsoft.com/office/drawing/2014/main" id="{588D9DB2-6AC3-4F60-8A1B-8CDB951AA2BD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132138" y="1420813"/>
            <a:ext cx="7000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A2191CB-C8FF-4192-B88E-462FAE74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53682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8435" name="Text Box 117">
            <a:extLst>
              <a:ext uri="{FF2B5EF4-FFF2-40B4-BE49-F238E27FC236}">
                <a16:creationId xmlns:a16="http://schemas.microsoft.com/office/drawing/2014/main" id="{67DDE721-C358-4BB5-A3CA-DC828CA2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944688"/>
            <a:ext cx="74342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CN" sz="2800">
                <a:ea typeface="標楷體" panose="03000509000000000000" pitchFamily="65" charset="-120"/>
              </a:rPr>
              <a:t>168</a:t>
            </a:r>
            <a:r>
              <a:rPr lang="zh-CN" altLang="en-US" sz="2800">
                <a:ea typeface="標楷體" panose="03000509000000000000" pitchFamily="65" charset="-120"/>
              </a:rPr>
              <a:t>小時</a:t>
            </a:r>
            <a:r>
              <a:rPr lang="en-US" altLang="zh-TW" sz="2800">
                <a:ea typeface="標楷體" panose="03000509000000000000" pitchFamily="65" charset="-120"/>
              </a:rPr>
              <a:t>                  B. </a:t>
            </a:r>
            <a:r>
              <a:rPr lang="en-US" altLang="zh-CN" sz="2800">
                <a:ea typeface="標楷體" panose="03000509000000000000" pitchFamily="65" charset="-120"/>
              </a:rPr>
              <a:t>176</a:t>
            </a:r>
            <a:r>
              <a:rPr lang="zh-CN" altLang="en-US" sz="2800">
                <a:ea typeface="標楷體" panose="03000509000000000000" pitchFamily="65" charset="-120"/>
              </a:rPr>
              <a:t>小時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CN" sz="2800">
                <a:sym typeface="Wingdings" panose="05000000000000000000" pitchFamily="2" charset="2"/>
              </a:rPr>
              <a:t>184</a:t>
            </a:r>
            <a:r>
              <a:rPr lang="zh-CN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小時</a:t>
            </a:r>
            <a:r>
              <a:rPr lang="en-US" altLang="zh-TW" sz="2800">
                <a:sym typeface="Wingdings" panose="05000000000000000000" pitchFamily="2" charset="2"/>
              </a:rPr>
              <a:t>              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>
                <a:ea typeface="標楷體" panose="03000509000000000000" pitchFamily="65" charset="-120"/>
              </a:rPr>
              <a:t>19</a:t>
            </a:r>
            <a:r>
              <a:rPr lang="en-US" altLang="zh-TW" sz="2800">
                <a:ea typeface="標楷體" panose="03000509000000000000" pitchFamily="65" charset="-120"/>
              </a:rPr>
              <a:t>2</a:t>
            </a:r>
            <a:r>
              <a:rPr lang="zh-CN" altLang="en-US" sz="2800">
                <a:ea typeface="標楷體" panose="03000509000000000000" pitchFamily="65" charset="-120"/>
              </a:rPr>
              <a:t>小時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A4DFA9CF-1C42-41AB-8FA9-344D4142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8196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姊姊每天工作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日至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她共</a:t>
            </a:r>
            <a:endParaRPr lang="en-US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工作了多少小時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4A6640-E7BC-4065-B9B8-2DA0E983A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24669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974C0FEB-244E-461F-B558-3442EE26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284538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由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月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日至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月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27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日</a:t>
            </a:r>
            <a:r>
              <a:rPr lang="zh-TW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共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有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天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2320" name="Line 48">
            <a:extLst>
              <a:ext uri="{FF2B5EF4-FFF2-40B4-BE49-F238E27FC236}">
                <a16:creationId xmlns:a16="http://schemas.microsoft.com/office/drawing/2014/main" id="{FC884786-62F7-4817-8A6D-29DFB1E31DF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356100" y="1412875"/>
            <a:ext cx="30940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E40B50-8036-423C-9A2B-0B58145F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835400"/>
            <a:ext cx="2805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她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共工作了：</a:t>
            </a:r>
          </a:p>
        </p:txBody>
      </p:sp>
      <p:sp>
        <p:nvSpPr>
          <p:cNvPr id="11" name="Line 48">
            <a:extLst>
              <a:ext uri="{FF2B5EF4-FFF2-40B4-BE49-F238E27FC236}">
                <a16:creationId xmlns:a16="http://schemas.microsoft.com/office/drawing/2014/main" id="{020DC4DA-2B08-46D8-B0F3-4EE27A2F5C2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14500" y="1435100"/>
            <a:ext cx="22812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93790BF-1C13-4E7F-9BC3-E73F88BEB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4386263"/>
            <a:ext cx="320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23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184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2" grpId="1"/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EC7AB0A-6FE7-4268-BC1A-6B7AF511B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2053501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74BB38B-B8C9-4300-8C5A-28DB996D3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9" y="2022475"/>
            <a:ext cx="856456" cy="396875"/>
          </a:xfrm>
          <a:prstGeom prst="rect">
            <a:avLst/>
          </a:prstGeom>
          <a:solidFill>
            <a:srgbClr val="FFCD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F1DA9B0-A7CE-4EF9-8845-7914689C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047" y="2032895"/>
            <a:ext cx="856457" cy="396875"/>
          </a:xfrm>
          <a:prstGeom prst="rect">
            <a:avLst/>
          </a:prstGeom>
          <a:solidFill>
            <a:srgbClr val="FFCD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0B602CA-85AB-4E6F-8510-312AB060C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2540000"/>
            <a:ext cx="1324645" cy="396875"/>
          </a:xfrm>
          <a:prstGeom prst="rect">
            <a:avLst/>
          </a:prstGeom>
          <a:solidFill>
            <a:srgbClr val="FFCD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3F7CEB6-FC3E-41E8-A1D0-5ED5B8F6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865" y="2530243"/>
            <a:ext cx="1004248" cy="395287"/>
          </a:xfrm>
          <a:prstGeom prst="rect">
            <a:avLst/>
          </a:prstGeom>
          <a:solidFill>
            <a:srgbClr val="FFCD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615EEC0-B3EE-4310-995A-1CB5D56965E2}"/>
              </a:ext>
            </a:extLst>
          </p:cNvPr>
          <p:cNvSpPr/>
          <p:nvPr/>
        </p:nvSpPr>
        <p:spPr>
          <a:xfrm>
            <a:off x="395288" y="981075"/>
            <a:ext cx="8208962" cy="2046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eaLnBrk="1" hangingPunct="1">
              <a:spcAft>
                <a:spcPts val="1200"/>
              </a:spcAft>
              <a:tabLst>
                <a:tab pos="355600" algn="l"/>
              </a:tabLs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4. 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兩個數的第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七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個公倍數是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168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。以下哪一組數可能是這兩個數？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</a:t>
            </a:r>
          </a:p>
          <a:p>
            <a:pPr marL="533400" eaLnBrk="1" hangingPunct="1">
              <a:spcAft>
                <a:spcPts val="600"/>
              </a:spcAft>
              <a:tabLst>
                <a:tab pos="355600" algn="l"/>
              </a:tabLs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A.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4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、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6      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   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B. 6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、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8     </a:t>
            </a:r>
          </a:p>
          <a:p>
            <a:pPr marL="533400">
              <a:spcAft>
                <a:spcPts val="600"/>
              </a:spcAft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C. 12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、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14                D. 8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、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21</a:t>
            </a:r>
            <a:endParaRPr lang="zh-CN" altLang="zh-CN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275B8E65-CC5B-4F27-94E8-BFB7B167B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3644900"/>
            <a:ext cx="3851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cs typeface="Arial" panose="020B0604020202020204" pitchFamily="34" charset="0"/>
              </a:rPr>
              <a:t>A. </a:t>
            </a:r>
            <a:r>
              <a:rPr lang="zh-TW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最小公倍數是</a:t>
            </a:r>
            <a:r>
              <a:rPr lang="zh-CN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：</a:t>
            </a:r>
            <a:endParaRPr lang="zh-TW" altLang="en-US" sz="28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0592C0-733F-4F18-8FD7-E22D21E9C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440" y="19465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E555027-2362-466E-8076-87835179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476" y="4313238"/>
            <a:ext cx="487362" cy="396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D5EFBE83-5A49-4CE2-A498-04D2786C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9" y="4232275"/>
            <a:ext cx="377882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cs typeface="Arial" panose="020B0604020202020204" pitchFamily="34" charset="0"/>
              </a:rPr>
              <a:t>B. </a:t>
            </a:r>
            <a:r>
              <a:rPr lang="zh-TW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最小公倍數是</a:t>
            </a:r>
            <a:r>
              <a:rPr lang="zh-CN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：</a:t>
            </a:r>
            <a:endParaRPr lang="zh-TW" altLang="en-US" sz="28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1BE7D04-1ACC-48BB-B33E-58FB3E8BC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4802188"/>
            <a:ext cx="4308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cs typeface="Arial" panose="020B0604020202020204" pitchFamily="34" charset="0"/>
              </a:rPr>
              <a:t>C. </a:t>
            </a:r>
            <a:r>
              <a:rPr lang="zh-TW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最小公倍數是</a:t>
            </a:r>
            <a:r>
              <a:rPr lang="zh-CN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：</a:t>
            </a:r>
            <a:endParaRPr lang="zh-TW" altLang="en-US" sz="28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820B650-0638-4C39-8E4D-325A82D3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5345113"/>
            <a:ext cx="344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  <a:cs typeface="Arial" panose="020B0604020202020204" pitchFamily="34" charset="0"/>
              </a:rPr>
              <a:t>D. </a:t>
            </a:r>
            <a:r>
              <a:rPr lang="zh-TW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最小公倍數是</a:t>
            </a:r>
            <a:r>
              <a:rPr lang="zh-CN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：</a:t>
            </a:r>
            <a:endParaRPr lang="zh-TW" altLang="en-US" sz="28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B73DD1A7-A5C6-4849-9539-AF638696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401" y="5341143"/>
            <a:ext cx="2119312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8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</a:rPr>
              <a:t>21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DBF8AFBA-2BD9-45AD-AA73-15485469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359401"/>
            <a:ext cx="1411287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en-US" altLang="zh-TW" sz="2800" dirty="0">
                <a:solidFill>
                  <a:srgbClr val="00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168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BF25923-3419-406C-BEC4-875D81E56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88" y="3144838"/>
            <a:ext cx="509587" cy="396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34" name="直線接點 31">
            <a:extLst>
              <a:ext uri="{FF2B5EF4-FFF2-40B4-BE49-F238E27FC236}">
                <a16:creationId xmlns:a16="http://schemas.microsoft.com/office/drawing/2014/main" id="{A2505704-5461-4C53-94D9-17A12ADD199A}"/>
              </a:ext>
            </a:extLst>
          </p:cNvPr>
          <p:cNvCxnSpPr/>
          <p:nvPr/>
        </p:nvCxnSpPr>
        <p:spPr>
          <a:xfrm>
            <a:off x="987425" y="1440000"/>
            <a:ext cx="446405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7">
            <a:extLst>
              <a:ext uri="{FF2B5EF4-FFF2-40B4-BE49-F238E27FC236}">
                <a16:creationId xmlns:a16="http://schemas.microsoft.com/office/drawing/2014/main" id="{637F3EAD-4F71-4362-B5CD-F05D5C815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5" y="3086100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800" dirty="0">
                <a:solidFill>
                  <a:srgbClr val="003399"/>
                </a:solidFill>
                <a:cs typeface="Arial" panose="020B0604020202020204" pitchFamily="34" charset="0"/>
              </a:rPr>
              <a:t>168÷7</a:t>
            </a:r>
            <a:endParaRPr lang="zh-TW" altLang="en-US" sz="28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891DB006-E925-4B05-8EBA-0403CFDF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3073400"/>
            <a:ext cx="4948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這兩個數的最小公倍數是</a:t>
            </a:r>
            <a:r>
              <a:rPr lang="zh-CN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：</a:t>
            </a:r>
            <a:endParaRPr lang="zh-TW" altLang="en-US" sz="2800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365248F1-AEA8-4946-9E9A-E83A43F1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086100"/>
            <a:ext cx="1260475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en-US" altLang="zh-TW" sz="2800" dirty="0">
                <a:solidFill>
                  <a:srgbClr val="00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24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B86334F1-9F63-426D-A081-2F4D2AE2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336" y="4197547"/>
            <a:ext cx="1608138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4      6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5830501E-318C-49B6-A12B-71AB7ACA3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849" y="4618234"/>
            <a:ext cx="1571625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2      3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0" name="手繪多邊形: 圖案 35">
            <a:extLst>
              <a:ext uri="{FF2B5EF4-FFF2-40B4-BE49-F238E27FC236}">
                <a16:creationId xmlns:a16="http://schemas.microsoft.com/office/drawing/2014/main" id="{D5935D25-C73A-439A-B0EA-5036896CBA12}"/>
              </a:ext>
            </a:extLst>
          </p:cNvPr>
          <p:cNvSpPr>
            <a:spLocks/>
          </p:cNvSpPr>
          <p:nvPr/>
        </p:nvSpPr>
        <p:spPr bwMode="auto">
          <a:xfrm>
            <a:off x="6741124" y="4184847"/>
            <a:ext cx="1476375" cy="431800"/>
          </a:xfrm>
          <a:custGeom>
            <a:avLst/>
            <a:gdLst>
              <a:gd name="T0" fmla="*/ 0 w 1244009"/>
              <a:gd name="T1" fmla="*/ 0 h 457200"/>
              <a:gd name="T2" fmla="*/ 0 w 1244009"/>
              <a:gd name="T3" fmla="*/ 432000 h 457200"/>
              <a:gd name="T4" fmla="*/ 1476488 w 1244009"/>
              <a:gd name="T5" fmla="*/ 432000 h 457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4009" h="457200">
                <a:moveTo>
                  <a:pt x="0" y="0"/>
                </a:moveTo>
                <a:lnTo>
                  <a:pt x="0" y="457200"/>
                </a:lnTo>
                <a:lnTo>
                  <a:pt x="1244009" y="457200"/>
                </a:lnTo>
              </a:path>
            </a:pathLst>
          </a:cu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2036C47B-0FC7-4EFE-8FC9-339896F0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874" y="4210247"/>
            <a:ext cx="627062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2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2488E599-5D5E-4709-BD56-B1B3E8C4F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244" y="3648871"/>
            <a:ext cx="1563836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2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</a:rPr>
              <a:t>2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</a:rPr>
              <a:t>3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3179CAA-EEEC-4394-8754-14B3E575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775" y="3648871"/>
            <a:ext cx="1411287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en-US" altLang="zh-TW" sz="2800" dirty="0">
                <a:solidFill>
                  <a:srgbClr val="00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12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526963D0-6A8B-48DC-B34F-4674F1B8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336" y="4197547"/>
            <a:ext cx="1608138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6      8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C370C169-BAFC-4265-995B-EEA655CD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849" y="4618234"/>
            <a:ext cx="1571625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3      4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6" name="手繪多邊形: 圖案 35">
            <a:extLst>
              <a:ext uri="{FF2B5EF4-FFF2-40B4-BE49-F238E27FC236}">
                <a16:creationId xmlns:a16="http://schemas.microsoft.com/office/drawing/2014/main" id="{1510C4B6-2290-4F93-A905-76F14C46D630}"/>
              </a:ext>
            </a:extLst>
          </p:cNvPr>
          <p:cNvSpPr>
            <a:spLocks/>
          </p:cNvSpPr>
          <p:nvPr/>
        </p:nvSpPr>
        <p:spPr bwMode="auto">
          <a:xfrm>
            <a:off x="6741124" y="4184847"/>
            <a:ext cx="1476375" cy="431800"/>
          </a:xfrm>
          <a:custGeom>
            <a:avLst/>
            <a:gdLst>
              <a:gd name="T0" fmla="*/ 0 w 1244009"/>
              <a:gd name="T1" fmla="*/ 0 h 457200"/>
              <a:gd name="T2" fmla="*/ 0 w 1244009"/>
              <a:gd name="T3" fmla="*/ 432000 h 457200"/>
              <a:gd name="T4" fmla="*/ 1476488 w 1244009"/>
              <a:gd name="T5" fmla="*/ 432000 h 457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4009" h="457200">
                <a:moveTo>
                  <a:pt x="0" y="0"/>
                </a:moveTo>
                <a:lnTo>
                  <a:pt x="0" y="457200"/>
                </a:lnTo>
                <a:lnTo>
                  <a:pt x="1244009" y="457200"/>
                </a:lnTo>
              </a:path>
            </a:pathLst>
          </a:cu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51BD5CEF-4756-4009-B13C-78FFAA81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874" y="4210247"/>
            <a:ext cx="627062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2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0505D915-9CEE-4B08-80A0-22E4C455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387" y="4250534"/>
            <a:ext cx="1563836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2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</a:rPr>
              <a:t>3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</a:rPr>
              <a:t>4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9DD6E3FB-127E-4A09-9876-FCF0CFB98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918" y="4250534"/>
            <a:ext cx="1411287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en-US" altLang="zh-TW" sz="2800" dirty="0">
                <a:solidFill>
                  <a:srgbClr val="00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24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4516E4D3-FAE4-4AAE-9B6E-7658ADAF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629" y="4800826"/>
            <a:ext cx="1563836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2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</a:rPr>
              <a:t>6</a:t>
            </a:r>
            <a:r>
              <a:rPr lang="en-US" altLang="zh-CN" sz="28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</a:rPr>
              <a:t>7</a:t>
            </a:r>
            <a:endParaRPr lang="zh-CN" altLang="en-US" sz="2800" dirty="0">
              <a:solidFill>
                <a:srgbClr val="003399"/>
              </a:solidFill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C87D3D39-81D8-45C3-B198-125C5B068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160" y="4800826"/>
            <a:ext cx="1411287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en-US" altLang="zh-TW" sz="2800" dirty="0">
                <a:solidFill>
                  <a:srgbClr val="0000FF"/>
                </a:solidFill>
              </a:rPr>
              <a:t> </a:t>
            </a:r>
            <a:r>
              <a:rPr lang="en-US" altLang="zh-TW" sz="2800" dirty="0">
                <a:solidFill>
                  <a:srgbClr val="FF00FF"/>
                </a:solidFill>
              </a:rPr>
              <a:t>84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5E68D9DD-8AB4-4EE4-BC04-2805A226A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044" y="4210563"/>
            <a:ext cx="1608138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12      14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7ED3D327-4A54-4B1A-BE5D-D06933A5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626" y="4631250"/>
            <a:ext cx="1571625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6        7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4" name="手繪多邊形: 圖案 35">
            <a:extLst>
              <a:ext uri="{FF2B5EF4-FFF2-40B4-BE49-F238E27FC236}">
                <a16:creationId xmlns:a16="http://schemas.microsoft.com/office/drawing/2014/main" id="{BEAE3AEB-8DA8-4217-ACC7-169E5D7B1258}"/>
              </a:ext>
            </a:extLst>
          </p:cNvPr>
          <p:cNvSpPr>
            <a:spLocks/>
          </p:cNvSpPr>
          <p:nvPr/>
        </p:nvSpPr>
        <p:spPr bwMode="auto">
          <a:xfrm>
            <a:off x="6729832" y="4197863"/>
            <a:ext cx="1476375" cy="431800"/>
          </a:xfrm>
          <a:custGeom>
            <a:avLst/>
            <a:gdLst>
              <a:gd name="T0" fmla="*/ 0 w 1244009"/>
              <a:gd name="T1" fmla="*/ 0 h 457200"/>
              <a:gd name="T2" fmla="*/ 0 w 1244009"/>
              <a:gd name="T3" fmla="*/ 432000 h 457200"/>
              <a:gd name="T4" fmla="*/ 1476488 w 1244009"/>
              <a:gd name="T5" fmla="*/ 432000 h 457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4009" h="457200">
                <a:moveTo>
                  <a:pt x="0" y="0"/>
                </a:moveTo>
                <a:lnTo>
                  <a:pt x="0" y="457200"/>
                </a:lnTo>
                <a:lnTo>
                  <a:pt x="1244009" y="457200"/>
                </a:lnTo>
              </a:path>
            </a:pathLst>
          </a:cu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BE5C8353-2BAF-4A3A-A2F7-7E5A6A89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582" y="4223263"/>
            <a:ext cx="627062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sym typeface="Wingdings 3" panose="05040102010807070707" pitchFamily="18" charset="2"/>
              </a:rPr>
              <a:t>2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5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8" grpId="0"/>
      <p:bldP spid="20" grpId="0" animBg="1"/>
      <p:bldP spid="20" grpId="1" animBg="1"/>
      <p:bldP spid="22" grpId="0"/>
      <p:bldP spid="23" grpId="0"/>
      <p:bldP spid="24" grpId="0"/>
      <p:bldP spid="25" grpId="0"/>
      <p:bldP spid="25" grpId="1"/>
      <p:bldP spid="32" grpId="0"/>
      <p:bldP spid="32" grpId="1"/>
      <p:bldP spid="33" grpId="0" animBg="1"/>
      <p:bldP spid="33" grpId="1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5" name="Rectangle 31">
            <a:extLst>
              <a:ext uri="{FF2B5EF4-FFF2-40B4-BE49-F238E27FC236}">
                <a16:creationId xmlns:a16="http://schemas.microsoft.com/office/drawing/2014/main" id="{9CF80EEB-DB51-48D1-ABCE-0EF41355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57651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20483" name="Text Box 117">
            <a:extLst>
              <a:ext uri="{FF2B5EF4-FFF2-40B4-BE49-F238E27FC236}">
                <a16:creationId xmlns:a16="http://schemas.microsoft.com/office/drawing/2014/main" id="{6354BA88-4EAE-484E-B2C7-243ACE81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97075"/>
            <a:ext cx="67151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HK" sz="2800">
                <a:ea typeface="標楷體" panose="03000509000000000000" pitchFamily="65" charset="-120"/>
              </a:rPr>
              <a:t>$</a:t>
            </a:r>
            <a:r>
              <a:rPr lang="en-US" altLang="zh-CN" sz="2800">
                <a:ea typeface="標楷體" panose="03000509000000000000" pitchFamily="65" charset="-120"/>
              </a:rPr>
              <a:t>20</a:t>
            </a:r>
            <a:r>
              <a:rPr lang="zh-TW" altLang="en-US" sz="2800">
                <a:ea typeface="標楷體" panose="03000509000000000000" pitchFamily="65" charset="-120"/>
              </a:rPr>
              <a:t>　　　　          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HK" sz="2800">
                <a:ea typeface="標楷體" panose="03000509000000000000" pitchFamily="65" charset="-120"/>
              </a:rPr>
              <a:t>$</a:t>
            </a:r>
            <a:r>
              <a:rPr lang="en-US" altLang="zh-CN" sz="2800">
                <a:ea typeface="標楷體" panose="03000509000000000000" pitchFamily="65" charset="-120"/>
              </a:rPr>
              <a:t>4.5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HK" sz="2800">
                <a:ea typeface="標楷體" panose="03000509000000000000" pitchFamily="65" charset="-120"/>
              </a:rPr>
              <a:t>$</a:t>
            </a:r>
            <a:r>
              <a:rPr lang="en-US" altLang="zh-TW" sz="2800">
                <a:ea typeface="標楷體" panose="03000509000000000000" pitchFamily="65" charset="-120"/>
              </a:rPr>
              <a:t>4  </a:t>
            </a:r>
            <a:r>
              <a:rPr lang="zh-TW" altLang="en-US" sz="2800">
                <a:ea typeface="標楷體" panose="03000509000000000000" pitchFamily="65" charset="-120"/>
              </a:rPr>
              <a:t>　　　 </a:t>
            </a:r>
            <a:r>
              <a:rPr lang="zh-TW" altLang="en-US" sz="2500">
                <a:ea typeface="標楷體" panose="03000509000000000000" pitchFamily="65" charset="-120"/>
              </a:rPr>
              <a:t>　</a:t>
            </a:r>
            <a:r>
              <a:rPr lang="zh-TW" altLang="en-US" sz="2800">
                <a:ea typeface="標楷體" panose="03000509000000000000" pitchFamily="65" charset="-120"/>
              </a:rPr>
              <a:t>      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HK" sz="2800">
                <a:ea typeface="標楷體" panose="03000509000000000000" pitchFamily="65" charset="-120"/>
              </a:rPr>
              <a:t>$</a:t>
            </a:r>
            <a:r>
              <a:rPr lang="en-US" altLang="zh-CN" sz="2800">
                <a:ea typeface="標楷體" panose="03000509000000000000" pitchFamily="65" charset="-120"/>
              </a:rPr>
              <a:t>3.5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1E868C-EDCC-4D49-B561-FBC6FED0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24892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028FC5E1-DE20-43A6-99A4-B51003D1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63613"/>
            <a:ext cx="8135937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每個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碗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的售價是</a:t>
            </a:r>
            <a:r>
              <a:rPr lang="en-US" altLang="zh-HK" sz="2800" dirty="0">
                <a:latin typeface="Arial" charset="0"/>
                <a:ea typeface="標楷體" pitchFamily="65" charset="-120"/>
              </a:rPr>
              <a:t>$22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。現購買一盒共</a:t>
            </a:r>
            <a:r>
              <a:rPr lang="en-US" altLang="zh-HK" sz="2800" dirty="0">
                <a:latin typeface="Arial" charset="0"/>
                <a:ea typeface="標楷體" pitchFamily="65" charset="-120"/>
              </a:rPr>
              <a:t>12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碗，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可獲減價</a:t>
            </a:r>
            <a:r>
              <a:rPr lang="en-US" altLang="zh-HK" sz="2800" dirty="0">
                <a:latin typeface="Arial" charset="0"/>
                <a:ea typeface="標楷體" pitchFamily="65" charset="-120"/>
              </a:rPr>
              <a:t>$42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，平均每個碗便宜了多少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DFFCBF-AE4F-4FC2-87EC-B459C58D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3286125"/>
            <a:ext cx="3929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平均每個碗便宜了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：</a:t>
            </a:r>
            <a:endParaRPr lang="zh-HK" altLang="en-US" sz="2800">
              <a:solidFill>
                <a:srgbClr val="003399"/>
              </a:solidFill>
              <a:sym typeface="Symbol" panose="05050102010706020507" pitchFamily="18" charset="2"/>
            </a:endParaRPr>
          </a:p>
        </p:txBody>
      </p:sp>
      <p:sp>
        <p:nvSpPr>
          <p:cNvPr id="56" name="Line 48">
            <a:extLst>
              <a:ext uri="{FF2B5EF4-FFF2-40B4-BE49-F238E27FC236}">
                <a16:creationId xmlns:a16="http://schemas.microsoft.com/office/drawing/2014/main" id="{25F3A59F-876E-494E-BF01-1ABE92550FD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619250" y="1873250"/>
            <a:ext cx="13684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48">
            <a:extLst>
              <a:ext uri="{FF2B5EF4-FFF2-40B4-BE49-F238E27FC236}">
                <a16:creationId xmlns:a16="http://schemas.microsoft.com/office/drawing/2014/main" id="{E5D18A15-DCC9-41F9-A028-18D40BFBC87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491163" y="1439863"/>
            <a:ext cx="18002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288DF24-A919-4794-8C0F-2DA7602C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3841750"/>
            <a:ext cx="392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3399"/>
                </a:solidFill>
                <a:sym typeface="Symbol" panose="05050102010706020507" pitchFamily="18" charset="2"/>
              </a:rPr>
              <a:t>42</a:t>
            </a:r>
            <a:r>
              <a:rPr lang="en-US" altLang="zh-HK" sz="2800">
                <a:solidFill>
                  <a:srgbClr val="003399"/>
                </a:solidFill>
                <a:sym typeface="Symbol" panose="05050102010706020507" pitchFamily="18" charset="2"/>
              </a:rPr>
              <a:t></a:t>
            </a:r>
            <a:r>
              <a:rPr lang="en-US" altLang="zh-CN" sz="2800">
                <a:solidFill>
                  <a:srgbClr val="003399"/>
                </a:solidFill>
                <a:sym typeface="Symbol" panose="05050102010706020507" pitchFamily="18" charset="2"/>
              </a:rPr>
              <a:t>12</a:t>
            </a:r>
            <a:r>
              <a:rPr lang="en-US" altLang="zh-HK" sz="2800">
                <a:solidFill>
                  <a:srgbClr val="003399"/>
                </a:solidFill>
              </a:rPr>
              <a:t> </a:t>
            </a:r>
            <a:r>
              <a:rPr lang="en-US" altLang="zh-HK" sz="2800">
                <a:solidFill>
                  <a:srgbClr val="003399"/>
                </a:solidFill>
                <a:sym typeface="Symbol" panose="05050102010706020507" pitchFamily="18" charset="2"/>
              </a:rPr>
              <a:t>= $</a:t>
            </a:r>
            <a:r>
              <a:rPr lang="en-US" altLang="zh-CN" sz="2800">
                <a:solidFill>
                  <a:srgbClr val="003399"/>
                </a:solidFill>
                <a:sym typeface="Symbol" panose="05050102010706020507" pitchFamily="18" charset="2"/>
              </a:rPr>
              <a:t>3.5</a:t>
            </a:r>
          </a:p>
        </p:txBody>
      </p:sp>
      <p:sp>
        <p:nvSpPr>
          <p:cNvPr id="10" name="Line 48">
            <a:extLst>
              <a:ext uri="{FF2B5EF4-FFF2-40B4-BE49-F238E27FC236}">
                <a16:creationId xmlns:a16="http://schemas.microsoft.com/office/drawing/2014/main" id="{2A413497-39AB-4B9E-A358-CEC2B18FA6BF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297238" y="1873250"/>
            <a:ext cx="28178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8" grpId="0"/>
      <p:bldP spid="14" grpId="0"/>
      <p:bldP spid="14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noFill/>
        <a:ln w="28575" algn="ctr">
          <a:solidFill>
            <a:srgbClr val="003399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3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13482</TotalTime>
  <Words>4657</Words>
  <Application>Microsoft Office PowerPoint</Application>
  <PresentationFormat>如螢幕大小 (4:3)</PresentationFormat>
  <Paragraphs>920</Paragraphs>
  <Slides>48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48</vt:i4>
      </vt:variant>
    </vt:vector>
  </HeadingPairs>
  <TitlesOfParts>
    <vt:vector size="64" baseType="lpstr">
      <vt:lpstr>Adobe Gothic Std B</vt:lpstr>
      <vt:lpstr>Microsoft YaHei</vt:lpstr>
      <vt:lpstr>新細明體</vt:lpstr>
      <vt:lpstr>標楷體</vt:lpstr>
      <vt:lpstr>標楷體</vt:lpstr>
      <vt:lpstr>Arial</vt:lpstr>
      <vt:lpstr>Calibri</vt:lpstr>
      <vt:lpstr>Symbol</vt:lpstr>
      <vt:lpstr>Times New Roman</vt:lpstr>
      <vt:lpstr>Wingdings</vt:lpstr>
      <vt:lpstr>Wingdings 2</vt:lpstr>
      <vt:lpstr>Wingdings 3</vt:lpstr>
      <vt:lpstr>預設簡報設計</vt:lpstr>
      <vt:lpstr>2_預設簡報設計</vt:lpstr>
      <vt:lpstr>1_預設簡報設計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may peng</dc:creator>
  <cp:lastModifiedBy>Nancy Zhang</cp:lastModifiedBy>
  <cp:revision>1252</cp:revision>
  <dcterms:modified xsi:type="dcterms:W3CDTF">2024-04-16T06:55:36Z</dcterms:modified>
</cp:coreProperties>
</file>