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3"/>
  </p:notesMasterIdLst>
  <p:sldIdLst>
    <p:sldId id="263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rgbClr val="FF0000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41">
          <p15:clr>
            <a:srgbClr val="A4A3A4"/>
          </p15:clr>
        </p15:guide>
        <p15:guide id="2" pos="5376" userDrawn="1">
          <p15:clr>
            <a:srgbClr val="A4A3A4"/>
          </p15:clr>
        </p15:guide>
        <p15:guide id="3" pos="4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FF"/>
    <a:srgbClr val="000099"/>
    <a:srgbClr val="FFCCFF"/>
    <a:srgbClr val="FF0000"/>
    <a:srgbClr val="CC6600"/>
    <a:srgbClr val="FF9933"/>
    <a:srgbClr val="99FF33"/>
    <a:srgbClr val="FFCC66"/>
    <a:srgbClr val="FFFBD5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67" autoAdjust="0"/>
    <p:restoredTop sz="91262" autoAdjust="0"/>
  </p:normalViewPr>
  <p:slideViewPr>
    <p:cSldViewPr showGuides="1">
      <p:cViewPr varScale="1">
        <p:scale>
          <a:sx n="94" d="100"/>
          <a:sy n="94" d="100"/>
        </p:scale>
        <p:origin x="498" y="78"/>
      </p:cViewPr>
      <p:guideLst>
        <p:guide orient="horz" pos="741"/>
        <p:guide pos="5376"/>
        <p:guide pos="4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52" d="100"/>
          <a:sy n="52" d="100"/>
        </p:scale>
        <p:origin x="-2844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6450F311-BD27-425B-A592-A1FDF290A9F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DEAA735B-7533-468D-9829-DD523C86E3B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37EC5CE-854C-493D-89CE-C6D619211C2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6B52A8E6-E3B0-4AF1-B372-2C6E31DBEAA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6B727CE8-CCAC-40FE-BFD6-ED96AC01001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463" name="Rectangle 7">
            <a:extLst>
              <a:ext uri="{FF2B5EF4-FFF2-40B4-BE49-F238E27FC236}">
                <a16:creationId xmlns:a16="http://schemas.microsoft.com/office/drawing/2014/main" id="{441F937E-979B-40C5-B88C-26CF2B153D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6AD5239-95B8-4823-ACB9-12E73AFBFA8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D224639-A7E7-4981-901B-3D40A56409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CF239FE-160B-47CE-9B5B-9B466AEA4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5349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8606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2534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0480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872110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6489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837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7419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9002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003633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067941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2">
            <a:extLst>
              <a:ext uri="{FF2B5EF4-FFF2-40B4-BE49-F238E27FC236}">
                <a16:creationId xmlns:a16="http://schemas.microsoft.com/office/drawing/2014/main" id="{83115348-8183-4B86-9C61-E49C0704AD9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9975" y="6248400"/>
            <a:ext cx="275272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>
            <a:extLst>
              <a:ext uri="{FF2B5EF4-FFF2-40B4-BE49-F238E27FC236}">
                <a16:creationId xmlns:a16="http://schemas.microsoft.com/office/drawing/2014/main" id="{D29C0AC8-3CCE-4519-AEBA-0DB01E62608F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60120" y="1074530"/>
            <a:ext cx="7223760" cy="1572229"/>
          </a:xfrm>
          <a:prstGeom prst="rect">
            <a:avLst/>
          </a:prstGeom>
        </p:spPr>
      </p:pic>
      <p:sp>
        <p:nvSpPr>
          <p:cNvPr id="21" name="文字方塊 30">
            <a:extLst>
              <a:ext uri="{FF2B5EF4-FFF2-40B4-BE49-F238E27FC236}">
                <a16:creationId xmlns:a16="http://schemas.microsoft.com/office/drawing/2014/main" id="{75089EA7-17BB-4790-8EA5-3C3C626BD5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772" y="5843406"/>
            <a:ext cx="893855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kumimoji="0"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Subtract the number of overlapped faces from the total.</a:t>
            </a:r>
          </a:p>
        </p:txBody>
      </p:sp>
      <p:sp>
        <p:nvSpPr>
          <p:cNvPr id="22" name="Text Box 75">
            <a:extLst>
              <a:ext uri="{FF2B5EF4-FFF2-40B4-BE49-F238E27FC236}">
                <a16:creationId xmlns:a16="http://schemas.microsoft.com/office/drawing/2014/main" id="{D931A2D8-F293-4717-9A0F-D8C5EC4AAA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2" y="2712062"/>
            <a:ext cx="9067800" cy="298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96913" indent="-696913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1176338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584325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992313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4003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8575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33147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7719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42291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3. The cube in Figure 1 has a pattern on each face. Several cubes are glued together to form the </a:t>
            </a:r>
            <a:b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</a:b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solid in Figure 2. How many patterns are there </a:t>
            </a:r>
            <a:b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</a:b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on the surface of it?        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  A. 15                         B. 16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  C. 26                        D. 36</a:t>
            </a:r>
            <a:endParaRPr lang="zh-TW" altLang="en-US" sz="2800" baseline="300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23" name="Text Box 218">
            <a:extLst>
              <a:ext uri="{FF2B5EF4-FFF2-40B4-BE49-F238E27FC236}">
                <a16:creationId xmlns:a16="http://schemas.microsoft.com/office/drawing/2014/main" id="{76F4F908-1CA5-4DB4-9EF8-8D1513947D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15888"/>
            <a:ext cx="584835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49803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3400" b="1">
                <a:solidFill>
                  <a:schemeClr val="tx1"/>
                </a:solidFill>
                <a:latin typeface="Arial" panose="020B0604020202020204" pitchFamily="34" charset="0"/>
              </a:rPr>
              <a:t>Revision 8  3-D shapes</a:t>
            </a:r>
            <a:endParaRPr lang="zh-TW" altLang="en-US" sz="34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4" name="Oval 12">
            <a:extLst>
              <a:ext uri="{FF2B5EF4-FFF2-40B4-BE49-F238E27FC236}">
                <a16:creationId xmlns:a16="http://schemas.microsoft.com/office/drawing/2014/main" id="{31114B7D-B8DF-48A8-8D6E-FC38D8EF2B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3225" y="5008606"/>
            <a:ext cx="539750" cy="539750"/>
          </a:xfrm>
          <a:prstGeom prst="ellipse">
            <a:avLst/>
          </a:prstGeom>
          <a:solidFill>
            <a:schemeClr val="bg1"/>
          </a:solidFill>
          <a:ln w="158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 sz="18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6" name="Text Box 8">
            <a:extLst>
              <a:ext uri="{FF2B5EF4-FFF2-40B4-BE49-F238E27FC236}">
                <a16:creationId xmlns:a16="http://schemas.microsoft.com/office/drawing/2014/main" id="{D9F29933-56E8-40F5-B78E-D2037E8003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146" y="5435885"/>
            <a:ext cx="56211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kumimoji="0"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Find the number of faces in total.</a:t>
            </a:r>
          </a:p>
        </p:txBody>
      </p:sp>
      <p:sp>
        <p:nvSpPr>
          <p:cNvPr id="27" name="文字方塊 24">
            <a:extLst>
              <a:ext uri="{FF2B5EF4-FFF2-40B4-BE49-F238E27FC236}">
                <a16:creationId xmlns:a16="http://schemas.microsoft.com/office/drawing/2014/main" id="{E375D856-A75B-469B-8919-2C41C50577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9844" y="2086384"/>
            <a:ext cx="164315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kumimoji="0"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6 cubes</a:t>
            </a:r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1C0CC12A-F8D8-48BD-BDBB-8B94853B0C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4356" y="4108049"/>
            <a:ext cx="3990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kumimoji="0"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Each cube has 6 faces. </a:t>
            </a:r>
            <a:endParaRPr lang="zh-HK" altLang="en-US" sz="2800" dirty="0"/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DC9E8103-BD23-47BE-9048-20552BEB05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8941" y="852802"/>
            <a:ext cx="4581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kumimoji="0"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Count the overlapped faces. </a:t>
            </a:r>
          </a:p>
        </p:txBody>
      </p:sp>
      <p:sp>
        <p:nvSpPr>
          <p:cNvPr id="30" name="文字方塊 1">
            <a:extLst>
              <a:ext uri="{FF2B5EF4-FFF2-40B4-BE49-F238E27FC236}">
                <a16:creationId xmlns:a16="http://schemas.microsoft.com/office/drawing/2014/main" id="{0D7DD8CD-2E44-493C-BB33-8778E897B7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2447" y="1896901"/>
            <a:ext cx="304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HK" sz="2000" b="1" dirty="0">
                <a:solidFill>
                  <a:srgbClr val="FF00FF"/>
                </a:solidFill>
              </a:rPr>
              <a:t>1</a:t>
            </a:r>
          </a:p>
          <a:p>
            <a:r>
              <a:rPr lang="en-US" altLang="zh-HK" sz="2000" b="1" dirty="0">
                <a:solidFill>
                  <a:srgbClr val="FF00FF"/>
                </a:solidFill>
              </a:rPr>
              <a:t>2</a:t>
            </a:r>
            <a:endParaRPr lang="zh-HK" altLang="en-US" sz="2000" b="1" dirty="0">
              <a:solidFill>
                <a:srgbClr val="FF00FF"/>
              </a:solidFill>
            </a:endParaRPr>
          </a:p>
        </p:txBody>
      </p:sp>
      <p:sp>
        <p:nvSpPr>
          <p:cNvPr id="31" name="文字方塊 12">
            <a:extLst>
              <a:ext uri="{FF2B5EF4-FFF2-40B4-BE49-F238E27FC236}">
                <a16:creationId xmlns:a16="http://schemas.microsoft.com/office/drawing/2014/main" id="{B5D1C2BF-8DF7-4067-BEC9-048F8720BB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8671" y="1908787"/>
            <a:ext cx="304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HK" sz="2000" b="1" dirty="0">
                <a:solidFill>
                  <a:srgbClr val="FF00FF"/>
                </a:solidFill>
              </a:rPr>
              <a:t>3</a:t>
            </a:r>
          </a:p>
          <a:p>
            <a:r>
              <a:rPr lang="en-US" altLang="zh-HK" sz="2000" b="1" dirty="0">
                <a:solidFill>
                  <a:srgbClr val="FF00FF"/>
                </a:solidFill>
              </a:rPr>
              <a:t>4</a:t>
            </a:r>
            <a:endParaRPr lang="zh-HK" altLang="en-US" sz="2000" b="1" dirty="0">
              <a:solidFill>
                <a:srgbClr val="FF00FF"/>
              </a:solidFill>
            </a:endParaRPr>
          </a:p>
        </p:txBody>
      </p:sp>
      <p:sp>
        <p:nvSpPr>
          <p:cNvPr id="32" name="文字方塊 13">
            <a:extLst>
              <a:ext uri="{FF2B5EF4-FFF2-40B4-BE49-F238E27FC236}">
                <a16:creationId xmlns:a16="http://schemas.microsoft.com/office/drawing/2014/main" id="{360704C2-3A0B-41BA-8215-9377F7273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5786" y="1771668"/>
            <a:ext cx="511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HK" sz="2000" b="1" dirty="0">
                <a:solidFill>
                  <a:srgbClr val="FF00FF"/>
                </a:solidFill>
              </a:rPr>
              <a:t>5 6</a:t>
            </a:r>
            <a:endParaRPr lang="zh-HK" altLang="en-US" sz="2000" b="1" dirty="0">
              <a:solidFill>
                <a:srgbClr val="FF00FF"/>
              </a:solidFill>
            </a:endParaRPr>
          </a:p>
        </p:txBody>
      </p:sp>
      <p:sp>
        <p:nvSpPr>
          <p:cNvPr id="33" name="文字方塊 14">
            <a:extLst>
              <a:ext uri="{FF2B5EF4-FFF2-40B4-BE49-F238E27FC236}">
                <a16:creationId xmlns:a16="http://schemas.microsoft.com/office/drawing/2014/main" id="{16474930-FB3D-4BF0-815F-0938CA29AC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4895" y="1406542"/>
            <a:ext cx="304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HK" sz="2000" b="1" dirty="0">
                <a:solidFill>
                  <a:srgbClr val="FF00FF"/>
                </a:solidFill>
              </a:rPr>
              <a:t>7</a:t>
            </a:r>
          </a:p>
          <a:p>
            <a:r>
              <a:rPr lang="en-US" altLang="zh-HK" sz="2000" b="1" dirty="0">
                <a:solidFill>
                  <a:srgbClr val="FF00FF"/>
                </a:solidFill>
              </a:rPr>
              <a:t>8</a:t>
            </a:r>
            <a:endParaRPr lang="zh-HK" altLang="en-US" sz="2000" b="1" dirty="0">
              <a:solidFill>
                <a:srgbClr val="FF00FF"/>
              </a:solidFill>
            </a:endParaRPr>
          </a:p>
        </p:txBody>
      </p:sp>
      <p:sp>
        <p:nvSpPr>
          <p:cNvPr id="34" name="文字方塊 15">
            <a:extLst>
              <a:ext uri="{FF2B5EF4-FFF2-40B4-BE49-F238E27FC236}">
                <a16:creationId xmlns:a16="http://schemas.microsoft.com/office/drawing/2014/main" id="{3874B780-C40B-4249-9DDF-B2299BC5DC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9044" y="1389203"/>
            <a:ext cx="4492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HK" sz="2000" b="1" dirty="0">
                <a:solidFill>
                  <a:srgbClr val="FF00FF"/>
                </a:solidFill>
              </a:rPr>
              <a:t>9</a:t>
            </a:r>
          </a:p>
          <a:p>
            <a:pPr algn="ctr"/>
            <a:r>
              <a:rPr lang="en-US" altLang="zh-HK" sz="2000" b="1" dirty="0">
                <a:solidFill>
                  <a:srgbClr val="FF00FF"/>
                </a:solidFill>
              </a:rPr>
              <a:t>10</a:t>
            </a:r>
            <a:endParaRPr lang="zh-HK" altLang="en-US" sz="2000" b="1" dirty="0">
              <a:solidFill>
                <a:srgbClr val="FF00FF"/>
              </a:solidFill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926A00C6-ECC9-4F0E-B0C8-23537CDAD165}"/>
              </a:ext>
            </a:extLst>
          </p:cNvPr>
          <p:cNvSpPr/>
          <p:nvPr/>
        </p:nvSpPr>
        <p:spPr>
          <a:xfrm>
            <a:off x="5093755" y="1026395"/>
            <a:ext cx="3090125" cy="1595699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 animBg="1"/>
      <p:bldP spid="35" grpId="1" animBg="1"/>
    </p:bld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默认设计模板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100</Words>
  <Application>Microsoft Office PowerPoint</Application>
  <PresentationFormat>如螢幕大小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默认设计模板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2021-02-07T02:23:22Z</dcterms:created>
  <dcterms:modified xsi:type="dcterms:W3CDTF">2026-06-22T02:39:33Z</dcterms:modified>
  <cp:contentStatus/>
</cp:coreProperties>
</file>