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376" userDrawn="1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9900"/>
    <a:srgbClr val="0066FF"/>
    <a:srgbClr val="000099"/>
    <a:srgbClr val="FFCCFF"/>
    <a:srgbClr val="FF0000"/>
    <a:srgbClr val="CC6600"/>
    <a:srgbClr val="FF9933"/>
    <a:srgbClr val="99FF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1262" autoAdjust="0"/>
  </p:normalViewPr>
  <p:slideViewPr>
    <p:cSldViewPr showGuides="1">
      <p:cViewPr varScale="1">
        <p:scale>
          <a:sx n="94" d="100"/>
          <a:sy n="94" d="100"/>
        </p:scale>
        <p:origin x="498" y="90"/>
      </p:cViewPr>
      <p:guideLst>
        <p:guide orient="horz" pos="741"/>
        <p:guide pos="537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450F311-BD27-425B-A592-A1FDF290A9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AA735B-7533-468D-9829-DD523C86E3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7EC5CE-854C-493D-89CE-C6D619211C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B52A8E6-E3B0-4AF1-B372-2C6E31DBEA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B727CE8-CCAC-40FE-BFD6-ED96AC0100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41F937E-979B-40C5-B88C-26CF2B153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AD5239-95B8-4823-ACB9-12E73AFBFA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1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8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036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7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>
            <a:extLst>
              <a:ext uri="{FF2B5EF4-FFF2-40B4-BE49-F238E27FC236}">
                <a16:creationId xmlns:a16="http://schemas.microsoft.com/office/drawing/2014/main" id="{83115348-8183-4B86-9C61-E49C0704A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75">
            <a:extLst>
              <a:ext uri="{FF2B5EF4-FFF2-40B4-BE49-F238E27FC236}">
                <a16:creationId xmlns:a16="http://schemas.microsoft.com/office/drawing/2014/main" id="{F7F5AA9D-34F8-4987-B11C-D4CF3AED4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371" y="5229038"/>
            <a:ext cx="6172200" cy="108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A. 12000cm</a:t>
            </a:r>
            <a:r>
              <a:rPr lang="en-US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B. 14000cm</a:t>
            </a:r>
            <a:r>
              <a:rPr lang="en-US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ct val="300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14625cm</a:t>
            </a:r>
            <a:r>
              <a:rPr lang="en-US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D. 17500cm</a:t>
            </a:r>
            <a:r>
              <a:rPr lang="en-US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endParaRPr lang="zh-TW" altLang="en-US" sz="2800" baseline="30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id="{C05426CC-32AF-46A3-B4A9-E4C6E30D7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512744"/>
            <a:ext cx="42433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Find the width after cut.</a:t>
            </a: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id="{5BC02F87-527D-49F2-8028-52DB54BBF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116532"/>
            <a:ext cx="48768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Find the length after cut.</a:t>
            </a: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E94AC28C-6178-47BC-BEA7-42AD98807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327640"/>
            <a:ext cx="78486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Find the volume of the box.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Text Box 75">
            <a:extLst>
              <a:ext uri="{FF2B5EF4-FFF2-40B4-BE49-F238E27FC236}">
                <a16:creationId xmlns:a16="http://schemas.microsoft.com/office/drawing/2014/main" id="{F50EF2A7-DA20-42B1-9DC5-009690D1C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23938"/>
            <a:ext cx="8839200" cy="424731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3.  </a:t>
            </a:r>
          </a:p>
          <a:p>
            <a:pPr eaLnBrk="1" hangingPunct="1">
              <a:defRPr/>
            </a:pP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447675" indent="-447675" eaLnBrk="1" hangingPunct="1">
              <a:defRPr/>
            </a:pPr>
            <a:r>
              <a:rPr lang="zh-TW" altLang="en-US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</a:t>
            </a:r>
            <a: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 piece of rectangular cardboard is 70cm long and 50cm wide. A square of side 5cm is cut out from each</a:t>
            </a:r>
            <a:b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of the four corners of the cardboard, as shown on the</a:t>
            </a:r>
            <a:b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right. If the cardboard is folded along the dotted lines </a:t>
            </a:r>
            <a:b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to make a box with a lid, what is the volume of the box?</a:t>
            </a:r>
            <a:endParaRPr lang="zh-TW" altLang="en-US" sz="2600" baseline="30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D689C285-7626-4DC5-B64F-1880F01B4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9188" y="5097463"/>
            <a:ext cx="3357562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The height is 5cm.</a:t>
            </a:r>
            <a:endParaRPr lang="zh-CN" altLang="en-US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3" name="Picture 146">
            <a:extLst>
              <a:ext uri="{FF2B5EF4-FFF2-40B4-BE49-F238E27FC236}">
                <a16:creationId xmlns:a16="http://schemas.microsoft.com/office/drawing/2014/main" id="{EB128988-F252-4C57-AA11-CF49A7268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0" y="1246188"/>
            <a:ext cx="2811463" cy="185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4" name="Text Box 218">
            <a:extLst>
              <a:ext uri="{FF2B5EF4-FFF2-40B4-BE49-F238E27FC236}">
                <a16:creationId xmlns:a16="http://schemas.microsoft.com/office/drawing/2014/main" id="{B0EF99C4-0DC3-4E42-B32C-AD74B6518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" y="6350"/>
            <a:ext cx="49482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 dirty="0">
                <a:solidFill>
                  <a:schemeClr val="tx1"/>
                </a:solidFill>
                <a:latin typeface="Arial" panose="020B0604020202020204" pitchFamily="34" charset="0"/>
              </a:rPr>
              <a:t>Revision 10  Volume</a:t>
            </a:r>
            <a:endParaRPr lang="zh-TW" altLang="en-US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" name="Oval 12">
            <a:extLst>
              <a:ext uri="{FF2B5EF4-FFF2-40B4-BE49-F238E27FC236}">
                <a16:creationId xmlns:a16="http://schemas.microsoft.com/office/drawing/2014/main" id="{F46D0219-12E2-4D57-B13E-69E12677A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5575300"/>
            <a:ext cx="539750" cy="539750"/>
          </a:xfrm>
          <a:prstGeom prst="ellipse">
            <a:avLst/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0366188A-EB15-432B-BF02-E5CB474DA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893763"/>
            <a:ext cx="25527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1.</a:t>
            </a:r>
            <a:r>
              <a:rPr lang="zh-TW" altLang="en-US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Draw the box</a:t>
            </a:r>
            <a:endParaRPr lang="zh-CN" altLang="en-US" dirty="0">
              <a:solidFill>
                <a:srgbClr val="006666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0" name="Group 185">
            <a:extLst>
              <a:ext uri="{FF2B5EF4-FFF2-40B4-BE49-F238E27FC236}">
                <a16:creationId xmlns:a16="http://schemas.microsoft.com/office/drawing/2014/main" id="{8290226B-1841-490A-9AFB-7DBA809A10C2}"/>
              </a:ext>
            </a:extLst>
          </p:cNvPr>
          <p:cNvGrpSpPr>
            <a:grpSpLocks/>
          </p:cNvGrpSpPr>
          <p:nvPr/>
        </p:nvGrpSpPr>
        <p:grpSpPr bwMode="auto">
          <a:xfrm>
            <a:off x="4379913" y="2400300"/>
            <a:ext cx="1797050" cy="644525"/>
            <a:chOff x="3563" y="972"/>
            <a:chExt cx="1132" cy="406"/>
          </a:xfrm>
        </p:grpSpPr>
        <p:sp>
          <p:nvSpPr>
            <p:cNvPr id="41" name="立方体 40">
              <a:extLst>
                <a:ext uri="{FF2B5EF4-FFF2-40B4-BE49-F238E27FC236}">
                  <a16:creationId xmlns:a16="http://schemas.microsoft.com/office/drawing/2014/main" id="{B21FC943-2E10-4FCA-9EFA-9A732FD99449}"/>
                </a:ext>
              </a:extLst>
            </p:cNvPr>
            <p:cNvSpPr/>
            <p:nvPr/>
          </p:nvSpPr>
          <p:spPr>
            <a:xfrm>
              <a:off x="3563" y="972"/>
              <a:ext cx="1132" cy="406"/>
            </a:xfrm>
            <a:prstGeom prst="cube">
              <a:avLst>
                <a:gd name="adj" fmla="val 72343"/>
              </a:avLst>
            </a:prstGeom>
            <a:noFill/>
            <a:ln w="12700"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TW" altLang="en-US" sz="1800" b="1"/>
            </a:p>
          </p:txBody>
        </p:sp>
        <p:cxnSp>
          <p:nvCxnSpPr>
            <p:cNvPr id="42" name="直接连接符 41">
              <a:extLst>
                <a:ext uri="{FF2B5EF4-FFF2-40B4-BE49-F238E27FC236}">
                  <a16:creationId xmlns:a16="http://schemas.microsoft.com/office/drawing/2014/main" id="{908180DF-20CF-460F-950E-40FBE59C38D4}"/>
                </a:ext>
              </a:extLst>
            </p:cNvPr>
            <p:cNvCxnSpPr/>
            <p:nvPr/>
          </p:nvCxnSpPr>
          <p:spPr>
            <a:xfrm rot="5400000">
              <a:off x="3808" y="1022"/>
              <a:ext cx="97" cy="1"/>
            </a:xfrm>
            <a:prstGeom prst="line">
              <a:avLst/>
            </a:prstGeom>
            <a:ln w="12700"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26">
              <a:extLst>
                <a:ext uri="{FF2B5EF4-FFF2-40B4-BE49-F238E27FC236}">
                  <a16:creationId xmlns:a16="http://schemas.microsoft.com/office/drawing/2014/main" id="{C88D6BB8-0107-48A9-9C9B-9F58F644C8A6}"/>
                </a:ext>
              </a:extLst>
            </p:cNvPr>
            <p:cNvCxnSpPr/>
            <p:nvPr/>
          </p:nvCxnSpPr>
          <p:spPr>
            <a:xfrm>
              <a:off x="3855" y="1074"/>
              <a:ext cx="740" cy="1"/>
            </a:xfrm>
            <a:prstGeom prst="line">
              <a:avLst/>
            </a:prstGeom>
            <a:ln w="12700"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1ED29786-51A3-4927-92AD-35A752D5E283}"/>
                </a:ext>
              </a:extLst>
            </p:cNvPr>
            <p:cNvCxnSpPr/>
            <p:nvPr/>
          </p:nvCxnSpPr>
          <p:spPr>
            <a:xfrm rot="5400000">
              <a:off x="3660" y="1073"/>
              <a:ext cx="193" cy="196"/>
            </a:xfrm>
            <a:prstGeom prst="line">
              <a:avLst/>
            </a:prstGeom>
            <a:ln w="12700"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ectangle 4">
            <a:extLst>
              <a:ext uri="{FF2B5EF4-FFF2-40B4-BE49-F238E27FC236}">
                <a16:creationId xmlns:a16="http://schemas.microsoft.com/office/drawing/2014/main" id="{456BE679-1450-434C-9A03-C505A26D8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1238250"/>
            <a:ext cx="5480050" cy="1200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2.</a:t>
            </a:r>
            <a:r>
              <a:rPr lang="zh-TW" altLang="en-US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Find the length and width of the box.</a:t>
            </a:r>
          </a:p>
          <a:p>
            <a:r>
              <a:rPr lang="en-US" altLang="zh-CN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The height of the box is equal to the </a:t>
            </a:r>
          </a:p>
          <a:p>
            <a:r>
              <a:rPr lang="en-US" altLang="zh-CN" dirty="0">
                <a:solidFill>
                  <a:srgbClr val="006666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length of side of the cut-out square.</a:t>
            </a:r>
            <a:endParaRPr lang="zh-CN" altLang="en-US" dirty="0">
              <a:solidFill>
                <a:srgbClr val="006666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7D9230DC-164C-40AE-9A3C-A557B4E94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90600"/>
            <a:ext cx="857250" cy="3397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16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 3" panose="05040102010807070707" pitchFamily="18" charset="2"/>
              </a:rPr>
              <a:t>5cm</a:t>
            </a:r>
            <a:endParaRPr lang="zh-CN" altLang="en-US" sz="16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id="{68B48AC4-BBA2-48E1-ABD0-7DDB4D525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990600"/>
            <a:ext cx="857250" cy="3397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16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 3" panose="05040102010807070707" pitchFamily="18" charset="2"/>
              </a:rPr>
              <a:t>5cm</a:t>
            </a:r>
            <a:endParaRPr lang="zh-CN" altLang="en-US" sz="16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id="{E5B6DC66-DBDE-4078-87DD-B8637B2C1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450" y="2328863"/>
            <a:ext cx="714375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solidFill>
                  <a:srgbClr val="CC00CC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600">
              <a:solidFill>
                <a:srgbClr val="CC00CC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id="{EE00F58B-1F27-4D09-B1CE-67FE3F075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350" y="1219200"/>
            <a:ext cx="857250" cy="3397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16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 3" panose="05040102010807070707" pitchFamily="18" charset="2"/>
              </a:rPr>
              <a:t>5cm</a:t>
            </a:r>
            <a:endParaRPr lang="zh-CN" altLang="en-US" sz="16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id="{A7FE1796-BE46-4699-9A67-E6D9C94D6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350" y="2536825"/>
            <a:ext cx="857250" cy="3397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16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 3" panose="05040102010807070707" pitchFamily="18" charset="2"/>
              </a:rPr>
              <a:t>5cm</a:t>
            </a:r>
            <a:endParaRPr lang="zh-CN" altLang="en-US" sz="16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64" name="Line 19">
            <a:extLst>
              <a:ext uri="{FF2B5EF4-FFF2-40B4-BE49-F238E27FC236}">
                <a16:creationId xmlns:a16="http://schemas.microsoft.com/office/drawing/2014/main" id="{05C70104-D037-473F-B141-12ECB064D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5222" y="3626772"/>
            <a:ext cx="155448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19">
            <a:extLst>
              <a:ext uri="{FF2B5EF4-FFF2-40B4-BE49-F238E27FC236}">
                <a16:creationId xmlns:a16="http://schemas.microsoft.com/office/drawing/2014/main" id="{07AB32A9-F0F8-4CA3-9737-00DAF9F03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030255"/>
            <a:ext cx="155448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6" name="Line 19">
            <a:extLst>
              <a:ext uri="{FF2B5EF4-FFF2-40B4-BE49-F238E27FC236}">
                <a16:creationId xmlns:a16="http://schemas.microsoft.com/office/drawing/2014/main" id="{57BB8FCA-47A6-4EB8-911C-6F05A1F08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95356" y="4030255"/>
            <a:ext cx="310896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49" grpId="0" uiExpand="1" build="allAtOnce"/>
      <p:bldP spid="49" grpId="1" build="allAtOnce"/>
      <p:bldP spid="46" grpId="0" uiExpand="1" build="allAtOnce"/>
      <p:bldP spid="46" grpId="1" build="allAtOnce"/>
      <p:bldP spid="53" grpId="0" uiExpand="1" build="allAtOnce"/>
      <p:bldP spid="53" grpId="1" build="allAtOnce"/>
      <p:bldP spid="28" grpId="0" build="allAtOnce"/>
      <p:bldP spid="28" grpId="1" build="allAtOnce"/>
      <p:bldP spid="36" grpId="0" animBg="1"/>
      <p:bldP spid="36" grpId="1" animBg="1"/>
      <p:bldP spid="39" grpId="0" build="allAtOnce"/>
      <p:bldP spid="39" grpId="1" build="allAtOnce"/>
      <p:bldP spid="45" grpId="0" uiExpand="1" build="allAtOnce"/>
      <p:bldP spid="45" grpId="1" uiExpand="1" build="allAtOnce"/>
      <p:bldP spid="47" grpId="0" build="allAtOnce"/>
      <p:bldP spid="48" grpId="0" build="allAtOnce"/>
      <p:bldP spid="52" grpId="0" build="allAtOnce"/>
      <p:bldP spid="52" grpId="1" build="allAtOnce"/>
      <p:bldP spid="54" grpId="0" build="allAtOnce"/>
      <p:bldP spid="55" grpId="0" build="allAtOnce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</Words>
  <Application>Microsoft Office PowerPoint</Application>
  <PresentationFormat>如螢幕大小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默认设计模板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2021-02-07T02:23:22Z</dcterms:created>
  <dcterms:modified xsi:type="dcterms:W3CDTF">2026-06-22T02:39:34Z</dcterms:modified>
  <cp:contentStatus/>
</cp:coreProperties>
</file>