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notesMasterIdLst>
    <p:notesMasterId r:id="rId4"/>
  </p:notesMasterIdLst>
  <p:sldIdLst>
    <p:sldId id="263" r:id="rId2"/>
    <p:sldId id="264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0000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0000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0000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0000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0000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rgbClr val="FF0000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rgbClr val="FF0000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rgbClr val="FF0000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rgbClr val="FF0000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41">
          <p15:clr>
            <a:srgbClr val="A4A3A4"/>
          </p15:clr>
        </p15:guide>
        <p15:guide id="3" pos="43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6FF"/>
    <a:srgbClr val="009900"/>
    <a:srgbClr val="FFFFFF"/>
    <a:srgbClr val="FF00FF"/>
    <a:srgbClr val="99FF33"/>
    <a:srgbClr val="000099"/>
    <a:srgbClr val="FFCCFF"/>
    <a:srgbClr val="FF0000"/>
    <a:srgbClr val="CC6600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67" autoAdjust="0"/>
    <p:restoredTop sz="95267" autoAdjust="0"/>
  </p:normalViewPr>
  <p:slideViewPr>
    <p:cSldViewPr showGuides="1">
      <p:cViewPr varScale="1">
        <p:scale>
          <a:sx n="98" d="100"/>
          <a:sy n="98" d="100"/>
        </p:scale>
        <p:origin x="378" y="-24"/>
      </p:cViewPr>
      <p:guideLst>
        <p:guide orient="horz" pos="741"/>
        <p:guide pos="4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52" d="100"/>
          <a:sy n="52" d="100"/>
        </p:scale>
        <p:origin x="-2844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6450F311-BD27-425B-A592-A1FDF290A9F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DEAA735B-7533-468D-9829-DD523C86E3B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B37EC5CE-854C-493D-89CE-C6D619211C2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1" name="Rectangle 5">
            <a:extLst>
              <a:ext uri="{FF2B5EF4-FFF2-40B4-BE49-F238E27FC236}">
                <a16:creationId xmlns:a16="http://schemas.microsoft.com/office/drawing/2014/main" id="{6B52A8E6-E3B0-4AF1-B372-2C6E31DBEAA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19462" name="Rectangle 6">
            <a:extLst>
              <a:ext uri="{FF2B5EF4-FFF2-40B4-BE49-F238E27FC236}">
                <a16:creationId xmlns:a16="http://schemas.microsoft.com/office/drawing/2014/main" id="{6B727CE8-CCAC-40FE-BFD6-ED96AC01001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9463" name="Rectangle 7">
            <a:extLst>
              <a:ext uri="{FF2B5EF4-FFF2-40B4-BE49-F238E27FC236}">
                <a16:creationId xmlns:a16="http://schemas.microsoft.com/office/drawing/2014/main" id="{441F937E-979B-40C5-B88C-26CF2B153D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C6AD5239-95B8-4823-ACB9-12E73AFBFA80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2D224639-A7E7-4981-901B-3D40A56409C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CCF239FE-160B-47CE-9B5B-9B466AEA44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2D224639-A7E7-4981-901B-3D40A56409C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CCF239FE-160B-47CE-9B5B-9B466AEA44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1211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5349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8606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2534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0480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872110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6489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837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7419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9002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003633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067941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2">
            <a:extLst>
              <a:ext uri="{FF2B5EF4-FFF2-40B4-BE49-F238E27FC236}">
                <a16:creationId xmlns:a16="http://schemas.microsoft.com/office/drawing/2014/main" id="{83115348-8183-4B86-9C61-E49C0704AD9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9975" y="6248400"/>
            <a:ext cx="2752725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Box 75">
            <a:extLst>
              <a:ext uri="{FF2B5EF4-FFF2-40B4-BE49-F238E27FC236}">
                <a16:creationId xmlns:a16="http://schemas.microsoft.com/office/drawing/2014/main" id="{8DB2E9C5-D3B9-41A0-A68D-39710931BF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023938"/>
            <a:ext cx="9144000" cy="138499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marL="696913" indent="-696913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1176338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584325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992313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4003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8575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33147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7719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42291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571500" indent="-571500" eaLnBrk="1" hangingPunct="1">
              <a:spcAft>
                <a:spcPts val="0"/>
              </a:spcAft>
              <a:defRPr/>
            </a:pP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7. Around a circle pool of radius 5m,</a:t>
            </a:r>
            <a:b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</a:b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there is a footpath of 1m wide. </a:t>
            </a:r>
            <a:b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</a:b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(Take </a:t>
            </a:r>
            <a:r>
              <a:rPr lang="en-US" altLang="zh-TW" sz="2800" dirty="0">
                <a:solidFill>
                  <a:schemeClr val="tx1"/>
                </a:solidFill>
                <a:latin typeface="+mj-lt"/>
                <a:ea typeface="標楷體" panose="03000509000000000000" pitchFamily="65" charset="-120"/>
              </a:rPr>
              <a:t>π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as 3.14)         </a:t>
            </a:r>
            <a:endParaRPr lang="zh-TW" altLang="en-US" sz="2800" dirty="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26" name="Text Box 218">
            <a:extLst>
              <a:ext uri="{FF2B5EF4-FFF2-40B4-BE49-F238E27FC236}">
                <a16:creationId xmlns:a16="http://schemas.microsoft.com/office/drawing/2014/main" id="{0BF61053-460F-49FA-AB96-25173BE587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012" y="28575"/>
            <a:ext cx="8820150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49803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3400" b="1" dirty="0">
                <a:solidFill>
                  <a:schemeClr val="tx1"/>
                </a:solidFill>
                <a:latin typeface="Arial" panose="020B0604020202020204" pitchFamily="34" charset="0"/>
              </a:rPr>
              <a:t>Unit 7 Circumference and area of circles</a:t>
            </a:r>
          </a:p>
        </p:txBody>
      </p:sp>
      <p:sp>
        <p:nvSpPr>
          <p:cNvPr id="27" name="文字方塊 1">
            <a:extLst>
              <a:ext uri="{FF2B5EF4-FFF2-40B4-BE49-F238E27FC236}">
                <a16:creationId xmlns:a16="http://schemas.microsoft.com/office/drawing/2014/main" id="{AAD25D4E-A258-4BAE-8EE2-62A79F7919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444403"/>
            <a:ext cx="5626861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HK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(a) What is the area of the footpath? </a:t>
            </a:r>
            <a:br>
              <a:rPr lang="en-US" altLang="zh-HK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zh-HK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【4 marks】</a:t>
            </a:r>
            <a:endParaRPr lang="zh-HK" altLang="en-US" sz="2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文字方塊 11">
            <a:extLst>
              <a:ext uri="{FF2B5EF4-FFF2-40B4-BE49-F238E27FC236}">
                <a16:creationId xmlns:a16="http://schemas.microsoft.com/office/drawing/2014/main" id="{18CA93AB-1FE6-4C63-A292-1B71D80E83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431479"/>
            <a:ext cx="5943600" cy="1673921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indent="166688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altLang="zh-HK" sz="2600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 the area of the large circle.</a:t>
            </a:r>
          </a:p>
          <a:p>
            <a:pPr>
              <a:spcAft>
                <a:spcPts val="1200"/>
              </a:spcAft>
            </a:pPr>
            <a:endParaRPr lang="en-US" altLang="zh-HK" sz="2600" dirty="0">
              <a:solidFill>
                <a:srgbClr val="0066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r>
              <a:rPr lang="en-US" altLang="zh-HK" sz="2600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Subtract the area of the small circle from the large one.</a:t>
            </a:r>
            <a:endParaRPr lang="zh-TW" altLang="en-US" sz="2600" dirty="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0" name="Line 19">
            <a:extLst>
              <a:ext uri="{FF2B5EF4-FFF2-40B4-BE49-F238E27FC236}">
                <a16:creationId xmlns:a16="http://schemas.microsoft.com/office/drawing/2014/main" id="{59E35248-70DF-4BF2-A92F-75DA8B2DC3E7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1514475"/>
            <a:ext cx="2743200" cy="0"/>
          </a:xfrm>
          <a:prstGeom prst="line">
            <a:avLst/>
          </a:prstGeom>
          <a:noFill/>
          <a:ln w="28575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Line 19">
            <a:extLst>
              <a:ext uri="{FF2B5EF4-FFF2-40B4-BE49-F238E27FC236}">
                <a16:creationId xmlns:a16="http://schemas.microsoft.com/office/drawing/2014/main" id="{D91EFDB7-5F72-4BE6-ADE4-833D6FE09CAE}"/>
              </a:ext>
            </a:extLst>
          </p:cNvPr>
          <p:cNvSpPr>
            <a:spLocks noChangeShapeType="1"/>
          </p:cNvSpPr>
          <p:nvPr/>
        </p:nvSpPr>
        <p:spPr bwMode="auto">
          <a:xfrm>
            <a:off x="684213" y="1908175"/>
            <a:ext cx="4572000" cy="0"/>
          </a:xfrm>
          <a:prstGeom prst="line">
            <a:avLst/>
          </a:prstGeom>
          <a:noFill/>
          <a:ln w="28575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6" name="文字方塊 6">
            <a:extLst>
              <a:ext uri="{FF2B5EF4-FFF2-40B4-BE49-F238E27FC236}">
                <a16:creationId xmlns:a16="http://schemas.microsoft.com/office/drawing/2014/main" id="{9684DFE5-70A3-4E31-B05C-6C26EFF39A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653" y="3965959"/>
            <a:ext cx="6172199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HK" sz="2600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 the area of the small circle.</a:t>
            </a:r>
            <a:endParaRPr lang="zh-HK" altLang="en-US" sz="2600" dirty="0">
              <a:solidFill>
                <a:srgbClr val="0066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A9E54A10-98AF-4B78-8C95-F22B299D5ABA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377146" y="1034280"/>
            <a:ext cx="1645920" cy="1883447"/>
          </a:xfrm>
          <a:prstGeom prst="rect">
            <a:avLst/>
          </a:prstGeom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36794AD8-1FDC-4894-B69C-0051BF8E96BF}"/>
              </a:ext>
            </a:extLst>
          </p:cNvPr>
          <p:cNvSpPr txBox="1"/>
          <p:nvPr/>
        </p:nvSpPr>
        <p:spPr>
          <a:xfrm>
            <a:off x="6143718" y="2802475"/>
            <a:ext cx="260229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600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altLang="zh-HK" sz="2600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 area of the </a:t>
            </a:r>
          </a:p>
          <a:p>
            <a:r>
              <a:rPr lang="en-US" altLang="zh-HK" sz="2600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footpath</a:t>
            </a:r>
            <a:endParaRPr lang="en-US" sz="2600" dirty="0">
              <a:solidFill>
                <a:srgbClr val="0066FF"/>
              </a:solidFill>
            </a:endParaRPr>
          </a:p>
        </p:txBody>
      </p:sp>
      <p:grpSp>
        <p:nvGrpSpPr>
          <p:cNvPr id="18" name="组合 17">
            <a:extLst>
              <a:ext uri="{FF2B5EF4-FFF2-40B4-BE49-F238E27FC236}">
                <a16:creationId xmlns:a16="http://schemas.microsoft.com/office/drawing/2014/main" id="{680FE27E-87BF-4920-98ED-7A63C8ABE5B7}"/>
              </a:ext>
            </a:extLst>
          </p:cNvPr>
          <p:cNvGrpSpPr/>
          <p:nvPr/>
        </p:nvGrpSpPr>
        <p:grpSpPr>
          <a:xfrm>
            <a:off x="6402513" y="1081958"/>
            <a:ext cx="1554480" cy="1554480"/>
            <a:chOff x="3832828" y="2130556"/>
            <a:chExt cx="1554480" cy="1554480"/>
          </a:xfrm>
        </p:grpSpPr>
        <p:sp>
          <p:nvSpPr>
            <p:cNvPr id="17" name="椭圆 16">
              <a:extLst>
                <a:ext uri="{FF2B5EF4-FFF2-40B4-BE49-F238E27FC236}">
                  <a16:creationId xmlns:a16="http://schemas.microsoft.com/office/drawing/2014/main" id="{6F23280E-8848-4B0C-A11C-A697BBD7504D}"/>
                </a:ext>
              </a:extLst>
            </p:cNvPr>
            <p:cNvSpPr/>
            <p:nvPr/>
          </p:nvSpPr>
          <p:spPr>
            <a:xfrm>
              <a:off x="3832828" y="2130556"/>
              <a:ext cx="1554480" cy="1554480"/>
            </a:xfrm>
            <a:prstGeom prst="ellips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椭圆 61">
              <a:extLst>
                <a:ext uri="{FF2B5EF4-FFF2-40B4-BE49-F238E27FC236}">
                  <a16:creationId xmlns:a16="http://schemas.microsoft.com/office/drawing/2014/main" id="{C229A990-41FF-4179-95A5-1E763A4B3E6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066479" y="2340691"/>
              <a:ext cx="1119226" cy="1119226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6" name="直接箭头连接符 5">
            <a:extLst>
              <a:ext uri="{FF2B5EF4-FFF2-40B4-BE49-F238E27FC236}">
                <a16:creationId xmlns:a16="http://schemas.microsoft.com/office/drawing/2014/main" id="{51DF7A25-10AA-4313-938C-6C9890C29A25}"/>
              </a:ext>
            </a:extLst>
          </p:cNvPr>
          <p:cNvCxnSpPr>
            <a:cxnSpLocks/>
          </p:cNvCxnSpPr>
          <p:nvPr/>
        </p:nvCxnSpPr>
        <p:spPr>
          <a:xfrm flipV="1">
            <a:off x="6398498" y="2289076"/>
            <a:ext cx="324155" cy="609124"/>
          </a:xfrm>
          <a:prstGeom prst="straightConnector1">
            <a:avLst/>
          </a:prstGeom>
          <a:ln w="19050"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1" name="组合 50">
            <a:extLst>
              <a:ext uri="{FF2B5EF4-FFF2-40B4-BE49-F238E27FC236}">
                <a16:creationId xmlns:a16="http://schemas.microsoft.com/office/drawing/2014/main" id="{B53E6E35-D195-4DAE-9E6C-F5DFA2C20838}"/>
              </a:ext>
            </a:extLst>
          </p:cNvPr>
          <p:cNvGrpSpPr>
            <a:grpSpLocks noChangeAspect="1"/>
          </p:cNvGrpSpPr>
          <p:nvPr/>
        </p:nvGrpSpPr>
        <p:grpSpPr>
          <a:xfrm>
            <a:off x="6619319" y="1302564"/>
            <a:ext cx="1389552" cy="1123259"/>
            <a:chOff x="2819400" y="4876800"/>
            <a:chExt cx="1923010" cy="1554480"/>
          </a:xfrm>
        </p:grpSpPr>
        <p:sp>
          <p:nvSpPr>
            <p:cNvPr id="53" name="椭圆 52">
              <a:extLst>
                <a:ext uri="{FF2B5EF4-FFF2-40B4-BE49-F238E27FC236}">
                  <a16:creationId xmlns:a16="http://schemas.microsoft.com/office/drawing/2014/main" id="{7AC1A54F-86C1-4B0E-96C1-8B9A53730DE0}"/>
                </a:ext>
              </a:extLst>
            </p:cNvPr>
            <p:cNvSpPr/>
            <p:nvPr/>
          </p:nvSpPr>
          <p:spPr>
            <a:xfrm>
              <a:off x="2819400" y="4876800"/>
              <a:ext cx="1554480" cy="1554480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54" name="组合 53">
              <a:extLst>
                <a:ext uri="{FF2B5EF4-FFF2-40B4-BE49-F238E27FC236}">
                  <a16:creationId xmlns:a16="http://schemas.microsoft.com/office/drawing/2014/main" id="{FEE5C9A2-3FCA-4EA0-8D21-642138509CA2}"/>
                </a:ext>
              </a:extLst>
            </p:cNvPr>
            <p:cNvGrpSpPr/>
            <p:nvPr/>
          </p:nvGrpSpPr>
          <p:grpSpPr>
            <a:xfrm rot="2652400">
              <a:off x="3524449" y="5537354"/>
              <a:ext cx="182880" cy="182880"/>
              <a:chOff x="7344076" y="4203834"/>
              <a:chExt cx="274320" cy="274320"/>
            </a:xfrm>
          </p:grpSpPr>
          <p:sp>
            <p:nvSpPr>
              <p:cNvPr id="57" name="任意多边形: 形状 56">
                <a:extLst>
                  <a:ext uri="{FF2B5EF4-FFF2-40B4-BE49-F238E27FC236}">
                    <a16:creationId xmlns:a16="http://schemas.microsoft.com/office/drawing/2014/main" id="{87A3D2C0-3E3B-4E56-8961-98C36411A31B}"/>
                  </a:ext>
                </a:extLst>
              </p:cNvPr>
              <p:cNvSpPr/>
              <p:nvPr/>
            </p:nvSpPr>
            <p:spPr>
              <a:xfrm>
                <a:off x="7344076" y="4340994"/>
                <a:ext cx="274320" cy="0"/>
              </a:xfrm>
              <a:custGeom>
                <a:avLst/>
                <a:gdLst>
                  <a:gd name="connsiteX0" fmla="*/ 0 w 442762"/>
                  <a:gd name="connsiteY0" fmla="*/ 0 h 0"/>
                  <a:gd name="connsiteX1" fmla="*/ 442762 w 442762"/>
                  <a:gd name="connsiteY1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42762">
                    <a:moveTo>
                      <a:pt x="0" y="0"/>
                    </a:moveTo>
                    <a:lnTo>
                      <a:pt x="442762" y="0"/>
                    </a:lnTo>
                  </a:path>
                </a:pathLst>
              </a:custGeom>
              <a:noFill/>
              <a:ln w="19050">
                <a:solidFill>
                  <a:srgbClr val="FF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任意多边形: 形状 58">
                <a:extLst>
                  <a:ext uri="{FF2B5EF4-FFF2-40B4-BE49-F238E27FC236}">
                    <a16:creationId xmlns:a16="http://schemas.microsoft.com/office/drawing/2014/main" id="{032EC6BF-82B8-49DA-B342-6E0F142B0AD1}"/>
                  </a:ext>
                </a:extLst>
              </p:cNvPr>
              <p:cNvSpPr/>
              <p:nvPr/>
            </p:nvSpPr>
            <p:spPr>
              <a:xfrm rot="5400000">
                <a:off x="7346205" y="4340994"/>
                <a:ext cx="274320" cy="0"/>
              </a:xfrm>
              <a:custGeom>
                <a:avLst/>
                <a:gdLst>
                  <a:gd name="connsiteX0" fmla="*/ 0 w 442762"/>
                  <a:gd name="connsiteY0" fmla="*/ 0 h 0"/>
                  <a:gd name="connsiteX1" fmla="*/ 442762 w 442762"/>
                  <a:gd name="connsiteY1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42762">
                    <a:moveTo>
                      <a:pt x="0" y="0"/>
                    </a:moveTo>
                    <a:lnTo>
                      <a:pt x="442762" y="0"/>
                    </a:lnTo>
                  </a:path>
                </a:pathLst>
              </a:custGeom>
              <a:noFill/>
              <a:ln w="19050">
                <a:solidFill>
                  <a:srgbClr val="FF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55" name="直接箭头连接符 54">
              <a:extLst>
                <a:ext uri="{FF2B5EF4-FFF2-40B4-BE49-F238E27FC236}">
                  <a16:creationId xmlns:a16="http://schemas.microsoft.com/office/drawing/2014/main" id="{06F16963-6A78-40D8-B5AE-99A7FDCF5F73}"/>
                </a:ext>
              </a:extLst>
            </p:cNvPr>
            <p:cNvCxnSpPr>
              <a:cxnSpLocks/>
            </p:cNvCxnSpPr>
            <p:nvPr/>
          </p:nvCxnSpPr>
          <p:spPr>
            <a:xfrm>
              <a:off x="3632537" y="5631612"/>
              <a:ext cx="731718" cy="212075"/>
            </a:xfrm>
            <a:prstGeom prst="straightConnector1">
              <a:avLst/>
            </a:prstGeom>
            <a:ln w="15875">
              <a:solidFill>
                <a:srgbClr val="FF00F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文本框 55">
              <a:extLst>
                <a:ext uri="{FF2B5EF4-FFF2-40B4-BE49-F238E27FC236}">
                  <a16:creationId xmlns:a16="http://schemas.microsoft.com/office/drawing/2014/main" id="{0959C1F3-46C7-48BA-841B-79F67874702C}"/>
                </a:ext>
              </a:extLst>
            </p:cNvPr>
            <p:cNvSpPr txBox="1"/>
            <p:nvPr/>
          </p:nvSpPr>
          <p:spPr>
            <a:xfrm>
              <a:off x="3687829" y="5148558"/>
              <a:ext cx="1054581" cy="7994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FF00FF"/>
                  </a:solidFill>
                </a:rPr>
                <a:t>5m</a:t>
              </a:r>
            </a:p>
          </p:txBody>
        </p:sp>
      </p:grpSp>
      <p:grpSp>
        <p:nvGrpSpPr>
          <p:cNvPr id="16" name="组合 15">
            <a:extLst>
              <a:ext uri="{FF2B5EF4-FFF2-40B4-BE49-F238E27FC236}">
                <a16:creationId xmlns:a16="http://schemas.microsoft.com/office/drawing/2014/main" id="{5E51F910-7869-4688-B899-31E33A7A23F0}"/>
              </a:ext>
            </a:extLst>
          </p:cNvPr>
          <p:cNvGrpSpPr/>
          <p:nvPr/>
        </p:nvGrpSpPr>
        <p:grpSpPr>
          <a:xfrm>
            <a:off x="6398498" y="1081958"/>
            <a:ext cx="1657242" cy="1554480"/>
            <a:chOff x="2819400" y="4876800"/>
            <a:chExt cx="1657242" cy="1554480"/>
          </a:xfrm>
        </p:grpSpPr>
        <p:sp>
          <p:nvSpPr>
            <p:cNvPr id="8" name="椭圆 7">
              <a:extLst>
                <a:ext uri="{FF2B5EF4-FFF2-40B4-BE49-F238E27FC236}">
                  <a16:creationId xmlns:a16="http://schemas.microsoft.com/office/drawing/2014/main" id="{D251FB76-40DE-41B0-BF0B-3BDA5CCA0C3B}"/>
                </a:ext>
              </a:extLst>
            </p:cNvPr>
            <p:cNvSpPr/>
            <p:nvPr/>
          </p:nvSpPr>
          <p:spPr>
            <a:xfrm>
              <a:off x="2819400" y="4876800"/>
              <a:ext cx="1554480" cy="155448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组合 9">
              <a:extLst>
                <a:ext uri="{FF2B5EF4-FFF2-40B4-BE49-F238E27FC236}">
                  <a16:creationId xmlns:a16="http://schemas.microsoft.com/office/drawing/2014/main" id="{0344E4FC-FF02-4DF6-A9EF-DAD0B5EC36A6}"/>
                </a:ext>
              </a:extLst>
            </p:cNvPr>
            <p:cNvGrpSpPr/>
            <p:nvPr/>
          </p:nvGrpSpPr>
          <p:grpSpPr>
            <a:xfrm rot="2652400">
              <a:off x="3524449" y="5537354"/>
              <a:ext cx="182880" cy="182880"/>
              <a:chOff x="7344076" y="4203834"/>
              <a:chExt cx="274320" cy="274320"/>
            </a:xfrm>
          </p:grpSpPr>
          <p:sp>
            <p:nvSpPr>
              <p:cNvPr id="9" name="任意多边形: 形状 8">
                <a:extLst>
                  <a:ext uri="{FF2B5EF4-FFF2-40B4-BE49-F238E27FC236}">
                    <a16:creationId xmlns:a16="http://schemas.microsoft.com/office/drawing/2014/main" id="{356FD82E-DE31-4405-A05B-00164CE33852}"/>
                  </a:ext>
                </a:extLst>
              </p:cNvPr>
              <p:cNvSpPr/>
              <p:nvPr/>
            </p:nvSpPr>
            <p:spPr>
              <a:xfrm>
                <a:off x="7344076" y="4340994"/>
                <a:ext cx="274320" cy="0"/>
              </a:xfrm>
              <a:custGeom>
                <a:avLst/>
                <a:gdLst>
                  <a:gd name="connsiteX0" fmla="*/ 0 w 442762"/>
                  <a:gd name="connsiteY0" fmla="*/ 0 h 0"/>
                  <a:gd name="connsiteX1" fmla="*/ 442762 w 442762"/>
                  <a:gd name="connsiteY1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42762">
                    <a:moveTo>
                      <a:pt x="0" y="0"/>
                    </a:moveTo>
                    <a:lnTo>
                      <a:pt x="442762" y="0"/>
                    </a:lnTo>
                  </a:path>
                </a:pathLst>
              </a:custGeom>
              <a:noFill/>
              <a:ln w="19050">
                <a:solidFill>
                  <a:srgbClr val="FF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任意多边形: 形状 40">
                <a:extLst>
                  <a:ext uri="{FF2B5EF4-FFF2-40B4-BE49-F238E27FC236}">
                    <a16:creationId xmlns:a16="http://schemas.microsoft.com/office/drawing/2014/main" id="{9CF72C89-063B-4ECB-ADE9-0F039FBBEBE2}"/>
                  </a:ext>
                </a:extLst>
              </p:cNvPr>
              <p:cNvSpPr/>
              <p:nvPr/>
            </p:nvSpPr>
            <p:spPr>
              <a:xfrm rot="5400000">
                <a:off x="7346205" y="4340994"/>
                <a:ext cx="274320" cy="0"/>
              </a:xfrm>
              <a:custGeom>
                <a:avLst/>
                <a:gdLst>
                  <a:gd name="connsiteX0" fmla="*/ 0 w 442762"/>
                  <a:gd name="connsiteY0" fmla="*/ 0 h 0"/>
                  <a:gd name="connsiteX1" fmla="*/ 442762 w 442762"/>
                  <a:gd name="connsiteY1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42762">
                    <a:moveTo>
                      <a:pt x="0" y="0"/>
                    </a:moveTo>
                    <a:lnTo>
                      <a:pt x="442762" y="0"/>
                    </a:lnTo>
                  </a:path>
                </a:pathLst>
              </a:custGeom>
              <a:noFill/>
              <a:ln w="19050">
                <a:solidFill>
                  <a:srgbClr val="FF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2" name="直接箭头连接符 11">
              <a:extLst>
                <a:ext uri="{FF2B5EF4-FFF2-40B4-BE49-F238E27FC236}">
                  <a16:creationId xmlns:a16="http://schemas.microsoft.com/office/drawing/2014/main" id="{304962EB-C13F-4B5F-A379-AB121ECE5EEB}"/>
                </a:ext>
              </a:extLst>
            </p:cNvPr>
            <p:cNvCxnSpPr>
              <a:cxnSpLocks/>
            </p:cNvCxnSpPr>
            <p:nvPr/>
          </p:nvCxnSpPr>
          <p:spPr>
            <a:xfrm>
              <a:off x="3632537" y="5631612"/>
              <a:ext cx="731718" cy="212075"/>
            </a:xfrm>
            <a:prstGeom prst="straightConnector1">
              <a:avLst/>
            </a:prstGeom>
            <a:ln w="15875">
              <a:solidFill>
                <a:srgbClr val="FF00F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文本框 14">
              <a:extLst>
                <a:ext uri="{FF2B5EF4-FFF2-40B4-BE49-F238E27FC236}">
                  <a16:creationId xmlns:a16="http://schemas.microsoft.com/office/drawing/2014/main" id="{2019AEEA-2CBE-44ED-A846-0E7C8FCDF0C6}"/>
                </a:ext>
              </a:extLst>
            </p:cNvPr>
            <p:cNvSpPr txBox="1"/>
            <p:nvPr/>
          </p:nvSpPr>
          <p:spPr>
            <a:xfrm>
              <a:off x="3216835" y="5731665"/>
              <a:ext cx="125980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FF00FF"/>
                  </a:solidFill>
                </a:rPr>
                <a:t>(5</a:t>
              </a:r>
              <a:r>
                <a:rPr lang="zh-HK" altLang="en-US" sz="2000" dirty="0">
                  <a:solidFill>
                    <a:srgbClr val="FF00FF"/>
                  </a:solidFill>
                  <a:latin typeface="標楷體" panose="03000509000000000000" pitchFamily="65" charset="-120"/>
                  <a:ea typeface="標楷體" panose="03000509000000000000" pitchFamily="65" charset="-120"/>
                  <a:cs typeface="Arial" panose="020B0604020202020204" pitchFamily="34" charset="0"/>
                </a:rPr>
                <a:t>＋</a:t>
              </a:r>
              <a:r>
                <a:rPr lang="en-US" sz="2000" dirty="0">
                  <a:solidFill>
                    <a:srgbClr val="FF00FF"/>
                  </a:solidFill>
                </a:rPr>
                <a:t>1)m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" grpId="0"/>
      <p:bldP spid="3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Box 75">
            <a:extLst>
              <a:ext uri="{FF2B5EF4-FFF2-40B4-BE49-F238E27FC236}">
                <a16:creationId xmlns:a16="http://schemas.microsoft.com/office/drawing/2014/main" id="{C494C0A8-BA96-42A9-8FE8-891C1FF9D8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023938"/>
            <a:ext cx="9144000" cy="138499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marL="696913" indent="-696913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1176338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584325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992313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4003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8575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33147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7719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42291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571500" indent="-571500" eaLnBrk="1" hangingPunct="1">
              <a:spcAft>
                <a:spcPts val="0"/>
              </a:spcAft>
              <a:defRPr/>
            </a:pP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7. Around a circle pool of radius 5m,</a:t>
            </a:r>
            <a:b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</a:b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there is a footpath of 1m wide. </a:t>
            </a:r>
            <a:b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</a:b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(Take </a:t>
            </a:r>
            <a:r>
              <a:rPr lang="en-US" altLang="zh-TW" sz="2800" dirty="0">
                <a:solidFill>
                  <a:schemeClr val="tx1"/>
                </a:solidFill>
                <a:latin typeface="+mj-lt"/>
                <a:ea typeface="標楷體" panose="03000509000000000000" pitchFamily="65" charset="-120"/>
              </a:rPr>
              <a:t>π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as 3.14)         </a:t>
            </a:r>
            <a:endParaRPr lang="zh-TW" altLang="en-US" sz="2800" dirty="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18" name="Text Box 218">
            <a:extLst>
              <a:ext uri="{FF2B5EF4-FFF2-40B4-BE49-F238E27FC236}">
                <a16:creationId xmlns:a16="http://schemas.microsoft.com/office/drawing/2014/main" id="{5E930785-0230-4B3A-B66B-A67A790ECC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012" y="28575"/>
            <a:ext cx="8820150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49803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3400" b="1" dirty="0">
                <a:solidFill>
                  <a:schemeClr val="tx1"/>
                </a:solidFill>
                <a:latin typeface="Arial" panose="020B0604020202020204" pitchFamily="34" charset="0"/>
              </a:rPr>
              <a:t>Unit 7 Circumference and area of circles</a:t>
            </a:r>
          </a:p>
        </p:txBody>
      </p:sp>
      <p:sp>
        <p:nvSpPr>
          <p:cNvPr id="21" name="Line 19">
            <a:extLst>
              <a:ext uri="{FF2B5EF4-FFF2-40B4-BE49-F238E27FC236}">
                <a16:creationId xmlns:a16="http://schemas.microsoft.com/office/drawing/2014/main" id="{24A65094-F652-4D9D-889B-508135304640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1514475"/>
            <a:ext cx="2743200" cy="0"/>
          </a:xfrm>
          <a:prstGeom prst="line">
            <a:avLst/>
          </a:prstGeom>
          <a:noFill/>
          <a:ln w="28575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Line 19">
            <a:extLst>
              <a:ext uri="{FF2B5EF4-FFF2-40B4-BE49-F238E27FC236}">
                <a16:creationId xmlns:a16="http://schemas.microsoft.com/office/drawing/2014/main" id="{176E01C5-9805-4CF3-B779-D30BAC4CA96B}"/>
              </a:ext>
            </a:extLst>
          </p:cNvPr>
          <p:cNvSpPr>
            <a:spLocks noChangeShapeType="1"/>
          </p:cNvSpPr>
          <p:nvPr/>
        </p:nvSpPr>
        <p:spPr bwMode="auto">
          <a:xfrm>
            <a:off x="684213" y="1908175"/>
            <a:ext cx="4572000" cy="0"/>
          </a:xfrm>
          <a:prstGeom prst="line">
            <a:avLst/>
          </a:prstGeom>
          <a:noFill/>
          <a:ln w="28575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24" name="图片 23">
            <a:extLst>
              <a:ext uri="{FF2B5EF4-FFF2-40B4-BE49-F238E27FC236}">
                <a16:creationId xmlns:a16="http://schemas.microsoft.com/office/drawing/2014/main" id="{F83F4D5A-13A9-421B-B320-8EC0AA23FE50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377146" y="1034280"/>
            <a:ext cx="1645920" cy="1883447"/>
          </a:xfrm>
          <a:prstGeom prst="rect">
            <a:avLst/>
          </a:prstGeom>
        </p:spPr>
      </p:pic>
      <p:sp>
        <p:nvSpPr>
          <p:cNvPr id="59" name="橢圓 8">
            <a:extLst>
              <a:ext uri="{FF2B5EF4-FFF2-40B4-BE49-F238E27FC236}">
                <a16:creationId xmlns:a16="http://schemas.microsoft.com/office/drawing/2014/main" id="{1C7BF0FD-6035-4A64-BD55-0074A33FD910}"/>
              </a:ext>
            </a:extLst>
          </p:cNvPr>
          <p:cNvSpPr/>
          <p:nvPr/>
        </p:nvSpPr>
        <p:spPr>
          <a:xfrm>
            <a:off x="6416800" y="1078808"/>
            <a:ext cx="1554480" cy="1554480"/>
          </a:xfrm>
          <a:prstGeom prst="ellipse">
            <a:avLst/>
          </a:prstGeom>
          <a:noFill/>
          <a:ln w="34925"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HK" altLang="en-US" dirty="0"/>
          </a:p>
        </p:txBody>
      </p:sp>
      <p:sp>
        <p:nvSpPr>
          <p:cNvPr id="60" name="橢圓 19">
            <a:extLst>
              <a:ext uri="{FF2B5EF4-FFF2-40B4-BE49-F238E27FC236}">
                <a16:creationId xmlns:a16="http://schemas.microsoft.com/office/drawing/2014/main" id="{70E29298-14F3-43DA-BAF6-491257383D4E}"/>
              </a:ext>
            </a:extLst>
          </p:cNvPr>
          <p:cNvSpPr/>
          <p:nvPr/>
        </p:nvSpPr>
        <p:spPr>
          <a:xfrm>
            <a:off x="6611907" y="1279725"/>
            <a:ext cx="1133856" cy="1133856"/>
          </a:xfrm>
          <a:prstGeom prst="ellipse">
            <a:avLst/>
          </a:prstGeom>
          <a:noFill/>
          <a:ln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HK" altLang="en-US" dirty="0"/>
          </a:p>
        </p:txBody>
      </p:sp>
      <p:sp>
        <p:nvSpPr>
          <p:cNvPr id="61" name="文字方塊 1">
            <a:extLst>
              <a:ext uri="{FF2B5EF4-FFF2-40B4-BE49-F238E27FC236}">
                <a16:creationId xmlns:a16="http://schemas.microsoft.com/office/drawing/2014/main" id="{CAD3B910-83D1-40D1-BBBC-889E65F376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1" y="2486650"/>
            <a:ext cx="6037907" cy="2092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HK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(b) Fence will be built along the two </a:t>
            </a:r>
            <a:br>
              <a:rPr lang="en-US" altLang="zh-HK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zh-HK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sides of the footpath. The cost of</a:t>
            </a:r>
            <a:br>
              <a:rPr lang="en-US" altLang="zh-HK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zh-HK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building the fence is $200 per </a:t>
            </a:r>
            <a:br>
              <a:rPr lang="en-US" altLang="zh-HK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zh-HK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altLang="zh-HK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metre</a:t>
            </a:r>
            <a:r>
              <a:rPr lang="en-US" altLang="zh-HK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What is the total cost? </a:t>
            </a:r>
            <a:br>
              <a:rPr lang="en-US" altLang="zh-HK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zh-HK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(Give the answer only) 【2 marks】 </a:t>
            </a:r>
            <a:endParaRPr lang="zh-HK" altLang="en-US" sz="2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文字方塊 10">
            <a:extLst>
              <a:ext uri="{FF2B5EF4-FFF2-40B4-BE49-F238E27FC236}">
                <a16:creationId xmlns:a16="http://schemas.microsoft.com/office/drawing/2014/main" id="{8F110806-C468-4320-B960-B447D98627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4571837"/>
            <a:ext cx="373380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HK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Answer: $</a:t>
            </a:r>
            <a:r>
              <a:rPr lang="en-US" altLang="zh-HK" sz="26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</a:t>
            </a:r>
            <a:r>
              <a:rPr lang="en-US" altLang="zh-HK" dirty="0">
                <a:solidFill>
                  <a:schemeClr val="bg1"/>
                </a:solidFill>
                <a:latin typeface="Times-Roman"/>
              </a:rPr>
              <a:t>.</a:t>
            </a:r>
            <a:endParaRPr lang="zh-HK" altLang="en-US" dirty="0">
              <a:solidFill>
                <a:schemeClr val="bg1"/>
              </a:solidFill>
            </a:endParaRPr>
          </a:p>
        </p:txBody>
      </p:sp>
      <p:sp>
        <p:nvSpPr>
          <p:cNvPr id="63" name="文字方塊 16">
            <a:extLst>
              <a:ext uri="{FF2B5EF4-FFF2-40B4-BE49-F238E27FC236}">
                <a16:creationId xmlns:a16="http://schemas.microsoft.com/office/drawing/2014/main" id="{569AE599-A464-4700-BF53-5CC54C1F7D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688" y="4992252"/>
            <a:ext cx="8108474" cy="1923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HK" sz="2600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 the total length of the two sides of footpath.</a:t>
            </a:r>
          </a:p>
          <a:p>
            <a:pPr>
              <a:spcAft>
                <a:spcPts val="600"/>
              </a:spcAft>
            </a:pPr>
            <a:r>
              <a:rPr lang="en-US" altLang="zh-HK" sz="2600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 the circumference of the large circle. </a:t>
            </a:r>
          </a:p>
          <a:p>
            <a:pPr>
              <a:spcAft>
                <a:spcPts val="600"/>
              </a:spcAft>
            </a:pPr>
            <a:endParaRPr lang="en-US" altLang="zh-HK" sz="2600" dirty="0">
              <a:solidFill>
                <a:srgbClr val="FF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altLang="zh-HK" sz="2600" dirty="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 the total cost.</a:t>
            </a:r>
            <a:endParaRPr lang="zh-HK" altLang="en-US" sz="2600" dirty="0">
              <a:solidFill>
                <a:srgbClr val="FF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文字方塊 22">
            <a:extLst>
              <a:ext uri="{FF2B5EF4-FFF2-40B4-BE49-F238E27FC236}">
                <a16:creationId xmlns:a16="http://schemas.microsoft.com/office/drawing/2014/main" id="{9030CE35-DBF2-455F-A21C-3C475D9406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688" y="5946359"/>
            <a:ext cx="6808312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HK" sz="2600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 the circumference of the small circle. </a:t>
            </a:r>
          </a:p>
        </p:txBody>
      </p:sp>
      <p:grpSp>
        <p:nvGrpSpPr>
          <p:cNvPr id="66" name="群組 24">
            <a:extLst>
              <a:ext uri="{FF2B5EF4-FFF2-40B4-BE49-F238E27FC236}">
                <a16:creationId xmlns:a16="http://schemas.microsoft.com/office/drawing/2014/main" id="{435D122B-8661-4A1B-BEE9-13216C4AE776}"/>
              </a:ext>
            </a:extLst>
          </p:cNvPr>
          <p:cNvGrpSpPr>
            <a:grpSpLocks/>
          </p:cNvGrpSpPr>
          <p:nvPr/>
        </p:nvGrpSpPr>
        <p:grpSpPr bwMode="auto">
          <a:xfrm>
            <a:off x="6377948" y="2960108"/>
            <a:ext cx="2362200" cy="1063625"/>
            <a:chOff x="890588" y="3700463"/>
            <a:chExt cx="2362200" cy="1063626"/>
          </a:xfrm>
        </p:grpSpPr>
        <p:sp>
          <p:nvSpPr>
            <p:cNvPr id="67" name="Rounded Rectangle 9">
              <a:extLst>
                <a:ext uri="{FF2B5EF4-FFF2-40B4-BE49-F238E27FC236}">
                  <a16:creationId xmlns:a16="http://schemas.microsoft.com/office/drawing/2014/main" id="{676FDDAF-F27F-42EA-A68F-5546475B1E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0588" y="3900885"/>
              <a:ext cx="2362200" cy="863204"/>
            </a:xfrm>
            <a:prstGeom prst="roundRect">
              <a:avLst>
                <a:gd name="adj" fmla="val 16667"/>
              </a:avLst>
            </a:prstGeom>
            <a:noFill/>
            <a:ln w="25400" algn="ctr">
              <a:solidFill>
                <a:srgbClr val="0066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54000" rIns="54000" anchor="ctr"/>
            <a:lstStyle>
              <a:lvl1pPr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TW" sz="2200" dirty="0">
                  <a:solidFill>
                    <a:srgbClr val="006666"/>
                  </a:solidFill>
                </a:rPr>
                <a:t>Pay attention to the</a:t>
              </a:r>
            </a:p>
            <a:p>
              <a:pPr eaLnBrk="1" hangingPunct="1"/>
              <a:r>
                <a:rPr lang="en-US" altLang="zh-TW" sz="2200" dirty="0">
                  <a:solidFill>
                    <a:srgbClr val="006666"/>
                  </a:solidFill>
                </a:rPr>
                <a:t>word “two sides”.</a:t>
              </a:r>
            </a:p>
          </p:txBody>
        </p:sp>
        <p:sp>
          <p:nvSpPr>
            <p:cNvPr id="68" name="Rounded Rectangle 10">
              <a:extLst>
                <a:ext uri="{FF2B5EF4-FFF2-40B4-BE49-F238E27FC236}">
                  <a16:creationId xmlns:a16="http://schemas.microsoft.com/office/drawing/2014/main" id="{A88FE605-FA2C-4E5D-A002-CB91D7C220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063" y="3700463"/>
              <a:ext cx="860425" cy="309562"/>
            </a:xfrm>
            <a:prstGeom prst="roundRect">
              <a:avLst>
                <a:gd name="adj" fmla="val 16667"/>
              </a:avLst>
            </a:prstGeom>
            <a:solidFill>
              <a:srgbClr val="006666"/>
            </a:solidFill>
            <a:ln w="25400" algn="ctr">
              <a:solidFill>
                <a:srgbClr val="006666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1" hangingPunct="1">
                <a:lnSpc>
                  <a:spcPts val="2400"/>
                </a:lnSpc>
                <a:defRPr/>
              </a:pPr>
              <a:r>
                <a:rPr lang="en-US" altLang="zh-TW" sz="2200" b="1" dirty="0">
                  <a:solidFill>
                    <a:srgbClr val="FFFFFF"/>
                  </a:solidFill>
                  <a:ea typeface="+mn-ea"/>
                </a:rPr>
                <a:t>Hint</a:t>
              </a:r>
              <a:endParaRPr lang="zh-TW" altLang="en-US" sz="2200" b="1" dirty="0">
                <a:solidFill>
                  <a:srgbClr val="FFFFFF"/>
                </a:solidFill>
                <a:ea typeface="+mn-ea"/>
              </a:endParaRPr>
            </a:p>
          </p:txBody>
        </p:sp>
      </p:grpSp>
      <p:sp>
        <p:nvSpPr>
          <p:cNvPr id="69" name="文字方塊 12">
            <a:extLst>
              <a:ext uri="{FF2B5EF4-FFF2-40B4-BE49-F238E27FC236}">
                <a16:creationId xmlns:a16="http://schemas.microsoft.com/office/drawing/2014/main" id="{7038CA46-058A-4062-900A-D36469403E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8507" y="4565399"/>
            <a:ext cx="10541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HK" dirty="0">
                <a:latin typeface="Times-Roman"/>
              </a:rPr>
              <a:t> 13816</a:t>
            </a:r>
            <a:endParaRPr lang="zh-HK" altLang="en-US" dirty="0"/>
          </a:p>
        </p:txBody>
      </p:sp>
      <p:sp>
        <p:nvSpPr>
          <p:cNvPr id="70" name="Line 19">
            <a:extLst>
              <a:ext uri="{FF2B5EF4-FFF2-40B4-BE49-F238E27FC236}">
                <a16:creationId xmlns:a16="http://schemas.microsoft.com/office/drawing/2014/main" id="{BA12F28F-5AD4-4F77-A8EB-3E339098DAB3}"/>
              </a:ext>
            </a:extLst>
          </p:cNvPr>
          <p:cNvSpPr>
            <a:spLocks noChangeShapeType="1"/>
          </p:cNvSpPr>
          <p:nvPr/>
        </p:nvSpPr>
        <p:spPr bwMode="auto">
          <a:xfrm>
            <a:off x="4337150" y="3323879"/>
            <a:ext cx="1463040" cy="0"/>
          </a:xfrm>
          <a:prstGeom prst="line">
            <a:avLst/>
          </a:prstGeom>
          <a:noFill/>
          <a:ln w="28575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" name="Line 19">
            <a:extLst>
              <a:ext uri="{FF2B5EF4-FFF2-40B4-BE49-F238E27FC236}">
                <a16:creationId xmlns:a16="http://schemas.microsoft.com/office/drawing/2014/main" id="{CB532426-68C3-4A12-994F-D3C039370DD8}"/>
              </a:ext>
            </a:extLst>
          </p:cNvPr>
          <p:cNvSpPr>
            <a:spLocks noChangeShapeType="1"/>
          </p:cNvSpPr>
          <p:nvPr/>
        </p:nvSpPr>
        <p:spPr bwMode="auto">
          <a:xfrm>
            <a:off x="1114125" y="3744227"/>
            <a:ext cx="4297680" cy="0"/>
          </a:xfrm>
          <a:prstGeom prst="line">
            <a:avLst/>
          </a:prstGeom>
          <a:noFill/>
          <a:ln w="28575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" name="Line 19">
            <a:extLst>
              <a:ext uri="{FF2B5EF4-FFF2-40B4-BE49-F238E27FC236}">
                <a16:creationId xmlns:a16="http://schemas.microsoft.com/office/drawing/2014/main" id="{922B47EB-AE0F-41BB-B7E7-AD3227A57427}"/>
              </a:ext>
            </a:extLst>
          </p:cNvPr>
          <p:cNvSpPr>
            <a:spLocks noChangeShapeType="1"/>
          </p:cNvSpPr>
          <p:nvPr/>
        </p:nvSpPr>
        <p:spPr bwMode="auto">
          <a:xfrm>
            <a:off x="1114125" y="4114800"/>
            <a:ext cx="731520" cy="0"/>
          </a:xfrm>
          <a:prstGeom prst="line">
            <a:avLst/>
          </a:prstGeom>
          <a:noFill/>
          <a:ln w="28575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19">
            <a:extLst>
              <a:ext uri="{FF2B5EF4-FFF2-40B4-BE49-F238E27FC236}">
                <a16:creationId xmlns:a16="http://schemas.microsoft.com/office/drawing/2014/main" id="{7BB51788-95C5-4897-9523-386B43A6DCDF}"/>
              </a:ext>
            </a:extLst>
          </p:cNvPr>
          <p:cNvSpPr>
            <a:spLocks noChangeShapeType="1"/>
          </p:cNvSpPr>
          <p:nvPr/>
        </p:nvSpPr>
        <p:spPr bwMode="auto">
          <a:xfrm>
            <a:off x="1114125" y="2946302"/>
            <a:ext cx="4663440" cy="0"/>
          </a:xfrm>
          <a:prstGeom prst="line">
            <a:avLst/>
          </a:prstGeom>
          <a:noFill/>
          <a:ln w="28575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5" name="Line 19">
            <a:extLst>
              <a:ext uri="{FF2B5EF4-FFF2-40B4-BE49-F238E27FC236}">
                <a16:creationId xmlns:a16="http://schemas.microsoft.com/office/drawing/2014/main" id="{25928783-3CC4-41D2-B27B-DE7110B420AC}"/>
              </a:ext>
            </a:extLst>
          </p:cNvPr>
          <p:cNvSpPr>
            <a:spLocks noChangeShapeType="1"/>
          </p:cNvSpPr>
          <p:nvPr/>
        </p:nvSpPr>
        <p:spPr bwMode="auto">
          <a:xfrm>
            <a:off x="1114125" y="3307770"/>
            <a:ext cx="2926080" cy="0"/>
          </a:xfrm>
          <a:prstGeom prst="line">
            <a:avLst/>
          </a:prstGeom>
          <a:noFill/>
          <a:ln w="28575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74056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500"/>
                            </p:stCondLst>
                            <p:childTnLst>
                              <p:par>
                                <p:cTn id="8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000"/>
                            </p:stCondLst>
                            <p:childTnLst>
                              <p:par>
                                <p:cTn id="8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59" grpId="1" animBg="1"/>
      <p:bldP spid="60" grpId="0" animBg="1"/>
      <p:bldP spid="60" grpId="1" animBg="1"/>
      <p:bldP spid="63" grpId="0" uiExpand="1" build="allAtOnce"/>
      <p:bldP spid="64" grpId="0"/>
      <p:bldP spid="64" grpId="1"/>
      <p:bldP spid="69" grpId="0"/>
    </p:bldLst>
  </p:timing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默认设计模板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224</Words>
  <Application>Microsoft Office PowerPoint</Application>
  <PresentationFormat>如螢幕大小 (4:3)</PresentationFormat>
  <Paragraphs>24</Paragraphs>
  <Slides>2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Times-Roman</vt:lpstr>
      <vt:lpstr>標楷體</vt:lpstr>
      <vt:lpstr>Arial</vt:lpstr>
      <vt:lpstr>Times New Roman</vt:lpstr>
      <vt:lpstr>默认设计模板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2021-02-07T02:23:22Z</dcterms:created>
  <dcterms:modified xsi:type="dcterms:W3CDTF">2026-06-22T02:39:34Z</dcterms:modified>
  <cp:contentStatus/>
</cp:coreProperties>
</file>